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82" r:id="rId2"/>
    <p:sldId id="284" r:id="rId3"/>
    <p:sldId id="266" r:id="rId4"/>
    <p:sldId id="256" r:id="rId5"/>
    <p:sldId id="261" r:id="rId6"/>
    <p:sldId id="262" r:id="rId7"/>
    <p:sldId id="263" r:id="rId8"/>
    <p:sldId id="264" r:id="rId9"/>
    <p:sldId id="285" r:id="rId10"/>
    <p:sldId id="269" r:id="rId11"/>
    <p:sldId id="270" r:id="rId12"/>
    <p:sldId id="272" r:id="rId13"/>
    <p:sldId id="271" r:id="rId14"/>
    <p:sldId id="273" r:id="rId15"/>
    <p:sldId id="274" r:id="rId16"/>
    <p:sldId id="286" r:id="rId17"/>
    <p:sldId id="275" r:id="rId18"/>
    <p:sldId id="276" r:id="rId19"/>
    <p:sldId id="277" r:id="rId20"/>
    <p:sldId id="304" r:id="rId21"/>
    <p:sldId id="305" r:id="rId22"/>
    <p:sldId id="306" r:id="rId23"/>
    <p:sldId id="287" r:id="rId24"/>
    <p:sldId id="307" r:id="rId25"/>
    <p:sldId id="310" r:id="rId26"/>
    <p:sldId id="311" r:id="rId27"/>
    <p:sldId id="308" r:id="rId28"/>
    <p:sldId id="309" r:id="rId29"/>
    <p:sldId id="312" r:id="rId30"/>
    <p:sldId id="313" r:id="rId31"/>
    <p:sldId id="314" r:id="rId32"/>
    <p:sldId id="315" r:id="rId33"/>
    <p:sldId id="288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290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291" r:id="rId55"/>
    <p:sldId id="340" r:id="rId56"/>
    <p:sldId id="341" r:id="rId57"/>
    <p:sldId id="342" r:id="rId58"/>
    <p:sldId id="343" r:id="rId59"/>
    <p:sldId id="345" r:id="rId60"/>
    <p:sldId id="344" r:id="rId61"/>
    <p:sldId id="293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295" r:id="rId73"/>
    <p:sldId id="356" r:id="rId74"/>
    <p:sldId id="357" r:id="rId75"/>
    <p:sldId id="358" r:id="rId76"/>
    <p:sldId id="359" r:id="rId77"/>
    <p:sldId id="360" r:id="rId78"/>
    <p:sldId id="361" r:id="rId79"/>
    <p:sldId id="296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297" r:id="rId91"/>
    <p:sldId id="372" r:id="rId92"/>
    <p:sldId id="373" r:id="rId93"/>
    <p:sldId id="374" r:id="rId94"/>
    <p:sldId id="390" r:id="rId95"/>
    <p:sldId id="391" r:id="rId96"/>
    <p:sldId id="392" r:id="rId97"/>
    <p:sldId id="298" r:id="rId98"/>
    <p:sldId id="375" r:id="rId99"/>
    <p:sldId id="376" r:id="rId100"/>
    <p:sldId id="377" r:id="rId101"/>
    <p:sldId id="378" r:id="rId102"/>
    <p:sldId id="379" r:id="rId103"/>
    <p:sldId id="393" r:id="rId104"/>
    <p:sldId id="394" r:id="rId105"/>
    <p:sldId id="395" r:id="rId106"/>
    <p:sldId id="396" r:id="rId107"/>
    <p:sldId id="397" r:id="rId108"/>
    <p:sldId id="300" r:id="rId109"/>
    <p:sldId id="405" r:id="rId110"/>
    <p:sldId id="406" r:id="rId111"/>
    <p:sldId id="407" r:id="rId112"/>
    <p:sldId id="388" r:id="rId113"/>
    <p:sldId id="389" r:id="rId114"/>
    <p:sldId id="398" r:id="rId115"/>
    <p:sldId id="399" r:id="rId116"/>
    <p:sldId id="400" r:id="rId117"/>
    <p:sldId id="401" r:id="rId118"/>
    <p:sldId id="302" r:id="rId119"/>
    <p:sldId id="380" r:id="rId120"/>
    <p:sldId id="381" r:id="rId121"/>
    <p:sldId id="382" r:id="rId122"/>
    <p:sldId id="383" r:id="rId123"/>
    <p:sldId id="384" r:id="rId124"/>
    <p:sldId id="402" r:id="rId125"/>
    <p:sldId id="403" r:id="rId126"/>
    <p:sldId id="404" r:id="rId127"/>
    <p:sldId id="335" r:id="rId128"/>
    <p:sldId id="337" r:id="rId129"/>
    <p:sldId id="257" r:id="rId1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FB8"/>
    <a:srgbClr val="FFF000"/>
    <a:srgbClr val="DE776A"/>
    <a:srgbClr val="88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869" autoAdjust="0"/>
  </p:normalViewPr>
  <p:slideViewPr>
    <p:cSldViewPr snapToGrid="0">
      <p:cViewPr varScale="1">
        <p:scale>
          <a:sx n="78" d="100"/>
          <a:sy n="7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51446-AC3B-4BA3-B48A-51CBD17C86F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2977-8660-40D6-B486-A62D17C53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92977-8660-40D6-B486-A62D17C53C6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4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2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EFEE-CFE5-4418-AE5B-5C20A487B47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1FE-1C33-474A-84CD-67D82B7D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7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9FA2-74D3-9FFF-EB7B-969B57FAF7F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Curated20 Problem Set</a:t>
            </a:r>
            <a:endParaRPr lang="en-PH" sz="6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C71FFC-CD62-A86F-5623-2ED4BB88D80E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using Sir Oli’s framework</a:t>
            </a:r>
            <a:endParaRPr lang="en-PH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5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3" y="236717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department		department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 		sum of employee salary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24: Returns 27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by the total. Include departments with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of zero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2" y="270572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2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1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59" y="372138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2" y="236717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Left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2" y="270572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0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Department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0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0" y="372138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Total Salary; DESC</a:t>
            </a:r>
          </a:p>
        </p:txBody>
      </p:sp>
    </p:spTree>
    <p:extLst>
      <p:ext uri="{BB962C8B-B14F-4D97-AF65-F5344CB8AC3E}">
        <p14:creationId xmlns:p14="http://schemas.microsoft.com/office/powerpoint/2010/main" val="329587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7641F-D890-A585-D666-61C8FA1FD389}"/>
              </a:ext>
            </a:extLst>
          </p:cNvPr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E58F85-9342-3EB2-D943-FEAAA46389E7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59B2AF-ADF7-7D2B-67FE-035DBDE074EC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96A7D-9E45-BD34-1E07-49E991A37CCD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8E48FC-8B76-7C6A-A2F4-BDE3F782D73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50DE3D-D6C5-4A32-BD51-89655D2E4753}"/>
                  </a:ext>
                </a:extLst>
              </p:cNvPr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EF4A2A-CB20-568C-63A9-52CF5DAB8758}"/>
                  </a:ext>
                </a:extLst>
              </p:cNvPr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10A6F7-B7D4-C90A-3490-A235ACA20CF3}"/>
                  </a:ext>
                </a:extLst>
              </p:cNvPr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49AC3394-7F49-7CB3-4149-3FB7C89FD77E}"/>
                </a:ext>
              </a:extLst>
            </p:cNvPr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EE40BA-4D7C-E463-12BD-11AC94C4FD98}"/>
              </a:ext>
            </a:extLst>
          </p:cNvPr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BA00E-7A78-EF71-58DC-37633E61472B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F1AEC-D2EA-D2B8-86D8-D8A583A5C17D}"/>
              </a:ext>
            </a:extLst>
          </p:cNvPr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9EB8A-B105-9A3B-0B9D-F963EFFBA04B}"/>
              </a:ext>
            </a:extLst>
          </p:cNvPr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A3B4-4CE5-24B4-8C44-579147C6D3B7}"/>
              </a:ext>
            </a:extLst>
          </p:cNvPr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4E43-AFCD-25AD-54DE-F92437C66AFE}"/>
              </a:ext>
            </a:extLst>
          </p:cNvPr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F36FD9-D5CF-D59A-536D-2A7D52A4451C}"/>
              </a:ext>
            </a:extLst>
          </p:cNvPr>
          <p:cNvGrpSpPr/>
          <p:nvPr/>
        </p:nvGrpSpPr>
        <p:grpSpPr>
          <a:xfrm>
            <a:off x="6095996" y="1782395"/>
            <a:ext cx="5365435" cy="2760133"/>
            <a:chOff x="6095996" y="1782395"/>
            <a:chExt cx="5365435" cy="27601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3FB8EC-7074-C8C5-9BCA-83F88169D750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regions 			region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count of employees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2A292D-CAD0-2012-D223-A3B57C56E178}"/>
                </a:ext>
              </a:extLst>
            </p:cNvPr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Left Join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B06BB6-24F7-4B9F-51B0-22A607D7B5D5}"/>
                </a:ext>
              </a:extLst>
            </p:cNvPr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greater 					than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(average salary in the 					region)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64906-B51A-D1EF-9AEB-849AF186C752}"/>
                </a:ext>
              </a:extLst>
            </p:cNvPr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region name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1A251-BE60-9D78-3774-FB8B4EA23C1C}"/>
                </a:ext>
              </a:extLst>
            </p:cNvPr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B79BFB-4B7A-1CAD-234E-A502B35DDBC7}"/>
                </a:ext>
              </a:extLst>
            </p:cNvPr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number of employees; DESC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B78448-903B-C6B5-442A-3890A3D0090E}"/>
              </a:ext>
            </a:extLst>
          </p:cNvPr>
          <p:cNvGrpSpPr/>
          <p:nvPr/>
        </p:nvGrpSpPr>
        <p:grpSpPr>
          <a:xfrm>
            <a:off x="-5450108" y="1778322"/>
            <a:ext cx="5365435" cy="2760133"/>
            <a:chOff x="-5450108" y="1778322"/>
            <a:chExt cx="5365435" cy="27601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23BE1-CDE4-A406-4BC6-F417CE46A2AD}"/>
                </a:ext>
              </a:extLst>
            </p:cNvPr>
            <p:cNvSpPr txBox="1"/>
            <p:nvPr/>
          </p:nvSpPr>
          <p:spPr>
            <a:xfrm>
              <a:off x="-5450108" y="1778322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departments		department 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4D0876-D04B-9AB7-34F6-FF7EE2167078}"/>
                </a:ext>
              </a:extLst>
            </p:cNvPr>
            <p:cNvSpPr txBox="1"/>
            <p:nvPr/>
          </p:nvSpPr>
          <p:spPr>
            <a:xfrm>
              <a:off x="-5450107" y="235324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57408F-778E-1E7B-B306-FCD93E6DEB9F}"/>
                </a:ext>
              </a:extLst>
            </p:cNvPr>
            <p:cNvSpPr txBox="1"/>
            <p:nvPr/>
          </p:nvSpPr>
          <p:spPr>
            <a:xfrm>
              <a:off x="-5450107" y="2691796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equal to 					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(second highest salary amount 				in the department)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CADA8-170A-8C38-255C-76F4DCADB690}"/>
                </a:ext>
              </a:extLst>
            </p:cNvPr>
            <p:cNvSpPr txBox="1"/>
            <p:nvPr/>
          </p:nvSpPr>
          <p:spPr>
            <a:xfrm>
              <a:off x="-5450106" y="3522793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67ED78-80C8-4C74-F7B0-C4C90198D923}"/>
                </a:ext>
              </a:extLst>
            </p:cNvPr>
            <p:cNvSpPr txBox="1"/>
            <p:nvPr/>
          </p:nvSpPr>
          <p:spPr>
            <a:xfrm>
              <a:off x="-5450106" y="3861347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B22485-C828-E8DF-CDDD-F1AF00B4D5E5}"/>
                </a:ext>
              </a:extLst>
            </p:cNvPr>
            <p:cNvSpPr txBox="1"/>
            <p:nvPr/>
          </p:nvSpPr>
          <p:spPr>
            <a:xfrm>
              <a:off x="-5450107" y="4199901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07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39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54602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732242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7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336800"/>
            <a:ext cx="7597003" cy="100818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656226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818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337168"/>
            <a:ext cx="7597003" cy="2352431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328717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7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688862"/>
            <a:ext cx="7597003" cy="1656861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332626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34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705231"/>
            <a:ext cx="7597003" cy="32824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546188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and Aggregate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00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regions 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.REGION_ID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.COUNTRY_ID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.LOCATION_ID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>
                <a:latin typeface="Consolas" panose="020B0609020204030204" pitchFamily="49" charset="0"/>
              </a:rPr>
              <a:t> 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departments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locations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d1</a:t>
            </a:r>
            <a:r>
              <a:rPr lang="en-US" sz="1100" dirty="0">
                <a:latin typeface="Consolas" panose="020B0609020204030204" pitchFamily="49" charset="0"/>
              </a:rPr>
              <a:t>.LOCATION_ID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.LOCATION_ID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countries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l1</a:t>
            </a:r>
            <a:r>
              <a:rPr lang="en-US" sz="1100" dirty="0">
                <a:latin typeface="Consolas" panose="020B0609020204030204" pitchFamily="49" charset="0"/>
              </a:rPr>
              <a:t>.COUNTRY_ID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.COUNTRY_ID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latin typeface="Consolas" panose="020B0609020204030204" pitchFamily="49" charset="0"/>
              </a:rPr>
              <a:t> regions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		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c1</a:t>
            </a:r>
            <a:r>
              <a:rPr lang="en-US" sz="1100" dirty="0">
                <a:latin typeface="Consolas" panose="020B0609020204030204" pitchFamily="49" charset="0"/>
              </a:rPr>
              <a:t>.REGION_ID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r1</a:t>
            </a:r>
            <a:r>
              <a:rPr lang="en-US" sz="1100" dirty="0">
                <a:latin typeface="Consolas" panose="020B0609020204030204" pitchFamily="49" charset="0"/>
              </a:rPr>
              <a:t>.REGION_NAME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100" dirty="0" err="1">
                <a:latin typeface="Consolas" panose="020B0609020204030204" pitchFamily="49" charset="0"/>
              </a:rPr>
              <a:t>.REGION_NAME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  `# of Employees`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6025661"/>
            <a:ext cx="7597003" cy="325899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6003944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28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#4</a:t>
            </a:r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9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5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6" y="285961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locations 		city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countries		country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departments		(joining table)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		employee salary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5" y="319816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8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7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5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5" y="285961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5" y="3198167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city average salary is higher 				than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(average salary of the 					company)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6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6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5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Complete 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1EC1DE-A814-BD6C-1BEA-8728AA31E847}"/>
              </a:ext>
            </a:extLst>
          </p:cNvPr>
          <p:cNvGrpSpPr/>
          <p:nvPr/>
        </p:nvGrpSpPr>
        <p:grpSpPr>
          <a:xfrm>
            <a:off x="12191987" y="1769355"/>
            <a:ext cx="5926668" cy="2060353"/>
            <a:chOff x="169332" y="1778321"/>
            <a:chExt cx="5926668" cy="20603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0C6CB97-01FA-7D7C-D2B6-B2B86F92E956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BF3214-4FEB-22F4-24DE-CE17409F70E5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05039-A2B4-C04B-4E56-797253911DC6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8173E15-9F88-6E09-7458-35A2C598CFD2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930598-BDDE-7B78-0BDA-EC37D5D121DC}"/>
                  </a:ext>
                </a:extLst>
              </p:cNvPr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F5D5AE4-E59A-23CA-236E-C9509CC81B4C}"/>
                  </a:ext>
                </a:extLst>
              </p:cNvPr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EEC4A4-B522-8192-251A-83E59558ED06}"/>
                  </a:ext>
                </a:extLst>
              </p:cNvPr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47321F68-6797-B5F1-C188-3C94B6A3423B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6035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63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.SALARY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LEFT JOIN </a:t>
            </a:r>
            <a:r>
              <a:rPr lang="en-US" sz="1600" dirty="0">
                <a:latin typeface="Consolas" panose="020B0609020204030204" pitchFamily="49" charset="0"/>
              </a:rPr>
              <a:t>employees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	  ON	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DF50-8A84-7D70-2220-65EF6A4B084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24: Returns 27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by the total. Include departments with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of zero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5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1F6D279-3A80-0679-6166-DC37598CD14B}"/>
              </a:ext>
            </a:extLst>
          </p:cNvPr>
          <p:cNvSpPr txBox="1"/>
          <p:nvPr/>
        </p:nvSpPr>
        <p:spPr>
          <a:xfrm>
            <a:off x="-10815549" y="285553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EA09F-ACF1-7464-1AC3-76B815529737}"/>
              </a:ext>
            </a:extLst>
          </p:cNvPr>
          <p:cNvSpPr txBox="1"/>
          <p:nvPr/>
        </p:nvSpPr>
        <p:spPr>
          <a:xfrm>
            <a:off x="-10815548" y="177832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E46FB-D6E2-E08B-6F1F-187A472FE958}"/>
              </a:ext>
            </a:extLst>
          </p:cNvPr>
          <p:cNvSpPr txBox="1"/>
          <p:nvPr/>
        </p:nvSpPr>
        <p:spPr>
          <a:xfrm>
            <a:off x="-10815550" y="319409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13746-180F-EB56-A337-FCAC10835E93}"/>
              </a:ext>
            </a:extLst>
          </p:cNvPr>
          <p:cNvSpPr txBox="1"/>
          <p:nvPr/>
        </p:nvSpPr>
        <p:spPr>
          <a:xfrm>
            <a:off x="-10815547" y="402509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4FBDB-A885-5702-80C8-BBEFB28811F9}"/>
              </a:ext>
            </a:extLst>
          </p:cNvPr>
          <p:cNvSpPr txBox="1"/>
          <p:nvPr/>
        </p:nvSpPr>
        <p:spPr>
          <a:xfrm>
            <a:off x="-10815548" y="436364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BCF367-09EA-1CD0-3F62-098E2C0DCE27}"/>
              </a:ext>
            </a:extLst>
          </p:cNvPr>
          <p:cNvSpPr txBox="1"/>
          <p:nvPr/>
        </p:nvSpPr>
        <p:spPr>
          <a:xfrm>
            <a:off x="-10815550" y="470219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9E7A9B-4E99-7051-9AAA-2D6FBAC208E1}"/>
              </a:ext>
            </a:extLst>
          </p:cNvPr>
          <p:cNvGrpSpPr/>
          <p:nvPr/>
        </p:nvGrpSpPr>
        <p:grpSpPr>
          <a:xfrm>
            <a:off x="-5450112" y="1778321"/>
            <a:ext cx="5365434" cy="3262431"/>
            <a:chOff x="6095995" y="1782395"/>
            <a:chExt cx="5365434" cy="32624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D7F768-A1FF-515A-E89E-E5E6497153D7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locations 		city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countries		country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departments		(joining table)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employee salary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5E5B8D-2E96-BCD3-5C69-200FC6BEC05E}"/>
                </a:ext>
              </a:extLst>
            </p:cNvPr>
            <p:cNvSpPr txBox="1"/>
            <p:nvPr/>
          </p:nvSpPr>
          <p:spPr>
            <a:xfrm>
              <a:off x="6095995" y="2859613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7CBA9-B95B-B9FA-8BE7-7F3CCAFD34D4}"/>
                </a:ext>
              </a:extLst>
            </p:cNvPr>
            <p:cNvSpPr txBox="1"/>
            <p:nvPr/>
          </p:nvSpPr>
          <p:spPr>
            <a:xfrm>
              <a:off x="6095995" y="3198167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city average salary is higher 				than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(average salary of the 					company)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F01B65-BBAF-60D9-F0B4-02D8F9BA41A4}"/>
                </a:ext>
              </a:extLst>
            </p:cNvPr>
            <p:cNvSpPr txBox="1"/>
            <p:nvPr/>
          </p:nvSpPr>
          <p:spPr>
            <a:xfrm>
              <a:off x="6095996" y="402916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996F28-211B-569A-607A-24E656388E02}"/>
                </a:ext>
              </a:extLst>
            </p:cNvPr>
            <p:cNvSpPr txBox="1"/>
            <p:nvPr/>
          </p:nvSpPr>
          <p:spPr>
            <a:xfrm>
              <a:off x="6095996" y="4367718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4D7EC4-1F2E-BD26-F9BF-8CFB19250536}"/>
                </a:ext>
              </a:extLst>
            </p:cNvPr>
            <p:cNvSpPr txBox="1"/>
            <p:nvPr/>
          </p:nvSpPr>
          <p:spPr>
            <a:xfrm>
              <a:off x="6095995" y="470627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average salary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1" y="282301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1" y="31615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1" y="35001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F54756-4574-6CD7-B6BD-F5F494CF2D4C}"/>
              </a:ext>
            </a:extLst>
          </p:cNvPr>
          <p:cNvGrpSpPr/>
          <p:nvPr/>
        </p:nvGrpSpPr>
        <p:grpSpPr>
          <a:xfrm>
            <a:off x="169332" y="1778321"/>
            <a:ext cx="5926668" cy="2060353"/>
            <a:chOff x="169332" y="1778321"/>
            <a:chExt cx="5926668" cy="20603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96438F-3CDE-4A4D-74E2-5F590CEA20A1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6035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7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08BC73-A94C-44AB-66AE-4702D26B590E}"/>
              </a:ext>
            </a:extLst>
          </p:cNvPr>
          <p:cNvGrpSpPr/>
          <p:nvPr/>
        </p:nvGrpSpPr>
        <p:grpSpPr>
          <a:xfrm>
            <a:off x="12191987" y="1769355"/>
            <a:ext cx="5926668" cy="2060353"/>
            <a:chOff x="169332" y="1778321"/>
            <a:chExt cx="5926668" cy="2060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ED5061-2EBF-FF64-3BD5-6591DEF08654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3E34B8-A732-EAF6-6061-D21BC8D189F5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B9565-C934-BDF5-2702-7FC988331C81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697F16-9B0C-958E-3CFA-8D84E148C03F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ED536-B87B-BCB1-D8E7-7ED1B04F7A91}"/>
                  </a:ext>
                </a:extLst>
              </p:cNvPr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D43FE4-ACA7-58F4-F20E-82704C733007}"/>
                  </a:ext>
                </a:extLst>
              </p:cNvPr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75E83-A322-3C19-AC17-BF93FA1A96EA}"/>
                  </a:ext>
                </a:extLst>
              </p:cNvPr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B5F6856D-5D62-1FCC-3740-C3509AEBD0DB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6035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44DB6D-1038-A7A1-6DAC-51EECFBBE849}"/>
              </a:ext>
            </a:extLst>
          </p:cNvPr>
          <p:cNvSpPr txBox="1"/>
          <p:nvPr/>
        </p:nvSpPr>
        <p:spPr>
          <a:xfrm>
            <a:off x="730566" y="285961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4FC1-09E5-7F39-C901-9182499D9690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F54D5-E853-D104-5B2B-A835310EAA64}"/>
              </a:ext>
            </a:extLst>
          </p:cNvPr>
          <p:cNvSpPr txBox="1"/>
          <p:nvPr/>
        </p:nvSpPr>
        <p:spPr>
          <a:xfrm>
            <a:off x="730565" y="319816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140BC1-EC72-3194-1FCA-611A0323B619}"/>
              </a:ext>
            </a:extLst>
          </p:cNvPr>
          <p:cNvSpPr txBox="1"/>
          <p:nvPr/>
        </p:nvSpPr>
        <p:spPr>
          <a:xfrm>
            <a:off x="730568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626B58-8164-C5FE-8E29-D66ABB0F12C7}"/>
              </a:ext>
            </a:extLst>
          </p:cNvPr>
          <p:cNvSpPr txBox="1"/>
          <p:nvPr/>
        </p:nvSpPr>
        <p:spPr>
          <a:xfrm>
            <a:off x="730567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1BE66F-330B-24BB-DF87-04CCC9E09E49}"/>
              </a:ext>
            </a:extLst>
          </p:cNvPr>
          <p:cNvSpPr txBox="1"/>
          <p:nvPr/>
        </p:nvSpPr>
        <p:spPr>
          <a:xfrm>
            <a:off x="730565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0647A9-9DF0-7690-621E-27A99A484F6F}"/>
              </a:ext>
            </a:extLst>
          </p:cNvPr>
          <p:cNvGrpSpPr/>
          <p:nvPr/>
        </p:nvGrpSpPr>
        <p:grpSpPr>
          <a:xfrm>
            <a:off x="6095995" y="1782395"/>
            <a:ext cx="5365434" cy="3262431"/>
            <a:chOff x="6095995" y="1782395"/>
            <a:chExt cx="5365434" cy="32624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26F60E-D98B-F16C-E51A-E5170333146D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locations 		city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countries		country ID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departments		location ID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employee salary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98C1C1-DDB0-AC74-96A3-665DDD15628F}"/>
                </a:ext>
              </a:extLst>
            </p:cNvPr>
            <p:cNvSpPr txBox="1"/>
            <p:nvPr/>
          </p:nvSpPr>
          <p:spPr>
            <a:xfrm>
              <a:off x="6095995" y="2859613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165444-9454-DDEC-3BA3-6EA3F0DE6587}"/>
                </a:ext>
              </a:extLst>
            </p:cNvPr>
            <p:cNvSpPr txBox="1"/>
            <p:nvPr/>
          </p:nvSpPr>
          <p:spPr>
            <a:xfrm>
              <a:off x="6095995" y="3198167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city average salary is higher 				than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(average salary of the 					company)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DB576-99CE-E72A-F5FE-7560588DEF09}"/>
                </a:ext>
              </a:extLst>
            </p:cNvPr>
            <p:cNvSpPr txBox="1"/>
            <p:nvPr/>
          </p:nvSpPr>
          <p:spPr>
            <a:xfrm>
              <a:off x="6095996" y="402916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72CB0-4913-C93D-D536-54C48BF8327E}"/>
                </a:ext>
              </a:extLst>
            </p:cNvPr>
            <p:cNvSpPr txBox="1"/>
            <p:nvPr/>
          </p:nvSpPr>
          <p:spPr>
            <a:xfrm>
              <a:off x="6095996" y="4367718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E21F2D-A422-6895-6614-51C1C4950977}"/>
                </a:ext>
              </a:extLst>
            </p:cNvPr>
            <p:cNvSpPr txBox="1"/>
            <p:nvPr/>
          </p:nvSpPr>
          <p:spPr>
            <a:xfrm>
              <a:off x="6095995" y="470627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2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	  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06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	  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70289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10678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40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	  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485292"/>
            <a:ext cx="7597003" cy="170375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3152502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10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	  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189046"/>
            <a:ext cx="7597003" cy="63304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182403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and Aggregates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46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	  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828734"/>
            <a:ext cx="7597003" cy="157030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429222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28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.CITY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	  AVG(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	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251938"/>
            <a:ext cx="7597003" cy="851877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493210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49: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city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entire company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50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#54</a:t>
            </a:r>
          </a:p>
        </p:txBody>
      </p:sp>
    </p:spTree>
    <p:extLst>
      <p:ext uri="{BB962C8B-B14F-4D97-AF65-F5344CB8AC3E}">
        <p14:creationId xmlns:p14="http://schemas.microsoft.com/office/powerpoint/2010/main" val="229311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8" y="212242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location	s		all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7" y="24609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7" y="378441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6" y="412297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4" y="446152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7" y="212242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7" y="2460978"/>
            <a:ext cx="5365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locations		postal code is empty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latin typeface="Consolas" panose="020B0609020204030204" pitchFamily="49" charset="0"/>
              </a:rPr>
              <a:t>OR city is empty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	OR state province is empty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	OR country is not in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(list of 				countries)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5" y="378441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5" y="412297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4" y="446152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NONE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417DF7-2435-7A80-CD7D-FC1CF8414A5E}"/>
              </a:ext>
            </a:extLst>
          </p:cNvPr>
          <p:cNvGrpSpPr/>
          <p:nvPr/>
        </p:nvGrpSpPr>
        <p:grpSpPr>
          <a:xfrm>
            <a:off x="12192000" y="1763670"/>
            <a:ext cx="5926668" cy="2032270"/>
            <a:chOff x="169332" y="1778321"/>
            <a:chExt cx="5926668" cy="203227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D8DC40-C556-3426-5548-667B3007AD7D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28196"/>
              <a:chOff x="730560" y="1782395"/>
              <a:chExt cx="5365440" cy="202819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D9B00B-3D61-9A6E-609C-0B1F4EA081B3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EEED9A-1824-3FB2-FA82-DE85FEA4D9E8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B9024B-FF45-2267-8739-30403FF34355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48F971-0632-EC36-0808-63A2F7924A64}"/>
                  </a:ext>
                </a:extLst>
              </p:cNvPr>
              <p:cNvSpPr txBox="1"/>
              <p:nvPr/>
            </p:nvSpPr>
            <p:spPr>
              <a:xfrm>
                <a:off x="730563" y="279492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871699-D048-736B-2913-8CF16124FF7D}"/>
                  </a:ext>
                </a:extLst>
              </p:cNvPr>
              <p:cNvSpPr txBox="1"/>
              <p:nvPr/>
            </p:nvSpPr>
            <p:spPr>
              <a:xfrm>
                <a:off x="730562" y="313348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37BCEF-6A3B-E348-E11C-727CFA942BBE}"/>
                  </a:ext>
                </a:extLst>
              </p:cNvPr>
              <p:cNvSpPr txBox="1"/>
              <p:nvPr/>
            </p:nvSpPr>
            <p:spPr>
              <a:xfrm>
                <a:off x="730560" y="347203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3292DC32-5D0F-0CD7-6684-20CBE9A84602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32270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01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.SALARY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LEFT JOIN </a:t>
            </a:r>
            <a:r>
              <a:rPr lang="en-US" sz="1600" dirty="0">
                <a:latin typeface="Consolas" panose="020B0609020204030204" pitchFamily="49" charset="0"/>
              </a:rPr>
              <a:t>employees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	  ON	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81489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24: Returns 27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by the total. Include departments with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of zero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6" y="1866675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8BC71-2633-E311-1676-4744A58D693B}"/>
              </a:ext>
            </a:extLst>
          </p:cNvPr>
          <p:cNvSpPr txBox="1"/>
          <p:nvPr/>
        </p:nvSpPr>
        <p:spPr>
          <a:xfrm>
            <a:off x="-10815537" y="211782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0C267-8579-A470-866D-6688275A1DF7}"/>
              </a:ext>
            </a:extLst>
          </p:cNvPr>
          <p:cNvSpPr txBox="1"/>
          <p:nvPr/>
        </p:nvSpPr>
        <p:spPr>
          <a:xfrm>
            <a:off x="-10815538" y="17777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98E92-D434-2E38-B172-BC72298972FA}"/>
              </a:ext>
            </a:extLst>
          </p:cNvPr>
          <p:cNvSpPr txBox="1"/>
          <p:nvPr/>
        </p:nvSpPr>
        <p:spPr>
          <a:xfrm>
            <a:off x="-10815538" y="245637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29281-C6CD-7005-4FF7-DFC6DFCEB353}"/>
              </a:ext>
            </a:extLst>
          </p:cNvPr>
          <p:cNvSpPr txBox="1"/>
          <p:nvPr/>
        </p:nvSpPr>
        <p:spPr>
          <a:xfrm>
            <a:off x="-10815538" y="377981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64CBA9-8130-617E-2262-37B84B899979}"/>
              </a:ext>
            </a:extLst>
          </p:cNvPr>
          <p:cNvSpPr txBox="1"/>
          <p:nvPr/>
        </p:nvSpPr>
        <p:spPr>
          <a:xfrm>
            <a:off x="-10815539" y="411836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AB1DFD-63FF-A651-906C-EFEB33FDF229}"/>
              </a:ext>
            </a:extLst>
          </p:cNvPr>
          <p:cNvSpPr txBox="1"/>
          <p:nvPr/>
        </p:nvSpPr>
        <p:spPr>
          <a:xfrm>
            <a:off x="-10815541" y="445692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5E8BB0-D2B6-A477-B4A2-E5C6FD028422}"/>
              </a:ext>
            </a:extLst>
          </p:cNvPr>
          <p:cNvGrpSpPr/>
          <p:nvPr/>
        </p:nvGrpSpPr>
        <p:grpSpPr>
          <a:xfrm>
            <a:off x="-5450111" y="1777792"/>
            <a:ext cx="5365436" cy="3017684"/>
            <a:chOff x="-5450111" y="1777792"/>
            <a:chExt cx="5365436" cy="30176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2DD28F-81BF-1403-A333-8C2C799837CC}"/>
                </a:ext>
              </a:extLst>
            </p:cNvPr>
            <p:cNvSpPr txBox="1"/>
            <p:nvPr/>
          </p:nvSpPr>
          <p:spPr>
            <a:xfrm>
              <a:off x="-5450109" y="177779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location	s		all information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BE2B1C-492B-2A19-342A-3FBDE1D955DB}"/>
                </a:ext>
              </a:extLst>
            </p:cNvPr>
            <p:cNvSpPr txBox="1"/>
            <p:nvPr/>
          </p:nvSpPr>
          <p:spPr>
            <a:xfrm>
              <a:off x="-5450108" y="2117821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FBA21D-7ABB-900E-8345-134A80DFF881}"/>
                </a:ext>
              </a:extLst>
            </p:cNvPr>
            <p:cNvSpPr txBox="1"/>
            <p:nvPr/>
          </p:nvSpPr>
          <p:spPr>
            <a:xfrm>
              <a:off x="-5450108" y="2456375"/>
              <a:ext cx="5365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locations		postal code is empty</a:t>
              </a:r>
            </a:p>
            <a:p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latin typeface="Consolas" panose="020B0609020204030204" pitchFamily="49" charset="0"/>
                </a:rPr>
                <a:t>OR city is empty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OR state province is empty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OR country is not in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(list of 				countries)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C4EB19-92A0-1976-8637-E24EC3CA64DB}"/>
                </a:ext>
              </a:extLst>
            </p:cNvPr>
            <p:cNvSpPr txBox="1"/>
            <p:nvPr/>
          </p:nvSpPr>
          <p:spPr>
            <a:xfrm>
              <a:off x="-5450110" y="377981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0FCB61-7A14-46F8-053F-658E7244630D}"/>
                </a:ext>
              </a:extLst>
            </p:cNvPr>
            <p:cNvSpPr txBox="1"/>
            <p:nvPr/>
          </p:nvSpPr>
          <p:spPr>
            <a:xfrm>
              <a:off x="-5450110" y="4118368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ED1AD2-C4BB-850D-53E0-8DCE3639DA35}"/>
                </a:ext>
              </a:extLst>
            </p:cNvPr>
            <p:cNvSpPr txBox="1"/>
            <p:nvPr/>
          </p:nvSpPr>
          <p:spPr>
            <a:xfrm>
              <a:off x="-5450111" y="445692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NONE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countries		country 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1" y="279492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1" y="313348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1" y="347203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A35B4B-8842-D3E8-9039-249B85440248}"/>
              </a:ext>
            </a:extLst>
          </p:cNvPr>
          <p:cNvGrpSpPr/>
          <p:nvPr/>
        </p:nvGrpSpPr>
        <p:grpSpPr>
          <a:xfrm>
            <a:off x="169332" y="1778321"/>
            <a:ext cx="5926668" cy="2032270"/>
            <a:chOff x="169332" y="1778321"/>
            <a:chExt cx="5926668" cy="20322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7CB96BB-6FBE-FA27-2D9C-6DBA5EB62FE6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28196"/>
              <a:chOff x="730560" y="1782395"/>
              <a:chExt cx="5365440" cy="202819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3" y="279492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2" y="313348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0" y="347203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32270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04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91C62-C0BD-6A6C-B45C-696FEF148F16}"/>
              </a:ext>
            </a:extLst>
          </p:cNvPr>
          <p:cNvSpPr txBox="1"/>
          <p:nvPr/>
        </p:nvSpPr>
        <p:spPr>
          <a:xfrm>
            <a:off x="730568" y="212242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92FFD-AD66-C868-F1C8-2E72FBEA605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A34C2-7096-AA57-A9D3-5A8AEA1129D5}"/>
              </a:ext>
            </a:extLst>
          </p:cNvPr>
          <p:cNvSpPr txBox="1"/>
          <p:nvPr/>
        </p:nvSpPr>
        <p:spPr>
          <a:xfrm>
            <a:off x="730567" y="24609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22669-A4D4-58DF-1DC6-111C99ED0F34}"/>
              </a:ext>
            </a:extLst>
          </p:cNvPr>
          <p:cNvSpPr txBox="1"/>
          <p:nvPr/>
        </p:nvSpPr>
        <p:spPr>
          <a:xfrm>
            <a:off x="730567" y="378441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18BC4-C86D-912E-779B-3F33E9FF9715}"/>
              </a:ext>
            </a:extLst>
          </p:cNvPr>
          <p:cNvSpPr txBox="1"/>
          <p:nvPr/>
        </p:nvSpPr>
        <p:spPr>
          <a:xfrm>
            <a:off x="730566" y="412297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E197B-47B0-00C9-EAB3-C81E81696F38}"/>
              </a:ext>
            </a:extLst>
          </p:cNvPr>
          <p:cNvSpPr txBox="1"/>
          <p:nvPr/>
        </p:nvSpPr>
        <p:spPr>
          <a:xfrm>
            <a:off x="730564" y="446152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6F6FC6-B809-67B4-37DB-EEE6A63B4F98}"/>
              </a:ext>
            </a:extLst>
          </p:cNvPr>
          <p:cNvGrpSpPr/>
          <p:nvPr/>
        </p:nvGrpSpPr>
        <p:grpSpPr>
          <a:xfrm>
            <a:off x="6095994" y="1782395"/>
            <a:ext cx="5365436" cy="3017684"/>
            <a:chOff x="6095994" y="1782395"/>
            <a:chExt cx="5365436" cy="30176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EC5015-D4E4-DF6D-7E2B-9030AABEF47D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location	s		all information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F07AE0-0AEF-0B4B-B43F-CF5B03BA2E51}"/>
                </a:ext>
              </a:extLst>
            </p:cNvPr>
            <p:cNvSpPr txBox="1"/>
            <p:nvPr/>
          </p:nvSpPr>
          <p:spPr>
            <a:xfrm>
              <a:off x="6095997" y="212242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A4E394-9A45-D5A5-2111-4F736E69DC67}"/>
                </a:ext>
              </a:extLst>
            </p:cNvPr>
            <p:cNvSpPr txBox="1"/>
            <p:nvPr/>
          </p:nvSpPr>
          <p:spPr>
            <a:xfrm>
              <a:off x="6095997" y="2460978"/>
              <a:ext cx="5365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locations		postal code is empty</a:t>
              </a:r>
            </a:p>
            <a:p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latin typeface="Consolas" panose="020B0609020204030204" pitchFamily="49" charset="0"/>
                </a:rPr>
                <a:t>OR city is empty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OR state province is empty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OR country is not in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(list of 				countries)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8A155B-45BF-7A5B-669F-16F5E74A3E56}"/>
                </a:ext>
              </a:extLst>
            </p:cNvPr>
            <p:cNvSpPr txBox="1"/>
            <p:nvPr/>
          </p:nvSpPr>
          <p:spPr>
            <a:xfrm>
              <a:off x="6095995" y="3784417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B58A6D-1602-79FD-5525-CA1AFB7F36B8}"/>
                </a:ext>
              </a:extLst>
            </p:cNvPr>
            <p:cNvSpPr txBox="1"/>
            <p:nvPr/>
          </p:nvSpPr>
          <p:spPr>
            <a:xfrm>
              <a:off x="6095995" y="4122971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DF3B2A-FE5E-70C6-0AF9-4E7442D07697}"/>
                </a:ext>
              </a:extLst>
            </p:cNvPr>
            <p:cNvSpPr txBox="1"/>
            <p:nvPr/>
          </p:nvSpPr>
          <p:spPr>
            <a:xfrm>
              <a:off x="6095994" y="446152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NONE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18AE87-3815-2E98-1C23-D4CD50482009}"/>
              </a:ext>
            </a:extLst>
          </p:cNvPr>
          <p:cNvGrpSpPr/>
          <p:nvPr/>
        </p:nvGrpSpPr>
        <p:grpSpPr>
          <a:xfrm>
            <a:off x="12192000" y="1763670"/>
            <a:ext cx="5926668" cy="2032270"/>
            <a:chOff x="169332" y="1778321"/>
            <a:chExt cx="5926668" cy="203227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594329-206C-C61B-1294-642186E395CA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28196"/>
              <a:chOff x="730560" y="1782395"/>
              <a:chExt cx="5365440" cy="20281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6F942C-1082-9C46-99E4-9657D701F95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873F06-42A9-ABFC-C243-D40E3C4DA675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93458A-333D-A1BA-0098-90BEA1D66AB5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89A0BC-7F56-90F2-284F-731785CEF865}"/>
                  </a:ext>
                </a:extLst>
              </p:cNvPr>
              <p:cNvSpPr txBox="1"/>
              <p:nvPr/>
            </p:nvSpPr>
            <p:spPr>
              <a:xfrm>
                <a:off x="730563" y="279492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2A26A5-2AE7-5865-20A5-0BCA4DA07500}"/>
                  </a:ext>
                </a:extLst>
              </p:cNvPr>
              <p:cNvSpPr txBox="1"/>
              <p:nvPr/>
            </p:nvSpPr>
            <p:spPr>
              <a:xfrm>
                <a:off x="730562" y="313348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D570E2-C96E-BB73-0BAA-379526375C88}"/>
                  </a:ext>
                </a:extLst>
              </p:cNvPr>
              <p:cNvSpPr txBox="1"/>
              <p:nvPr/>
            </p:nvSpPr>
            <p:spPr>
              <a:xfrm>
                <a:off x="730560" y="347203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C8D56D8E-A31F-2E32-E808-12CB758AFDF7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32270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13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  <p:bldP spid="11" grpId="0"/>
      <p:bldP spid="1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</a:rPr>
              <a:t>  *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</a:rPr>
              <a:t>  locations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.POSTAL_CODE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.CITY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.STATE_PROVINCE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countries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48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</a:rPr>
              <a:t>  *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</a:rPr>
              <a:t>  locations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.POSTAL_CODE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.CITY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.STATE_PROVINCE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countries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562219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740339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42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</a:rPr>
              <a:t>  *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</a:rPr>
              <a:t>  locations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.POSTAL_CODE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.CITY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.STATE_PROVINCE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countries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391508"/>
            <a:ext cx="7597003" cy="539261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476472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7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</a:rPr>
              <a:t>  *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</a:rPr>
              <a:t>  locations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.POSTAL_CODE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.CITY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.STATE_PROVINCE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countries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930769"/>
            <a:ext cx="7597003" cy="2821944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157075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</a:rPr>
              <a:t>  *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</a:rPr>
              <a:t>  locations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.POSTAL_CODE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.CITY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.STATE_PROVINCE</a:t>
            </a:r>
            <a:r>
              <a:rPr lang="en-US" dirty="0">
                <a:latin typeface="Consolas" panose="020B0609020204030204" pitchFamily="49" charset="0"/>
              </a:rPr>
              <a:t> = ''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dirty="0" err="1">
                <a:latin typeface="Consolas" panose="020B0609020204030204" pitchFamily="49" charset="0"/>
              </a:rPr>
              <a:t>.COUNTRY_ID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	  countries </a:t>
            </a:r>
            <a:r>
              <a:rPr lang="en-US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dirty="0"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314092"/>
            <a:ext cx="7597003" cy="107070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664780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54: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invalid locations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67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219-CA08-5D46-247A-0599D4502A7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46618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351508"/>
            <a:ext cx="107308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HAVING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8AA6E"/>
                </a:solidFill>
                <a:latin typeface="Consolas" panose="020B0609020204030204" pitchFamily="49" charset="0"/>
              </a:rPr>
              <a:t>DRAMA(</a:t>
            </a:r>
            <a:r>
              <a:rPr lang="en-US" sz="2400" dirty="0">
                <a:solidFill>
                  <a:srgbClr val="469FB8"/>
                </a:solidFill>
                <a:latin typeface="Consolas" panose="020B0609020204030204" pitchFamily="49" charset="0"/>
              </a:rPr>
              <a:t>`I Ring`</a:t>
            </a:r>
            <a:r>
              <a:rPr lang="en-US" sz="2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EAD1A-8F9E-85B9-121D-2B0704A19870}"/>
              </a:ext>
            </a:extLst>
          </p:cNvPr>
          <p:cNvSpPr txBox="1"/>
          <p:nvPr/>
        </p:nvSpPr>
        <p:spPr>
          <a:xfrm>
            <a:off x="730566" y="1351508"/>
            <a:ext cx="10730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myCrown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myBling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104D04-9FE4-3C0D-D123-17400CCABF91}"/>
              </a:ext>
            </a:extLst>
          </p:cNvPr>
          <p:cNvSpPr txBox="1"/>
          <p:nvPr/>
        </p:nvSpPr>
        <p:spPr>
          <a:xfrm>
            <a:off x="730565" y="1351508"/>
            <a:ext cx="10730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theKing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E53898-D45A-F9E6-914C-A1299925175B}"/>
              </a:ext>
            </a:extLst>
          </p:cNvPr>
          <p:cNvSpPr txBox="1"/>
          <p:nvPr/>
        </p:nvSpPr>
        <p:spPr>
          <a:xfrm>
            <a:off x="730565" y="1351508"/>
            <a:ext cx="10730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thePen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5214DB-1A55-E154-FC32-8CD8890F5E69}"/>
              </a:ext>
            </a:extLst>
          </p:cNvPr>
          <p:cNvSpPr txBox="1"/>
          <p:nvPr/>
        </p:nvSpPr>
        <p:spPr>
          <a:xfrm>
            <a:off x="730565" y="1351508"/>
            <a:ext cx="1073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theRing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D3F42-33E4-8696-D4CD-B46F147379D5}"/>
              </a:ext>
            </a:extLst>
          </p:cNvPr>
          <p:cNvSpPr txBox="1"/>
          <p:nvPr/>
        </p:nvSpPr>
        <p:spPr>
          <a:xfrm>
            <a:off x="730565" y="1351508"/>
            <a:ext cx="1073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theScreen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30CE9-232B-D363-3B7F-78F9B5BA694F}"/>
              </a:ext>
            </a:extLst>
          </p:cNvPr>
          <p:cNvSpPr txBox="1"/>
          <p:nvPr/>
        </p:nvSpPr>
        <p:spPr>
          <a:xfrm>
            <a:off x="730565" y="1351508"/>
            <a:ext cx="1073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*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B04B70-034F-A591-F721-97A8A5492456}"/>
              </a:ext>
            </a:extLst>
          </p:cNvPr>
          <p:cNvGrpSpPr/>
          <p:nvPr/>
        </p:nvGrpSpPr>
        <p:grpSpPr>
          <a:xfrm>
            <a:off x="5639432" y="869203"/>
            <a:ext cx="2505560" cy="2446986"/>
            <a:chOff x="5639432" y="869203"/>
            <a:chExt cx="2505560" cy="244698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45746B2-031C-898F-75AB-7AEE5EBDD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9432" y="869203"/>
              <a:ext cx="2499180" cy="2040420"/>
            </a:xfrm>
            <a:prstGeom prst="roundRect">
              <a:avLst>
                <a:gd name="adj" fmla="val 3307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44293A-CB97-5D59-70A5-661D4D25F6AA}"/>
                </a:ext>
              </a:extLst>
            </p:cNvPr>
            <p:cNvSpPr txBox="1"/>
            <p:nvPr/>
          </p:nvSpPr>
          <p:spPr>
            <a:xfrm>
              <a:off x="5639432" y="937215"/>
              <a:ext cx="250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theScreen</a:t>
              </a:r>
              <a:endPara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pic>
          <p:nvPicPr>
            <p:cNvPr id="37" name="Picture 10" descr="Mobile Phone | ID#: 594 | Emoji.co.uk">
              <a:extLst>
                <a:ext uri="{FF2B5EF4-FFF2-40B4-BE49-F238E27FC236}">
                  <a16:creationId xmlns:a16="http://schemas.microsoft.com/office/drawing/2014/main" id="{23CD954D-252F-013A-7394-865A19B2E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28" y="1477081"/>
              <a:ext cx="1292784" cy="129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011149-EA3C-58F0-F0DF-D2B31E65AFC3}"/>
                </a:ext>
              </a:extLst>
            </p:cNvPr>
            <p:cNvSpPr/>
            <p:nvPr/>
          </p:nvSpPr>
          <p:spPr>
            <a:xfrm>
              <a:off x="6338715" y="1387604"/>
              <a:ext cx="1100609" cy="1471739"/>
            </a:xfrm>
            <a:prstGeom prst="rect">
              <a:avLst/>
            </a:prstGeom>
            <a:noFill/>
            <a:ln w="25400">
              <a:solidFill>
                <a:srgbClr val="DE776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5D7471-5544-6AA4-D365-8322D3A54CB0}"/>
                </a:ext>
              </a:extLst>
            </p:cNvPr>
            <p:cNvSpPr txBox="1"/>
            <p:nvPr/>
          </p:nvSpPr>
          <p:spPr>
            <a:xfrm>
              <a:off x="6206398" y="2977635"/>
              <a:ext cx="1365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Primary Key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64D7CB-7268-AADE-7B74-53E150466F6B}"/>
              </a:ext>
            </a:extLst>
          </p:cNvPr>
          <p:cNvGrpSpPr/>
          <p:nvPr/>
        </p:nvGrpSpPr>
        <p:grpSpPr>
          <a:xfrm>
            <a:off x="5639432" y="3540553"/>
            <a:ext cx="2505560" cy="2448243"/>
            <a:chOff x="5639432" y="3540553"/>
            <a:chExt cx="2505560" cy="2448243"/>
          </a:xfrm>
        </p:grpSpPr>
        <p:pic>
          <p:nvPicPr>
            <p:cNvPr id="41" name="Picture 14" descr="✍️ Writing Hand Emoji">
              <a:extLst>
                <a:ext uri="{FF2B5EF4-FFF2-40B4-BE49-F238E27FC236}">
                  <a16:creationId xmlns:a16="http://schemas.microsoft.com/office/drawing/2014/main" id="{73B323AB-D893-66C1-795C-8713352AE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72" y="3635551"/>
              <a:ext cx="1545698" cy="231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1E409D9-5CFC-B925-CCBD-0FA9DD35F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9432" y="3540553"/>
              <a:ext cx="2499180" cy="2040420"/>
            </a:xfrm>
            <a:prstGeom prst="roundRect">
              <a:avLst>
                <a:gd name="adj" fmla="val 3307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0851EA-A559-16BD-8ED1-7D9AB982C4AA}"/>
                </a:ext>
              </a:extLst>
            </p:cNvPr>
            <p:cNvSpPr txBox="1"/>
            <p:nvPr/>
          </p:nvSpPr>
          <p:spPr>
            <a:xfrm>
              <a:off x="5639432" y="3608565"/>
              <a:ext cx="250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thePen</a:t>
              </a:r>
              <a:endPara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9BCC4D-3AC6-2813-72A5-31FE3B6A0C37}"/>
                </a:ext>
              </a:extLst>
            </p:cNvPr>
            <p:cNvSpPr/>
            <p:nvPr/>
          </p:nvSpPr>
          <p:spPr>
            <a:xfrm>
              <a:off x="6338714" y="4056172"/>
              <a:ext cx="1100609" cy="1471739"/>
            </a:xfrm>
            <a:prstGeom prst="rect">
              <a:avLst/>
            </a:prstGeom>
            <a:noFill/>
            <a:ln w="25400">
              <a:solidFill>
                <a:srgbClr val="DE776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017F6-92E3-E192-1AE2-3A632443D8B9}"/>
                </a:ext>
              </a:extLst>
            </p:cNvPr>
            <p:cNvSpPr txBox="1"/>
            <p:nvPr/>
          </p:nvSpPr>
          <p:spPr>
            <a:xfrm>
              <a:off x="6206398" y="5650242"/>
              <a:ext cx="1365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Primary Key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0EE40-62E8-C3D9-F43E-A080C74ADF93}"/>
              </a:ext>
            </a:extLst>
          </p:cNvPr>
          <p:cNvGrpSpPr/>
          <p:nvPr/>
        </p:nvGrpSpPr>
        <p:grpSpPr>
          <a:xfrm>
            <a:off x="8672845" y="3540553"/>
            <a:ext cx="2505560" cy="2446837"/>
            <a:chOff x="8672845" y="3540553"/>
            <a:chExt cx="2505560" cy="244683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C876A07-5207-0C84-B4DA-37307A29D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72845" y="3540553"/>
              <a:ext cx="2499180" cy="2040420"/>
            </a:xfrm>
            <a:prstGeom prst="roundRect">
              <a:avLst>
                <a:gd name="adj" fmla="val 3307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122E0C-CC87-A5B7-8FEB-BBDC8051855A}"/>
                </a:ext>
              </a:extLst>
            </p:cNvPr>
            <p:cNvSpPr txBox="1"/>
            <p:nvPr/>
          </p:nvSpPr>
          <p:spPr>
            <a:xfrm>
              <a:off x="8672845" y="3608565"/>
              <a:ext cx="250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theKing</a:t>
              </a:r>
              <a:endPara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pic>
          <p:nvPicPr>
            <p:cNvPr id="49" name="Picture 24" descr="crown&quot; Emoji - Download for free – Iconduck">
              <a:extLst>
                <a:ext uri="{FF2B5EF4-FFF2-40B4-BE49-F238E27FC236}">
                  <a16:creationId xmlns:a16="http://schemas.microsoft.com/office/drawing/2014/main" id="{0BD15691-AA63-A40C-4FFD-4DC7D90A5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56023" y="4373233"/>
              <a:ext cx="932820" cy="837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55D3F9-437E-115B-A0EE-048F9F0EBAB1}"/>
                </a:ext>
              </a:extLst>
            </p:cNvPr>
            <p:cNvSpPr/>
            <p:nvPr/>
          </p:nvSpPr>
          <p:spPr>
            <a:xfrm>
              <a:off x="9375320" y="4056171"/>
              <a:ext cx="1100609" cy="1471739"/>
            </a:xfrm>
            <a:prstGeom prst="rect">
              <a:avLst/>
            </a:prstGeom>
            <a:noFill/>
            <a:ln w="25400">
              <a:solidFill>
                <a:srgbClr val="DE776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6C0C42-662F-5DD3-108D-31903B66529F}"/>
                </a:ext>
              </a:extLst>
            </p:cNvPr>
            <p:cNvSpPr txBox="1"/>
            <p:nvPr/>
          </p:nvSpPr>
          <p:spPr>
            <a:xfrm>
              <a:off x="9243004" y="5648836"/>
              <a:ext cx="1365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Primary Key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B13D8E-CB6E-FB7D-C3D3-49AB4765BFC2}"/>
              </a:ext>
            </a:extLst>
          </p:cNvPr>
          <p:cNvGrpSpPr/>
          <p:nvPr/>
        </p:nvGrpSpPr>
        <p:grpSpPr>
          <a:xfrm>
            <a:off x="8672845" y="869203"/>
            <a:ext cx="2505560" cy="2446837"/>
            <a:chOff x="8672845" y="869203"/>
            <a:chExt cx="2505560" cy="2446837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DB73891-8738-9B44-FE9F-3F4766523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72845" y="869203"/>
              <a:ext cx="2499180" cy="2040420"/>
            </a:xfrm>
            <a:prstGeom prst="roundRect">
              <a:avLst>
                <a:gd name="adj" fmla="val 3307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6DC109-3704-DBA3-A9B1-23B8D61A7BF7}"/>
                </a:ext>
              </a:extLst>
            </p:cNvPr>
            <p:cNvSpPr txBox="1"/>
            <p:nvPr/>
          </p:nvSpPr>
          <p:spPr>
            <a:xfrm>
              <a:off x="8672845" y="937215"/>
              <a:ext cx="2505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theRing</a:t>
              </a:r>
              <a:endPara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pic>
          <p:nvPicPr>
            <p:cNvPr id="55" name="Picture 12" descr="💍 Ring Emoji">
              <a:extLst>
                <a:ext uri="{FF2B5EF4-FFF2-40B4-BE49-F238E27FC236}">
                  <a16:creationId xmlns:a16="http://schemas.microsoft.com/office/drawing/2014/main" id="{52828DC1-870D-A6B4-180C-571DC515F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9838" y="1492131"/>
              <a:ext cx="1197263" cy="1197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A1B181-5839-0921-3195-D62E88E259AE}"/>
                </a:ext>
              </a:extLst>
            </p:cNvPr>
            <p:cNvSpPr/>
            <p:nvPr/>
          </p:nvSpPr>
          <p:spPr>
            <a:xfrm>
              <a:off x="9375320" y="1387603"/>
              <a:ext cx="1100609" cy="1471739"/>
            </a:xfrm>
            <a:prstGeom prst="rect">
              <a:avLst/>
            </a:prstGeom>
            <a:noFill/>
            <a:ln w="25400">
              <a:solidFill>
                <a:srgbClr val="DE776A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D857E6-E21D-E6DF-5D98-C38FFC8A81E2}"/>
                </a:ext>
              </a:extLst>
            </p:cNvPr>
            <p:cNvSpPr txBox="1"/>
            <p:nvPr/>
          </p:nvSpPr>
          <p:spPr>
            <a:xfrm>
              <a:off x="9243004" y="2977486"/>
              <a:ext cx="1365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Primary Key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32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821BF-B75E-F839-B75C-251E95D9C0E2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A6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7B0CE-DF05-9B8B-78DE-C48B88BE58B0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F845B-9035-D941-FB03-49E57EC9E0B9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1F7E9-13B1-A746-C846-AAECF0BA438C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23F2D-60F5-E36A-4FD0-623E515F7301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7041E-59FE-4DB1-92B6-A8D84B4B5B68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88138-ED92-5A75-8D11-FB295BE5946C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.SALARY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LEFT JOIN </a:t>
            </a:r>
            <a:r>
              <a:rPr lang="en-US" sz="1600" dirty="0">
                <a:latin typeface="Consolas" panose="020B0609020204030204" pitchFamily="49" charset="0"/>
              </a:rPr>
              <a:t>employees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	  ON	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568102"/>
            <a:ext cx="7597003" cy="982494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24: Returns 27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by the total. Include departments with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of zero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E11E2-6A11-672E-AE6C-A2AC70AAC101}"/>
              </a:ext>
            </a:extLst>
          </p:cNvPr>
          <p:cNvSpPr txBox="1"/>
          <p:nvPr/>
        </p:nvSpPr>
        <p:spPr>
          <a:xfrm>
            <a:off x="9100455" y="2874683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4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.SALARY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LEFT JOIN </a:t>
            </a:r>
            <a:r>
              <a:rPr lang="en-US" sz="1600" dirty="0">
                <a:latin typeface="Consolas" panose="020B0609020204030204" pitchFamily="49" charset="0"/>
              </a:rPr>
              <a:t>employees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	  ON	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540868"/>
            <a:ext cx="7597003" cy="49611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24: Returns 27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by the total. Include departments with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of zero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C9A40-1101-C8E4-D3AA-F08CA822BA14}"/>
              </a:ext>
            </a:extLst>
          </p:cNvPr>
          <p:cNvSpPr txBox="1"/>
          <p:nvPr/>
        </p:nvSpPr>
        <p:spPr>
          <a:xfrm>
            <a:off x="9100456" y="3465757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and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Aggregates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3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.SALARY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LEFT JOIN </a:t>
            </a:r>
            <a:r>
              <a:rPr lang="en-US" sz="1600" dirty="0">
                <a:latin typeface="Consolas" panose="020B0609020204030204" pitchFamily="49" charset="0"/>
              </a:rPr>
              <a:t>employees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	  ON	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`Total Salary`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027251"/>
            <a:ext cx="7597003" cy="47665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24: Returns 27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by the total. Include departments with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salary of zero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C3A4C4-13A2-A6E2-D445-1CAE4CBAAF20}"/>
              </a:ext>
            </a:extLst>
          </p:cNvPr>
          <p:cNvSpPr txBox="1"/>
          <p:nvPr/>
        </p:nvSpPr>
        <p:spPr>
          <a:xfrm>
            <a:off x="9100455" y="4080913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46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#27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3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complete name of 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job title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their manager. Include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6" y="279805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5" y="313661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3" y="347516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Self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same </a:t>
            </a:r>
            <a:r>
              <a:rPr lang="en-US" sz="1600" dirty="0" err="1">
                <a:latin typeface="Consolas" panose="020B0609020204030204" pitchFamily="49" charset="0"/>
              </a:rPr>
              <a:t>job_id</a:t>
            </a:r>
            <a:r>
              <a:rPr lang="en-US" sz="1600" dirty="0">
                <a:latin typeface="Consolas" panose="020B0609020204030204" pitchFamily="49" charset="0"/>
              </a:rPr>
              <a:t> as their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Complete Name; ASC</a:t>
            </a:r>
          </a:p>
        </p:txBody>
      </p:sp>
    </p:spTree>
    <p:extLst>
      <p:ext uri="{BB962C8B-B14F-4D97-AF65-F5344CB8AC3E}">
        <p14:creationId xmlns:p14="http://schemas.microsoft.com/office/powerpoint/2010/main" val="100525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.JOB_ID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.JOB_ID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6E2B1-4F1B-6BAA-02FB-23B8E1CCC9F2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job title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their manager. Include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78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.JOB_ID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.JOB_ID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5"/>
            <a:ext cx="7597003" cy="80840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63431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D598-050B-2CD4-D256-518B02DA1DC1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job title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their manager. Include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92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#22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9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.JOB_ID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.JOB_ID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571749"/>
            <a:ext cx="7597003" cy="96202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868095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D598-050B-2CD4-D256-518B02DA1DC1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job title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their manager. Include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06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.JOB_ID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.JOB_ID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552825"/>
            <a:ext cx="7597003" cy="48577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3611046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D598-050B-2CD4-D256-518B02DA1DC1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job title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their manager. Include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15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.JOB_ID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.JOB_ID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038599"/>
            <a:ext cx="7597003" cy="77152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239695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D598-050B-2CD4-D256-518B02DA1DC1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job title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their manager. Include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29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#31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9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 		complete name of 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9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8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6" y="372138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hire date within last 30 days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	of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(most recent hire date)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7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7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6" y="372138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Complete Name; ASC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C9DF3F-8E95-0CCE-64A7-8D9C48BF847C}"/>
              </a:ext>
            </a:extLst>
          </p:cNvPr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0B989E-2B11-2CDD-ED30-3BC1C077B864}"/>
                </a:ext>
              </a:extLst>
            </p:cNvPr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15135F-F16B-C3C3-8743-9F8F617F909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4CB58B-3B66-6038-1875-0A2BFE2D077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E0FB17-E553-2669-5A11-AE14DD081D26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A625F-E635-7266-75EC-B9DE5EA3E539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EF891-3D34-FA0C-3FC4-A4A71780FB2F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2A615B-D51C-585D-BAAE-7025A5AC8557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0CDFD615-A0AD-9D76-7F3E-070BA2F6CD3F}"/>
                </a:ext>
              </a:extLst>
            </p:cNvPr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54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2E9CD1B-F40E-726E-DD0B-7DB39071B962}"/>
              </a:ext>
            </a:extLst>
          </p:cNvPr>
          <p:cNvGrpSpPr/>
          <p:nvPr/>
        </p:nvGrpSpPr>
        <p:grpSpPr>
          <a:xfrm>
            <a:off x="-5365433" y="1778323"/>
            <a:ext cx="5365434" cy="2277545"/>
            <a:chOff x="-5365433" y="1778323"/>
            <a:chExt cx="5365434" cy="22775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606CA2-CF98-7130-033D-3C4C99CA268B}"/>
                </a:ext>
              </a:extLst>
            </p:cNvPr>
            <p:cNvSpPr txBox="1"/>
            <p:nvPr/>
          </p:nvSpPr>
          <p:spPr>
            <a:xfrm>
              <a:off x="-5365433" y="1778323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739DF4-6FCA-956F-6878-2DA058713DC0}"/>
                </a:ext>
              </a:extLst>
            </p:cNvPr>
            <p:cNvSpPr txBox="1"/>
            <p:nvPr/>
          </p:nvSpPr>
          <p:spPr>
            <a:xfrm>
              <a:off x="-5365433" y="2116877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8282FA-E678-ED4A-77EF-18EDF4A0B7DA}"/>
                </a:ext>
              </a:extLst>
            </p:cNvPr>
            <p:cNvSpPr txBox="1"/>
            <p:nvPr/>
          </p:nvSpPr>
          <p:spPr>
            <a:xfrm>
              <a:off x="-5365433" y="2455431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hire date within last 30 days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of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(most recent hire date)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F9778F-77B3-681E-69FD-CEDC572C1AB7}"/>
                </a:ext>
              </a:extLst>
            </p:cNvPr>
            <p:cNvSpPr txBox="1"/>
            <p:nvPr/>
          </p:nvSpPr>
          <p:spPr>
            <a:xfrm>
              <a:off x="-5365432" y="304020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6F6076-B80A-2DF0-4F60-25B53253CB45}"/>
                </a:ext>
              </a:extLst>
            </p:cNvPr>
            <p:cNvSpPr txBox="1"/>
            <p:nvPr/>
          </p:nvSpPr>
          <p:spPr>
            <a:xfrm>
              <a:off x="-5365432" y="3378760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58D9C2-1C73-88EA-4415-1644C09D618B}"/>
                </a:ext>
              </a:extLst>
            </p:cNvPr>
            <p:cNvSpPr txBox="1"/>
            <p:nvPr/>
          </p:nvSpPr>
          <p:spPr>
            <a:xfrm>
              <a:off x="-5365433" y="371731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Name; ASC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most recent hire date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3D9A0-68EB-E6DE-FB64-C07B75133936}"/>
              </a:ext>
            </a:extLst>
          </p:cNvPr>
          <p:cNvSpPr txBox="1"/>
          <p:nvPr/>
        </p:nvSpPr>
        <p:spPr>
          <a:xfrm>
            <a:off x="-10730862" y="211687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57BB6-6ADB-93A8-CFC3-8D3A46E36B39}"/>
              </a:ext>
            </a:extLst>
          </p:cNvPr>
          <p:cNvSpPr txBox="1"/>
          <p:nvPr/>
        </p:nvSpPr>
        <p:spPr>
          <a:xfrm>
            <a:off x="-10730862" y="177832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3188A-6C35-E8AD-386C-A6891A2EDA9E}"/>
              </a:ext>
            </a:extLst>
          </p:cNvPr>
          <p:cNvSpPr txBox="1"/>
          <p:nvPr/>
        </p:nvSpPr>
        <p:spPr>
          <a:xfrm>
            <a:off x="-10730863" y="245543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D887F-BE8F-41E3-FC8E-8625198BCAF2}"/>
              </a:ext>
            </a:extLst>
          </p:cNvPr>
          <p:cNvSpPr txBox="1"/>
          <p:nvPr/>
        </p:nvSpPr>
        <p:spPr>
          <a:xfrm>
            <a:off x="-10730863" y="279398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D099E-027B-90DE-587E-6AF42D21489E}"/>
              </a:ext>
            </a:extLst>
          </p:cNvPr>
          <p:cNvSpPr txBox="1"/>
          <p:nvPr/>
        </p:nvSpPr>
        <p:spPr>
          <a:xfrm>
            <a:off x="-10730864" y="313253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27766-C109-F789-9BA9-8AB327358F2A}"/>
              </a:ext>
            </a:extLst>
          </p:cNvPr>
          <p:cNvSpPr txBox="1"/>
          <p:nvPr/>
        </p:nvSpPr>
        <p:spPr>
          <a:xfrm>
            <a:off x="-10730866" y="347109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24EBFA-160E-924E-E612-25098BCD6E67}"/>
              </a:ext>
            </a:extLst>
          </p:cNvPr>
          <p:cNvGrpSpPr/>
          <p:nvPr/>
        </p:nvGrpSpPr>
        <p:grpSpPr>
          <a:xfrm>
            <a:off x="169334" y="1778322"/>
            <a:ext cx="5926666" cy="2035397"/>
            <a:chOff x="169334" y="1778322"/>
            <a:chExt cx="5926666" cy="203539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D7DA1B-5ACF-7C35-90EB-C98FFFF99DFC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70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9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8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6" y="372138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30E7-2DC5-6D71-95BF-0C116AD7F846}"/>
              </a:ext>
            </a:extLst>
          </p:cNvPr>
          <p:cNvGrpSpPr/>
          <p:nvPr/>
        </p:nvGrpSpPr>
        <p:grpSpPr>
          <a:xfrm>
            <a:off x="6095996" y="1782395"/>
            <a:ext cx="5365434" cy="2277545"/>
            <a:chOff x="6095996" y="1782395"/>
            <a:chExt cx="5365434" cy="22775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535BFA-FBBD-6AF3-A122-52AE6D55BE1F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DC0456-B334-21B9-3F77-F969E9D99236}"/>
                </a:ext>
              </a:extLst>
            </p:cNvPr>
            <p:cNvSpPr txBox="1"/>
            <p:nvPr/>
          </p:nvSpPr>
          <p:spPr>
            <a:xfrm>
              <a:off x="6095996" y="2120949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A7F5AE-412E-DCB3-9FAC-4C7F55E6EA7C}"/>
                </a:ext>
              </a:extLst>
            </p:cNvPr>
            <p:cNvSpPr txBox="1"/>
            <p:nvPr/>
          </p:nvSpPr>
          <p:spPr>
            <a:xfrm>
              <a:off x="6095996" y="2459503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hire date within last 30 days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of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(most recent hire date)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4F2E22-C7A4-FE9F-B288-038B87CB9B62}"/>
                </a:ext>
              </a:extLst>
            </p:cNvPr>
            <p:cNvSpPr txBox="1"/>
            <p:nvPr/>
          </p:nvSpPr>
          <p:spPr>
            <a:xfrm>
              <a:off x="6095997" y="3044278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825771-419F-E8D0-9A46-6952405619A8}"/>
                </a:ext>
              </a:extLst>
            </p:cNvPr>
            <p:cNvSpPr txBox="1"/>
            <p:nvPr/>
          </p:nvSpPr>
          <p:spPr>
            <a:xfrm>
              <a:off x="6095997" y="338283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F2E266-BBB4-CF72-27EE-C5781F06DBEC}"/>
                </a:ext>
              </a:extLst>
            </p:cNvPr>
            <p:cNvSpPr txBox="1"/>
            <p:nvPr/>
          </p:nvSpPr>
          <p:spPr>
            <a:xfrm>
              <a:off x="6095996" y="372138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Name; ASC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C9DF3F-8E95-0CCE-64A7-8D9C48BF847C}"/>
              </a:ext>
            </a:extLst>
          </p:cNvPr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0B989E-2B11-2CDD-ED30-3BC1C077B864}"/>
                </a:ext>
              </a:extLst>
            </p:cNvPr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15135F-F16B-C3C3-8743-9F8F617F909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4CB58B-3B66-6038-1875-0A2BFE2D077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E0FB17-E553-2669-5A11-AE14DD081D26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A625F-E635-7266-75EC-B9DE5EA3E539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EF891-3D34-FA0C-3FC4-A4A71780FB2F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2A615B-D51C-585D-BAAE-7025A5AC8557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0CDFD615-A0AD-9D76-7F3E-070BA2F6CD3F}"/>
                </a:ext>
              </a:extLst>
            </p:cNvPr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04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r>
              <a:rPr lang="en-US" sz="1600" dirty="0">
                <a:latin typeface="Consolas" panose="020B0609020204030204" pitchFamily="49" charset="0"/>
              </a:rPr>
              <a:t>, ', ',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DATEDIFF(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  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30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28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r>
              <a:rPr lang="en-US" sz="1600" dirty="0">
                <a:latin typeface="Consolas" panose="020B0609020204030204" pitchFamily="49" charset="0"/>
              </a:rPr>
              <a:t>, ', ',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DATEDIFF(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  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30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79888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58670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8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r>
              <a:rPr lang="en-US" sz="1600" dirty="0">
                <a:latin typeface="Consolas" panose="020B0609020204030204" pitchFamily="49" charset="0"/>
              </a:rPr>
              <a:t>, ', ',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DATEDIFF(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  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30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585803"/>
            <a:ext cx="7597003" cy="472189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637231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30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complete name of 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all employees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days (inclusive)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their manager's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Return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employee and their 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6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5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3" y="372138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Self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hire date is within 2 days of manager’s hire 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4" y="304427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4" y="33828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4" y="3721386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Complete Name of Employee; ASC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Complete Name of Manager; ASC</a:t>
            </a:r>
          </a:p>
        </p:txBody>
      </p:sp>
    </p:spTree>
    <p:extLst>
      <p:ext uri="{BB962C8B-B14F-4D97-AF65-F5344CB8AC3E}">
        <p14:creationId xmlns:p14="http://schemas.microsoft.com/office/powerpoint/2010/main" val="16717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r>
              <a:rPr lang="en-US" sz="1600" dirty="0">
                <a:latin typeface="Consolas" panose="020B0609020204030204" pitchFamily="49" charset="0"/>
              </a:rPr>
              <a:t>, ', ',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DATEDIFF(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  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30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057993"/>
            <a:ext cx="7597003" cy="2196059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3971356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60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r>
              <a:rPr lang="en-US" sz="1600" dirty="0">
                <a:latin typeface="Consolas" panose="020B0609020204030204" pitchFamily="49" charset="0"/>
              </a:rPr>
              <a:t>, ', ',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DATEDIFF(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  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30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800007"/>
            <a:ext cx="7597003" cy="96686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098773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50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r>
              <a:rPr lang="en-US" sz="1600" dirty="0">
                <a:latin typeface="Consolas" panose="020B0609020204030204" pitchFamily="49" charset="0"/>
              </a:rPr>
              <a:t>, ', ',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DATEDIFF(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  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.HIRE_DATE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30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.LAST_NAME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246557"/>
            <a:ext cx="7597003" cy="771994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447888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31: Returns 31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were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last 30 days (inclusive)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recent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22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#32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2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 		complete name of employee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	salary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	department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0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0" y="2951946"/>
            <a:ext cx="5365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salary is within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(top 10% of 				the department)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latin typeface="Consolas" panose="020B0609020204030204" pitchFamily="49" charset="0"/>
              </a:rPr>
              <a:t>exists at least two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(employees 				in the same department)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85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85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84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Salary; DESC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5E644-2D31-95B4-F412-685354D0C978}"/>
              </a:ext>
            </a:extLst>
          </p:cNvPr>
          <p:cNvGrpSpPr/>
          <p:nvPr/>
        </p:nvGrpSpPr>
        <p:grpSpPr>
          <a:xfrm>
            <a:off x="12191576" y="1780358"/>
            <a:ext cx="5926666" cy="2035397"/>
            <a:chOff x="169334" y="1778322"/>
            <a:chExt cx="5926666" cy="20353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1DD5A5-61EC-D48F-51DD-AD306B865D78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BE6E6-66EF-448A-97AA-044C41C72EC1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82478-5B7B-6F3D-37CD-9C5D945C2638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5AF9A2-FC17-3B75-140B-D19B287C978C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B935E1-F9CF-6218-5497-BC7FB0D1BAC5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1D8133-15B8-1C9F-830E-2C2C69A959CD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82D164-AE46-34AE-9BF0-C5F3D5E7045A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51AADF2-19AA-B034-C8A7-2BBFB6605AF3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8A2B7D-03E6-5DEF-F0B9-1BA7E262FEE3}"/>
              </a:ext>
            </a:extLst>
          </p:cNvPr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F8521E-C45A-066F-2604-2EEF1A19539C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843EF-D5F9-25C5-EE58-2171289506E4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CE4BAE-5ED1-0152-33BC-20CA83568C81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36EB81-C1FA-7129-929C-1D75614DB039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1EF04D-13BC-066B-0A40-7E86DC980920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1D5F71-7707-7F82-182E-98C54FF3FF39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5E2A63-8405-DEA0-D856-81C688EA8972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CABCA7EE-9E9F-CEC2-BDB8-1895FED5BC02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79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8C47515-ADA5-8555-234C-3D53F4FB1542}"/>
              </a:ext>
            </a:extLst>
          </p:cNvPr>
          <p:cNvSpPr txBox="1"/>
          <p:nvPr/>
        </p:nvSpPr>
        <p:spPr>
          <a:xfrm>
            <a:off x="-10731722" y="260931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5584EA-37CF-61CB-BEED-824056CA0D80}"/>
              </a:ext>
            </a:extLst>
          </p:cNvPr>
          <p:cNvSpPr txBox="1"/>
          <p:nvPr/>
        </p:nvSpPr>
        <p:spPr>
          <a:xfrm>
            <a:off x="-10731716" y="177832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92B06A-DBF8-26AD-6683-99326C7A8D13}"/>
              </a:ext>
            </a:extLst>
          </p:cNvPr>
          <p:cNvSpPr txBox="1"/>
          <p:nvPr/>
        </p:nvSpPr>
        <p:spPr>
          <a:xfrm>
            <a:off x="-10731723" y="294787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8C44E8-9EB7-DBD6-B453-60FF2CFFE356}"/>
              </a:ext>
            </a:extLst>
          </p:cNvPr>
          <p:cNvSpPr txBox="1"/>
          <p:nvPr/>
        </p:nvSpPr>
        <p:spPr>
          <a:xfrm>
            <a:off x="-10731726" y="402509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EC470B-99DD-FDAC-2DD2-F025B55A4444}"/>
              </a:ext>
            </a:extLst>
          </p:cNvPr>
          <p:cNvSpPr txBox="1"/>
          <p:nvPr/>
        </p:nvSpPr>
        <p:spPr>
          <a:xfrm>
            <a:off x="-10731727" y="436364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EE8D49-C923-603D-2C04-BA730D2976BE}"/>
              </a:ext>
            </a:extLst>
          </p:cNvPr>
          <p:cNvSpPr txBox="1"/>
          <p:nvPr/>
        </p:nvSpPr>
        <p:spPr>
          <a:xfrm>
            <a:off x="-10731729" y="470219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AAF1F2-461D-E84F-28C4-6A6823F33292}"/>
              </a:ext>
            </a:extLst>
          </p:cNvPr>
          <p:cNvGrpSpPr/>
          <p:nvPr/>
        </p:nvGrpSpPr>
        <p:grpSpPr>
          <a:xfrm>
            <a:off x="-5366299" y="1778322"/>
            <a:ext cx="5365445" cy="3262431"/>
            <a:chOff x="-5366299" y="1778322"/>
            <a:chExt cx="5365445" cy="32624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795CD3-86AF-35AB-C3A0-CABF255B3C73}"/>
                </a:ext>
              </a:extLst>
            </p:cNvPr>
            <p:cNvSpPr txBox="1"/>
            <p:nvPr/>
          </p:nvSpPr>
          <p:spPr>
            <a:xfrm>
              <a:off x="-5366287" y="1778322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salary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department ID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7E90E6-0564-91B7-70F1-612948F03E3C}"/>
                </a:ext>
              </a:extLst>
            </p:cNvPr>
            <p:cNvSpPr txBox="1"/>
            <p:nvPr/>
          </p:nvSpPr>
          <p:spPr>
            <a:xfrm>
              <a:off x="-5366293" y="2609319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71321F-510B-3B55-F634-9B1F3856887D}"/>
                </a:ext>
              </a:extLst>
            </p:cNvPr>
            <p:cNvSpPr txBox="1"/>
            <p:nvPr/>
          </p:nvSpPr>
          <p:spPr>
            <a:xfrm>
              <a:off x="-5366293" y="2947873"/>
              <a:ext cx="53654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salary is within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(top 10% of 				the department)</a:t>
              </a:r>
            </a:p>
            <a:p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latin typeface="Consolas" panose="020B0609020204030204" pitchFamily="49" charset="0"/>
                </a:rPr>
                <a:t>exists at least two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(employees 				in the same department)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95B5F0-9ABA-FD31-0398-D8D769AE28B3}"/>
                </a:ext>
              </a:extLst>
            </p:cNvPr>
            <p:cNvSpPr txBox="1"/>
            <p:nvPr/>
          </p:nvSpPr>
          <p:spPr>
            <a:xfrm>
              <a:off x="-5366298" y="4025091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436620-D3E1-C682-0BE0-2FBCCF8F4C6C}"/>
                </a:ext>
              </a:extLst>
            </p:cNvPr>
            <p:cNvSpPr txBox="1"/>
            <p:nvPr/>
          </p:nvSpPr>
          <p:spPr>
            <a:xfrm>
              <a:off x="-5366298" y="436364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D58533-3766-F1CE-FF1C-9A635A5A1522}"/>
                </a:ext>
              </a:extLst>
            </p:cNvPr>
            <p:cNvSpPr txBox="1"/>
            <p:nvPr/>
          </p:nvSpPr>
          <p:spPr>
            <a:xfrm>
              <a:off x="-5366299" y="4702199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Salary; DESC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highest salary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 in the same department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24EBFA-160E-924E-E612-25098BCD6E67}"/>
              </a:ext>
            </a:extLst>
          </p:cNvPr>
          <p:cNvGrpSpPr/>
          <p:nvPr/>
        </p:nvGrpSpPr>
        <p:grpSpPr>
          <a:xfrm>
            <a:off x="169334" y="1778322"/>
            <a:ext cx="5926666" cy="2035397"/>
            <a:chOff x="169334" y="1778322"/>
            <a:chExt cx="5926666" cy="203539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D7DA1B-5ACF-7C35-90EB-C98FFFF99DFC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147875-7A60-170A-13AF-D916D22248BD}"/>
              </a:ext>
            </a:extLst>
          </p:cNvPr>
          <p:cNvSpPr txBox="1"/>
          <p:nvPr/>
        </p:nvSpPr>
        <p:spPr>
          <a:xfrm>
            <a:off x="6095154" y="439849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any employee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A24E9-61DB-7C48-21A1-A5FB08A0C85B}"/>
              </a:ext>
            </a:extLst>
          </p:cNvPr>
          <p:cNvSpPr txBox="1"/>
          <p:nvPr/>
        </p:nvSpPr>
        <p:spPr>
          <a:xfrm>
            <a:off x="6095154" y="473705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5742D-9F87-D12F-C843-49B3E7F0BF2D}"/>
              </a:ext>
            </a:extLst>
          </p:cNvPr>
          <p:cNvSpPr txBox="1"/>
          <p:nvPr/>
        </p:nvSpPr>
        <p:spPr>
          <a:xfrm>
            <a:off x="6095152" y="5050706"/>
            <a:ext cx="5365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employees in the same department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employee IDs are not equal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7D8FF3-5D95-3DD7-43BB-BE22797B823A}"/>
              </a:ext>
            </a:extLst>
          </p:cNvPr>
          <p:cNvSpPr txBox="1"/>
          <p:nvPr/>
        </p:nvSpPr>
        <p:spPr>
          <a:xfrm>
            <a:off x="6095152" y="541416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7B24C-13EE-F6D5-76DE-F7AD066D059B}"/>
              </a:ext>
            </a:extLst>
          </p:cNvPr>
          <p:cNvSpPr txBox="1"/>
          <p:nvPr/>
        </p:nvSpPr>
        <p:spPr>
          <a:xfrm>
            <a:off x="6095152" y="575271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6B54C1-593E-B81B-40F7-4C8A58657BEA}"/>
              </a:ext>
            </a:extLst>
          </p:cNvPr>
          <p:cNvSpPr txBox="1"/>
          <p:nvPr/>
        </p:nvSpPr>
        <p:spPr>
          <a:xfrm>
            <a:off x="6095152" y="609126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8C4ADA-01DA-0897-89D0-9F956DE52B8A}"/>
              </a:ext>
            </a:extLst>
          </p:cNvPr>
          <p:cNvGrpSpPr/>
          <p:nvPr/>
        </p:nvGrpSpPr>
        <p:grpSpPr>
          <a:xfrm>
            <a:off x="168492" y="4394425"/>
            <a:ext cx="5926666" cy="2035397"/>
            <a:chOff x="169334" y="1778322"/>
            <a:chExt cx="5926666" cy="2035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B9EFF34-8ABA-0526-59FC-6B0F0800E8D5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D738BC-E24E-4780-6E74-CFA4E4C8FC49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95E6FE-1F26-7718-2842-CE034408DBCF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DE927F-7BC8-BFB0-EEA4-7C91F3E20A1F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99D1A-B486-88E5-87A2-44A7C0B1134D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62F151-7C30-A213-A8BB-AF2B53DF1DCF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2FA152-22B4-8173-5942-9EBCD40806B3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8173CCD0-FBA4-DE85-A3BF-2D9361CF9E05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839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  <p:bldP spid="5" grpId="0"/>
      <p:bldP spid="19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C9DF3F-8E95-0CCE-64A7-8D9C48BF847C}"/>
              </a:ext>
            </a:extLst>
          </p:cNvPr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0B989E-2B11-2CDD-ED30-3BC1C077B864}"/>
                </a:ext>
              </a:extLst>
            </p:cNvPr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15135F-F16B-C3C3-8743-9F8F617F909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4CB58B-3B66-6038-1875-0A2BFE2D077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E0FB17-E553-2669-5A11-AE14DD081D26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A625F-E635-7266-75EC-B9DE5EA3E539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EF891-3D34-FA0C-3FC4-A4A71780FB2F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2A615B-D51C-585D-BAAE-7025A5AC8557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0CDFD615-A0AD-9D76-7F3E-070BA2F6CD3F}"/>
                </a:ext>
              </a:extLst>
            </p:cNvPr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E2208C-9452-2C02-07ED-E9CD2679D900}"/>
              </a:ext>
            </a:extLst>
          </p:cNvPr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F7F72-7AC8-7B73-2471-06396AA965CF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15A6B5-6852-EDAC-EEF0-CDF0D48C92A7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123253-309D-D850-94FE-7E431760A789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B866E-3DBA-5A68-42ED-DA94B8FA34BF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E153D-31CA-A6B4-F0AD-7F0B8E28FF4D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B32147-E16F-EDFC-3066-CFFBF046B98A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84CD3F-5DDA-B984-3D74-A466BE0BF2B6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90E31A3-E76F-7907-3B62-42EA6386FB58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F45BCE-BE61-D12C-A056-A5321D23A877}"/>
              </a:ext>
            </a:extLst>
          </p:cNvPr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DF466-21BC-CC95-2C25-99D57E5C982E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E3D22-EF4F-5570-1E0D-BBA4F51CDDB5}"/>
              </a:ext>
            </a:extLst>
          </p:cNvPr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254C2B-4104-1148-7221-AD7FDB9F5EEC}"/>
              </a:ext>
            </a:extLst>
          </p:cNvPr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EF1066-F5AC-9263-ECA3-821690ACED7B}"/>
              </a:ext>
            </a:extLst>
          </p:cNvPr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E552C-F41D-6539-2CC8-4B6288A6D1CD}"/>
              </a:ext>
            </a:extLst>
          </p:cNvPr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A9D617-0F79-AC2B-347E-E9E472E3C312}"/>
              </a:ext>
            </a:extLst>
          </p:cNvPr>
          <p:cNvGrpSpPr/>
          <p:nvPr/>
        </p:nvGrpSpPr>
        <p:grpSpPr>
          <a:xfrm>
            <a:off x="6095984" y="1782395"/>
            <a:ext cx="5365445" cy="3262431"/>
            <a:chOff x="6095984" y="1782395"/>
            <a:chExt cx="5365445" cy="32624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2EA8D-C39C-80F2-3140-5D5A7D876F8E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salary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department ID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658923-B185-D097-F78D-AA50E35D43E4}"/>
                </a:ext>
              </a:extLst>
            </p:cNvPr>
            <p:cNvSpPr txBox="1"/>
            <p:nvPr/>
          </p:nvSpPr>
          <p:spPr>
            <a:xfrm>
              <a:off x="6095990" y="261339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4491B3-6444-1B88-1F53-DE5EEF4CC76C}"/>
                </a:ext>
              </a:extLst>
            </p:cNvPr>
            <p:cNvSpPr txBox="1"/>
            <p:nvPr/>
          </p:nvSpPr>
          <p:spPr>
            <a:xfrm>
              <a:off x="6095990" y="2951946"/>
              <a:ext cx="53654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salary is within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(top 10% of 				the department)</a:t>
              </a:r>
            </a:p>
            <a:p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latin typeface="Consolas" panose="020B0609020204030204" pitchFamily="49" charset="0"/>
                </a:rPr>
                <a:t>exists at least two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(employees 				in the same department)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B0731C-9FAA-61D7-33F7-D6FC83402817}"/>
                </a:ext>
              </a:extLst>
            </p:cNvPr>
            <p:cNvSpPr txBox="1"/>
            <p:nvPr/>
          </p:nvSpPr>
          <p:spPr>
            <a:xfrm>
              <a:off x="6095985" y="402916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1D92EA-2A89-E338-64C5-B4EDA3EA2BD4}"/>
                </a:ext>
              </a:extLst>
            </p:cNvPr>
            <p:cNvSpPr txBox="1"/>
            <p:nvPr/>
          </p:nvSpPr>
          <p:spPr>
            <a:xfrm>
              <a:off x="6095985" y="4367718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26D7A2-12AC-5B8C-CF44-3B9DEE070395}"/>
                </a:ext>
              </a:extLst>
            </p:cNvPr>
            <p:cNvSpPr txBox="1"/>
            <p:nvPr/>
          </p:nvSpPr>
          <p:spPr>
            <a:xfrm>
              <a:off x="6095984" y="470627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Salary; DESC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966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5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72260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58670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55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505001"/>
            <a:ext cx="7597003" cy="33232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486499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9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TIMESTAMPDIFF(</a:t>
            </a:r>
            <a:r>
              <a:rPr lang="en-US" sz="1600" dirty="0">
                <a:latin typeface="Consolas" panose="020B0609020204030204" pitchFamily="49" charset="0"/>
              </a:rPr>
              <a:t>DAY,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2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 BY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6D0DF-B8E6-3A9F-33BC-805A2418935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all employees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days (inclusive)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their manager's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Return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employee and their 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700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841812"/>
            <a:ext cx="7597003" cy="302558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169940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9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182471"/>
            <a:ext cx="7597003" cy="100404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3499829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21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518212"/>
            <a:ext cx="7597003" cy="1178859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922975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 2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36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.LAST_NAME</a:t>
            </a:r>
            <a:r>
              <a:rPr lang="en-US" sz="1100" dirty="0">
                <a:latin typeface="Consolas" panose="020B0609020204030204" pitchFamily="49" charset="0"/>
              </a:rPr>
              <a:t>, ', ',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.FIRST_NAME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employees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1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&gt;= 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.SALARY</a:t>
            </a:r>
            <a:r>
              <a:rPr lang="en-US" sz="11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 * 0.9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AND EXISTS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employees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.EMPLOYEE_ID</a:t>
            </a:r>
            <a:r>
              <a:rPr lang="en-US" sz="1100" dirty="0">
                <a:latin typeface="Consolas" panose="020B0609020204030204" pitchFamily="49" charset="0"/>
              </a:rPr>
              <a:t> &lt;&gt;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AND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.DEPARTMENT_ID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latin typeface="Consolas" panose="020B0609020204030204" pitchFamily="49" charset="0"/>
              </a:rPr>
              <a:t>.DEPARTMENT_ID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100" dirty="0" err="1">
                <a:latin typeface="Consolas" panose="020B0609020204030204" pitchFamily="49" charset="0"/>
              </a:rPr>
              <a:t>.SALARY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858435"/>
            <a:ext cx="7597003" cy="35410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850822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ID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10% of the highest salary in their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ordered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decreasingly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their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19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#37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DC6B42-4756-1A8C-4994-058C0AF78CA9}"/>
              </a:ext>
            </a:extLst>
          </p:cNvPr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7DF905-210D-75D9-CBA3-36C9C7BCD576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FCCBF6-1559-259C-413A-C816273B70C7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E29377-981E-B408-8E7A-FA91D700289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199555-EEA4-04B7-9DDE-64A5FBD885FC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358-4E3F-BE8B-3C7B-8CAF4B512B09}"/>
                  </a:ext>
                </a:extLst>
              </p:cNvPr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57CC3E-28EC-1CBA-6320-ABB2D58895B1}"/>
                  </a:ext>
                </a:extLst>
              </p:cNvPr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CB524-72BF-AA52-A9FA-C48731C4E213}"/>
                  </a:ext>
                </a:extLst>
              </p:cNvPr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8496C46-8C3E-1D0C-9DEE-6D24402E75FF}"/>
                </a:ext>
              </a:extLst>
            </p:cNvPr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 		complete name of employee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departments		department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7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7" y="2695869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employee salary is equal to 		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(second highest salary amount 				in the department)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8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8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Complete Name; ASC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435376-B11E-0D6F-9EAD-7BB5843026BE}"/>
              </a:ext>
            </a:extLst>
          </p:cNvPr>
          <p:cNvSpPr txBox="1"/>
          <p:nvPr/>
        </p:nvSpPr>
        <p:spPr>
          <a:xfrm>
            <a:off x="-10815536" y="235324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10327-1F2D-E03E-E5A7-C8BFC5E38CD1}"/>
              </a:ext>
            </a:extLst>
          </p:cNvPr>
          <p:cNvSpPr txBox="1"/>
          <p:nvPr/>
        </p:nvSpPr>
        <p:spPr>
          <a:xfrm>
            <a:off x="-10815537" y="177832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97EDA-0F9B-8C9F-2525-92BC720FD5D6}"/>
              </a:ext>
            </a:extLst>
          </p:cNvPr>
          <p:cNvSpPr txBox="1"/>
          <p:nvPr/>
        </p:nvSpPr>
        <p:spPr>
          <a:xfrm>
            <a:off x="-10815537" y="269179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FE31B-C99E-1D92-BAA1-8FAD13EA0B22}"/>
              </a:ext>
            </a:extLst>
          </p:cNvPr>
          <p:cNvSpPr txBox="1"/>
          <p:nvPr/>
        </p:nvSpPr>
        <p:spPr>
          <a:xfrm>
            <a:off x="-10815534" y="352279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5F5530-A7E8-6E84-83E0-59F29A311AE7}"/>
              </a:ext>
            </a:extLst>
          </p:cNvPr>
          <p:cNvSpPr txBox="1"/>
          <p:nvPr/>
        </p:nvSpPr>
        <p:spPr>
          <a:xfrm>
            <a:off x="-10815535" y="386134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62FB-FDB3-F9D5-6C31-B34F7DDA7B97}"/>
              </a:ext>
            </a:extLst>
          </p:cNvPr>
          <p:cNvSpPr txBox="1"/>
          <p:nvPr/>
        </p:nvSpPr>
        <p:spPr>
          <a:xfrm>
            <a:off x="-10815537" y="419990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A7CD9-29D9-FC5F-F27D-12CC1546EDD6}"/>
              </a:ext>
            </a:extLst>
          </p:cNvPr>
          <p:cNvGrpSpPr/>
          <p:nvPr/>
        </p:nvGrpSpPr>
        <p:grpSpPr>
          <a:xfrm>
            <a:off x="-5450108" y="1778322"/>
            <a:ext cx="5365435" cy="2760133"/>
            <a:chOff x="-5450108" y="1778322"/>
            <a:chExt cx="5365435" cy="27601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D9BE57-2F4D-EF33-C1EB-DE6496481382}"/>
                </a:ext>
              </a:extLst>
            </p:cNvPr>
            <p:cNvSpPr txBox="1"/>
            <p:nvPr/>
          </p:nvSpPr>
          <p:spPr>
            <a:xfrm>
              <a:off x="-5450108" y="1778322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departments		department name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A4E43A-D755-CED8-F74E-64575D99D720}"/>
                </a:ext>
              </a:extLst>
            </p:cNvPr>
            <p:cNvSpPr txBox="1"/>
            <p:nvPr/>
          </p:nvSpPr>
          <p:spPr>
            <a:xfrm>
              <a:off x="-5450107" y="235324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890D76-C294-03A8-D1E2-399B705234E5}"/>
                </a:ext>
              </a:extLst>
            </p:cNvPr>
            <p:cNvSpPr txBox="1"/>
            <p:nvPr/>
          </p:nvSpPr>
          <p:spPr>
            <a:xfrm>
              <a:off x="-5450107" y="2691796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equal to 					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(second highest salary amount 				in the department)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888A34-DFE8-6701-41A0-9983A7F93629}"/>
                </a:ext>
              </a:extLst>
            </p:cNvPr>
            <p:cNvSpPr txBox="1"/>
            <p:nvPr/>
          </p:nvSpPr>
          <p:spPr>
            <a:xfrm>
              <a:off x="-5450106" y="3522793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5ECDF7-23CE-E956-73A5-607365956145}"/>
                </a:ext>
              </a:extLst>
            </p:cNvPr>
            <p:cNvSpPr txBox="1"/>
            <p:nvPr/>
          </p:nvSpPr>
          <p:spPr>
            <a:xfrm>
              <a:off x="-5450106" y="3861347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A86652-4293-0BF4-0E43-61138607F701}"/>
                </a:ext>
              </a:extLst>
            </p:cNvPr>
            <p:cNvSpPr txBox="1"/>
            <p:nvPr/>
          </p:nvSpPr>
          <p:spPr>
            <a:xfrm>
              <a:off x="-5450107" y="4199901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Name; ASC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count of distinct salaries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 IDs are not equal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 are in the same department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 2’s salary is greater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1" y="328663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1" y="362518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1" y="396374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18B3E8-C899-DCE2-710D-ACEB5D1A5AB3}"/>
              </a:ext>
            </a:extLst>
          </p:cNvPr>
          <p:cNvGrpSpPr/>
          <p:nvPr/>
        </p:nvGrpSpPr>
        <p:grpSpPr>
          <a:xfrm>
            <a:off x="169333" y="1778321"/>
            <a:ext cx="5926667" cy="2523975"/>
            <a:chOff x="169333" y="1778321"/>
            <a:chExt cx="5926667" cy="2523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B9B6249-FC00-663A-33F7-7B10209EDFF9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72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B1AFB-C816-D24C-FD4A-6A0070C50BC8}"/>
              </a:ext>
            </a:extLst>
          </p:cNvPr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187D-9F92-8F97-565C-652562F7EFA2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906EC-3715-2DE2-DEDA-E4E361555A43}"/>
              </a:ext>
            </a:extLst>
          </p:cNvPr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E1086-237C-1237-953D-38C39A99D9EE}"/>
              </a:ext>
            </a:extLst>
          </p:cNvPr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D48B9-9EFA-847F-EF7A-1863A5C9B4E4}"/>
              </a:ext>
            </a:extLst>
          </p:cNvPr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BE8E5-0B27-3D0D-DF46-8E958379B261}"/>
              </a:ext>
            </a:extLst>
          </p:cNvPr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A941B7-397C-A920-0926-1F4EDD78F3EF}"/>
              </a:ext>
            </a:extLst>
          </p:cNvPr>
          <p:cNvGrpSpPr/>
          <p:nvPr/>
        </p:nvGrpSpPr>
        <p:grpSpPr>
          <a:xfrm>
            <a:off x="6095996" y="1782395"/>
            <a:ext cx="5365435" cy="2760133"/>
            <a:chOff x="6095996" y="1782395"/>
            <a:chExt cx="5365435" cy="27601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DC1F81-9525-2308-E76F-75DA43676888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 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departments		department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D19861-7909-3A24-015D-4E5B1D23E977}"/>
                </a:ext>
              </a:extLst>
            </p:cNvPr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B38AA9-26A9-694E-D2B5-13A5B4B496DC}"/>
                </a:ext>
              </a:extLst>
            </p:cNvPr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equal to 					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(second highest salary amount 				in the department)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7A69FA-0CA5-B0A4-5BFD-9E5E00146E27}"/>
                </a:ext>
              </a:extLst>
            </p:cNvPr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E79516-07F3-0041-3568-9499E4C2B8E6}"/>
                </a:ext>
              </a:extLst>
            </p:cNvPr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A815BF-9D9C-D69A-D48E-B3E5BD567B69}"/>
                </a:ext>
              </a:extLst>
            </p:cNvPr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Complete Name; ASC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7641F-D890-A585-D666-61C8FA1FD389}"/>
              </a:ext>
            </a:extLst>
          </p:cNvPr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E58F85-9342-3EB2-D943-FEAAA46389E7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59B2AF-ADF7-7D2B-67FE-035DBDE074EC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96A7D-9E45-BD34-1E07-49E991A37CCD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8E48FC-8B76-7C6A-A2F4-BDE3F782D73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50DE3D-D6C5-4A32-BD51-89655D2E4753}"/>
                  </a:ext>
                </a:extLst>
              </p:cNvPr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EF4A2A-CB20-568C-63A9-52CF5DAB8758}"/>
                  </a:ext>
                </a:extLst>
              </p:cNvPr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10A6F7-B7D4-C90A-3490-A235ACA20CF3}"/>
                  </a:ext>
                </a:extLst>
              </p:cNvPr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49AC3394-7F49-7CB3-4149-3FB7C89FD77E}"/>
                </a:ext>
              </a:extLst>
            </p:cNvPr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5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	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.EMPLOYEE_ID</a:t>
            </a:r>
            <a:r>
              <a:rPr lang="en-US" sz="1400" dirty="0">
                <a:latin typeface="Consolas" panose="020B0609020204030204" pitchFamily="49" charset="0"/>
              </a:rPr>
              <a:t> &lt;&gt;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 = 1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06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	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.EMPLOYEE_ID</a:t>
            </a:r>
            <a:r>
              <a:rPr lang="en-US" sz="1400" dirty="0">
                <a:latin typeface="Consolas" panose="020B0609020204030204" pitchFamily="49" charset="0"/>
              </a:rPr>
              <a:t> &lt;&gt;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 = 1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70074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09602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64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TIMESTAMPDIFF(</a:t>
            </a:r>
            <a:r>
              <a:rPr lang="en-US" sz="1600" dirty="0">
                <a:latin typeface="Consolas" panose="020B0609020204030204" pitchFamily="49" charset="0"/>
              </a:rPr>
              <a:t>DAY,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2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 BY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5"/>
            <a:ext cx="7597003" cy="131799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6" y="2094990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B7391-FCFF-8A05-2EAC-3D7A7AC9F6C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all employees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days (inclusive)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their manager's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Return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employee and their 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01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	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.EMPLOYEE_ID</a:t>
            </a:r>
            <a:r>
              <a:rPr lang="en-US" sz="1400" dirty="0">
                <a:latin typeface="Consolas" panose="020B0609020204030204" pitchFamily="49" charset="0"/>
              </a:rPr>
              <a:t> &lt;&gt;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 = 1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483141"/>
            <a:ext cx="7597003" cy="84728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722119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78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	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.EMPLOYEE_ID</a:t>
            </a:r>
            <a:r>
              <a:rPr lang="en-US" sz="1400" dirty="0">
                <a:latin typeface="Consolas" panose="020B0609020204030204" pitchFamily="49" charset="0"/>
              </a:rPr>
              <a:t> &lt;&gt;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 = 1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330429"/>
            <a:ext cx="7597003" cy="234891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320222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03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	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.EMPLOYEE_ID</a:t>
            </a:r>
            <a:r>
              <a:rPr lang="en-US" sz="1400" dirty="0">
                <a:latin typeface="Consolas" panose="020B0609020204030204" pitchFamily="49" charset="0"/>
              </a:rPr>
              <a:t> &lt;&gt;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 = 1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775046"/>
            <a:ext cx="7597003" cy="1694576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437668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89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	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.EMPLOYEE_ID</a:t>
            </a:r>
            <a:r>
              <a:rPr lang="en-US" sz="1400" dirty="0">
                <a:latin typeface="Consolas" panose="020B0609020204030204" pitchFamily="49" charset="0"/>
              </a:rPr>
              <a:t> &lt;&gt;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.DEPARTMENT_ID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) = 1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679347"/>
            <a:ext cx="7597003" cy="687897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854528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37: Returns 9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second 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 department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their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11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#39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7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7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complete name of 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39: Returns 24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first or last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Do not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redundant records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9" y="329050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8" y="362905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6" y="396760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Self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first names are equal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OR last names are equal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 ID 1 is greater than employee ID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7" y="329050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7" y="362905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7" y="3967608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 1 Complete Name; ASC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Employee 2 Complete Name; ASC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1`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2`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.EMPLOYEE_ID &gt;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DF50-8A84-7D70-2220-65EF6A4B0843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39: Returns 24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first or last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Do not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redundant records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91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1`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2`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.EMPLOYEE_ID &gt;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81489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39: Returns 24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first or last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Do not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redundant records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6" y="1866675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1`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2`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.EMPLOYEE_ID &gt;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582426"/>
            <a:ext cx="7597003" cy="144696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39: Returns 24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first or last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Do not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redundant records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3121241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1`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2`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.EMPLOYEE_ID &gt;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305908"/>
            <a:ext cx="7597003" cy="72348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39: Returns 24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first or last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Do not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redundant records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3482982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6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TIMESTAMPDIFF(</a:t>
            </a:r>
            <a:r>
              <a:rPr lang="en-US" sz="1600" dirty="0">
                <a:latin typeface="Consolas" panose="020B0609020204030204" pitchFamily="49" charset="0"/>
              </a:rPr>
              <a:t>DAY,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2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 BY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16417" y="3046840"/>
            <a:ext cx="7597003" cy="996524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D8C24-99A1-4A81-69DB-AD3671A289EE}"/>
              </a:ext>
            </a:extLst>
          </p:cNvPr>
          <p:cNvSpPr txBox="1"/>
          <p:nvPr/>
        </p:nvSpPr>
        <p:spPr>
          <a:xfrm>
            <a:off x="9100455" y="3360436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69939-B313-D0C1-02DE-5E9C8C0DAF60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all employees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days (inclusive)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their manager's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Return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employee and their 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4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1`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 2`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.EMPLOYEE_ID &gt;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BY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029390"/>
            <a:ext cx="7597003" cy="12660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39: Returns 24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 have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same first or last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Do not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redundant records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4477770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5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#4</a:t>
            </a:r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departments 		department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		count of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7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Left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7" y="2695869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employee salary is greater 					than	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(average salary	in the 					department)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8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8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Number of employees; DESC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8D826B-ABE1-F4FA-7504-5DDBC3004485}"/>
              </a:ext>
            </a:extLst>
          </p:cNvPr>
          <p:cNvGrpSpPr/>
          <p:nvPr/>
        </p:nvGrpSpPr>
        <p:grpSpPr>
          <a:xfrm>
            <a:off x="12192000" y="1782394"/>
            <a:ext cx="5926668" cy="2083026"/>
            <a:chOff x="169332" y="1778321"/>
            <a:chExt cx="5926668" cy="208302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1B478A-057C-DC11-D988-A9DDCDFA00A8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5C48E3-743C-9662-E78E-334B4C3951EC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B814D7-3936-FF4D-5DE2-28FC50E3329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FFDEBA-95BB-577A-65E4-811A07F9AD44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7DA54E-6797-EE53-5E76-0C678CCE2B15}"/>
                  </a:ext>
                </a:extLst>
              </p:cNvPr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E1E3F5-64BA-EC36-B01D-E07EEC4A707E}"/>
                  </a:ext>
                </a:extLst>
              </p:cNvPr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0A0F20-171A-DD2A-EA2E-0A82BCC23C71}"/>
                  </a:ext>
                </a:extLst>
              </p:cNvPr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3D49D91B-7AFF-0CEB-89AC-048A5E477881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83026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77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8D9D57-249F-CD6C-6DF2-970A65844A1D}"/>
              </a:ext>
            </a:extLst>
          </p:cNvPr>
          <p:cNvGrpSpPr/>
          <p:nvPr/>
        </p:nvGrpSpPr>
        <p:grpSpPr>
          <a:xfrm>
            <a:off x="-5450109" y="1781499"/>
            <a:ext cx="5365435" cy="2760133"/>
            <a:chOff x="6095996" y="1782395"/>
            <a:chExt cx="5365435" cy="27601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E26C7B-931C-D9A4-4C51-28AFF39FD535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departments 		department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count of employees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EB44F4-861F-8F06-43BD-31D4844D6726}"/>
                </a:ext>
              </a:extLst>
            </p:cNvPr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Left Join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632A84-6B2A-8BC5-7474-C76DF7D43724}"/>
                </a:ext>
              </a:extLst>
            </p:cNvPr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greater 					than	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(average salary	in the 					department)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1E4C8-BA0E-AFFB-FBFC-82036258C162}"/>
                </a:ext>
              </a:extLst>
            </p:cNvPr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C062B8-A1B2-1CBD-486A-38C1933856C9}"/>
                </a:ext>
              </a:extLst>
            </p:cNvPr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419559-C7B4-C2A6-B515-51429B6C8274}"/>
                </a:ext>
              </a:extLst>
            </p:cNvPr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Number of employees; DESC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435376-B11E-0D6F-9EAD-7BB5843026BE}"/>
              </a:ext>
            </a:extLst>
          </p:cNvPr>
          <p:cNvSpPr txBox="1"/>
          <p:nvPr/>
        </p:nvSpPr>
        <p:spPr>
          <a:xfrm>
            <a:off x="-10815536" y="235324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10327-1F2D-E03E-E5A7-C8BFC5E38CD1}"/>
              </a:ext>
            </a:extLst>
          </p:cNvPr>
          <p:cNvSpPr txBox="1"/>
          <p:nvPr/>
        </p:nvSpPr>
        <p:spPr>
          <a:xfrm>
            <a:off x="-10815537" y="177832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97EDA-0F9B-8C9F-2525-92BC720FD5D6}"/>
              </a:ext>
            </a:extLst>
          </p:cNvPr>
          <p:cNvSpPr txBox="1"/>
          <p:nvPr/>
        </p:nvSpPr>
        <p:spPr>
          <a:xfrm>
            <a:off x="-10815537" y="269179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FE31B-C99E-1D92-BAA1-8FAD13EA0B22}"/>
              </a:ext>
            </a:extLst>
          </p:cNvPr>
          <p:cNvSpPr txBox="1"/>
          <p:nvPr/>
        </p:nvSpPr>
        <p:spPr>
          <a:xfrm>
            <a:off x="-10815534" y="352279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5F5530-A7E8-6E84-83E0-59F29A311AE7}"/>
              </a:ext>
            </a:extLst>
          </p:cNvPr>
          <p:cNvSpPr txBox="1"/>
          <p:nvPr/>
        </p:nvSpPr>
        <p:spPr>
          <a:xfrm>
            <a:off x="-10815535" y="386134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62FB-FDB3-F9D5-6C31-B34F7DDA7B97}"/>
              </a:ext>
            </a:extLst>
          </p:cNvPr>
          <p:cNvSpPr txBox="1"/>
          <p:nvPr/>
        </p:nvSpPr>
        <p:spPr>
          <a:xfrm>
            <a:off x="-10815537" y="419990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average salary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 are in the same department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1" y="282301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1" y="31615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1" y="35001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99395F-2C29-D1D2-0255-98C2211D4DA6}"/>
              </a:ext>
            </a:extLst>
          </p:cNvPr>
          <p:cNvGrpSpPr/>
          <p:nvPr/>
        </p:nvGrpSpPr>
        <p:grpSpPr>
          <a:xfrm>
            <a:off x="169332" y="1778321"/>
            <a:ext cx="5926668" cy="2083026"/>
            <a:chOff x="169332" y="1778321"/>
            <a:chExt cx="5926668" cy="208302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D84308-2FA2-608A-8B9A-3DBD25F34FBD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83026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53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C252E6-B438-62CD-A88E-021CDDC2D282}"/>
              </a:ext>
            </a:extLst>
          </p:cNvPr>
          <p:cNvGrpSpPr/>
          <p:nvPr/>
        </p:nvGrpSpPr>
        <p:grpSpPr>
          <a:xfrm>
            <a:off x="12192000" y="1782394"/>
            <a:ext cx="5926668" cy="2083026"/>
            <a:chOff x="169332" y="1778321"/>
            <a:chExt cx="5926668" cy="2083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1340F-FF94-B48D-D510-A768AA8AA832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056279"/>
              <a:chOff x="730560" y="1782395"/>
              <a:chExt cx="5365440" cy="205627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CFB73E-AFB0-59B5-1004-45A180125F6B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EB4C58-6B71-7945-3111-95C5FBDDEA61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079086-5BFC-ED1D-2258-FBE7222B9A34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3325FE-A464-46B4-E1F4-4CC0D3E1D143}"/>
                  </a:ext>
                </a:extLst>
              </p:cNvPr>
              <p:cNvSpPr txBox="1"/>
              <p:nvPr/>
            </p:nvSpPr>
            <p:spPr>
              <a:xfrm>
                <a:off x="730563" y="282301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B3019D-AD36-715F-35E8-2562FE822931}"/>
                  </a:ext>
                </a:extLst>
              </p:cNvPr>
              <p:cNvSpPr txBox="1"/>
              <p:nvPr/>
            </p:nvSpPr>
            <p:spPr>
              <a:xfrm>
                <a:off x="730562" y="3161566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A818E-1BCC-88B4-A0BC-B8285BB38346}"/>
                  </a:ext>
                </a:extLst>
              </p:cNvPr>
              <p:cNvSpPr txBox="1"/>
              <p:nvPr/>
            </p:nvSpPr>
            <p:spPr>
              <a:xfrm>
                <a:off x="730560" y="3500120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A50BB72-FC32-67F0-820B-AA4FF6740279}"/>
                </a:ext>
              </a:extLst>
            </p:cNvPr>
            <p:cNvSpPr/>
            <p:nvPr/>
          </p:nvSpPr>
          <p:spPr>
            <a:xfrm rot="10800000">
              <a:off x="169332" y="1778321"/>
              <a:ext cx="391887" cy="2083026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54AAB46-31C7-E022-B9A7-289BA07EC808}"/>
              </a:ext>
            </a:extLst>
          </p:cNvPr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08AEB3-FCC8-3900-55A6-AEE52F79032C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F289A-FE54-F654-706F-7C709A7F651B}"/>
              </a:ext>
            </a:extLst>
          </p:cNvPr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8C8373-4B64-65B9-5136-E18D069A8BD9}"/>
              </a:ext>
            </a:extLst>
          </p:cNvPr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7E09-B827-F5BD-BB85-29448DB7FA3B}"/>
              </a:ext>
            </a:extLst>
          </p:cNvPr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3699A2-DDA3-77CF-D00C-E3AD1939D77D}"/>
              </a:ext>
            </a:extLst>
          </p:cNvPr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4EC58-0D92-FEAB-B2E8-6B36535442F6}"/>
              </a:ext>
            </a:extLst>
          </p:cNvPr>
          <p:cNvGrpSpPr/>
          <p:nvPr/>
        </p:nvGrpSpPr>
        <p:grpSpPr>
          <a:xfrm>
            <a:off x="6095996" y="1782395"/>
            <a:ext cx="5365435" cy="2760133"/>
            <a:chOff x="6095996" y="1782395"/>
            <a:chExt cx="5365435" cy="27601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1BEA0C-D29E-4740-A79D-D4A3FED73039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departments 		department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count of employees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58C8BF-AD9D-3216-687E-54F5EB2A2544}"/>
                </a:ext>
              </a:extLst>
            </p:cNvPr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Left Join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B66FB8-3BCC-6B57-B790-BC7624DA1ECD}"/>
                </a:ext>
              </a:extLst>
            </p:cNvPr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greater 					than	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(average salary	in the 					department)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42C3D-A14A-8767-BF5F-810B14FE4E9E}"/>
                </a:ext>
              </a:extLst>
            </p:cNvPr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F75417-2754-EACD-1E90-0CEA02532CA0}"/>
                </a:ext>
              </a:extLst>
            </p:cNvPr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1969A1-CC77-7FE9-F3AD-5A687774154E}"/>
                </a:ext>
              </a:extLst>
            </p:cNvPr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Number of employees; DESC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8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88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70074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09602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63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481942"/>
            <a:ext cx="7597003" cy="870857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594204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81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352800"/>
            <a:ext cx="7597003" cy="190500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120634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49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766457"/>
            <a:ext cx="7597003" cy="1284514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224048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62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TIMESTAMPDIFF(</a:t>
            </a:r>
            <a:r>
              <a:rPr lang="en-US" sz="1600" dirty="0">
                <a:latin typeface="Consolas" panose="020B0609020204030204" pitchFamily="49" charset="0"/>
              </a:rPr>
              <a:t>DAY,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2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 BY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16417" y="4021930"/>
            <a:ext cx="7597003" cy="507207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912CF-EA8E-11A4-101E-E482F9C59371}"/>
              </a:ext>
            </a:extLst>
          </p:cNvPr>
          <p:cNvSpPr txBox="1"/>
          <p:nvPr/>
        </p:nvSpPr>
        <p:spPr>
          <a:xfrm>
            <a:off x="9100454" y="4090867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780D4-A4D3-5395-2B6C-398FDD9D9887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all employees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days (inclusive)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their manager's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Return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employee and their 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20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268686"/>
            <a:ext cx="7597003" cy="42454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157791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and Aggregate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06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400" dirty="0" err="1">
                <a:latin typeface="Consolas" panose="020B0609020204030204" pitchFamily="49" charset="0"/>
              </a:rPr>
              <a:t>em.EMPLOYEE_ID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.SALARY</a:t>
            </a:r>
            <a:r>
              <a:rPr lang="en-US" sz="1400" dirty="0">
                <a:latin typeface="Consolas" panose="020B0609020204030204" pitchFamily="49" charset="0"/>
              </a:rPr>
              <a:t> &gt;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AVG(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employees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400" dirty="0">
                <a:latin typeface="Consolas" panose="020B0609020204030204" pitchFamily="49" charset="0"/>
              </a:rPr>
              <a:t>.DEPARTMENT_ID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)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GROUP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DESC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693228"/>
            <a:ext cx="7597003" cy="44631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731719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42: Returns 8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get its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calculate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earn more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department’s average 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Order the results by the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US" sz="16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descending order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06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#4</a:t>
            </a:r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3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3" y="310583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	s		complete name of employee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departments		department 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locations		location 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countries		country ID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Regions			region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44: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hiring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Americas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falls on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weekend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(Saturday or Sunday)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2" y="344438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5" y="402916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4" y="436771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2" y="470627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2" y="310583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2" y="3444388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hire date falls on a weekend (either Saturday or Sunday)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3" y="402916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3" y="436771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3" y="4706271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 1 Complete Name; ASC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Employee 2 Complete Name; ASC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6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regions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DAYNAME(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('Saturday', 'Sunday')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.REGION_NAME</a:t>
            </a:r>
            <a:r>
              <a:rPr lang="en-US" sz="1400" dirty="0">
                <a:latin typeface="Consolas" panose="020B0609020204030204" pitchFamily="49" charset="0"/>
              </a:rPr>
              <a:t> = 'Americas'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DF50-8A84-7D70-2220-65EF6A4B084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44: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hiring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Americas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falls on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weekend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(Saturday or Sunday)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07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regions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DAYNAME(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('Saturday', 'Sunday')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.REGION_NAME</a:t>
            </a:r>
            <a:r>
              <a:rPr lang="en-US" sz="1400" dirty="0">
                <a:latin typeface="Consolas" panose="020B0609020204030204" pitchFamily="49" charset="0"/>
              </a:rPr>
              <a:t> = 'Americas'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699547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44: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hiring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Americas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falls on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weekend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(Saturday or Sunday)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1809003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regions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DAYNAME(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('Saturday', 'Sunday')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.REGION_NAME</a:t>
            </a:r>
            <a:r>
              <a:rPr lang="en-US" sz="1400" dirty="0">
                <a:latin typeface="Consolas" panose="020B0609020204030204" pitchFamily="49" charset="0"/>
              </a:rPr>
              <a:t> = 'Americas'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492829"/>
            <a:ext cx="7597003" cy="213360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44: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hiring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Americas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falls on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weekend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(Saturday or Sunday)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1809003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regions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DAYNAME(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('Saturday', 'Sunday')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.REGION_NAME</a:t>
            </a:r>
            <a:r>
              <a:rPr lang="en-US" sz="1400" dirty="0">
                <a:latin typeface="Consolas" panose="020B0609020204030204" pitchFamily="49" charset="0"/>
              </a:rPr>
              <a:t> = 'Americas'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615542"/>
            <a:ext cx="7597003" cy="631371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44: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hiring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Americas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falls on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weekend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(Saturday or Sunday)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1809003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9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r>
              <a:rPr lang="en-US" sz="1400" dirty="0">
                <a:latin typeface="Consolas" panose="020B0609020204030204" pitchFamily="49" charset="0"/>
              </a:rPr>
              <a:t>, ', ',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employees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4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departments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.DEPARTMENT_ID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locations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.LOCATION_ID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countries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.COUNTRY_ID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</a:rPr>
              <a:t>	 regions </a:t>
            </a:r>
            <a:r>
              <a:rPr lang="en-US" sz="14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latin typeface="Consolas" panose="020B0609020204030204" pitchFamily="49" charset="0"/>
              </a:rPr>
              <a:t>	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DAYNAME(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.HIRE_DATE</a:t>
            </a:r>
            <a:r>
              <a:rPr lang="en-US" sz="14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('Saturday', 'Sunday')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400" dirty="0" err="1">
                <a:latin typeface="Consolas" panose="020B0609020204030204" pitchFamily="49" charset="0"/>
              </a:rPr>
              <a:t>.REGION_NAME</a:t>
            </a:r>
            <a:r>
              <a:rPr lang="en-US" sz="1400" dirty="0">
                <a:latin typeface="Consolas" panose="020B0609020204030204" pitchFamily="49" charset="0"/>
              </a:rPr>
              <a:t> = 'Americas'</a:t>
            </a:r>
          </a:p>
          <a:p>
            <a:r>
              <a:rPr lang="en-US" sz="14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.LAST_NAME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400" dirty="0" err="1">
                <a:latin typeface="Consolas" panose="020B0609020204030204" pitchFamily="49" charset="0"/>
              </a:rPr>
              <a:t>.FIRST_NAME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257800"/>
            <a:ext cx="7597003" cy="68580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44: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hiring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Americas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falls on a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weekend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(Saturday or Sunday)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1809003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6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#4</a:t>
            </a:r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5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SELECT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.LAST_NAME, ', ',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`Manager Name`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</a:p>
          <a:p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 employees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		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	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.MANAGER_ID =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.EMPLOYEE_ID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TIMESTAMPDIFF(</a:t>
            </a:r>
            <a:r>
              <a:rPr lang="en-US" sz="1600" dirty="0">
                <a:latin typeface="Consolas" panose="020B0609020204030204" pitchFamily="49" charset="0"/>
              </a:rPr>
              <a:t>DAY,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.HIRE_DATE,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.HIRE_DATE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&lt;= 2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ORDER BY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600" dirty="0">
                <a:latin typeface="Consolas" panose="020B0609020204030204" pitchFamily="49" charset="0"/>
              </a:rPr>
              <a:t>.FIRST_NAME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.LAST_NAME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600" dirty="0">
                <a:latin typeface="Consolas" panose="020B0609020204030204" pitchFamily="49" charset="0"/>
              </a:rPr>
              <a:t>.FIRST_NAME;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16417" y="4514850"/>
            <a:ext cx="7597003" cy="124301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4D372-C571-4365-7B1F-7CB96E46D8F3}"/>
              </a:ext>
            </a:extLst>
          </p:cNvPr>
          <p:cNvSpPr txBox="1"/>
          <p:nvPr/>
        </p:nvSpPr>
        <p:spPr>
          <a:xfrm>
            <a:off x="9100453" y="4951690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4150D-686B-56AC-6A68-52825DE2CB96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22: Returns 11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all employees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within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 days (inclusive)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their manager's hire date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Return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hire date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both employee and their manager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7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departments 		department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		complete name of employee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	salary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0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0" y="2951946"/>
            <a:ext cx="5365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salary is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(the highest in					the department)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salary is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(the lowest in					the department)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85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85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84" y="4706272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Department Name; ASC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Complete Name; ASC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5E644-2D31-95B4-F412-685354D0C978}"/>
              </a:ext>
            </a:extLst>
          </p:cNvPr>
          <p:cNvGrpSpPr/>
          <p:nvPr/>
        </p:nvGrpSpPr>
        <p:grpSpPr>
          <a:xfrm>
            <a:off x="12191576" y="1780358"/>
            <a:ext cx="5926666" cy="2035397"/>
            <a:chOff x="169334" y="1778322"/>
            <a:chExt cx="5926666" cy="20353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1DD5A5-61EC-D48F-51DD-AD306B865D78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2BE6E6-66EF-448A-97AA-044C41C72EC1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82478-5B7B-6F3D-37CD-9C5D945C2638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5AF9A2-FC17-3B75-140B-D19B287C978C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B935E1-F9CF-6218-5497-BC7FB0D1BAC5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1D8133-15B8-1C9F-830E-2C2C69A959CD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82D164-AE46-34AE-9BF0-C5F3D5E7045A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51AADF2-19AA-B034-C8A7-2BBFB6605AF3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8A2B7D-03E6-5DEF-F0B9-1BA7E262FEE3}"/>
              </a:ext>
            </a:extLst>
          </p:cNvPr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F8521E-C45A-066F-2604-2EEF1A19539C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843EF-D5F9-25C5-EE58-2171289506E4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CE4BAE-5ED1-0152-33BC-20CA83568C81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36EB81-C1FA-7129-929C-1D75614DB039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1EF04D-13BC-066B-0A40-7E86DC980920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1D5F71-7707-7F82-182E-98C54FF3FF39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5E2A63-8405-DEA0-D856-81C688EA8972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CABCA7EE-9E9F-CEC2-BDB8-1895FED5BC02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27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1A00F9-E8FB-615D-AED9-4A662D5C91AC}"/>
              </a:ext>
            </a:extLst>
          </p:cNvPr>
          <p:cNvSpPr txBox="1"/>
          <p:nvPr/>
        </p:nvSpPr>
        <p:spPr>
          <a:xfrm>
            <a:off x="-10731736" y="260931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B64A6-A1A7-3FD5-C145-2027128461A8}"/>
              </a:ext>
            </a:extLst>
          </p:cNvPr>
          <p:cNvSpPr txBox="1"/>
          <p:nvPr/>
        </p:nvSpPr>
        <p:spPr>
          <a:xfrm>
            <a:off x="-10731730" y="177832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E3850-1395-D65B-4F7D-86336FC2BA14}"/>
              </a:ext>
            </a:extLst>
          </p:cNvPr>
          <p:cNvSpPr txBox="1"/>
          <p:nvPr/>
        </p:nvSpPr>
        <p:spPr>
          <a:xfrm>
            <a:off x="-10731737" y="294787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36244-0981-3C1C-CB8D-4477282F1625}"/>
              </a:ext>
            </a:extLst>
          </p:cNvPr>
          <p:cNvSpPr txBox="1"/>
          <p:nvPr/>
        </p:nvSpPr>
        <p:spPr>
          <a:xfrm>
            <a:off x="-10731740" y="402509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9073E-F146-183C-446B-AAB7DAE8FD5D}"/>
              </a:ext>
            </a:extLst>
          </p:cNvPr>
          <p:cNvSpPr txBox="1"/>
          <p:nvPr/>
        </p:nvSpPr>
        <p:spPr>
          <a:xfrm>
            <a:off x="-10731741" y="436364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5B882-D03A-2A69-3DDF-4D836CF9C60B}"/>
              </a:ext>
            </a:extLst>
          </p:cNvPr>
          <p:cNvSpPr txBox="1"/>
          <p:nvPr/>
        </p:nvSpPr>
        <p:spPr>
          <a:xfrm>
            <a:off x="-10731743" y="470219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AAC2D3-7525-E670-4CDB-6AF06D06A0E8}"/>
              </a:ext>
            </a:extLst>
          </p:cNvPr>
          <p:cNvGrpSpPr/>
          <p:nvPr/>
        </p:nvGrpSpPr>
        <p:grpSpPr>
          <a:xfrm>
            <a:off x="-5366313" y="1778322"/>
            <a:ext cx="5365445" cy="3508652"/>
            <a:chOff x="-5366313" y="1778322"/>
            <a:chExt cx="5365445" cy="35086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F78305-FFF6-7933-BEF4-ABCD2C24BE61}"/>
                </a:ext>
              </a:extLst>
            </p:cNvPr>
            <p:cNvSpPr txBox="1"/>
            <p:nvPr/>
          </p:nvSpPr>
          <p:spPr>
            <a:xfrm>
              <a:off x="-5366301" y="1778322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departments 		department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salary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993BD-F97B-FF30-AF8B-470F07CC26AD}"/>
                </a:ext>
              </a:extLst>
            </p:cNvPr>
            <p:cNvSpPr txBox="1"/>
            <p:nvPr/>
          </p:nvSpPr>
          <p:spPr>
            <a:xfrm>
              <a:off x="-5366307" y="2609319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F2DC6B-FA2F-2679-2142-F70E71D4D311}"/>
                </a:ext>
              </a:extLst>
            </p:cNvPr>
            <p:cNvSpPr txBox="1"/>
            <p:nvPr/>
          </p:nvSpPr>
          <p:spPr>
            <a:xfrm>
              <a:off x="-5366307" y="2947873"/>
              <a:ext cx="53654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salary is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(the highest in					the department)</a:t>
              </a:r>
            </a:p>
            <a:p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latin typeface="Consolas" panose="020B0609020204030204" pitchFamily="49" charset="0"/>
                </a:rPr>
                <a:t>OR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latin typeface="Consolas" panose="020B0609020204030204" pitchFamily="49" charset="0"/>
                </a:rPr>
                <a:t>salary is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(the lowest in					the department)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E3A620-1774-915C-B9A1-7F425CD0607E}"/>
                </a:ext>
              </a:extLst>
            </p:cNvPr>
            <p:cNvSpPr txBox="1"/>
            <p:nvPr/>
          </p:nvSpPr>
          <p:spPr>
            <a:xfrm>
              <a:off x="-5366312" y="4025091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625C1C-332D-0F93-6C40-59053D5D94E3}"/>
                </a:ext>
              </a:extLst>
            </p:cNvPr>
            <p:cNvSpPr txBox="1"/>
            <p:nvPr/>
          </p:nvSpPr>
          <p:spPr>
            <a:xfrm>
              <a:off x="-5366312" y="436364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17098C-AEF6-8905-CA96-DB5B703C7F92}"/>
                </a:ext>
              </a:extLst>
            </p:cNvPr>
            <p:cNvSpPr txBox="1"/>
            <p:nvPr/>
          </p:nvSpPr>
          <p:spPr>
            <a:xfrm>
              <a:off x="-5366313" y="4702199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Department Name; ASC</a:t>
              </a:r>
            </a:p>
            <a:p>
              <a:r>
                <a:rPr lang="en-PH" sz="1600" dirty="0">
                  <a:latin typeface="Consolas" panose="020B0609020204030204" pitchFamily="49" charset="0"/>
                </a:rPr>
                <a:t>Complete Name; ASC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highest salary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 in the same department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4" y="279805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4" y="313661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4" y="347516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24EBFA-160E-924E-E612-25098BCD6E67}"/>
              </a:ext>
            </a:extLst>
          </p:cNvPr>
          <p:cNvGrpSpPr/>
          <p:nvPr/>
        </p:nvGrpSpPr>
        <p:grpSpPr>
          <a:xfrm>
            <a:off x="169334" y="1778322"/>
            <a:ext cx="5926666" cy="2035397"/>
            <a:chOff x="169334" y="1778322"/>
            <a:chExt cx="5926666" cy="203539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D7DA1B-5ACF-7C35-90EB-C98FFFF99DFC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147875-7A60-170A-13AF-D916D22248BD}"/>
              </a:ext>
            </a:extLst>
          </p:cNvPr>
          <p:cNvSpPr txBox="1"/>
          <p:nvPr/>
        </p:nvSpPr>
        <p:spPr>
          <a:xfrm>
            <a:off x="6095154" y="439849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lowest salary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0A24E9-61DB-7C48-21A1-A5FB08A0C85B}"/>
              </a:ext>
            </a:extLst>
          </p:cNvPr>
          <p:cNvSpPr txBox="1"/>
          <p:nvPr/>
        </p:nvSpPr>
        <p:spPr>
          <a:xfrm>
            <a:off x="6095154" y="473705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5742D-9F87-D12F-C843-49B3E7F0BF2D}"/>
              </a:ext>
            </a:extLst>
          </p:cNvPr>
          <p:cNvSpPr txBox="1"/>
          <p:nvPr/>
        </p:nvSpPr>
        <p:spPr>
          <a:xfrm>
            <a:off x="6095152" y="507153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 in the same department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7D8FF3-5D95-3DD7-43BB-BE22797B823A}"/>
              </a:ext>
            </a:extLst>
          </p:cNvPr>
          <p:cNvSpPr txBox="1"/>
          <p:nvPr/>
        </p:nvSpPr>
        <p:spPr>
          <a:xfrm>
            <a:off x="6095152" y="541416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7B24C-13EE-F6D5-76DE-F7AD066D059B}"/>
              </a:ext>
            </a:extLst>
          </p:cNvPr>
          <p:cNvSpPr txBox="1"/>
          <p:nvPr/>
        </p:nvSpPr>
        <p:spPr>
          <a:xfrm>
            <a:off x="6095152" y="575271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6B54C1-593E-B81B-40F7-4C8A58657BEA}"/>
              </a:ext>
            </a:extLst>
          </p:cNvPr>
          <p:cNvSpPr txBox="1"/>
          <p:nvPr/>
        </p:nvSpPr>
        <p:spPr>
          <a:xfrm>
            <a:off x="6095152" y="609126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8C4ADA-01DA-0897-89D0-9F956DE52B8A}"/>
              </a:ext>
            </a:extLst>
          </p:cNvPr>
          <p:cNvGrpSpPr/>
          <p:nvPr/>
        </p:nvGrpSpPr>
        <p:grpSpPr>
          <a:xfrm>
            <a:off x="168492" y="4394425"/>
            <a:ext cx="5926666" cy="2035397"/>
            <a:chOff x="169334" y="1778322"/>
            <a:chExt cx="5926666" cy="2035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B9EFF34-8ABA-0526-59FC-6B0F0800E8D5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D738BC-E24E-4780-6E74-CFA4E4C8FC49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95E6FE-1F26-7718-2842-CE034408DBCF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DE927F-7BC8-BFB0-EEA4-7C91F3E20A1F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99D1A-B486-88E5-87A2-44A7C0B1134D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62F151-7C30-A213-A8BB-AF2B53DF1DCF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2FA152-22B4-8173-5942-9EBCD40806B3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8173CCD0-FBA4-DE85-A3BF-2D9361CF9E05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77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  <p:bldP spid="5" grpId="0"/>
      <p:bldP spid="19" grpId="0"/>
      <p:bldP spid="23" grpId="0"/>
      <p:bldP spid="24" grpId="0"/>
      <p:bldP spid="25" grpId="0"/>
      <p:bldP spid="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C9DF3F-8E95-0CCE-64A7-8D9C48BF847C}"/>
              </a:ext>
            </a:extLst>
          </p:cNvPr>
          <p:cNvGrpSpPr/>
          <p:nvPr/>
        </p:nvGrpSpPr>
        <p:grpSpPr>
          <a:xfrm>
            <a:off x="12192000" y="1778322"/>
            <a:ext cx="5926666" cy="2035397"/>
            <a:chOff x="12192000" y="1778322"/>
            <a:chExt cx="5926666" cy="20353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0B989E-2B11-2CDD-ED30-3BC1C077B864}"/>
                </a:ext>
              </a:extLst>
            </p:cNvPr>
            <p:cNvGrpSpPr/>
            <p:nvPr/>
          </p:nvGrpSpPr>
          <p:grpSpPr>
            <a:xfrm>
              <a:off x="12753229" y="1782395"/>
              <a:ext cx="5365437" cy="2031324"/>
              <a:chOff x="730563" y="1782395"/>
              <a:chExt cx="5365437" cy="203132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15135F-F16B-C3C3-8743-9F8F617F909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4CB58B-3B66-6038-1875-0A2BFE2D077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E0FB17-E553-2669-5A11-AE14DD081D26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A625F-E635-7266-75EC-B9DE5EA3E539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EF891-3D34-FA0C-3FC4-A4A71780FB2F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2A615B-D51C-585D-BAAE-7025A5AC8557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0CDFD615-A0AD-9D76-7F3E-070BA2F6CD3F}"/>
                </a:ext>
              </a:extLst>
            </p:cNvPr>
            <p:cNvSpPr/>
            <p:nvPr/>
          </p:nvSpPr>
          <p:spPr>
            <a:xfrm rot="10800000">
              <a:off x="12192000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E2208C-9452-2C02-07ED-E9CD2679D900}"/>
              </a:ext>
            </a:extLst>
          </p:cNvPr>
          <p:cNvGrpSpPr/>
          <p:nvPr/>
        </p:nvGrpSpPr>
        <p:grpSpPr>
          <a:xfrm>
            <a:off x="12190734" y="4396461"/>
            <a:ext cx="5926666" cy="2035397"/>
            <a:chOff x="169334" y="1778322"/>
            <a:chExt cx="5926666" cy="20353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F7F72-7AC8-7B73-2471-06396AA965CF}"/>
                </a:ext>
              </a:extLst>
            </p:cNvPr>
            <p:cNvGrpSpPr/>
            <p:nvPr/>
          </p:nvGrpSpPr>
          <p:grpSpPr>
            <a:xfrm>
              <a:off x="730563" y="1782395"/>
              <a:ext cx="5365437" cy="2031324"/>
              <a:chOff x="730563" y="1782395"/>
              <a:chExt cx="5365437" cy="203132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15A6B5-6852-EDAC-EEF0-CDF0D48C92A7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123253-309D-D850-94FE-7E431760A789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5B866E-3DBA-5A68-42ED-DA94B8FA34BF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E153D-31CA-A6B4-F0AD-7F0B8E28FF4D}"/>
                  </a:ext>
                </a:extLst>
              </p:cNvPr>
              <p:cNvSpPr txBox="1"/>
              <p:nvPr/>
            </p:nvSpPr>
            <p:spPr>
              <a:xfrm>
                <a:off x="730566" y="2798057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B32147-E16F-EDFC-3066-CFFBF046B98A}"/>
                  </a:ext>
                </a:extLst>
              </p:cNvPr>
              <p:cNvSpPr txBox="1"/>
              <p:nvPr/>
            </p:nvSpPr>
            <p:spPr>
              <a:xfrm>
                <a:off x="730565" y="3136611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84CD3F-5DDA-B984-3D74-A466BE0BF2B6}"/>
                  </a:ext>
                </a:extLst>
              </p:cNvPr>
              <p:cNvSpPr txBox="1"/>
              <p:nvPr/>
            </p:nvSpPr>
            <p:spPr>
              <a:xfrm>
                <a:off x="730563" y="347516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D90E31A3-E76F-7907-3B62-42EA6386FB58}"/>
                </a:ext>
              </a:extLst>
            </p:cNvPr>
            <p:cNvSpPr/>
            <p:nvPr/>
          </p:nvSpPr>
          <p:spPr>
            <a:xfrm rot="10800000">
              <a:off x="169334" y="1778322"/>
              <a:ext cx="391887" cy="2031323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F45BCE-BE61-D12C-A056-A5321D23A877}"/>
              </a:ext>
            </a:extLst>
          </p:cNvPr>
          <p:cNvSpPr txBox="1"/>
          <p:nvPr/>
        </p:nvSpPr>
        <p:spPr>
          <a:xfrm>
            <a:off x="730561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DF466-21BC-CC95-2C25-99D57E5C982E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E3D22-EF4F-5570-1E0D-BBA4F51CDDB5}"/>
              </a:ext>
            </a:extLst>
          </p:cNvPr>
          <p:cNvSpPr txBox="1"/>
          <p:nvPr/>
        </p:nvSpPr>
        <p:spPr>
          <a:xfrm>
            <a:off x="730560" y="295194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254C2B-4104-1148-7221-AD7FDB9F5EEC}"/>
              </a:ext>
            </a:extLst>
          </p:cNvPr>
          <p:cNvSpPr txBox="1"/>
          <p:nvPr/>
        </p:nvSpPr>
        <p:spPr>
          <a:xfrm>
            <a:off x="730557" y="402916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EF1066-F5AC-9263-ECA3-821690ACED7B}"/>
              </a:ext>
            </a:extLst>
          </p:cNvPr>
          <p:cNvSpPr txBox="1"/>
          <p:nvPr/>
        </p:nvSpPr>
        <p:spPr>
          <a:xfrm>
            <a:off x="730556" y="436771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E552C-F41D-6539-2CC8-4B6288A6D1CD}"/>
              </a:ext>
            </a:extLst>
          </p:cNvPr>
          <p:cNvSpPr txBox="1"/>
          <p:nvPr/>
        </p:nvSpPr>
        <p:spPr>
          <a:xfrm>
            <a:off x="730554" y="470627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1A8598-8DB4-DFE2-092D-1CC4CF3F02F7}"/>
              </a:ext>
            </a:extLst>
          </p:cNvPr>
          <p:cNvGrpSpPr/>
          <p:nvPr/>
        </p:nvGrpSpPr>
        <p:grpSpPr>
          <a:xfrm>
            <a:off x="6095984" y="1782395"/>
            <a:ext cx="5365445" cy="3508652"/>
            <a:chOff x="6095984" y="1782395"/>
            <a:chExt cx="5365445" cy="35086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074CFF-5A1D-DC88-D005-D863ABC61DD3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departments 		department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complete name of employee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				salary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83A91A-2F05-FB1B-82B5-30CD9D1BCB72}"/>
                </a:ext>
              </a:extLst>
            </p:cNvPr>
            <p:cNvSpPr txBox="1"/>
            <p:nvPr/>
          </p:nvSpPr>
          <p:spPr>
            <a:xfrm>
              <a:off x="6095990" y="2613392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Inner Join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89820-8A97-4F63-F54B-7F90747C05E4}"/>
                </a:ext>
              </a:extLst>
            </p:cNvPr>
            <p:cNvSpPr txBox="1"/>
            <p:nvPr/>
          </p:nvSpPr>
          <p:spPr>
            <a:xfrm>
              <a:off x="6095990" y="2951946"/>
              <a:ext cx="53654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salary is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(the highest in					the department)</a:t>
              </a:r>
            </a:p>
            <a:p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latin typeface="Consolas" panose="020B0609020204030204" pitchFamily="49" charset="0"/>
                </a:rPr>
                <a:t>OR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latin typeface="Consolas" panose="020B0609020204030204" pitchFamily="49" charset="0"/>
                </a:rPr>
                <a:t>salary is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(the lowest in					the department)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3BFEC-82F9-8EBE-8B0E-B8F60436A92D}"/>
                </a:ext>
              </a:extLst>
            </p:cNvPr>
            <p:cNvSpPr txBox="1"/>
            <p:nvPr/>
          </p:nvSpPr>
          <p:spPr>
            <a:xfrm>
              <a:off x="6095985" y="402916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D54FD9-9AC3-296B-C8A6-9782697B7694}"/>
                </a:ext>
              </a:extLst>
            </p:cNvPr>
            <p:cNvSpPr txBox="1"/>
            <p:nvPr/>
          </p:nvSpPr>
          <p:spPr>
            <a:xfrm>
              <a:off x="6095985" y="4367718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87494A-0153-03E4-354C-5A0D065F582F}"/>
                </a:ext>
              </a:extLst>
            </p:cNvPr>
            <p:cNvSpPr txBox="1"/>
            <p:nvPr/>
          </p:nvSpPr>
          <p:spPr>
            <a:xfrm>
              <a:off x="6095984" y="4706272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Department Name; ASC</a:t>
              </a:r>
            </a:p>
            <a:p>
              <a:r>
                <a:rPr lang="en-PH" sz="1600" dirty="0">
                  <a:latin typeface="Consolas" panose="020B0609020204030204" pitchFamily="49" charset="0"/>
                </a:rPr>
                <a:t>Complete Name; ASC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8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61F8-D04F-FDDA-9A2F-7ADFF11D6BB8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04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66857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1858670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58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460396"/>
            <a:ext cx="7597003" cy="60331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2577387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7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035431"/>
            <a:ext cx="7597003" cy="2630078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165804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Conditions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47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3374796"/>
            <a:ext cx="7597003" cy="904973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3642616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 1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99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4581427"/>
            <a:ext cx="7597003" cy="914400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4853961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Subquery 2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40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CONCAT(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r>
              <a:rPr lang="en-US" sz="1000" dirty="0">
                <a:latin typeface="Consolas" panose="020B0609020204030204" pitchFamily="49" charset="0"/>
              </a:rPr>
              <a:t>, ', ',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`Employee Name`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employees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endParaRPr lang="en-US" sz="10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latin typeface="Consolas" panose="020B0609020204030204" pitchFamily="49" charset="0"/>
              </a:rPr>
              <a:t>  departments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MAX(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e1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.SALARY</a:t>
            </a:r>
            <a:r>
              <a:rPr lang="en-US" sz="1000" dirty="0">
                <a:latin typeface="Consolas" panose="020B0609020204030204" pitchFamily="49" charset="0"/>
              </a:rPr>
              <a:t> = 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MIN(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.SALARY</a:t>
            </a:r>
            <a:r>
              <a:rPr lang="en-US" sz="10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employees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469FB8"/>
                </a:solidFill>
                <a:latin typeface="Consolas" panose="020B0609020204030204" pitchFamily="49" charset="0"/>
              </a:rPr>
              <a:t>e2</a:t>
            </a:r>
            <a:r>
              <a:rPr lang="en-US" sz="1000" dirty="0">
                <a:latin typeface="Consolas" panose="020B0609020204030204" pitchFamily="49" charset="0"/>
              </a:rPr>
              <a:t>.DEPARTMENT_ID =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.DEPARTMENT_ID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)</a:t>
            </a:r>
          </a:p>
          <a:p>
            <a:r>
              <a:rPr lang="en-US" sz="1000" dirty="0">
                <a:solidFill>
                  <a:srgbClr val="FFF000"/>
                </a:solidFill>
                <a:latin typeface="Consolas" panose="020B0609020204030204" pitchFamily="49" charset="0"/>
              </a:rPr>
              <a:t>ORDER BY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000" dirty="0" err="1">
                <a:latin typeface="Consolas" panose="020B0609020204030204" pitchFamily="49" charset="0"/>
              </a:rPr>
              <a:t>.DEPARTMENT_NAME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.LAST_NAME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 err="1">
                <a:latin typeface="Consolas" panose="020B0609020204030204" pitchFamily="49" charset="0"/>
              </a:rPr>
              <a:t>.FIRST_NAME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646656"/>
            <a:ext cx="7597003" cy="623455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EEE70-D720-79FE-4D2B-79242E17283F}"/>
              </a:ext>
            </a:extLst>
          </p:cNvPr>
          <p:cNvSpPr txBox="1"/>
          <p:nvPr/>
        </p:nvSpPr>
        <p:spPr>
          <a:xfrm>
            <a:off x="9100457" y="5773717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Sorting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23974-B62A-3385-7C4C-564721108AA9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45: Returns 20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each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retrieve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name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name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highest salary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lowest salary.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with at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least one employee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7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#24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5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#4</a:t>
            </a:r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6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3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regions			region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locations		COUNT of locations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		COUNT of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46: Returns 2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number of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region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exceeds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working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that particular region.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Include said data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resulting table.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2" y="295194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65" y="329050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4" y="362905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2" y="396760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2" y="261339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Inner and Left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2" y="295194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3" y="329050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region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3" y="362905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number of locations &gt; number of employees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3" y="3967608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number of employees; DESC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number of locations; DESC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8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.EMPLOYEE_ID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regions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countries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	locations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re.region_name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600" dirty="0"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DF50-8A84-7D70-2220-65EF6A4B084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46: Returns 2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number of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region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exceeds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working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that particular region.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Include said data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resulting table.</a:t>
            </a:r>
          </a:p>
        </p:txBody>
      </p:sp>
    </p:spTree>
    <p:extLst>
      <p:ext uri="{BB962C8B-B14F-4D97-AF65-F5344CB8AC3E}">
        <p14:creationId xmlns:p14="http://schemas.microsoft.com/office/powerpoint/2010/main" val="236192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.EMPLOYEE_ID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regions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countries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	locations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re.region_name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600" dirty="0"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1782396"/>
            <a:ext cx="7597003" cy="10267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46: Returns 2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number of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region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exceeds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working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that particular region.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Include said data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resulting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1972626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Source Tables and </a:t>
            </a:r>
          </a:p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 </a:t>
            </a:r>
            <a:r>
              <a:rPr lang="en-PH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Reqs</a:t>
            </a:r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6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.EMPLOYEE_ID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regions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countries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	locations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re.region_name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600" dirty="0"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2828041"/>
            <a:ext cx="7597003" cy="2413261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46: Returns 2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number of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region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exceeds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working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that particular region.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Include said data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resulting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3850005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of Join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4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.EMPLOYEE_ID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regions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countries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	locations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re.region_name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600" dirty="0"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250730"/>
            <a:ext cx="7597003" cy="490194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46: Returns 2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number of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region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exceeds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working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that particular region.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Include said data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resulting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5172661"/>
            <a:ext cx="23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 By and Aggregates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7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A28C1-AD89-14C2-DD47-F39FB3C63BFC}"/>
              </a:ext>
            </a:extLst>
          </p:cNvPr>
          <p:cNvSpPr txBox="1"/>
          <p:nvPr/>
        </p:nvSpPr>
        <p:spPr>
          <a:xfrm>
            <a:off x="730567" y="1782395"/>
            <a:ext cx="107308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.region_name</a:t>
            </a:r>
            <a:endParaRPr lang="en-US" sz="1600" dirty="0">
              <a:solidFill>
                <a:srgbClr val="88AA6E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.EMPLOYEE_ID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solidFill>
                  <a:srgbClr val="88AA6E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regions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	 countries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re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.REGION_ID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latin typeface="Consolas" panose="020B0609020204030204" pitchFamily="49" charset="0"/>
              </a:rPr>
              <a:t> 	locations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co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.COUNTRY_ID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departments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lo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.LOCATION_ID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US" sz="1600" dirty="0">
                <a:latin typeface="Consolas" panose="020B0609020204030204" pitchFamily="49" charset="0"/>
              </a:rPr>
              <a:t>	employees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de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latin typeface="Consolas" panose="020B0609020204030204" pitchFamily="49" charset="0"/>
              </a:rPr>
              <a:t>.DEPARTMENT_ID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GROUP BY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re.region_name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Employees` </a:t>
            </a:r>
            <a:r>
              <a:rPr lang="en-US" sz="1600" dirty="0">
                <a:latin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469FB8"/>
                </a:solidFill>
                <a:latin typeface="Consolas" panose="020B0609020204030204" pitchFamily="49" charset="0"/>
              </a:rPr>
              <a:t>`# of Locations`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D6885-5D9D-DF7E-D50B-66AACF0DD6D4}"/>
              </a:ext>
            </a:extLst>
          </p:cNvPr>
          <p:cNvSpPr/>
          <p:nvPr/>
        </p:nvSpPr>
        <p:spPr>
          <a:xfrm>
            <a:off x="730567" y="5750350"/>
            <a:ext cx="7597003" cy="480767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88315"/>
                      <a:gd name="connsiteY0" fmla="*/ 0 h 1342545"/>
                      <a:gd name="connsiteX1" fmla="*/ 7188315 w 7188315"/>
                      <a:gd name="connsiteY1" fmla="*/ 0 h 1342545"/>
                      <a:gd name="connsiteX2" fmla="*/ 7188315 w 7188315"/>
                      <a:gd name="connsiteY2" fmla="*/ 1342545 h 1342545"/>
                      <a:gd name="connsiteX3" fmla="*/ 0 w 7188315"/>
                      <a:gd name="connsiteY3" fmla="*/ 1342545 h 1342545"/>
                      <a:gd name="connsiteX4" fmla="*/ 0 w 7188315"/>
                      <a:gd name="connsiteY4" fmla="*/ 0 h 134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88315" h="1342545" extrusionOk="0">
                        <a:moveTo>
                          <a:pt x="0" y="0"/>
                        </a:moveTo>
                        <a:cubicBezTo>
                          <a:pt x="1384211" y="118645"/>
                          <a:pt x="4545267" y="116012"/>
                          <a:pt x="7188315" y="0"/>
                        </a:cubicBezTo>
                        <a:cubicBezTo>
                          <a:pt x="7163061" y="171408"/>
                          <a:pt x="7182748" y="901576"/>
                          <a:pt x="7188315" y="1342545"/>
                        </a:cubicBezTo>
                        <a:cubicBezTo>
                          <a:pt x="6077407" y="1477145"/>
                          <a:pt x="1519597" y="1185349"/>
                          <a:pt x="0" y="1342545"/>
                        </a:cubicBezTo>
                        <a:cubicBezTo>
                          <a:pt x="-63972" y="977077"/>
                          <a:pt x="9560" y="136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8DAA8-74B0-DEB7-C2CD-92B5D52F927A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46: Returns 2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where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 number of locations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region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exceeds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working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that particular region.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Include said data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resulting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6D8E2-FF20-A302-B581-A6C066B20D7F}"/>
              </a:ext>
            </a:extLst>
          </p:cNvPr>
          <p:cNvSpPr txBox="1"/>
          <p:nvPr/>
        </p:nvSpPr>
        <p:spPr>
          <a:xfrm>
            <a:off x="9100457" y="5806067"/>
            <a:ext cx="23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1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F464-4E19-F7AF-1D04-6AABFC3C110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#4</a:t>
            </a:r>
            <a:r>
              <a:rPr lang="en-US" sz="9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r>
            <a:endParaRPr lang="en-PH" sz="9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2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DC6B42-4756-1A8C-4994-058C0AF78CA9}"/>
              </a:ext>
            </a:extLst>
          </p:cNvPr>
          <p:cNvGrpSpPr/>
          <p:nvPr/>
        </p:nvGrpSpPr>
        <p:grpSpPr>
          <a:xfrm>
            <a:off x="12191995" y="1779796"/>
            <a:ext cx="5926667" cy="2523975"/>
            <a:chOff x="169333" y="1778321"/>
            <a:chExt cx="5926667" cy="25239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7DF905-210D-75D9-CBA3-36C9C7BCD576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FCCBF6-1559-259C-413A-C816273B70C7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E29377-981E-B408-8E7A-FA91D7002890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199555-EEA4-04B7-9DDE-64A5FBD885FC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358-4E3F-BE8B-3C7B-8CAF4B512B09}"/>
                  </a:ext>
                </a:extLst>
              </p:cNvPr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57CC3E-28EC-1CBA-6320-ABB2D58895B1}"/>
                  </a:ext>
                </a:extLst>
              </p:cNvPr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CB524-72BF-AA52-A9FA-C48731C4E213}"/>
                  </a:ext>
                </a:extLst>
              </p:cNvPr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8496C46-8C3E-1D0C-9DEE-6D24402E75FF}"/>
                </a:ext>
              </a:extLst>
            </p:cNvPr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0EC3D8-BB2B-C78F-3292-BDAD9BAFA818}"/>
              </a:ext>
            </a:extLst>
          </p:cNvPr>
          <p:cNvSpPr txBox="1"/>
          <p:nvPr/>
        </p:nvSpPr>
        <p:spPr>
          <a:xfrm>
            <a:off x="730568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regions 			region name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		count of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DD32-D7E7-7A04-0AE5-6FEA4927EBAA}"/>
              </a:ext>
            </a:extLst>
          </p:cNvPr>
          <p:cNvSpPr txBox="1"/>
          <p:nvPr/>
        </p:nvSpPr>
        <p:spPr>
          <a:xfrm>
            <a:off x="730567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00900-85DB-B301-A62A-FC588601E52D}"/>
              </a:ext>
            </a:extLst>
          </p:cNvPr>
          <p:cNvSpPr txBox="1"/>
          <p:nvPr/>
        </p:nvSpPr>
        <p:spPr>
          <a:xfrm>
            <a:off x="730567" y="269586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0EA-D319-8544-5435-DA9965ADC3AA}"/>
              </a:ext>
            </a:extLst>
          </p:cNvPr>
          <p:cNvSpPr txBox="1"/>
          <p:nvPr/>
        </p:nvSpPr>
        <p:spPr>
          <a:xfrm>
            <a:off x="730570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6AC7-E202-D35C-C9BE-C505D32EEEC7}"/>
              </a:ext>
            </a:extLst>
          </p:cNvPr>
          <p:cNvSpPr txBox="1"/>
          <p:nvPr/>
        </p:nvSpPr>
        <p:spPr>
          <a:xfrm>
            <a:off x="730569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D2F40-C7C2-51D7-06F0-F68FC57139BB}"/>
              </a:ext>
            </a:extLst>
          </p:cNvPr>
          <p:cNvSpPr txBox="1"/>
          <p:nvPr/>
        </p:nvSpPr>
        <p:spPr>
          <a:xfrm>
            <a:off x="73056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7" y="235731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Left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7" y="2695869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employees		employee salary is greater 					than </a:t>
            </a:r>
            <a:r>
              <a:rPr lang="en-US" sz="1600" dirty="0">
                <a:solidFill>
                  <a:srgbClr val="FFF000"/>
                </a:solidFill>
                <a:latin typeface="Consolas" panose="020B0609020204030204" pitchFamily="49" charset="0"/>
              </a:rPr>
              <a:t>(average salary in the 					region)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8" y="352686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region name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8" y="3865420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7" y="420397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number of employees; DESC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4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83DC22-7D0D-3E27-ADD5-8A376B7A3E83}"/>
              </a:ext>
            </a:extLst>
          </p:cNvPr>
          <p:cNvGrpSpPr/>
          <p:nvPr/>
        </p:nvGrpSpPr>
        <p:grpSpPr>
          <a:xfrm>
            <a:off x="-5450112" y="1776480"/>
            <a:ext cx="5365435" cy="2760133"/>
            <a:chOff x="6095996" y="1782395"/>
            <a:chExt cx="5365435" cy="27601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77149D-7957-F66D-0C8F-B339E833D1C4}"/>
                </a:ext>
              </a:extLst>
            </p:cNvPr>
            <p:cNvSpPr txBox="1"/>
            <p:nvPr/>
          </p:nvSpPr>
          <p:spPr>
            <a:xfrm>
              <a:off x="6095996" y="1782395"/>
              <a:ext cx="5365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regions 			region name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employees		count of employees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C27600-CE53-BD17-C312-092F877D91DD}"/>
                </a:ext>
              </a:extLst>
            </p:cNvPr>
            <p:cNvSpPr txBox="1"/>
            <p:nvPr/>
          </p:nvSpPr>
          <p:spPr>
            <a:xfrm>
              <a:off x="6095997" y="2357315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Left Join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E0E629-337F-5D15-D700-6C7644BCD2B7}"/>
                </a:ext>
              </a:extLst>
            </p:cNvPr>
            <p:cNvSpPr txBox="1"/>
            <p:nvPr/>
          </p:nvSpPr>
          <p:spPr>
            <a:xfrm>
              <a:off x="6095997" y="2695869"/>
              <a:ext cx="53654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employees		employee salary is greater 					than </a:t>
              </a:r>
              <a:r>
                <a:rPr lang="en-US" sz="1600" dirty="0">
                  <a:solidFill>
                    <a:srgbClr val="FFF000"/>
                  </a:solidFill>
                  <a:latin typeface="Consolas" panose="020B0609020204030204" pitchFamily="49" charset="0"/>
                </a:rPr>
                <a:t>(average salary in the 					region)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BE6D9F-D7AA-1E88-8DAE-4A73BE3B9FBC}"/>
                </a:ext>
              </a:extLst>
            </p:cNvPr>
            <p:cNvSpPr txBox="1"/>
            <p:nvPr/>
          </p:nvSpPr>
          <p:spPr>
            <a:xfrm>
              <a:off x="6095998" y="3526866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region name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275F35-D818-1CB0-EB62-946CBE50ED0A}"/>
                </a:ext>
              </a:extLst>
            </p:cNvPr>
            <p:cNvSpPr txBox="1"/>
            <p:nvPr/>
          </p:nvSpPr>
          <p:spPr>
            <a:xfrm>
              <a:off x="6095998" y="3865420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NONE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756852-A274-01FF-2A56-C8364BEED348}"/>
                </a:ext>
              </a:extLst>
            </p:cNvPr>
            <p:cNvSpPr txBox="1"/>
            <p:nvPr/>
          </p:nvSpPr>
          <p:spPr>
            <a:xfrm>
              <a:off x="6095997" y="4203974"/>
              <a:ext cx="5365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latin typeface="Consolas" panose="020B0609020204030204" pitchFamily="49" charset="0"/>
                </a:rPr>
                <a:t>number of employees; DESC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435376-B11E-0D6F-9EAD-7BB5843026BE}"/>
              </a:ext>
            </a:extLst>
          </p:cNvPr>
          <p:cNvSpPr txBox="1"/>
          <p:nvPr/>
        </p:nvSpPr>
        <p:spPr>
          <a:xfrm>
            <a:off x="-10815536" y="235324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2. What type of JOIN?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10327-1F2D-E03E-E5A7-C8BFC5E38CD1}"/>
              </a:ext>
            </a:extLst>
          </p:cNvPr>
          <p:cNvSpPr txBox="1"/>
          <p:nvPr/>
        </p:nvSpPr>
        <p:spPr>
          <a:xfrm>
            <a:off x="-10815537" y="177832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1. What tables do we need to access?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97EDA-0F9B-8C9F-2525-92BC720FD5D6}"/>
              </a:ext>
            </a:extLst>
          </p:cNvPr>
          <p:cNvSpPr txBox="1"/>
          <p:nvPr/>
        </p:nvSpPr>
        <p:spPr>
          <a:xfrm>
            <a:off x="-10815537" y="2691796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3. What are the conditions?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FE31B-C99E-1D92-BAA1-8FAD13EA0B22}"/>
              </a:ext>
            </a:extLst>
          </p:cNvPr>
          <p:cNvSpPr txBox="1"/>
          <p:nvPr/>
        </p:nvSpPr>
        <p:spPr>
          <a:xfrm>
            <a:off x="-10815534" y="3522793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4. Group By and Aggregate?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5F5530-A7E8-6E84-83E0-59F29A311AE7}"/>
              </a:ext>
            </a:extLst>
          </p:cNvPr>
          <p:cNvSpPr txBox="1"/>
          <p:nvPr/>
        </p:nvSpPr>
        <p:spPr>
          <a:xfrm>
            <a:off x="-10815535" y="3861347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5. Having?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62FB-FDB3-F9D5-6C31-B34F7DDA7B97}"/>
              </a:ext>
            </a:extLst>
          </p:cNvPr>
          <p:cNvSpPr txBox="1"/>
          <p:nvPr/>
        </p:nvSpPr>
        <p:spPr>
          <a:xfrm>
            <a:off x="-10815537" y="4199901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6. Sorting Requirement?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7B967-56D7-043F-C391-DDF6EFF2D9D3}"/>
              </a:ext>
            </a:extLst>
          </p:cNvPr>
          <p:cNvSpPr txBox="1"/>
          <p:nvPr/>
        </p:nvSpPr>
        <p:spPr>
          <a:xfrm>
            <a:off x="730567" y="587889"/>
            <a:ext cx="1073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Question 47: Returns 4 row(s)</a:t>
            </a:r>
          </a:p>
          <a:p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Find the </a:t>
            </a:r>
            <a:r>
              <a:rPr lang="en-US" sz="16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number of employees per region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whose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salary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greater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than the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average salary in their region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Include </a:t>
            </a:r>
            <a:r>
              <a:rPr lang="en-US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regions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35BFA-FBBD-6AF3-A122-52AE6D55BE1F}"/>
              </a:ext>
            </a:extLst>
          </p:cNvPr>
          <p:cNvSpPr txBox="1"/>
          <p:nvPr/>
        </p:nvSpPr>
        <p:spPr>
          <a:xfrm>
            <a:off x="6095996" y="1782395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onsolas" panose="020B0609020204030204" pitchFamily="49" charset="0"/>
              </a:rPr>
              <a:t>employees		count of distinct salaries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0456-B334-21B9-3F77-F969E9D99236}"/>
              </a:ext>
            </a:extLst>
          </p:cNvPr>
          <p:cNvSpPr txBox="1"/>
          <p:nvPr/>
        </p:nvSpPr>
        <p:spPr>
          <a:xfrm>
            <a:off x="6095996" y="2120949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7F5AE-412E-DCB3-9FAC-4C7F55E6EA7C}"/>
              </a:ext>
            </a:extLst>
          </p:cNvPr>
          <p:cNvSpPr txBox="1"/>
          <p:nvPr/>
        </p:nvSpPr>
        <p:spPr>
          <a:xfrm>
            <a:off x="6095996" y="2459503"/>
            <a:ext cx="536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employee IDs are not equal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employees are in the same department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employee 2’s salary is greater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2E22-C7A4-FE9F-B288-038B87CB9B62}"/>
              </a:ext>
            </a:extLst>
          </p:cNvPr>
          <p:cNvSpPr txBox="1"/>
          <p:nvPr/>
        </p:nvSpPr>
        <p:spPr>
          <a:xfrm>
            <a:off x="6095991" y="3286634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25771-419F-E8D0-9A46-6952405619A8}"/>
              </a:ext>
            </a:extLst>
          </p:cNvPr>
          <p:cNvSpPr txBox="1"/>
          <p:nvPr/>
        </p:nvSpPr>
        <p:spPr>
          <a:xfrm>
            <a:off x="6095991" y="3625188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2E266-BBB4-CF72-27EE-C5781F06DBEC}"/>
              </a:ext>
            </a:extLst>
          </p:cNvPr>
          <p:cNvSpPr txBox="1"/>
          <p:nvPr/>
        </p:nvSpPr>
        <p:spPr>
          <a:xfrm>
            <a:off x="6095991" y="3963742"/>
            <a:ext cx="536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NONE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18B3E8-C899-DCE2-710D-ACEB5D1A5AB3}"/>
              </a:ext>
            </a:extLst>
          </p:cNvPr>
          <p:cNvGrpSpPr/>
          <p:nvPr/>
        </p:nvGrpSpPr>
        <p:grpSpPr>
          <a:xfrm>
            <a:off x="169333" y="1778321"/>
            <a:ext cx="5926667" cy="2523975"/>
            <a:chOff x="169333" y="1778321"/>
            <a:chExt cx="5926667" cy="2523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B9B6249-FC00-663A-33F7-7B10209EDFF9}"/>
                </a:ext>
              </a:extLst>
            </p:cNvPr>
            <p:cNvGrpSpPr/>
            <p:nvPr/>
          </p:nvGrpSpPr>
          <p:grpSpPr>
            <a:xfrm>
              <a:off x="730560" y="1782395"/>
              <a:ext cx="5365440" cy="2519901"/>
              <a:chOff x="730560" y="1782395"/>
              <a:chExt cx="5365440" cy="251990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0EC3D8-BB2B-C78F-3292-BDAD9BAFA818}"/>
                  </a:ext>
                </a:extLst>
              </p:cNvPr>
              <p:cNvSpPr txBox="1"/>
              <p:nvPr/>
            </p:nvSpPr>
            <p:spPr>
              <a:xfrm>
                <a:off x="730567" y="2120949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2. What type of JOIN?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66DD32-D7E7-7A04-0AE5-6FEA4927EBAA}"/>
                  </a:ext>
                </a:extLst>
              </p:cNvPr>
              <p:cNvSpPr txBox="1"/>
              <p:nvPr/>
            </p:nvSpPr>
            <p:spPr>
              <a:xfrm>
                <a:off x="730567" y="1782395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1. What tables do we need to access?	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800900-85DB-B301-A62A-FC588601E52D}"/>
                  </a:ext>
                </a:extLst>
              </p:cNvPr>
              <p:cNvSpPr txBox="1"/>
              <p:nvPr/>
            </p:nvSpPr>
            <p:spPr>
              <a:xfrm>
                <a:off x="730566" y="2459503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3. What are the conditions?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A70EA-D319-8544-5435-DA9965ADC3AA}"/>
                  </a:ext>
                </a:extLst>
              </p:cNvPr>
              <p:cNvSpPr txBox="1"/>
              <p:nvPr/>
            </p:nvSpPr>
            <p:spPr>
              <a:xfrm>
                <a:off x="730563" y="3286634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4. Group By and Aggregate?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EF6AC7-E202-D35C-C9BE-C505D32EEEC7}"/>
                  </a:ext>
                </a:extLst>
              </p:cNvPr>
              <p:cNvSpPr txBox="1"/>
              <p:nvPr/>
            </p:nvSpPr>
            <p:spPr>
              <a:xfrm>
                <a:off x="730562" y="3625188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5. Having?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5D2F40-C7C2-51D7-06F0-F68FC57139BB}"/>
                  </a:ext>
                </a:extLst>
              </p:cNvPr>
              <p:cNvSpPr txBox="1"/>
              <p:nvPr/>
            </p:nvSpPr>
            <p:spPr>
              <a:xfrm>
                <a:off x="730560" y="3963742"/>
                <a:ext cx="5365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6. Sorting Requirement?</a:t>
                </a:r>
              </a:p>
            </p:txBody>
          </p: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5FF98528-9FE2-0042-435D-B1D280ED899D}"/>
                </a:ext>
              </a:extLst>
            </p:cNvPr>
            <p:cNvSpPr/>
            <p:nvPr/>
          </p:nvSpPr>
          <p:spPr>
            <a:xfrm rot="10800000">
              <a:off x="169333" y="1778321"/>
              <a:ext cx="391887" cy="2523974"/>
            </a:xfrm>
            <a:prstGeom prst="rightBrace">
              <a:avLst>
                <a:gd name="adj1" fmla="val 52777"/>
                <a:gd name="adj2" fmla="val 50000"/>
              </a:avLst>
            </a:prstGeom>
            <a:ln w="25400">
              <a:solidFill>
                <a:srgbClr val="FFF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02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1702</TotalTime>
  <Words>18392</Words>
  <Application>Microsoft Office PowerPoint</Application>
  <PresentationFormat>Widescreen</PresentationFormat>
  <Paragraphs>2644</Paragraphs>
  <Slides>129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5" baseType="lpstr">
      <vt:lpstr>Arial</vt:lpstr>
      <vt:lpstr>Calibri</vt:lpstr>
      <vt:lpstr>Calibri Light</vt:lpstr>
      <vt:lpstr>CMU Serif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Jeff Ang</cp:lastModifiedBy>
  <cp:revision>5</cp:revision>
  <dcterms:created xsi:type="dcterms:W3CDTF">2024-10-17T00:53:01Z</dcterms:created>
  <dcterms:modified xsi:type="dcterms:W3CDTF">2024-11-26T17:00:51Z</dcterms:modified>
</cp:coreProperties>
</file>