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7" r:id="rId2"/>
    <p:sldId id="286" r:id="rId3"/>
    <p:sldId id="290" r:id="rId4"/>
    <p:sldId id="292" r:id="rId5"/>
    <p:sldId id="299" r:id="rId6"/>
    <p:sldId id="295" r:id="rId7"/>
    <p:sldId id="294" r:id="rId8"/>
    <p:sldId id="293" r:id="rId9"/>
    <p:sldId id="296" r:id="rId10"/>
    <p:sldId id="297" r:id="rId11"/>
    <p:sldId id="298" r:id="rId12"/>
    <p:sldId id="317" r:id="rId13"/>
    <p:sldId id="300" r:id="rId14"/>
    <p:sldId id="318" r:id="rId15"/>
    <p:sldId id="319" r:id="rId16"/>
    <p:sldId id="301" r:id="rId17"/>
    <p:sldId id="302" r:id="rId18"/>
    <p:sldId id="263" r:id="rId19"/>
    <p:sldId id="303" r:id="rId20"/>
    <p:sldId id="304" r:id="rId21"/>
    <p:sldId id="305" r:id="rId22"/>
    <p:sldId id="271" r:id="rId23"/>
    <p:sldId id="289" r:id="rId24"/>
    <p:sldId id="307" r:id="rId25"/>
    <p:sldId id="310" r:id="rId26"/>
    <p:sldId id="313" r:id="rId27"/>
    <p:sldId id="308" r:id="rId28"/>
    <p:sldId id="311" r:id="rId29"/>
    <p:sldId id="314" r:id="rId30"/>
    <p:sldId id="315" r:id="rId31"/>
    <p:sldId id="309" r:id="rId32"/>
    <p:sldId id="316" r:id="rId33"/>
    <p:sldId id="312" r:id="rId34"/>
    <p:sldId id="25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AA6E"/>
    <a:srgbClr val="FFF000"/>
    <a:srgbClr val="DE776A"/>
    <a:srgbClr val="469F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6E7DB-AF4C-4BE1-950D-3471404772CA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F80CE-A228-4959-BA2C-C165E2C9B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80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333C-A630-4C7F-A339-A4F42EB30C9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6981-6CEA-43C8-A854-11005221B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28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333C-A630-4C7F-A339-A4F42EB30C9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6981-6CEA-43C8-A854-11005221B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67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333C-A630-4C7F-A339-A4F42EB30C9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6981-6CEA-43C8-A854-11005221B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54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333C-A630-4C7F-A339-A4F42EB30C9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6981-6CEA-43C8-A854-11005221B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30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333C-A630-4C7F-A339-A4F42EB30C9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6981-6CEA-43C8-A854-11005221B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02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333C-A630-4C7F-A339-A4F42EB30C9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6981-6CEA-43C8-A854-11005221B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79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333C-A630-4C7F-A339-A4F42EB30C9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6981-6CEA-43C8-A854-11005221B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51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333C-A630-4C7F-A339-A4F42EB30C9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6981-6CEA-43C8-A854-11005221B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91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333C-A630-4C7F-A339-A4F42EB30C9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6981-6CEA-43C8-A854-11005221B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3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333C-A630-4C7F-A339-A4F42EB30C9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6981-6CEA-43C8-A854-11005221B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53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333C-A630-4C7F-A339-A4F42EB30C9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6981-6CEA-43C8-A854-11005221B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02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C333C-A630-4C7F-A339-A4F42EB30C9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F6981-6CEA-43C8-A854-11005221B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611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CF280-2080-9963-FD81-A80351B07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5138"/>
            <a:ext cx="9144000" cy="2387600"/>
          </a:xfrm>
        </p:spPr>
        <p:txBody>
          <a:bodyPr anchor="t">
            <a:normAutofit/>
          </a:bodyPr>
          <a:lstStyle/>
          <a:p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“If you don’t have time to </a:t>
            </a:r>
            <a:r>
              <a:rPr lang="en-US" sz="32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 it right</a:t>
            </a:r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</a:t>
            </a:r>
            <a:b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when will you have time to </a:t>
            </a:r>
            <a:r>
              <a:rPr lang="en-US" sz="32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 it over</a:t>
            </a:r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?”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AABC4-C1DD-A592-BD59-0DB13F944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58938"/>
            <a:ext cx="9144000" cy="1655762"/>
          </a:xfrm>
        </p:spPr>
        <p:txBody>
          <a:bodyPr>
            <a:normAutofit/>
          </a:bodyPr>
          <a:lstStyle/>
          <a:p>
            <a:r>
              <a:rPr lang="en-PH" sz="3200" dirty="0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 John Wooden</a:t>
            </a:r>
            <a:endParaRPr lang="en-US" sz="3200" dirty="0">
              <a:solidFill>
                <a:srgbClr val="FFF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991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3A9A7-75D7-0DB5-48C2-8278077DD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B1C07E3-8920-663A-1CA4-6D055132CB62}"/>
              </a:ext>
            </a:extLst>
          </p:cNvPr>
          <p:cNvSpPr txBox="1"/>
          <p:nvPr/>
        </p:nvSpPr>
        <p:spPr>
          <a:xfrm>
            <a:off x="3048000" y="529414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Structures</a:t>
            </a:r>
            <a:endParaRPr lang="en-PH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FAD78F29-A94F-A53A-1E5C-087EE5838BA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86678" y="2205259"/>
              <a:ext cx="7327969" cy="2447481"/>
            </p:xfrm>
            <a:graphic>
              <a:graphicData uri="http://schemas.openxmlformats.org/drawingml/2006/table">
                <a:tbl>
                  <a:tblPr firstRow="1" bandRow="1">
                    <a:tableStyleId>{E8034E78-7F5D-4C2E-B375-FC64B27BC917}</a:tableStyleId>
                  </a:tblPr>
                  <a:tblGrid>
                    <a:gridCol w="1667833">
                      <a:extLst>
                        <a:ext uri="{9D8B030D-6E8A-4147-A177-3AD203B41FA5}">
                          <a16:colId xmlns:a16="http://schemas.microsoft.com/office/drawing/2014/main" val="2961828585"/>
                        </a:ext>
                      </a:extLst>
                    </a:gridCol>
                    <a:gridCol w="1785887">
                      <a:extLst>
                        <a:ext uri="{9D8B030D-6E8A-4147-A177-3AD203B41FA5}">
                          <a16:colId xmlns:a16="http://schemas.microsoft.com/office/drawing/2014/main" val="102180336"/>
                        </a:ext>
                      </a:extLst>
                    </a:gridCol>
                    <a:gridCol w="2319769">
                      <a:extLst>
                        <a:ext uri="{9D8B030D-6E8A-4147-A177-3AD203B41FA5}">
                          <a16:colId xmlns:a16="http://schemas.microsoft.com/office/drawing/2014/main" val="578799529"/>
                        </a:ext>
                      </a:extLst>
                    </a:gridCol>
                    <a:gridCol w="1554480">
                      <a:extLst>
                        <a:ext uri="{9D8B030D-6E8A-4147-A177-3AD203B41FA5}">
                          <a16:colId xmlns:a16="http://schemas.microsoft.com/office/drawing/2014/main" val="16358425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u="sng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CustomerID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u="none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PH" sz="1400" b="1" i="1" u="none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 </m:t>
                                  </m:r>
                                </m:e>
                                <m:sup>
                                  <m:r>
                                    <a:rPr lang="en-PH" sz="1400" b="1" i="1" u="none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[</m:t>
                                  </m:r>
                                  <m:r>
                                    <a:rPr lang="en-PH" sz="1400" b="1" i="1" u="none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𝟏</m:t>
                                  </m:r>
                                  <m:r>
                                    <a:rPr lang="en-PH" sz="1400" b="1" i="1" u="none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]</m:t>
                                  </m:r>
                                </m:sup>
                              </m:sSup>
                            </m:oMath>
                          </a14:m>
                          <a:endParaRPr lang="en-PH" sz="1400" u="none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CustomerName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Email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Phone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5876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Miyuki </a:t>
                          </a:r>
                          <a:r>
                            <a:rPr lang="en-PH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Shirogane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kern="1200" dirty="0">
                              <a:solidFill>
                                <a:schemeClr val="lt1"/>
                              </a:solidFill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shirogane@shujin.edu.jp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F000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123-456-7890</a:t>
                          </a:r>
                          <a:endParaRPr lang="en-PH" sz="1400" dirty="0">
                            <a:solidFill>
                              <a:srgbClr val="FFF000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69448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Kaguya</a:t>
                          </a:r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 </a:t>
                          </a:r>
                          <a:r>
                            <a:rPr lang="en-PH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Shinomiya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kern="1200" dirty="0">
                              <a:solidFill>
                                <a:schemeClr val="lt1"/>
                              </a:solidFill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shinomiya@shujin.edu.jp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F000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987-654-3210</a:t>
                          </a:r>
                          <a:endParaRPr lang="en-PH" sz="1400" dirty="0">
                            <a:solidFill>
                              <a:srgbClr val="FFF000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938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Y</a:t>
                          </a:r>
                          <a:r>
                            <a:rPr lang="en-US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u </a:t>
                          </a:r>
                          <a:r>
                            <a:rPr lang="en-US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Ishigami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kern="1200" dirty="0">
                              <a:solidFill>
                                <a:schemeClr val="lt1"/>
                              </a:solidFill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ishigami@shujin.edu.jp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F000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147-258-3690</a:t>
                          </a:r>
                          <a:endParaRPr lang="en-PH" sz="1400" dirty="0">
                            <a:solidFill>
                              <a:srgbClr val="FFF000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7449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4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</a:t>
                          </a:r>
                          <a:r>
                            <a:rPr lang="en-US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hika</a:t>
                          </a:r>
                          <a:r>
                            <a:rPr lang="en-US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 Fujiwara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kern="1200" dirty="0">
                              <a:solidFill>
                                <a:schemeClr val="lt1"/>
                              </a:solidFill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fujiwara@shujin.edu.jp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F000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963-852-7410</a:t>
                          </a:r>
                          <a:endParaRPr lang="en-PH" sz="1400" dirty="0">
                            <a:solidFill>
                              <a:srgbClr val="FFF000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3080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FAD78F29-A94F-A53A-1E5C-087EE5838BA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86678" y="2205259"/>
              <a:ext cx="7327969" cy="2447481"/>
            </p:xfrm>
            <a:graphic>
              <a:graphicData uri="http://schemas.openxmlformats.org/drawingml/2006/table">
                <a:tbl>
                  <a:tblPr firstRow="1" bandRow="1">
                    <a:tableStyleId>{E8034E78-7F5D-4C2E-B375-FC64B27BC917}</a:tableStyleId>
                  </a:tblPr>
                  <a:tblGrid>
                    <a:gridCol w="1667833">
                      <a:extLst>
                        <a:ext uri="{9D8B030D-6E8A-4147-A177-3AD203B41FA5}">
                          <a16:colId xmlns:a16="http://schemas.microsoft.com/office/drawing/2014/main" val="2961828585"/>
                        </a:ext>
                      </a:extLst>
                    </a:gridCol>
                    <a:gridCol w="1785887">
                      <a:extLst>
                        <a:ext uri="{9D8B030D-6E8A-4147-A177-3AD203B41FA5}">
                          <a16:colId xmlns:a16="http://schemas.microsoft.com/office/drawing/2014/main" val="102180336"/>
                        </a:ext>
                      </a:extLst>
                    </a:gridCol>
                    <a:gridCol w="2319769">
                      <a:extLst>
                        <a:ext uri="{9D8B030D-6E8A-4147-A177-3AD203B41FA5}">
                          <a16:colId xmlns:a16="http://schemas.microsoft.com/office/drawing/2014/main" val="578799529"/>
                        </a:ext>
                      </a:extLst>
                    </a:gridCol>
                    <a:gridCol w="1554480">
                      <a:extLst>
                        <a:ext uri="{9D8B030D-6E8A-4147-A177-3AD203B41FA5}">
                          <a16:colId xmlns:a16="http://schemas.microsoft.com/office/drawing/2014/main" val="1635842540"/>
                        </a:ext>
                      </a:extLst>
                    </a:gridCol>
                  </a:tblGrid>
                  <a:tr h="4967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7160" marR="137160" marT="137160" marB="137160">
                        <a:blipFill>
                          <a:blip r:embed="rId2"/>
                          <a:stretch>
                            <a:fillRect r="-339781" b="-391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CustomerName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Email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Phone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587676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Miyuki </a:t>
                          </a:r>
                          <a:r>
                            <a:rPr lang="en-PH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Shirogane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kern="1200" dirty="0">
                              <a:solidFill>
                                <a:schemeClr val="lt1"/>
                              </a:solidFill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shirogane@shujin.edu.jp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F000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123-456-7890</a:t>
                          </a:r>
                          <a:endParaRPr lang="en-PH" sz="1400" dirty="0">
                            <a:solidFill>
                              <a:srgbClr val="FFF000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6944854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Kaguya</a:t>
                          </a:r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 </a:t>
                          </a:r>
                          <a:r>
                            <a:rPr lang="en-PH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Shinomiya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kern="1200" dirty="0">
                              <a:solidFill>
                                <a:schemeClr val="lt1"/>
                              </a:solidFill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shinomiya@shujin.edu.jp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F000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987-654-3210</a:t>
                          </a:r>
                          <a:endParaRPr lang="en-PH" sz="1400" dirty="0">
                            <a:solidFill>
                              <a:srgbClr val="FFF000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938554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Y</a:t>
                          </a:r>
                          <a:r>
                            <a:rPr lang="en-US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u </a:t>
                          </a:r>
                          <a:r>
                            <a:rPr lang="en-US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Ishigami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kern="1200" dirty="0">
                              <a:solidFill>
                                <a:schemeClr val="lt1"/>
                              </a:solidFill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ishigami@shujin.edu.jp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F000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147-258-3690</a:t>
                          </a:r>
                          <a:endParaRPr lang="en-PH" sz="1400" dirty="0">
                            <a:solidFill>
                              <a:srgbClr val="FFF000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7449550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4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</a:t>
                          </a:r>
                          <a:r>
                            <a:rPr lang="en-US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hika</a:t>
                          </a:r>
                          <a:r>
                            <a:rPr lang="en-US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 Fujiwara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kern="1200" dirty="0">
                              <a:solidFill>
                                <a:schemeClr val="lt1"/>
                              </a:solidFill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fujiwara@shujin.edu.jp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F000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963-852-7410</a:t>
                          </a:r>
                          <a:endParaRPr lang="en-PH" sz="1400" dirty="0">
                            <a:solidFill>
                              <a:srgbClr val="FFF000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30804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10ECC6-5105-8BC1-51B3-58ED941371E5}"/>
                  </a:ext>
                </a:extLst>
              </p:cNvPr>
              <p:cNvSpPr txBox="1"/>
              <p:nvPr/>
            </p:nvSpPr>
            <p:spPr>
              <a:xfrm>
                <a:off x="3048000" y="6170113"/>
                <a:ext cx="6096000" cy="316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u="none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pPr>
                      <m:e>
                        <m:r>
                          <a:rPr lang="en-PH" sz="1400" b="1" i="1" u="none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 </m:t>
                        </m:r>
                      </m:e>
                      <m:sup>
                        <m:r>
                          <a:rPr lang="en-PH" sz="1400" b="1" i="1" u="none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[</m:t>
                        </m:r>
                        <m:r>
                          <a:rPr lang="en-PH" sz="1400" b="1" i="1" u="none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𝟏</m:t>
                        </m:r>
                        <m:r>
                          <a:rPr lang="en-PH" sz="1400" b="1" i="1" u="none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An underscore denotes a primary key</a:t>
                </a:r>
                <a:endParaRPr lang="en-PH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10ECC6-5105-8BC1-51B3-58ED94137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6170113"/>
                <a:ext cx="6096000" cy="316946"/>
              </a:xfrm>
              <a:prstGeom prst="rect">
                <a:avLst/>
              </a:prstGeom>
              <a:blipFill>
                <a:blip r:embed="rId3"/>
                <a:stretch>
                  <a:fillRect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96AEDB82-865F-9DE7-3061-E81DD7383CF5}"/>
              </a:ext>
            </a:extLst>
          </p:cNvPr>
          <p:cNvSpPr/>
          <p:nvPr/>
        </p:nvSpPr>
        <p:spPr>
          <a:xfrm>
            <a:off x="704089" y="2093976"/>
            <a:ext cx="1874519" cy="2670048"/>
          </a:xfrm>
          <a:prstGeom prst="rect">
            <a:avLst/>
          </a:prstGeom>
          <a:noFill/>
          <a:ln w="25400">
            <a:solidFill>
              <a:srgbClr val="88AA6E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4F6AD4-C9AB-9A3D-45C1-B2FA65606CA8}"/>
              </a:ext>
            </a:extLst>
          </p:cNvPr>
          <p:cNvSpPr txBox="1"/>
          <p:nvPr/>
        </p:nvSpPr>
        <p:spPr>
          <a:xfrm>
            <a:off x="373382" y="1632567"/>
            <a:ext cx="253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88AA6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Primary Key</a:t>
            </a:r>
            <a:endParaRPr lang="en-PH" dirty="0">
              <a:solidFill>
                <a:srgbClr val="88AA6E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99FB088-7504-F563-5ADD-863DB0150CF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948928" y="2205259"/>
              <a:ext cx="2663952" cy="1959801"/>
            </p:xfrm>
            <a:graphic>
              <a:graphicData uri="http://schemas.openxmlformats.org/drawingml/2006/table">
                <a:tbl>
                  <a:tblPr firstRow="1" bandRow="1">
                    <a:tableStyleId>{E8034E78-7F5D-4C2E-B375-FC64B27BC917}</a:tableStyleId>
                  </a:tblPr>
                  <a:tblGrid>
                    <a:gridCol w="1310640">
                      <a:extLst>
                        <a:ext uri="{9D8B030D-6E8A-4147-A177-3AD203B41FA5}">
                          <a16:colId xmlns:a16="http://schemas.microsoft.com/office/drawing/2014/main" val="2961828585"/>
                        </a:ext>
                      </a:extLst>
                    </a:gridCol>
                    <a:gridCol w="1353312">
                      <a:extLst>
                        <a:ext uri="{9D8B030D-6E8A-4147-A177-3AD203B41FA5}">
                          <a16:colId xmlns:a16="http://schemas.microsoft.com/office/drawing/2014/main" val="1021803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u="sng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OrderID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u="none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PH" sz="1400" b="1" i="1" u="none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 </m:t>
                                  </m:r>
                                </m:e>
                                <m:sup>
                                  <m:r>
                                    <a:rPr lang="en-PH" sz="1400" b="1" i="1" u="none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[</m:t>
                                  </m:r>
                                  <m:r>
                                    <a:rPr lang="en-PH" sz="1400" b="1" i="1" u="none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𝟏</m:t>
                                  </m:r>
                                  <m:r>
                                    <a:rPr lang="en-PH" sz="1400" b="1" i="1" u="none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]</m:t>
                                  </m:r>
                                </m:sup>
                              </m:sSup>
                            </m:oMath>
                          </a14:m>
                          <a:endParaRPr lang="en-PH" sz="1400" u="none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CustomerId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5876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</a:t>
                          </a: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6944854"/>
                      </a:ext>
                    </a:extLst>
                  </a:tr>
                  <a:tr h="399829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</a:t>
                          </a: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938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4</a:t>
                          </a: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74495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99FB088-7504-F563-5ADD-863DB0150CF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948928" y="2205259"/>
              <a:ext cx="2663952" cy="1959801"/>
            </p:xfrm>
            <a:graphic>
              <a:graphicData uri="http://schemas.openxmlformats.org/drawingml/2006/table">
                <a:tbl>
                  <a:tblPr firstRow="1" bandRow="1">
                    <a:tableStyleId>{E8034E78-7F5D-4C2E-B375-FC64B27BC917}</a:tableStyleId>
                  </a:tblPr>
                  <a:tblGrid>
                    <a:gridCol w="1310640">
                      <a:extLst>
                        <a:ext uri="{9D8B030D-6E8A-4147-A177-3AD203B41FA5}">
                          <a16:colId xmlns:a16="http://schemas.microsoft.com/office/drawing/2014/main" val="2961828585"/>
                        </a:ext>
                      </a:extLst>
                    </a:gridCol>
                    <a:gridCol w="1353312">
                      <a:extLst>
                        <a:ext uri="{9D8B030D-6E8A-4147-A177-3AD203B41FA5}">
                          <a16:colId xmlns:a16="http://schemas.microsoft.com/office/drawing/2014/main" val="102180336"/>
                        </a:ext>
                      </a:extLst>
                    </a:gridCol>
                  </a:tblGrid>
                  <a:tr h="4967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7160" marR="137160" marT="137160" marB="137160">
                        <a:blipFill>
                          <a:blip r:embed="rId4"/>
                          <a:stretch>
                            <a:fillRect r="-104651" b="-293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CustomerId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587676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</a:t>
                          </a: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6944854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</a:t>
                          </a: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938554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4</a:t>
                          </a: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74495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F840449E-764C-4F4D-3FE6-0724EC761DB8}"/>
              </a:ext>
            </a:extLst>
          </p:cNvPr>
          <p:cNvSpPr/>
          <p:nvPr/>
        </p:nvSpPr>
        <p:spPr>
          <a:xfrm>
            <a:off x="10141937" y="2205259"/>
            <a:ext cx="1635535" cy="2028413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B4B77F-3753-B93F-F72D-2BD364974315}"/>
              </a:ext>
            </a:extLst>
          </p:cNvPr>
          <p:cNvSpPr txBox="1"/>
          <p:nvPr/>
        </p:nvSpPr>
        <p:spPr>
          <a:xfrm>
            <a:off x="10141937" y="1743850"/>
            <a:ext cx="163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Foreign Key</a:t>
            </a:r>
            <a:endParaRPr lang="en-PH" dirty="0">
              <a:solidFill>
                <a:srgbClr val="DE776A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803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6FAA1-F8B8-7708-ACF7-3087243BF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22BDAE15-FDD4-8114-E7ED-933D7FCEF048}"/>
              </a:ext>
            </a:extLst>
          </p:cNvPr>
          <p:cNvSpPr txBox="1"/>
          <p:nvPr/>
        </p:nvSpPr>
        <p:spPr>
          <a:xfrm>
            <a:off x="4072787" y="1994771"/>
            <a:ext cx="4046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Database Design</a:t>
            </a: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2A21FA57-A37C-C54B-6A9A-778A443C3CF1}"/>
              </a:ext>
            </a:extLst>
          </p:cNvPr>
          <p:cNvCxnSpPr>
            <a:cxnSpLocks/>
          </p:cNvCxnSpPr>
          <p:nvPr/>
        </p:nvCxnSpPr>
        <p:spPr>
          <a:xfrm rot="5400000">
            <a:off x="3918291" y="1836794"/>
            <a:ext cx="1307421" cy="3048000"/>
          </a:xfrm>
          <a:prstGeom prst="bentConnector3">
            <a:avLst/>
          </a:prstGeom>
          <a:ln w="25400">
            <a:solidFill>
              <a:srgbClr val="88AA6E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94FADD4-1933-1B3A-065D-8A6399D804B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66291" y="1836794"/>
            <a:ext cx="1307421" cy="3048000"/>
          </a:xfrm>
          <a:prstGeom prst="bentConnector3">
            <a:avLst>
              <a:gd name="adj1" fmla="val 50000"/>
            </a:avLst>
          </a:prstGeom>
          <a:ln w="25400">
            <a:solidFill>
              <a:srgbClr val="88AA6E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1F39522-FF56-4A20-CA0C-F3512A30FF94}"/>
              </a:ext>
            </a:extLst>
          </p:cNvPr>
          <p:cNvSpPr txBox="1"/>
          <p:nvPr/>
        </p:nvSpPr>
        <p:spPr>
          <a:xfrm>
            <a:off x="0" y="4278454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Structures</a:t>
            </a:r>
            <a:endParaRPr lang="en-PH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78C48E-14E5-43C2-2130-A8A0DFE64E6B}"/>
              </a:ext>
            </a:extLst>
          </p:cNvPr>
          <p:cNvSpPr txBox="1"/>
          <p:nvPr/>
        </p:nvSpPr>
        <p:spPr>
          <a:xfrm>
            <a:off x="6096000" y="4278454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Rules</a:t>
            </a:r>
            <a:endParaRPr lang="en-PH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95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E4604-2BD5-0CD5-FA98-2D5577600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039FA31F-8B74-3775-F797-A2FB1C77C663}"/>
              </a:ext>
            </a:extLst>
          </p:cNvPr>
          <p:cNvSpPr txBox="1"/>
          <p:nvPr/>
        </p:nvSpPr>
        <p:spPr>
          <a:xfrm>
            <a:off x="4072787" y="3167390"/>
            <a:ext cx="4046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Rules</a:t>
            </a: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C2D3D9-B45B-BC99-24AD-6B9490018B67}"/>
              </a:ext>
            </a:extLst>
          </p:cNvPr>
          <p:cNvSpPr txBox="1"/>
          <p:nvPr/>
        </p:nvSpPr>
        <p:spPr>
          <a:xfrm>
            <a:off x="1351721" y="4173801"/>
            <a:ext cx="9488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Define how data can be </a:t>
            </a:r>
            <a:r>
              <a:rPr lang="en-US" sz="24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created, stored, and manipulated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ensuring that </a:t>
            </a:r>
            <a:r>
              <a:rPr lang="en-US" sz="2400" dirty="0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operations align with organizational policies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C8EE4-626C-8C58-5B3B-9DB6CC612CFC}"/>
              </a:ext>
            </a:extLst>
          </p:cNvPr>
          <p:cNvSpPr txBox="1"/>
          <p:nvPr/>
        </p:nvSpPr>
        <p:spPr>
          <a:xfrm>
            <a:off x="3639128" y="1730092"/>
            <a:ext cx="49137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DE776A"/>
                </a:solidFill>
                <a:latin typeface="Consolas" panose="020B0609020204030204" pitchFamily="49" charset="0"/>
              </a:rPr>
              <a:t>PRIMARY KEY, FOREIGN KEY</a:t>
            </a:r>
          </a:p>
          <a:p>
            <a:pPr algn="ctr"/>
            <a:r>
              <a:rPr lang="en-US" sz="2000" dirty="0">
                <a:solidFill>
                  <a:srgbClr val="DE776A"/>
                </a:solidFill>
                <a:latin typeface="Consolas" panose="020B0609020204030204" pitchFamily="49" charset="0"/>
              </a:rPr>
              <a:t>NOT NULL, UNIQUE, AUTO-INCREMENT</a:t>
            </a:r>
          </a:p>
          <a:p>
            <a:pPr algn="ctr"/>
            <a:r>
              <a:rPr lang="en-US" sz="2000" dirty="0">
                <a:solidFill>
                  <a:srgbClr val="DE776A"/>
                </a:solidFill>
                <a:latin typeface="Consolas" panose="020B0609020204030204" pitchFamily="49" charset="0"/>
              </a:rPr>
              <a:t>CASCADE, RESTRICT</a:t>
            </a:r>
          </a:p>
        </p:txBody>
      </p:sp>
    </p:spTree>
    <p:extLst>
      <p:ext uri="{BB962C8B-B14F-4D97-AF65-F5344CB8AC3E}">
        <p14:creationId xmlns:p14="http://schemas.microsoft.com/office/powerpoint/2010/main" val="4068805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485AB-BE9E-6FFA-BAB1-525395174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A023CED-6F17-187D-E04C-4F08F43B8F4F}"/>
              </a:ext>
            </a:extLst>
          </p:cNvPr>
          <p:cNvSpPr txBox="1"/>
          <p:nvPr/>
        </p:nvSpPr>
        <p:spPr>
          <a:xfrm>
            <a:off x="3048000" y="529414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Rules</a:t>
            </a:r>
            <a:endParaRPr lang="en-PH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BF120A-B01C-5183-8D1F-BF75DB27B48F}"/>
              </a:ext>
            </a:extLst>
          </p:cNvPr>
          <p:cNvSpPr txBox="1"/>
          <p:nvPr/>
        </p:nvSpPr>
        <p:spPr>
          <a:xfrm>
            <a:off x="853440" y="1888822"/>
            <a:ext cx="58948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PH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Integrity of </a:t>
            </a:r>
            <a:r>
              <a:rPr lang="en-PH" sz="2400" dirty="0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</a:t>
            </a:r>
          </a:p>
          <a:p>
            <a:pPr marL="514350" indent="-514350">
              <a:buFont typeface="+mj-lt"/>
              <a:buAutoNum type="arabicPeriod"/>
            </a:pPr>
            <a:endParaRPr lang="en-PH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PH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Integrity of </a:t>
            </a:r>
            <a:r>
              <a:rPr lang="en-PH" sz="2400" dirty="0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relationships</a:t>
            </a:r>
          </a:p>
          <a:p>
            <a:pPr marL="514350" indent="-514350">
              <a:buFont typeface="+mj-lt"/>
              <a:buAutoNum type="arabicPeriod"/>
            </a:pPr>
            <a:endParaRPr lang="en-PH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PH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Integrity of </a:t>
            </a:r>
            <a:r>
              <a:rPr lang="en-PH" sz="2400" dirty="0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records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042525D-AECB-AFD2-E795-D799346C6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577778"/>
              </p:ext>
            </p:extLst>
          </p:nvPr>
        </p:nvGraphicFramePr>
        <p:xfrm>
          <a:off x="8317992" y="3305587"/>
          <a:ext cx="2663952" cy="19507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2961828585"/>
                    </a:ext>
                  </a:extLst>
                </a:gridCol>
                <a:gridCol w="1353312">
                  <a:extLst>
                    <a:ext uri="{9D8B030D-6E8A-4147-A177-3AD203B41FA5}">
                      <a16:colId xmlns:a16="http://schemas.microsoft.com/office/drawing/2014/main" val="102180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H" sz="1400" u="none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9FB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9F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8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944854"/>
                  </a:ext>
                </a:extLst>
              </a:tr>
              <a:tr h="399829">
                <a:tc>
                  <a:txBody>
                    <a:bodyPr/>
                    <a:lstStyle/>
                    <a:p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938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4495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D2E2263-1880-8E3E-F783-545C3D044137}"/>
              </a:ext>
            </a:extLst>
          </p:cNvPr>
          <p:cNvSpPr txBox="1"/>
          <p:nvPr/>
        </p:nvSpPr>
        <p:spPr>
          <a:xfrm rot="4088469">
            <a:off x="9592090" y="3063091"/>
            <a:ext cx="7810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6600" dirty="0">
                <a:solidFill>
                  <a:schemeClr val="bg1"/>
                </a:solidFill>
              </a:rPr>
              <a:t>,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390777-F262-0F40-D3CF-645267441763}"/>
              </a:ext>
            </a:extLst>
          </p:cNvPr>
          <p:cNvSpPr txBox="1"/>
          <p:nvPr/>
        </p:nvSpPr>
        <p:spPr>
          <a:xfrm>
            <a:off x="8336153" y="5487459"/>
            <a:ext cx="2704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 wild Table-</a:t>
            </a:r>
            <a:r>
              <a:rPr lang="en-PH" sz="14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kun</a:t>
            </a:r>
            <a:r>
              <a:rPr lang="en-PH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has appeared!</a:t>
            </a:r>
            <a:endParaRPr lang="en-US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CB94F4-7EDC-1E51-EC26-AC9ABF6C4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193" y="2932506"/>
            <a:ext cx="427523" cy="3585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627625-E05E-D484-1227-47F6C710F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148" y="2932506"/>
            <a:ext cx="427523" cy="3585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459E98-717E-5F01-8CA5-1F5B30CE9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193" y="2939763"/>
            <a:ext cx="427523" cy="3585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D79D9B-AF77-2528-3D42-EFA85704F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148" y="2939763"/>
            <a:ext cx="427523" cy="35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07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3A5C2-DEFD-6A0D-0353-6333D5DAA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ACE7D432-6080-372F-DA0C-299B58DF68F9}"/>
              </a:ext>
            </a:extLst>
          </p:cNvPr>
          <p:cNvSpPr txBox="1"/>
          <p:nvPr/>
        </p:nvSpPr>
        <p:spPr>
          <a:xfrm>
            <a:off x="4072787" y="1994771"/>
            <a:ext cx="4046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Rules</a:t>
            </a: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11C72EC8-99C2-FCC0-9DF0-1596CD597172}"/>
              </a:ext>
            </a:extLst>
          </p:cNvPr>
          <p:cNvCxnSpPr>
            <a:cxnSpLocks/>
          </p:cNvCxnSpPr>
          <p:nvPr/>
        </p:nvCxnSpPr>
        <p:spPr>
          <a:xfrm rot="5400000">
            <a:off x="3918291" y="1836794"/>
            <a:ext cx="1307421" cy="3048000"/>
          </a:xfrm>
          <a:prstGeom prst="bentConnector3">
            <a:avLst/>
          </a:prstGeom>
          <a:ln w="25400">
            <a:solidFill>
              <a:srgbClr val="88AA6E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557A2F5D-FCD1-3F62-5A2F-44C684C4CA5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66291" y="1836794"/>
            <a:ext cx="1307421" cy="3048000"/>
          </a:xfrm>
          <a:prstGeom prst="bentConnector3">
            <a:avLst>
              <a:gd name="adj1" fmla="val 50000"/>
            </a:avLst>
          </a:prstGeom>
          <a:ln w="25400">
            <a:solidFill>
              <a:srgbClr val="88AA6E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ADAA98E-ECC6-83F6-1EE5-1EF309AC6C05}"/>
              </a:ext>
            </a:extLst>
          </p:cNvPr>
          <p:cNvSpPr txBox="1"/>
          <p:nvPr/>
        </p:nvSpPr>
        <p:spPr>
          <a:xfrm>
            <a:off x="0" y="4278454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Database-oriented</a:t>
            </a:r>
            <a:endParaRPr lang="en-PH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AE2829-31D3-B440-EBE3-2FB7EA57CD88}"/>
              </a:ext>
            </a:extLst>
          </p:cNvPr>
          <p:cNvSpPr txBox="1"/>
          <p:nvPr/>
        </p:nvSpPr>
        <p:spPr>
          <a:xfrm>
            <a:off x="6096000" y="4278454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Application-oriented</a:t>
            </a:r>
            <a:endParaRPr lang="en-PH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610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2623E-9611-A9F3-9A65-EDC8BF029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0E2E5D-B703-F4D4-E096-1E0A9C23DB4F}"/>
              </a:ext>
            </a:extLst>
          </p:cNvPr>
          <p:cNvSpPr txBox="1"/>
          <p:nvPr/>
        </p:nvSpPr>
        <p:spPr>
          <a:xfrm>
            <a:off x="3366156" y="1782516"/>
            <a:ext cx="3927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Database-oriented</a:t>
            </a:r>
            <a:endParaRPr lang="en-PH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E0D303-A645-3129-A249-E99107684F0A}"/>
              </a:ext>
            </a:extLst>
          </p:cNvPr>
          <p:cNvSpPr txBox="1"/>
          <p:nvPr/>
        </p:nvSpPr>
        <p:spPr>
          <a:xfrm>
            <a:off x="7293597" y="1782516"/>
            <a:ext cx="3927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Application-oriented</a:t>
            </a:r>
            <a:endParaRPr lang="en-PH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8BFFFA-7BEB-0CC6-4015-FCC768FA7329}"/>
              </a:ext>
            </a:extLst>
          </p:cNvPr>
          <p:cNvSpPr txBox="1"/>
          <p:nvPr/>
        </p:nvSpPr>
        <p:spPr>
          <a:xfrm>
            <a:off x="970961" y="2821036"/>
            <a:ext cx="2395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Definition</a:t>
            </a:r>
            <a:endParaRPr lang="en-PH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D88A09-A5C3-4933-4AB9-F8FE73D04B05}"/>
              </a:ext>
            </a:extLst>
          </p:cNvPr>
          <p:cNvSpPr txBox="1"/>
          <p:nvPr/>
        </p:nvSpPr>
        <p:spPr>
          <a:xfrm>
            <a:off x="970961" y="4429154"/>
            <a:ext cx="2395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</a:t>
            </a:r>
            <a:endParaRPr lang="en-PH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4BB4D4-A7C2-9F4F-AD4F-AB3BF484E08A}"/>
              </a:ext>
            </a:extLst>
          </p:cNvPr>
          <p:cNvSpPr txBox="1"/>
          <p:nvPr/>
        </p:nvSpPr>
        <p:spPr>
          <a:xfrm>
            <a:off x="3366155" y="2821035"/>
            <a:ext cx="3927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Enforced </a:t>
            </a:r>
            <a:r>
              <a:rPr lang="en-US" dirty="0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directly within the database 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through constraints, triggers, and stored procedures.</a:t>
            </a:r>
            <a:endParaRPr lang="en-PH" dirty="0">
              <a:solidFill>
                <a:srgbClr val="469FB8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31B215-CC3E-AEDC-521A-AB7DF969A1CC}"/>
              </a:ext>
            </a:extLst>
          </p:cNvPr>
          <p:cNvSpPr txBox="1"/>
          <p:nvPr/>
        </p:nvSpPr>
        <p:spPr>
          <a:xfrm>
            <a:off x="3366155" y="4429152"/>
            <a:ext cx="3927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88AA6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Column constraints 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(NOT NULL, UNIQUE, etc.)</a:t>
            </a:r>
            <a:endParaRPr lang="en-PH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5B58B0-5BB0-3148-A195-E89C60044D05}"/>
              </a:ext>
            </a:extLst>
          </p:cNvPr>
          <p:cNvSpPr txBox="1"/>
          <p:nvPr/>
        </p:nvSpPr>
        <p:spPr>
          <a:xfrm>
            <a:off x="7293595" y="2821035"/>
            <a:ext cx="3927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Implemented </a:t>
            </a:r>
            <a:r>
              <a:rPr lang="en-US" dirty="0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within the application logic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rather than directly in the database.</a:t>
            </a:r>
            <a:endParaRPr lang="en-PH" dirty="0">
              <a:solidFill>
                <a:srgbClr val="469FB8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A4DD0B-913A-7AAD-B9EB-17327F8B7E93}"/>
              </a:ext>
            </a:extLst>
          </p:cNvPr>
          <p:cNvSpPr txBox="1"/>
          <p:nvPr/>
        </p:nvSpPr>
        <p:spPr>
          <a:xfrm>
            <a:off x="7293595" y="4429152"/>
            <a:ext cx="3927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88AA6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 validation 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(Widgets, </a:t>
            </a:r>
            <a:r>
              <a:rPr lang="en-US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RegEx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), </a:t>
            </a:r>
            <a:r>
              <a:rPr lang="en-US" dirty="0">
                <a:solidFill>
                  <a:srgbClr val="88AA6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Functions/Methods 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to access data</a:t>
            </a:r>
          </a:p>
        </p:txBody>
      </p:sp>
    </p:spTree>
    <p:extLst>
      <p:ext uri="{BB962C8B-B14F-4D97-AF65-F5344CB8AC3E}">
        <p14:creationId xmlns:p14="http://schemas.microsoft.com/office/powerpoint/2010/main" val="4230702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6D985-EAD4-FB18-76DE-0A3AFD9A7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E21DA-287D-EF0C-E450-EEC9654223FA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Database Requirements</a:t>
            </a:r>
            <a:endParaRPr lang="en-PH" sz="6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421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1FD62-AC5F-C00D-232B-C6C51697D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34E63728-1270-8AC6-0604-3E4397A90D68}"/>
              </a:ext>
            </a:extLst>
          </p:cNvPr>
          <p:cNvSpPr txBox="1"/>
          <p:nvPr/>
        </p:nvSpPr>
        <p:spPr>
          <a:xfrm>
            <a:off x="3648457" y="1994771"/>
            <a:ext cx="4895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Database Requirements</a:t>
            </a:r>
            <a:endParaRPr lang="en-PH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A6878B45-DD04-7EC1-F8C7-7CDB6CACCAC9}"/>
              </a:ext>
            </a:extLst>
          </p:cNvPr>
          <p:cNvCxnSpPr>
            <a:cxnSpLocks/>
          </p:cNvCxnSpPr>
          <p:nvPr/>
        </p:nvCxnSpPr>
        <p:spPr>
          <a:xfrm rot="5400000">
            <a:off x="3918291" y="1836794"/>
            <a:ext cx="1307421" cy="3048000"/>
          </a:xfrm>
          <a:prstGeom prst="bentConnector3">
            <a:avLst/>
          </a:prstGeom>
          <a:ln w="25400">
            <a:solidFill>
              <a:srgbClr val="88AA6E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CF6511E2-3223-DB0A-8AD2-50D1439C69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66291" y="1836794"/>
            <a:ext cx="1307421" cy="3048000"/>
          </a:xfrm>
          <a:prstGeom prst="bentConnector3">
            <a:avLst>
              <a:gd name="adj1" fmla="val 50000"/>
            </a:avLst>
          </a:prstGeom>
          <a:ln w="25400">
            <a:solidFill>
              <a:srgbClr val="88AA6E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7D9CC-BD75-D644-3777-9A388F1966FB}"/>
              </a:ext>
            </a:extLst>
          </p:cNvPr>
          <p:cNvSpPr txBox="1"/>
          <p:nvPr/>
        </p:nvSpPr>
        <p:spPr>
          <a:xfrm>
            <a:off x="0" y="4278454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Functional</a:t>
            </a:r>
            <a:endParaRPr lang="en-PH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CBD901-FC9E-1D1A-F6BA-D7906B4CD0F2}"/>
              </a:ext>
            </a:extLst>
          </p:cNvPr>
          <p:cNvSpPr txBox="1"/>
          <p:nvPr/>
        </p:nvSpPr>
        <p:spPr>
          <a:xfrm>
            <a:off x="6096000" y="4278454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Non-functional</a:t>
            </a:r>
            <a:endParaRPr lang="en-PH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791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5020F-DBE7-C488-EEE1-F6CB1E516B8A}"/>
              </a:ext>
            </a:extLst>
          </p:cNvPr>
          <p:cNvSpPr txBox="1"/>
          <p:nvPr/>
        </p:nvSpPr>
        <p:spPr>
          <a:xfrm>
            <a:off x="3366156" y="1228519"/>
            <a:ext cx="3927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Functional</a:t>
            </a:r>
            <a:endParaRPr lang="en-PH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38C7D-F4C3-4B50-E906-3A87F1BCEE93}"/>
              </a:ext>
            </a:extLst>
          </p:cNvPr>
          <p:cNvSpPr txBox="1"/>
          <p:nvPr/>
        </p:nvSpPr>
        <p:spPr>
          <a:xfrm>
            <a:off x="7293597" y="1228519"/>
            <a:ext cx="3927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Non-functional</a:t>
            </a:r>
            <a:endParaRPr lang="en-PH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7AE80-BA22-1440-2BD0-86D444353B44}"/>
              </a:ext>
            </a:extLst>
          </p:cNvPr>
          <p:cNvSpPr txBox="1"/>
          <p:nvPr/>
        </p:nvSpPr>
        <p:spPr>
          <a:xfrm>
            <a:off x="970961" y="2267039"/>
            <a:ext cx="2395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Definition</a:t>
            </a:r>
            <a:endParaRPr lang="en-PH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BFE302-9E68-A700-C150-27D616E115B8}"/>
              </a:ext>
            </a:extLst>
          </p:cNvPr>
          <p:cNvSpPr txBox="1"/>
          <p:nvPr/>
        </p:nvSpPr>
        <p:spPr>
          <a:xfrm>
            <a:off x="970961" y="3875157"/>
            <a:ext cx="2395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</a:t>
            </a:r>
            <a:endParaRPr lang="en-PH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28C3CE-9ACA-3E83-9AE3-4785564FC019}"/>
              </a:ext>
            </a:extLst>
          </p:cNvPr>
          <p:cNvSpPr txBox="1"/>
          <p:nvPr/>
        </p:nvSpPr>
        <p:spPr>
          <a:xfrm>
            <a:off x="3366155" y="2267038"/>
            <a:ext cx="3927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These describe what the database should do for </a:t>
            </a:r>
            <a:r>
              <a:rPr lang="en-US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users to accomplish their tasks</a:t>
            </a:r>
            <a:endParaRPr lang="en-PH" dirty="0">
              <a:solidFill>
                <a:srgbClr val="469FB8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06C399-46F5-5914-42DA-28B57E5F83BD}"/>
              </a:ext>
            </a:extLst>
          </p:cNvPr>
          <p:cNvSpPr txBox="1"/>
          <p:nvPr/>
        </p:nvSpPr>
        <p:spPr>
          <a:xfrm>
            <a:off x="3366155" y="3875155"/>
            <a:ext cx="3927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Storing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customer orders, </a:t>
            </a:r>
            <a:r>
              <a:rPr lang="en-US" dirty="0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managing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employee records</a:t>
            </a:r>
            <a:endParaRPr lang="en-PH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463CAD-92A8-4EA2-21F2-E486F6855841}"/>
              </a:ext>
            </a:extLst>
          </p:cNvPr>
          <p:cNvSpPr txBox="1"/>
          <p:nvPr/>
        </p:nvSpPr>
        <p:spPr>
          <a:xfrm>
            <a:off x="7293595" y="2267038"/>
            <a:ext cx="3927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These are set of specifications that describe the </a:t>
            </a:r>
            <a:r>
              <a:rPr lang="en-US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system's operation capabilities and constraints</a:t>
            </a:r>
            <a:endParaRPr lang="en-PH" dirty="0">
              <a:solidFill>
                <a:srgbClr val="469FB8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4A0C0B-69DA-FA28-0499-D89E14507CAD}"/>
              </a:ext>
            </a:extLst>
          </p:cNvPr>
          <p:cNvSpPr txBox="1"/>
          <p:nvPr/>
        </p:nvSpPr>
        <p:spPr>
          <a:xfrm>
            <a:off x="7293595" y="3875155"/>
            <a:ext cx="39274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Using indexing to optimize query </a:t>
            </a:r>
            <a:r>
              <a:rPr lang="en-US" dirty="0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performance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designing the database to accommodate </a:t>
            </a:r>
            <a:r>
              <a:rPr lang="en-US" dirty="0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scalability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implementing user access control and data encryption for </a:t>
            </a:r>
            <a:r>
              <a:rPr lang="en-US" dirty="0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security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pPr algn="ctr"/>
            <a:endParaRPr lang="en-PH" dirty="0">
              <a:solidFill>
                <a:srgbClr val="FFF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776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B3284-A386-71ED-E473-E260CADA9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8B4B4-9C19-66E0-AAF2-09600A119E65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Good Database Design</a:t>
            </a:r>
            <a:endParaRPr lang="en-PH" sz="6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832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17FA1-D8D6-B1BF-A5EF-721DA7497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D1974-373F-8CBD-FDCE-C57B61E4192A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Parts of a Database Design</a:t>
            </a:r>
            <a:endParaRPr lang="en-PH" sz="6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190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827EA-0185-DB02-DEF2-2C1798E90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064CA3-FA1B-0EDC-B906-8DA60A741085}"/>
              </a:ext>
            </a:extLst>
          </p:cNvPr>
          <p:cNvSpPr txBox="1"/>
          <p:nvPr/>
        </p:nvSpPr>
        <p:spPr>
          <a:xfrm>
            <a:off x="3048000" y="529414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Good Database Design</a:t>
            </a:r>
            <a:endParaRPr lang="en-PH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07EF3A-0985-18AF-4E47-B90F8B232672}"/>
              </a:ext>
            </a:extLst>
          </p:cNvPr>
          <p:cNvSpPr txBox="1"/>
          <p:nvPr/>
        </p:nvSpPr>
        <p:spPr>
          <a:xfrm>
            <a:off x="853440" y="1888822"/>
            <a:ext cx="63337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PH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Entails all </a:t>
            </a:r>
            <a:r>
              <a:rPr lang="en-PH" sz="2400" dirty="0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business processes and rules</a:t>
            </a:r>
          </a:p>
          <a:p>
            <a:pPr marL="514350" indent="-514350">
              <a:buFont typeface="+mj-lt"/>
              <a:buAutoNum type="arabicPeriod"/>
            </a:pPr>
            <a:endParaRPr lang="en-PH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PH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 is </a:t>
            </a:r>
            <a:r>
              <a:rPr lang="en-PH" sz="2400" dirty="0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easily retrieved and modified </a:t>
            </a:r>
            <a:r>
              <a:rPr lang="en-PH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through an API</a:t>
            </a:r>
          </a:p>
          <a:p>
            <a:pPr marL="514350" indent="-514350">
              <a:buFont typeface="+mj-lt"/>
              <a:buAutoNum type="arabicPeriod"/>
            </a:pPr>
            <a:endParaRPr lang="en-PH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PH" sz="2400" dirty="0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 integrity </a:t>
            </a:r>
            <a:r>
              <a:rPr lang="en-PH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is ensured</a:t>
            </a:r>
          </a:p>
          <a:p>
            <a:pPr marL="514350" indent="-514350">
              <a:buFont typeface="+mj-lt"/>
              <a:buAutoNum type="arabicPeriod"/>
            </a:pPr>
            <a:endParaRPr lang="en-PH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PH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DB Design </a:t>
            </a:r>
            <a:r>
              <a:rPr lang="en-PH" sz="2400" dirty="0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is transparent to the end user</a:t>
            </a:r>
          </a:p>
          <a:p>
            <a:pPr marL="514350" indent="-514350">
              <a:buFont typeface="+mj-lt"/>
              <a:buAutoNum type="arabicPeriod"/>
            </a:pPr>
            <a:endParaRPr lang="en-PH" sz="2400" dirty="0">
              <a:solidFill>
                <a:srgbClr val="FFF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PH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 is </a:t>
            </a:r>
            <a:r>
              <a:rPr lang="en-PH" sz="2400" dirty="0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stored efficiently</a:t>
            </a:r>
            <a:endParaRPr lang="en-PH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5416551B-4510-AB48-9EF1-BAF26F5C5097}"/>
              </a:ext>
            </a:extLst>
          </p:cNvPr>
          <p:cNvSpPr/>
          <p:nvPr/>
        </p:nvSpPr>
        <p:spPr>
          <a:xfrm>
            <a:off x="7478660" y="1888822"/>
            <a:ext cx="273377" cy="2210738"/>
          </a:xfrm>
          <a:prstGeom prst="rightBrace">
            <a:avLst>
              <a:gd name="adj1" fmla="val 73850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2C24D-F5DB-8C6F-F836-F5A6CDD98469}"/>
              </a:ext>
            </a:extLst>
          </p:cNvPr>
          <p:cNvSpPr txBox="1"/>
          <p:nvPr/>
        </p:nvSpPr>
        <p:spPr>
          <a:xfrm>
            <a:off x="7940574" y="2763358"/>
            <a:ext cx="2315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 Integrity</a:t>
            </a:r>
            <a:endParaRPr lang="en-PH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91FBFC02-BA5C-A955-EC9C-51F39BE068BD}"/>
              </a:ext>
            </a:extLst>
          </p:cNvPr>
          <p:cNvSpPr/>
          <p:nvPr/>
        </p:nvSpPr>
        <p:spPr>
          <a:xfrm>
            <a:off x="7478660" y="4117848"/>
            <a:ext cx="273377" cy="812292"/>
          </a:xfrm>
          <a:prstGeom prst="rightBrace">
            <a:avLst>
              <a:gd name="adj1" fmla="val 73850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55A5A8-A1CC-F468-3B29-7064E9ECBC12}"/>
              </a:ext>
            </a:extLst>
          </p:cNvPr>
          <p:cNvSpPr txBox="1"/>
          <p:nvPr/>
        </p:nvSpPr>
        <p:spPr>
          <a:xfrm>
            <a:off x="7940574" y="5123741"/>
            <a:ext cx="2315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Scalability</a:t>
            </a:r>
            <a:endParaRPr lang="en-PH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5AD72A74-B436-001A-C3FE-FE01766C1DD1}"/>
              </a:ext>
            </a:extLst>
          </p:cNvPr>
          <p:cNvSpPr/>
          <p:nvPr/>
        </p:nvSpPr>
        <p:spPr>
          <a:xfrm>
            <a:off x="7478660" y="4948428"/>
            <a:ext cx="273377" cy="812292"/>
          </a:xfrm>
          <a:prstGeom prst="rightBrace">
            <a:avLst>
              <a:gd name="adj1" fmla="val 73850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30ED3C-3353-00BB-1981-DC25BBD31D86}"/>
              </a:ext>
            </a:extLst>
          </p:cNvPr>
          <p:cNvSpPr txBox="1"/>
          <p:nvPr/>
        </p:nvSpPr>
        <p:spPr>
          <a:xfrm>
            <a:off x="7940574" y="4293161"/>
            <a:ext cx="2315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Normalization</a:t>
            </a:r>
            <a:endParaRPr lang="en-PH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693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  <p:bldP spid="7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D4172-55C0-239E-8CCD-FC1F08A45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1657-7ECC-5EB0-DF72-4D707F86DDC2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 Integrity</a:t>
            </a:r>
            <a:endParaRPr lang="en-PH" sz="6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923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6EA3F2C3-8183-DE99-DD8A-D6CA4B74B99B}"/>
              </a:ext>
            </a:extLst>
          </p:cNvPr>
          <p:cNvSpPr txBox="1"/>
          <p:nvPr/>
        </p:nvSpPr>
        <p:spPr>
          <a:xfrm>
            <a:off x="4072787" y="3167390"/>
            <a:ext cx="4046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 Integrity</a:t>
            </a: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C7886C-1A48-5135-06AA-7194B74223E0}"/>
              </a:ext>
            </a:extLst>
          </p:cNvPr>
          <p:cNvSpPr txBox="1"/>
          <p:nvPr/>
        </p:nvSpPr>
        <p:spPr>
          <a:xfrm>
            <a:off x="1351721" y="4173801"/>
            <a:ext cx="9488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 </a:t>
            </a:r>
            <a:r>
              <a:rPr lang="en-US" sz="2400" dirty="0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correctness, consistency, and accuracy 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data in a database. It ensures that data remains reliable and valid </a:t>
            </a:r>
            <a:r>
              <a:rPr lang="en-US" sz="24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over its lifecycle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52847C-5216-F6A4-1E65-521E5E50CCBE}"/>
              </a:ext>
            </a:extLst>
          </p:cNvPr>
          <p:cNvSpPr txBox="1"/>
          <p:nvPr/>
        </p:nvSpPr>
        <p:spPr>
          <a:xfrm>
            <a:off x="3878578" y="1105639"/>
            <a:ext cx="44348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CREATE TABLE </a:t>
            </a:r>
            <a:r>
              <a:rPr lang="en-US" sz="1600" dirty="0">
                <a:latin typeface="Consolas" panose="020B0609020204030204" pitchFamily="49" charset="0"/>
              </a:rPr>
              <a:t>Orders (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OrderID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E776A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 PRIMARY KEY,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ProductID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E776A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    FOREIGN </a:t>
            </a:r>
            <a:r>
              <a:rPr lang="en-US" sz="1600" dirty="0">
                <a:latin typeface="Consolas" panose="020B0609020204030204" pitchFamily="49" charset="0"/>
              </a:rPr>
              <a:t>KEY (</a:t>
            </a:r>
            <a:r>
              <a:rPr lang="en-US" sz="1600" dirty="0" err="1">
                <a:latin typeface="Consolas" panose="020B0609020204030204" pitchFamily="49" charset="0"/>
              </a:rPr>
              <a:t>ProductID</a:t>
            </a:r>
            <a:r>
              <a:rPr lang="en-US" sz="16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        REFERENCES </a:t>
            </a:r>
            <a:r>
              <a:rPr lang="en-US" sz="1600" dirty="0">
                <a:latin typeface="Consolas" panose="020B0609020204030204" pitchFamily="49" charset="0"/>
              </a:rPr>
              <a:t>Products(</a:t>
            </a:r>
            <a:r>
              <a:rPr lang="en-US" sz="1600" dirty="0" err="1">
                <a:latin typeface="Consolas" panose="020B0609020204030204" pitchFamily="49" charset="0"/>
              </a:rPr>
              <a:t>ProductID</a:t>
            </a:r>
            <a:r>
              <a:rPr lang="en-US" sz="16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        ON DELETE </a:t>
            </a:r>
            <a:r>
              <a:rPr lang="en-US" sz="1600" dirty="0">
                <a:latin typeface="Consolas" panose="020B0609020204030204" pitchFamily="49" charset="0"/>
              </a:rPr>
              <a:t>CASCADE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algn="ctr"/>
            <a:endParaRPr lang="en-US" sz="1600" dirty="0">
              <a:solidFill>
                <a:srgbClr val="469FB8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905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255DB84-F05D-694D-AB0E-531B82399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775484"/>
              </p:ext>
            </p:extLst>
          </p:nvPr>
        </p:nvGraphicFramePr>
        <p:xfrm>
          <a:off x="1305900" y="1280160"/>
          <a:ext cx="9580200" cy="429768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228704">
                  <a:extLst>
                    <a:ext uri="{9D8B030D-6E8A-4147-A177-3AD203B41FA5}">
                      <a16:colId xmlns:a16="http://schemas.microsoft.com/office/drawing/2014/main" val="2961828585"/>
                    </a:ext>
                  </a:extLst>
                </a:gridCol>
                <a:gridCol w="7351496">
                  <a:extLst>
                    <a:ext uri="{9D8B030D-6E8A-4147-A177-3AD203B41FA5}">
                      <a16:colId xmlns:a16="http://schemas.microsoft.com/office/drawing/2014/main" val="578799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Type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Description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8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Entity Integrity</a:t>
                      </a:r>
                      <a:endParaRPr lang="en-PH" sz="1400" dirty="0">
                        <a:solidFill>
                          <a:srgbClr val="469FB8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Ensures that each row in a table is </a:t>
                      </a:r>
                      <a:r>
                        <a:rPr lang="en-US" sz="1400" b="0" i="0" kern="1200" dirty="0">
                          <a:solidFill>
                            <a:srgbClr val="FFF000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uniquely identifiable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b="0" i="0" kern="1200" dirty="0">
                        <a:solidFill>
                          <a:schemeClr val="lt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Achieved by having a </a:t>
                      </a:r>
                      <a:r>
                        <a:rPr lang="en-US" sz="1400" b="0" i="0" kern="1200" dirty="0">
                          <a:solidFill>
                            <a:srgbClr val="88AA6E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primary key 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for each table, where the key must be </a:t>
                      </a:r>
                      <a:r>
                        <a:rPr lang="en-US" sz="1400" b="0" i="0" kern="1200" dirty="0">
                          <a:solidFill>
                            <a:srgbClr val="DE776A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unique and not null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.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944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Referential Integrity</a:t>
                      </a:r>
                      <a:endParaRPr lang="en-PH" sz="1400" dirty="0">
                        <a:solidFill>
                          <a:srgbClr val="469FB8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Ensures that relationships between tables remain </a:t>
                      </a:r>
                      <a:r>
                        <a:rPr lang="en-US" sz="1400" b="0" i="0" kern="1200" dirty="0">
                          <a:solidFill>
                            <a:srgbClr val="FFF000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consistent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b="0" i="0" kern="1200" dirty="0">
                        <a:solidFill>
                          <a:schemeClr val="lt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Enforced using </a:t>
                      </a:r>
                      <a:r>
                        <a:rPr lang="en-US" sz="1400" b="0" i="0" kern="1200" dirty="0">
                          <a:solidFill>
                            <a:srgbClr val="88AA6E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foreign keys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, which link a record in one table to a primary key in another table.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b="0" i="0" kern="1200" dirty="0">
                        <a:solidFill>
                          <a:schemeClr val="lt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If a foreign key value is used, it </a:t>
                      </a:r>
                      <a:r>
                        <a:rPr lang="en-US" sz="1400" dirty="0">
                          <a:solidFill>
                            <a:srgbClr val="DE776A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must correspond to an existing primary key value </a:t>
                      </a:r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in the related table.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938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Domain Integrity</a:t>
                      </a:r>
                      <a:endParaRPr lang="en-PH" sz="1400" dirty="0">
                        <a:solidFill>
                          <a:srgbClr val="469FB8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Ensures that the values in a column fall </a:t>
                      </a:r>
                      <a:r>
                        <a:rPr lang="en-US" sz="1400" b="0" i="0" kern="1200" dirty="0">
                          <a:solidFill>
                            <a:srgbClr val="FFF000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within a specified range, type, or set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b="0" i="0" kern="1200" dirty="0">
                        <a:solidFill>
                          <a:schemeClr val="lt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Enforced using </a:t>
                      </a:r>
                      <a:r>
                        <a:rPr lang="en-US" sz="1400" b="0" i="0" kern="1200" dirty="0">
                          <a:solidFill>
                            <a:srgbClr val="88AA6E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data types, constraints, and validation rules 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(like CHECK constraints).</a:t>
                      </a: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449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077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B9D7B-E0C4-BBEA-8803-9C291D40D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72C6991-D2F3-5168-5339-172B816A0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525877"/>
              </p:ext>
            </p:extLst>
          </p:nvPr>
        </p:nvGraphicFramePr>
        <p:xfrm>
          <a:off x="1305900" y="1280160"/>
          <a:ext cx="9580200" cy="429768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228704">
                  <a:extLst>
                    <a:ext uri="{9D8B030D-6E8A-4147-A177-3AD203B41FA5}">
                      <a16:colId xmlns:a16="http://schemas.microsoft.com/office/drawing/2014/main" val="2961828585"/>
                    </a:ext>
                  </a:extLst>
                </a:gridCol>
                <a:gridCol w="7351496">
                  <a:extLst>
                    <a:ext uri="{9D8B030D-6E8A-4147-A177-3AD203B41FA5}">
                      <a16:colId xmlns:a16="http://schemas.microsoft.com/office/drawing/2014/main" val="578799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Type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Description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8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Entity Integrity</a:t>
                      </a:r>
                      <a:endParaRPr lang="en-PH" sz="1400" dirty="0">
                        <a:solidFill>
                          <a:srgbClr val="469FB8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Ensures that each row in a table is </a:t>
                      </a:r>
                      <a:r>
                        <a:rPr lang="en-US" sz="1400" b="0" i="0" kern="1200" dirty="0">
                          <a:solidFill>
                            <a:srgbClr val="FFF000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uniquely identifiable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b="0" i="0" kern="1200" dirty="0">
                        <a:solidFill>
                          <a:schemeClr val="lt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Achieved by having a </a:t>
                      </a:r>
                      <a:r>
                        <a:rPr lang="en-US" sz="1400" b="0" i="0" kern="1200" dirty="0">
                          <a:solidFill>
                            <a:srgbClr val="88AA6E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primary key 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for each table, where the key must be </a:t>
                      </a:r>
                      <a:r>
                        <a:rPr lang="en-US" sz="1400" b="0" i="0" kern="1200" dirty="0">
                          <a:solidFill>
                            <a:srgbClr val="DE776A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unique and not null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.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944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Referential Integrity</a:t>
                      </a:r>
                      <a:endParaRPr lang="en-PH" sz="1400" dirty="0">
                        <a:solidFill>
                          <a:srgbClr val="469FB8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Ensures that relationships between tables remain </a:t>
                      </a:r>
                      <a:r>
                        <a:rPr lang="en-US" sz="1400" b="0" i="0" kern="1200" dirty="0">
                          <a:solidFill>
                            <a:srgbClr val="FFF000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consistent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b="0" i="0" kern="1200" dirty="0">
                        <a:solidFill>
                          <a:schemeClr val="lt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Enforced using </a:t>
                      </a:r>
                      <a:r>
                        <a:rPr lang="en-US" sz="1400" b="0" i="0" kern="1200" dirty="0">
                          <a:solidFill>
                            <a:srgbClr val="88AA6E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foreign keys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, which link a record in one table to a primary key in another table.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b="0" i="0" kern="1200" dirty="0">
                        <a:solidFill>
                          <a:schemeClr val="lt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If a foreign key value is used, it </a:t>
                      </a:r>
                      <a:r>
                        <a:rPr lang="en-US" sz="1400" dirty="0">
                          <a:solidFill>
                            <a:srgbClr val="DE776A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must correspond to an existing primary key value </a:t>
                      </a:r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in the parent table.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938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Domain Integrity</a:t>
                      </a:r>
                      <a:endParaRPr lang="en-PH" sz="1400" dirty="0">
                        <a:solidFill>
                          <a:srgbClr val="469FB8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Ensures that the values in a column fall </a:t>
                      </a:r>
                      <a:r>
                        <a:rPr lang="en-US" sz="1400" b="0" i="0" kern="1200" dirty="0">
                          <a:solidFill>
                            <a:srgbClr val="FFF000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within a specified range, type, or set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b="0" i="0" kern="1200" dirty="0">
                        <a:solidFill>
                          <a:schemeClr val="lt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Enforced using </a:t>
                      </a:r>
                      <a:r>
                        <a:rPr lang="en-US" sz="1400" b="0" i="0" kern="1200" dirty="0">
                          <a:solidFill>
                            <a:srgbClr val="88AA6E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data types, constraints, and validation rules 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(like CHECK constraints).</a:t>
                      </a: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44955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E06A208-7868-4FD5-33C8-84CF3A716C29}"/>
              </a:ext>
            </a:extLst>
          </p:cNvPr>
          <p:cNvSpPr/>
          <p:nvPr/>
        </p:nvSpPr>
        <p:spPr>
          <a:xfrm>
            <a:off x="1150620" y="1851660"/>
            <a:ext cx="9890760" cy="944880"/>
          </a:xfrm>
          <a:prstGeom prst="rect">
            <a:avLst/>
          </a:prstGeom>
          <a:noFill/>
          <a:ln w="25400">
            <a:solidFill>
              <a:srgbClr val="88AA6E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23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18906-9FCF-B97C-01BE-4F5753EB7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81F6133-3203-6FB2-2EA5-6F56EE8D8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106609"/>
              </p:ext>
            </p:extLst>
          </p:nvPr>
        </p:nvGraphicFramePr>
        <p:xfrm>
          <a:off x="1305900" y="317122"/>
          <a:ext cx="9580200" cy="16154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228704">
                  <a:extLst>
                    <a:ext uri="{9D8B030D-6E8A-4147-A177-3AD203B41FA5}">
                      <a16:colId xmlns:a16="http://schemas.microsoft.com/office/drawing/2014/main" val="2961828585"/>
                    </a:ext>
                  </a:extLst>
                </a:gridCol>
                <a:gridCol w="7351496">
                  <a:extLst>
                    <a:ext uri="{9D8B030D-6E8A-4147-A177-3AD203B41FA5}">
                      <a16:colId xmlns:a16="http://schemas.microsoft.com/office/drawing/2014/main" val="578799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Type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Description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8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Entity Integrity</a:t>
                      </a:r>
                      <a:endParaRPr lang="en-PH" sz="1400" dirty="0">
                        <a:solidFill>
                          <a:srgbClr val="469FB8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Ensures that each row in a table is </a:t>
                      </a:r>
                      <a:r>
                        <a:rPr lang="en-US" sz="1400" b="0" i="0" kern="1200" dirty="0">
                          <a:solidFill>
                            <a:srgbClr val="FFF000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uniquely identifiable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b="0" i="0" kern="1200" dirty="0">
                        <a:solidFill>
                          <a:schemeClr val="lt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Achieved by having a </a:t>
                      </a:r>
                      <a:r>
                        <a:rPr lang="en-US" sz="1400" b="0" i="0" kern="1200" dirty="0">
                          <a:solidFill>
                            <a:srgbClr val="88AA6E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primary key 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for each table, where the key must be </a:t>
                      </a:r>
                      <a:r>
                        <a:rPr lang="en-US" sz="1400" b="0" i="0" kern="1200" dirty="0">
                          <a:solidFill>
                            <a:srgbClr val="DE776A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unique and not null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.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94485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7EA826-7F0C-2894-8CA4-17522F6ED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824254"/>
              </p:ext>
            </p:extLst>
          </p:nvPr>
        </p:nvGraphicFramePr>
        <p:xfrm>
          <a:off x="1529760" y="2308698"/>
          <a:ext cx="9132480" cy="307848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194586">
                  <a:extLst>
                    <a:ext uri="{9D8B030D-6E8A-4147-A177-3AD203B41FA5}">
                      <a16:colId xmlns:a16="http://schemas.microsoft.com/office/drawing/2014/main" val="2961828585"/>
                    </a:ext>
                  </a:extLst>
                </a:gridCol>
                <a:gridCol w="1721194">
                  <a:extLst>
                    <a:ext uri="{9D8B030D-6E8A-4147-A177-3AD203B41FA5}">
                      <a16:colId xmlns:a16="http://schemas.microsoft.com/office/drawing/2014/main" val="102180336"/>
                    </a:ext>
                  </a:extLst>
                </a:gridCol>
                <a:gridCol w="3608962">
                  <a:extLst>
                    <a:ext uri="{9D8B030D-6E8A-4147-A177-3AD203B41FA5}">
                      <a16:colId xmlns:a16="http://schemas.microsoft.com/office/drawing/2014/main" val="578799529"/>
                    </a:ext>
                  </a:extLst>
                </a:gridCol>
                <a:gridCol w="1147864">
                  <a:extLst>
                    <a:ext uri="{9D8B030D-6E8A-4147-A177-3AD203B41FA5}">
                      <a16:colId xmlns:a16="http://schemas.microsoft.com/office/drawing/2014/main" val="1635842540"/>
                    </a:ext>
                  </a:extLst>
                </a:gridCol>
                <a:gridCol w="1459874">
                  <a:extLst>
                    <a:ext uri="{9D8B030D-6E8A-4147-A177-3AD203B41FA5}">
                      <a16:colId xmlns:a16="http://schemas.microsoft.com/office/drawing/2014/main" val="2899240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u="sng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OrderID</a:t>
                      </a:r>
                      <a:endParaRPr lang="en-PH" sz="1400" u="sng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u="sng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  <a:r>
                        <a:rPr lang="en-US" sz="1400" u="sng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ustomerName</a:t>
                      </a:r>
                      <a:endParaRPr lang="en-PH" sz="1400" u="sng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sng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Product</a:t>
                      </a:r>
                      <a:endParaRPr lang="en-PH" sz="1400" u="sng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Quantity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UnitPrice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8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1001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Estefanie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Logitech Blue Yeti USB Microphone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en-PH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88AA6E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129.99</a:t>
                      </a:r>
                      <a:endParaRPr lang="en-PH" sz="1400" dirty="0">
                        <a:solidFill>
                          <a:srgbClr val="88AA6E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944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1001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Estefanie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“How to Have the Most Enjoyable Travel” by Adam Gold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en-PH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88AA6E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9.97</a:t>
                      </a:r>
                      <a:endParaRPr lang="en-PH" sz="1400" dirty="0">
                        <a:solidFill>
                          <a:srgbClr val="88AA6E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938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1002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Oliver</a:t>
                      </a: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“Motivating and Inspiring Students” by Robert J. Marzano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en-PH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88AA6E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27.80</a:t>
                      </a:r>
                      <a:endParaRPr lang="en-PH" sz="1400" dirty="0">
                        <a:solidFill>
                          <a:srgbClr val="88AA6E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449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1003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Marivic</a:t>
                      </a: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“A Book of Prayers: Grace and Guidance for Your Every Need” by Martin Manser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en-PH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>
                          <a:solidFill>
                            <a:srgbClr val="88AA6E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r>
                        <a:rPr lang="en-US" sz="1400" dirty="0">
                          <a:solidFill>
                            <a:srgbClr val="88AA6E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0.99</a:t>
                      </a:r>
                      <a:endParaRPr lang="en-PH" sz="1400" dirty="0">
                        <a:solidFill>
                          <a:srgbClr val="88AA6E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3080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0E46442-CB7C-380D-AF4C-2F607603DAC4}"/>
              </a:ext>
            </a:extLst>
          </p:cNvPr>
          <p:cNvSpPr txBox="1"/>
          <p:nvPr/>
        </p:nvSpPr>
        <p:spPr>
          <a:xfrm>
            <a:off x="1305902" y="5749760"/>
            <a:ext cx="9580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Does this follow entity integrity? Why or why not?</a:t>
            </a: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554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AB621-D663-D5D7-D806-3365749CC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DBF988-9CF2-CF11-32DA-846BBD74F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351680"/>
              </p:ext>
            </p:extLst>
          </p:nvPr>
        </p:nvGraphicFramePr>
        <p:xfrm>
          <a:off x="1529760" y="2658245"/>
          <a:ext cx="9132480" cy="307848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194586">
                  <a:extLst>
                    <a:ext uri="{9D8B030D-6E8A-4147-A177-3AD203B41FA5}">
                      <a16:colId xmlns:a16="http://schemas.microsoft.com/office/drawing/2014/main" val="2961828585"/>
                    </a:ext>
                  </a:extLst>
                </a:gridCol>
                <a:gridCol w="1721194">
                  <a:extLst>
                    <a:ext uri="{9D8B030D-6E8A-4147-A177-3AD203B41FA5}">
                      <a16:colId xmlns:a16="http://schemas.microsoft.com/office/drawing/2014/main" val="102180336"/>
                    </a:ext>
                  </a:extLst>
                </a:gridCol>
                <a:gridCol w="3608962">
                  <a:extLst>
                    <a:ext uri="{9D8B030D-6E8A-4147-A177-3AD203B41FA5}">
                      <a16:colId xmlns:a16="http://schemas.microsoft.com/office/drawing/2014/main" val="578799529"/>
                    </a:ext>
                  </a:extLst>
                </a:gridCol>
                <a:gridCol w="1147864">
                  <a:extLst>
                    <a:ext uri="{9D8B030D-6E8A-4147-A177-3AD203B41FA5}">
                      <a16:colId xmlns:a16="http://schemas.microsoft.com/office/drawing/2014/main" val="1635842540"/>
                    </a:ext>
                  </a:extLst>
                </a:gridCol>
                <a:gridCol w="1459874">
                  <a:extLst>
                    <a:ext uri="{9D8B030D-6E8A-4147-A177-3AD203B41FA5}">
                      <a16:colId xmlns:a16="http://schemas.microsoft.com/office/drawing/2014/main" val="2899240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u="sng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OrderID</a:t>
                      </a:r>
                      <a:endParaRPr lang="en-PH" sz="1400" u="sng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u="sng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  <a:r>
                        <a:rPr lang="en-US" sz="1400" u="sng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ustomerName</a:t>
                      </a:r>
                      <a:endParaRPr lang="en-PH" sz="1400" u="sng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sng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Product</a:t>
                      </a:r>
                      <a:endParaRPr lang="en-PH" sz="1400" u="sng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Quantity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UnitPrice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8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1001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Estefanie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Logitech Blue Yeti USB Microphone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en-PH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88AA6E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129.99</a:t>
                      </a:r>
                      <a:endParaRPr lang="en-PH" sz="1400" dirty="0">
                        <a:solidFill>
                          <a:srgbClr val="88AA6E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944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1001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Estefanie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“How to Have the Most Enjoyable Travel” by Adam Gold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en-PH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88AA6E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9.97</a:t>
                      </a:r>
                      <a:endParaRPr lang="en-PH" sz="1400" dirty="0">
                        <a:solidFill>
                          <a:srgbClr val="88AA6E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938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1002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Oliver</a:t>
                      </a: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“Motivating and Inspiring Students” by Robert J. Marzano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en-PH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88AA6E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27.80</a:t>
                      </a:r>
                      <a:endParaRPr lang="en-PH" sz="1400" dirty="0">
                        <a:solidFill>
                          <a:srgbClr val="88AA6E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449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1003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Marivic</a:t>
                      </a: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“A Book of Prayers: Grace and Guidance for Your Every Need” by Martin Manser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en-PH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>
                          <a:solidFill>
                            <a:srgbClr val="88AA6E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r>
                        <a:rPr lang="en-US" sz="1400" dirty="0">
                          <a:solidFill>
                            <a:srgbClr val="88AA6E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0.99</a:t>
                      </a:r>
                      <a:endParaRPr lang="en-PH" sz="1400" dirty="0">
                        <a:solidFill>
                          <a:srgbClr val="88AA6E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3080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B006B8F-1A2A-92FC-6B2E-A118276D50A8}"/>
              </a:ext>
            </a:extLst>
          </p:cNvPr>
          <p:cNvSpPr txBox="1"/>
          <p:nvPr/>
        </p:nvSpPr>
        <p:spPr>
          <a:xfrm>
            <a:off x="1305901" y="1051301"/>
            <a:ext cx="95801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No! Because the primary key </a:t>
            </a:r>
            <a:r>
              <a:rPr lang="en-PH" sz="32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OrderID</a:t>
            </a:r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PH" sz="32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does not guarantee</a:t>
            </a:r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that each row is </a:t>
            </a:r>
            <a:r>
              <a:rPr lang="en-PH" sz="32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uniquely identifiable</a:t>
            </a:r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7E35F8-82D5-9626-058D-8769FB9A052D}"/>
              </a:ext>
            </a:extLst>
          </p:cNvPr>
          <p:cNvSpPr/>
          <p:nvPr/>
        </p:nvSpPr>
        <p:spPr>
          <a:xfrm flipV="1">
            <a:off x="1400783" y="3212680"/>
            <a:ext cx="9390434" cy="1077218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28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18DDE-3B52-D3D8-DE58-E69197C57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6815F68-F7CB-CC3F-296C-3D07E61E5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177077"/>
              </p:ext>
            </p:extLst>
          </p:nvPr>
        </p:nvGraphicFramePr>
        <p:xfrm>
          <a:off x="1305900" y="1280160"/>
          <a:ext cx="9580200" cy="429768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228704">
                  <a:extLst>
                    <a:ext uri="{9D8B030D-6E8A-4147-A177-3AD203B41FA5}">
                      <a16:colId xmlns:a16="http://schemas.microsoft.com/office/drawing/2014/main" val="2961828585"/>
                    </a:ext>
                  </a:extLst>
                </a:gridCol>
                <a:gridCol w="7351496">
                  <a:extLst>
                    <a:ext uri="{9D8B030D-6E8A-4147-A177-3AD203B41FA5}">
                      <a16:colId xmlns:a16="http://schemas.microsoft.com/office/drawing/2014/main" val="578799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Type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Description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8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Entity Integrity</a:t>
                      </a:r>
                      <a:endParaRPr lang="en-PH" sz="1400" dirty="0">
                        <a:solidFill>
                          <a:srgbClr val="469FB8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Ensures that each row in a table is </a:t>
                      </a:r>
                      <a:r>
                        <a:rPr lang="en-US" sz="1400" b="0" i="0" kern="1200" dirty="0">
                          <a:solidFill>
                            <a:srgbClr val="FFF000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uniquely identifiable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b="0" i="0" kern="1200" dirty="0">
                        <a:solidFill>
                          <a:schemeClr val="lt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Achieved by having a </a:t>
                      </a:r>
                      <a:r>
                        <a:rPr lang="en-US" sz="1400" b="0" i="0" kern="1200" dirty="0">
                          <a:solidFill>
                            <a:srgbClr val="88AA6E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primary key 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for each table, where the key must be </a:t>
                      </a:r>
                      <a:r>
                        <a:rPr lang="en-US" sz="1400" b="0" i="0" kern="1200" dirty="0">
                          <a:solidFill>
                            <a:srgbClr val="DE776A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unique and not null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.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944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Referential Integrity</a:t>
                      </a:r>
                      <a:endParaRPr lang="en-PH" sz="1400" dirty="0">
                        <a:solidFill>
                          <a:srgbClr val="469FB8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Ensures that relationships between tables remain </a:t>
                      </a:r>
                      <a:r>
                        <a:rPr lang="en-US" sz="1400" b="0" i="0" kern="1200" dirty="0">
                          <a:solidFill>
                            <a:srgbClr val="FFF000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consistent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b="0" i="0" kern="1200" dirty="0">
                        <a:solidFill>
                          <a:schemeClr val="lt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Enforced using </a:t>
                      </a:r>
                      <a:r>
                        <a:rPr lang="en-US" sz="1400" b="0" i="0" kern="1200" dirty="0">
                          <a:solidFill>
                            <a:srgbClr val="88AA6E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foreign keys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, which link a record in one table to a primary key in another table.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b="0" i="0" kern="1200" dirty="0">
                        <a:solidFill>
                          <a:schemeClr val="lt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If a foreign key value is used, it </a:t>
                      </a:r>
                      <a:r>
                        <a:rPr lang="en-US" sz="1400" dirty="0">
                          <a:solidFill>
                            <a:srgbClr val="DE776A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must correspond to an existing primary key value </a:t>
                      </a:r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in the related table.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938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Domain Integrity</a:t>
                      </a:r>
                      <a:endParaRPr lang="en-PH" sz="1400" dirty="0">
                        <a:solidFill>
                          <a:srgbClr val="469FB8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Ensures that the values in a column fall </a:t>
                      </a:r>
                      <a:r>
                        <a:rPr lang="en-US" sz="1400" b="0" i="0" kern="1200" dirty="0">
                          <a:solidFill>
                            <a:srgbClr val="FFF000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within a specified range, type, or set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b="0" i="0" kern="1200" dirty="0">
                        <a:solidFill>
                          <a:schemeClr val="lt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Enforced using </a:t>
                      </a:r>
                      <a:r>
                        <a:rPr lang="en-US" sz="1400" b="0" i="0" kern="1200" dirty="0">
                          <a:solidFill>
                            <a:srgbClr val="88AA6E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data types, constraints, and validation rules 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(like CHECK constraints).</a:t>
                      </a: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449550"/>
                  </a:ext>
                </a:extLst>
              </a:tr>
            </a:tbl>
          </a:graphicData>
        </a:graphic>
      </p:graphicFrame>
      <p:sp>
        <p:nvSpPr>
          <p:cNvPr id="3" name="!!Rectangle 2">
            <a:extLst>
              <a:ext uri="{FF2B5EF4-FFF2-40B4-BE49-F238E27FC236}">
                <a16:creationId xmlns:a16="http://schemas.microsoft.com/office/drawing/2014/main" id="{75A0B7A3-AF79-F20F-6F5D-F347E243A5D9}"/>
              </a:ext>
            </a:extLst>
          </p:cNvPr>
          <p:cNvSpPr/>
          <p:nvPr/>
        </p:nvSpPr>
        <p:spPr>
          <a:xfrm>
            <a:off x="1150620" y="2941320"/>
            <a:ext cx="9890760" cy="1653540"/>
          </a:xfrm>
          <a:prstGeom prst="rect">
            <a:avLst/>
          </a:prstGeom>
          <a:noFill/>
          <a:ln w="25400">
            <a:solidFill>
              <a:srgbClr val="88AA6E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95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B916F-05E7-8A63-9E0C-E43500074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3CEABA3-F9EC-0A9B-167A-4F19D3C80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54866"/>
              </p:ext>
            </p:extLst>
          </p:nvPr>
        </p:nvGraphicFramePr>
        <p:xfrm>
          <a:off x="1305900" y="317122"/>
          <a:ext cx="9580200" cy="22555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228704">
                  <a:extLst>
                    <a:ext uri="{9D8B030D-6E8A-4147-A177-3AD203B41FA5}">
                      <a16:colId xmlns:a16="http://schemas.microsoft.com/office/drawing/2014/main" val="2961828585"/>
                    </a:ext>
                  </a:extLst>
                </a:gridCol>
                <a:gridCol w="7351496">
                  <a:extLst>
                    <a:ext uri="{9D8B030D-6E8A-4147-A177-3AD203B41FA5}">
                      <a16:colId xmlns:a16="http://schemas.microsoft.com/office/drawing/2014/main" val="578799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Type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Description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8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Referential Integrity</a:t>
                      </a:r>
                      <a:endParaRPr lang="en-PH" sz="1400" dirty="0">
                        <a:solidFill>
                          <a:srgbClr val="469FB8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Ensures that relationships between tables remain </a:t>
                      </a:r>
                      <a:r>
                        <a:rPr lang="en-US" sz="1400" b="0" i="0" kern="1200" dirty="0">
                          <a:solidFill>
                            <a:srgbClr val="FFF000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consistent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b="0" i="0" kern="1200" dirty="0">
                        <a:solidFill>
                          <a:schemeClr val="lt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Enforced using </a:t>
                      </a:r>
                      <a:r>
                        <a:rPr lang="en-US" sz="1400" b="0" i="0" kern="1200" dirty="0">
                          <a:solidFill>
                            <a:srgbClr val="88AA6E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foreign keys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, which link a record in one table to a primary key in another table.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b="0" i="0" kern="1200" dirty="0">
                        <a:solidFill>
                          <a:schemeClr val="lt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If a foreign key value is used, it </a:t>
                      </a:r>
                      <a:r>
                        <a:rPr lang="en-US" sz="1400" dirty="0">
                          <a:solidFill>
                            <a:srgbClr val="DE776A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must correspond to an existing primary key value </a:t>
                      </a:r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in the related table.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93855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6D3858-AAD3-4EA6-8ED1-C7EC442FF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091971"/>
              </p:ext>
            </p:extLst>
          </p:nvPr>
        </p:nvGraphicFramePr>
        <p:xfrm>
          <a:off x="838040" y="2872959"/>
          <a:ext cx="7327969" cy="24384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667833">
                  <a:extLst>
                    <a:ext uri="{9D8B030D-6E8A-4147-A177-3AD203B41FA5}">
                      <a16:colId xmlns:a16="http://schemas.microsoft.com/office/drawing/2014/main" val="2961828585"/>
                    </a:ext>
                  </a:extLst>
                </a:gridCol>
                <a:gridCol w="1785887">
                  <a:extLst>
                    <a:ext uri="{9D8B030D-6E8A-4147-A177-3AD203B41FA5}">
                      <a16:colId xmlns:a16="http://schemas.microsoft.com/office/drawing/2014/main" val="102180336"/>
                    </a:ext>
                  </a:extLst>
                </a:gridCol>
                <a:gridCol w="2319769">
                  <a:extLst>
                    <a:ext uri="{9D8B030D-6E8A-4147-A177-3AD203B41FA5}">
                      <a16:colId xmlns:a16="http://schemas.microsoft.com/office/drawing/2014/main" val="57879952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635842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u="sng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CustomerID</a:t>
                      </a:r>
                      <a:endParaRPr lang="en-PH" sz="1400" u="none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CustomerName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Email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Phone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8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Miyuki </a:t>
                      </a:r>
                      <a:r>
                        <a:rPr lang="en-PH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Shirogane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shirogane@shujin.edu.jp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F000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123-456-7890</a:t>
                      </a:r>
                      <a:endParaRPr lang="en-PH" sz="1400" dirty="0">
                        <a:solidFill>
                          <a:srgbClr val="FFF000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944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Kaguya</a:t>
                      </a:r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 </a:t>
                      </a:r>
                      <a:r>
                        <a:rPr lang="en-PH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Shinomiya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shinomiya@shujin.edu.jp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F000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987-654-3210</a:t>
                      </a:r>
                      <a:endParaRPr lang="en-PH" sz="1400" dirty="0">
                        <a:solidFill>
                          <a:srgbClr val="FFF000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938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</a:t>
                      </a:r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u </a:t>
                      </a:r>
                      <a:r>
                        <a:rPr lang="en-US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Ishigami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ishigami@shujin.edu.jp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F000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147-258-3690</a:t>
                      </a:r>
                      <a:endParaRPr lang="en-PH" sz="1400" dirty="0">
                        <a:solidFill>
                          <a:srgbClr val="FFF000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449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</a:t>
                      </a:r>
                      <a:r>
                        <a:rPr lang="en-US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hika</a:t>
                      </a:r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 Fujiwara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fujiwara@shujin.edu.jp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F000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963-852-7410</a:t>
                      </a:r>
                      <a:endParaRPr lang="en-PH" sz="1400" dirty="0">
                        <a:solidFill>
                          <a:srgbClr val="FFF000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30804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7A04818-8A6F-9D64-5020-5E9AFCFDFCBD}"/>
              </a:ext>
            </a:extLst>
          </p:cNvPr>
          <p:cNvSpPr/>
          <p:nvPr/>
        </p:nvSpPr>
        <p:spPr>
          <a:xfrm>
            <a:off x="655451" y="2761676"/>
            <a:ext cx="1874519" cy="2670048"/>
          </a:xfrm>
          <a:prstGeom prst="rect">
            <a:avLst/>
          </a:prstGeom>
          <a:noFill/>
          <a:ln w="25400">
            <a:solidFill>
              <a:srgbClr val="88AA6E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DC8616-121A-8199-BB12-BE11026400B2}"/>
              </a:ext>
            </a:extLst>
          </p:cNvPr>
          <p:cNvSpPr txBox="1"/>
          <p:nvPr/>
        </p:nvSpPr>
        <p:spPr>
          <a:xfrm>
            <a:off x="324744" y="2300267"/>
            <a:ext cx="253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88AA6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Primary Key</a:t>
            </a:r>
            <a:endParaRPr lang="en-PH" dirty="0">
              <a:solidFill>
                <a:srgbClr val="88AA6E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!!Table 6">
                <a:extLst>
                  <a:ext uri="{FF2B5EF4-FFF2-40B4-BE49-F238E27FC236}">
                    <a16:creationId xmlns:a16="http://schemas.microsoft.com/office/drawing/2014/main" id="{901AF8A2-89FD-02A0-5889-06C836A129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1180531"/>
                  </p:ext>
                </p:extLst>
              </p:nvPr>
            </p:nvGraphicFramePr>
            <p:xfrm>
              <a:off x="8900290" y="2872959"/>
              <a:ext cx="2663952" cy="1959801"/>
            </p:xfrm>
            <a:graphic>
              <a:graphicData uri="http://schemas.openxmlformats.org/drawingml/2006/table">
                <a:tbl>
                  <a:tblPr firstRow="1" bandRow="1">
                    <a:tableStyleId>{E8034E78-7F5D-4C2E-B375-FC64B27BC917}</a:tableStyleId>
                  </a:tblPr>
                  <a:tblGrid>
                    <a:gridCol w="1310640">
                      <a:extLst>
                        <a:ext uri="{9D8B030D-6E8A-4147-A177-3AD203B41FA5}">
                          <a16:colId xmlns:a16="http://schemas.microsoft.com/office/drawing/2014/main" val="2961828585"/>
                        </a:ext>
                      </a:extLst>
                    </a:gridCol>
                    <a:gridCol w="1353312">
                      <a:extLst>
                        <a:ext uri="{9D8B030D-6E8A-4147-A177-3AD203B41FA5}">
                          <a16:colId xmlns:a16="http://schemas.microsoft.com/office/drawing/2014/main" val="1021803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u="sng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OrderID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u="none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PH" sz="1400" b="1" i="1" u="none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 </m:t>
                                  </m:r>
                                </m:e>
                                <m:sup>
                                  <m:r>
                                    <a:rPr lang="en-PH" sz="1400" b="1" i="1" u="none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[</m:t>
                                  </m:r>
                                  <m:r>
                                    <a:rPr lang="en-PH" sz="1400" b="1" i="1" u="none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𝟏</m:t>
                                  </m:r>
                                  <m:r>
                                    <a:rPr lang="en-PH" sz="1400" b="1" i="1" u="none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]</m:t>
                                  </m:r>
                                </m:sup>
                              </m:sSup>
                            </m:oMath>
                          </a14:m>
                          <a:endParaRPr lang="en-PH" sz="1400" u="none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CustomerId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5876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</a:t>
                          </a: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6944854"/>
                      </a:ext>
                    </a:extLst>
                  </a:tr>
                  <a:tr h="399829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</a:t>
                          </a: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938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4</a:t>
                          </a: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74495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!!Table 6">
                <a:extLst>
                  <a:ext uri="{FF2B5EF4-FFF2-40B4-BE49-F238E27FC236}">
                    <a16:creationId xmlns:a16="http://schemas.microsoft.com/office/drawing/2014/main" id="{901AF8A2-89FD-02A0-5889-06C836A129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1180531"/>
                  </p:ext>
                </p:extLst>
              </p:nvPr>
            </p:nvGraphicFramePr>
            <p:xfrm>
              <a:off x="8900290" y="2872959"/>
              <a:ext cx="2663952" cy="1959801"/>
            </p:xfrm>
            <a:graphic>
              <a:graphicData uri="http://schemas.openxmlformats.org/drawingml/2006/table">
                <a:tbl>
                  <a:tblPr firstRow="1" bandRow="1">
                    <a:tableStyleId>{E8034E78-7F5D-4C2E-B375-FC64B27BC917}</a:tableStyleId>
                  </a:tblPr>
                  <a:tblGrid>
                    <a:gridCol w="1310640">
                      <a:extLst>
                        <a:ext uri="{9D8B030D-6E8A-4147-A177-3AD203B41FA5}">
                          <a16:colId xmlns:a16="http://schemas.microsoft.com/office/drawing/2014/main" val="2961828585"/>
                        </a:ext>
                      </a:extLst>
                    </a:gridCol>
                    <a:gridCol w="1353312">
                      <a:extLst>
                        <a:ext uri="{9D8B030D-6E8A-4147-A177-3AD203B41FA5}">
                          <a16:colId xmlns:a16="http://schemas.microsoft.com/office/drawing/2014/main" val="102180336"/>
                        </a:ext>
                      </a:extLst>
                    </a:gridCol>
                  </a:tblGrid>
                  <a:tr h="4967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7160" marR="137160" marT="137160" marB="137160">
                        <a:blipFill>
                          <a:blip r:embed="rId2"/>
                          <a:stretch>
                            <a:fillRect r="-104651" b="-2926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CustomerId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587676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</a:t>
                          </a: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6944854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</a:t>
                          </a: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938554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4</a:t>
                          </a: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74495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F8288B72-8B04-17AE-5635-4AE3B478746B}"/>
              </a:ext>
            </a:extLst>
          </p:cNvPr>
          <p:cNvSpPr/>
          <p:nvPr/>
        </p:nvSpPr>
        <p:spPr>
          <a:xfrm>
            <a:off x="10093299" y="2872959"/>
            <a:ext cx="1635535" cy="2028413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F06071-2064-4406-2FD4-FCD7E6C279DE}"/>
              </a:ext>
            </a:extLst>
          </p:cNvPr>
          <p:cNvSpPr txBox="1"/>
          <p:nvPr/>
        </p:nvSpPr>
        <p:spPr>
          <a:xfrm>
            <a:off x="10093299" y="2411550"/>
            <a:ext cx="163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Foreign Key</a:t>
            </a:r>
            <a:endParaRPr lang="en-PH" dirty="0">
              <a:solidFill>
                <a:srgbClr val="DE776A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DBAA1E-D07F-94BD-6221-DEACB79CE58C}"/>
              </a:ext>
            </a:extLst>
          </p:cNvPr>
          <p:cNvSpPr txBox="1"/>
          <p:nvPr/>
        </p:nvSpPr>
        <p:spPr>
          <a:xfrm>
            <a:off x="655451" y="5749760"/>
            <a:ext cx="1088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Does this follow referential integrity? Why or why not?</a:t>
            </a: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562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3B3BE-DEC0-CED4-16D0-DC952CABC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984B491-2486-4434-21D7-C0AA6E00711E}"/>
              </a:ext>
            </a:extLst>
          </p:cNvPr>
          <p:cNvGraphicFramePr>
            <a:graphicFrameLocks noGrp="1"/>
          </p:cNvGraphicFramePr>
          <p:nvPr/>
        </p:nvGraphicFramePr>
        <p:xfrm>
          <a:off x="1305900" y="317122"/>
          <a:ext cx="9580200" cy="22555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228704">
                  <a:extLst>
                    <a:ext uri="{9D8B030D-6E8A-4147-A177-3AD203B41FA5}">
                      <a16:colId xmlns:a16="http://schemas.microsoft.com/office/drawing/2014/main" val="2961828585"/>
                    </a:ext>
                  </a:extLst>
                </a:gridCol>
                <a:gridCol w="7351496">
                  <a:extLst>
                    <a:ext uri="{9D8B030D-6E8A-4147-A177-3AD203B41FA5}">
                      <a16:colId xmlns:a16="http://schemas.microsoft.com/office/drawing/2014/main" val="578799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Type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Description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8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Referential Integrity</a:t>
                      </a:r>
                      <a:endParaRPr lang="en-PH" sz="1400" dirty="0">
                        <a:solidFill>
                          <a:srgbClr val="469FB8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Ensures that relationships between tables remain </a:t>
                      </a:r>
                      <a:r>
                        <a:rPr lang="en-US" sz="1400" b="0" i="0" kern="1200" dirty="0">
                          <a:solidFill>
                            <a:srgbClr val="FFF000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consistent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b="0" i="0" kern="1200" dirty="0">
                        <a:solidFill>
                          <a:schemeClr val="lt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Enforced using </a:t>
                      </a:r>
                      <a:r>
                        <a:rPr lang="en-US" sz="1400" b="0" i="0" kern="1200" dirty="0">
                          <a:solidFill>
                            <a:srgbClr val="88AA6E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foreign keys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, which link a record in one table to a primary key in another table.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b="0" i="0" kern="1200" dirty="0">
                        <a:solidFill>
                          <a:schemeClr val="lt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If a foreign key value is used, it </a:t>
                      </a:r>
                      <a:r>
                        <a:rPr lang="en-US" sz="1400" dirty="0">
                          <a:solidFill>
                            <a:srgbClr val="DE776A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must correspond to an existing primary key value </a:t>
                      </a:r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in the related table.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93855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4B8CC5-9E54-E67A-241C-4811B6BB7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904616"/>
              </p:ext>
            </p:extLst>
          </p:nvPr>
        </p:nvGraphicFramePr>
        <p:xfrm>
          <a:off x="838040" y="3121806"/>
          <a:ext cx="7327969" cy="19507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667833">
                  <a:extLst>
                    <a:ext uri="{9D8B030D-6E8A-4147-A177-3AD203B41FA5}">
                      <a16:colId xmlns:a16="http://schemas.microsoft.com/office/drawing/2014/main" val="2961828585"/>
                    </a:ext>
                  </a:extLst>
                </a:gridCol>
                <a:gridCol w="1785887">
                  <a:extLst>
                    <a:ext uri="{9D8B030D-6E8A-4147-A177-3AD203B41FA5}">
                      <a16:colId xmlns:a16="http://schemas.microsoft.com/office/drawing/2014/main" val="102180336"/>
                    </a:ext>
                  </a:extLst>
                </a:gridCol>
                <a:gridCol w="2319769">
                  <a:extLst>
                    <a:ext uri="{9D8B030D-6E8A-4147-A177-3AD203B41FA5}">
                      <a16:colId xmlns:a16="http://schemas.microsoft.com/office/drawing/2014/main" val="57879952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635842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u="sng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CustomerID</a:t>
                      </a:r>
                      <a:endParaRPr lang="en-PH" sz="1400" u="none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CustomerName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Email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Phone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8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Miyuki </a:t>
                      </a:r>
                      <a:r>
                        <a:rPr lang="en-PH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Shirogane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shirogane@shujin.edu.jp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F000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123-456-7890</a:t>
                      </a:r>
                      <a:endParaRPr lang="en-PH" sz="1400" dirty="0">
                        <a:solidFill>
                          <a:srgbClr val="FFF000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944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Kaguya</a:t>
                      </a:r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 </a:t>
                      </a:r>
                      <a:r>
                        <a:rPr lang="en-PH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Shinomiya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shinomiya@shujin.edu.jp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F000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987-654-3210</a:t>
                      </a:r>
                      <a:endParaRPr lang="en-PH" sz="1400" dirty="0">
                        <a:solidFill>
                          <a:srgbClr val="FFF000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938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</a:t>
                      </a:r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u </a:t>
                      </a:r>
                      <a:r>
                        <a:rPr lang="en-US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Ishigami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ishigami@shujin.edu.jp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F000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147-258-3690</a:t>
                      </a:r>
                      <a:endParaRPr lang="en-PH" sz="1400" dirty="0">
                        <a:solidFill>
                          <a:srgbClr val="FFF000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44955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8E8DEA5-D89D-3676-2AC3-8EAC44D8810A}"/>
              </a:ext>
            </a:extLst>
          </p:cNvPr>
          <p:cNvSpPr/>
          <p:nvPr/>
        </p:nvSpPr>
        <p:spPr>
          <a:xfrm>
            <a:off x="655451" y="3010523"/>
            <a:ext cx="1874519" cy="2139696"/>
          </a:xfrm>
          <a:prstGeom prst="rect">
            <a:avLst/>
          </a:prstGeom>
          <a:noFill/>
          <a:ln w="25400">
            <a:solidFill>
              <a:srgbClr val="88AA6E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1AE4A9-E00A-2E9B-0E13-6C7E5E34F5E8}"/>
              </a:ext>
            </a:extLst>
          </p:cNvPr>
          <p:cNvSpPr txBox="1"/>
          <p:nvPr/>
        </p:nvSpPr>
        <p:spPr>
          <a:xfrm>
            <a:off x="324744" y="2549114"/>
            <a:ext cx="253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88AA6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Primary Key</a:t>
            </a:r>
            <a:endParaRPr lang="en-PH" dirty="0">
              <a:solidFill>
                <a:srgbClr val="88AA6E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E49761F-2248-7776-4B73-C626F81ED2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1736090"/>
                  </p:ext>
                </p:extLst>
              </p:nvPr>
            </p:nvGraphicFramePr>
            <p:xfrm>
              <a:off x="8900290" y="3121806"/>
              <a:ext cx="2663952" cy="1959801"/>
            </p:xfrm>
            <a:graphic>
              <a:graphicData uri="http://schemas.openxmlformats.org/drawingml/2006/table">
                <a:tbl>
                  <a:tblPr firstRow="1" bandRow="1">
                    <a:tableStyleId>{E8034E78-7F5D-4C2E-B375-FC64B27BC917}</a:tableStyleId>
                  </a:tblPr>
                  <a:tblGrid>
                    <a:gridCol w="1310640">
                      <a:extLst>
                        <a:ext uri="{9D8B030D-6E8A-4147-A177-3AD203B41FA5}">
                          <a16:colId xmlns:a16="http://schemas.microsoft.com/office/drawing/2014/main" val="2961828585"/>
                        </a:ext>
                      </a:extLst>
                    </a:gridCol>
                    <a:gridCol w="1353312">
                      <a:extLst>
                        <a:ext uri="{9D8B030D-6E8A-4147-A177-3AD203B41FA5}">
                          <a16:colId xmlns:a16="http://schemas.microsoft.com/office/drawing/2014/main" val="1021803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u="sng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OrderID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u="none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PH" sz="1400" b="1" i="1" u="none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 </m:t>
                                  </m:r>
                                </m:e>
                                <m:sup>
                                  <m:r>
                                    <a:rPr lang="en-PH" sz="1400" b="1" i="1" u="none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[</m:t>
                                  </m:r>
                                  <m:r>
                                    <a:rPr lang="en-PH" sz="1400" b="1" i="1" u="none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𝟏</m:t>
                                  </m:r>
                                  <m:r>
                                    <a:rPr lang="en-PH" sz="1400" b="1" i="1" u="none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]</m:t>
                                  </m:r>
                                </m:sup>
                              </m:sSup>
                            </m:oMath>
                          </a14:m>
                          <a:endParaRPr lang="en-PH" sz="1400" u="none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CustomerId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5876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</a:t>
                          </a: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6944854"/>
                      </a:ext>
                    </a:extLst>
                  </a:tr>
                  <a:tr h="399829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</a:t>
                          </a: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938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4</a:t>
                          </a: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74495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E49761F-2248-7776-4B73-C626F81ED2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1736090"/>
                  </p:ext>
                </p:extLst>
              </p:nvPr>
            </p:nvGraphicFramePr>
            <p:xfrm>
              <a:off x="8900290" y="3121806"/>
              <a:ext cx="2663952" cy="1959801"/>
            </p:xfrm>
            <a:graphic>
              <a:graphicData uri="http://schemas.openxmlformats.org/drawingml/2006/table">
                <a:tbl>
                  <a:tblPr firstRow="1" bandRow="1">
                    <a:tableStyleId>{E8034E78-7F5D-4C2E-B375-FC64B27BC917}</a:tableStyleId>
                  </a:tblPr>
                  <a:tblGrid>
                    <a:gridCol w="1310640">
                      <a:extLst>
                        <a:ext uri="{9D8B030D-6E8A-4147-A177-3AD203B41FA5}">
                          <a16:colId xmlns:a16="http://schemas.microsoft.com/office/drawing/2014/main" val="2961828585"/>
                        </a:ext>
                      </a:extLst>
                    </a:gridCol>
                    <a:gridCol w="1353312">
                      <a:extLst>
                        <a:ext uri="{9D8B030D-6E8A-4147-A177-3AD203B41FA5}">
                          <a16:colId xmlns:a16="http://schemas.microsoft.com/office/drawing/2014/main" val="102180336"/>
                        </a:ext>
                      </a:extLst>
                    </a:gridCol>
                  </a:tblGrid>
                  <a:tr h="4967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7160" marR="137160" marT="137160" marB="137160">
                        <a:blipFill>
                          <a:blip r:embed="rId2"/>
                          <a:stretch>
                            <a:fillRect r="-104651" b="-2926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CustomerId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587676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</a:t>
                          </a: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6944854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</a:t>
                          </a: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938554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4</a:t>
                          </a: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74495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4A828B7F-9FC0-57B8-8FC7-9DB697FAFE93}"/>
              </a:ext>
            </a:extLst>
          </p:cNvPr>
          <p:cNvSpPr/>
          <p:nvPr/>
        </p:nvSpPr>
        <p:spPr>
          <a:xfrm>
            <a:off x="10093299" y="3121806"/>
            <a:ext cx="1635535" cy="2028413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2CEC60-3F68-1500-DCD8-E3C07A9F6CF8}"/>
              </a:ext>
            </a:extLst>
          </p:cNvPr>
          <p:cNvSpPr txBox="1"/>
          <p:nvPr/>
        </p:nvSpPr>
        <p:spPr>
          <a:xfrm>
            <a:off x="10093299" y="2660397"/>
            <a:ext cx="163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Foreign Key</a:t>
            </a:r>
            <a:endParaRPr lang="en-PH" dirty="0">
              <a:solidFill>
                <a:srgbClr val="DE776A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E0F654-B54C-7CF0-3A53-150FCC09046B}"/>
              </a:ext>
            </a:extLst>
          </p:cNvPr>
          <p:cNvSpPr txBox="1"/>
          <p:nvPr/>
        </p:nvSpPr>
        <p:spPr>
          <a:xfrm>
            <a:off x="655451" y="5749760"/>
            <a:ext cx="1088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Does this follow referential integrity? Why or why not?</a:t>
            </a: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609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435E9-6CDE-AA69-BA72-193505AE6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CA42F607-2F7A-83D1-A9B6-E3EE9DCB6875}"/>
              </a:ext>
            </a:extLst>
          </p:cNvPr>
          <p:cNvSpPr txBox="1"/>
          <p:nvPr/>
        </p:nvSpPr>
        <p:spPr>
          <a:xfrm>
            <a:off x="4072787" y="1994771"/>
            <a:ext cx="4046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Database Design</a:t>
            </a: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F4D6462C-69C3-732C-979A-ACFCC93FE7AE}"/>
              </a:ext>
            </a:extLst>
          </p:cNvPr>
          <p:cNvCxnSpPr>
            <a:cxnSpLocks/>
          </p:cNvCxnSpPr>
          <p:nvPr/>
        </p:nvCxnSpPr>
        <p:spPr>
          <a:xfrm rot="5400000">
            <a:off x="3918291" y="1836794"/>
            <a:ext cx="1307421" cy="3048000"/>
          </a:xfrm>
          <a:prstGeom prst="bentConnector3">
            <a:avLst/>
          </a:prstGeom>
          <a:ln w="25400">
            <a:solidFill>
              <a:srgbClr val="88AA6E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FA339D3-4B0A-FD93-28E5-84158D0C8DD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66291" y="1836794"/>
            <a:ext cx="1307421" cy="3048000"/>
          </a:xfrm>
          <a:prstGeom prst="bentConnector3">
            <a:avLst>
              <a:gd name="adj1" fmla="val 50000"/>
            </a:avLst>
          </a:prstGeom>
          <a:ln w="25400">
            <a:solidFill>
              <a:srgbClr val="88AA6E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1A4740-828D-A28C-BD29-37BE4725AD93}"/>
              </a:ext>
            </a:extLst>
          </p:cNvPr>
          <p:cNvSpPr txBox="1"/>
          <p:nvPr/>
        </p:nvSpPr>
        <p:spPr>
          <a:xfrm>
            <a:off x="0" y="4278454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Structures</a:t>
            </a:r>
            <a:endParaRPr lang="en-PH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2E682-23C5-0AB7-F20B-AAC2A58EEBA5}"/>
              </a:ext>
            </a:extLst>
          </p:cNvPr>
          <p:cNvSpPr txBox="1"/>
          <p:nvPr/>
        </p:nvSpPr>
        <p:spPr>
          <a:xfrm>
            <a:off x="6096000" y="4278454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Rules</a:t>
            </a:r>
            <a:endParaRPr lang="en-PH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369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CBFAC-2B75-20BC-CAA9-2F4136B71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F7B0CA-B62F-956B-7C25-2A9E6DCD2FFC}"/>
              </a:ext>
            </a:extLst>
          </p:cNvPr>
          <p:cNvSpPr txBox="1"/>
          <p:nvPr/>
        </p:nvSpPr>
        <p:spPr>
          <a:xfrm>
            <a:off x="1305901" y="1051301"/>
            <a:ext cx="95801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No! Because the FK </a:t>
            </a:r>
            <a:r>
              <a:rPr lang="en-PH" sz="32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CustomerID</a:t>
            </a:r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PH" sz="32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does not correspond</a:t>
            </a:r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to an existing PK in the parent table.</a:t>
            </a: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A906F96-02FA-8AE4-8A27-897A45249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868551"/>
              </p:ext>
            </p:extLst>
          </p:nvPr>
        </p:nvGraphicFramePr>
        <p:xfrm>
          <a:off x="838040" y="3384453"/>
          <a:ext cx="7327969" cy="19507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667833">
                  <a:extLst>
                    <a:ext uri="{9D8B030D-6E8A-4147-A177-3AD203B41FA5}">
                      <a16:colId xmlns:a16="http://schemas.microsoft.com/office/drawing/2014/main" val="2961828585"/>
                    </a:ext>
                  </a:extLst>
                </a:gridCol>
                <a:gridCol w="1785887">
                  <a:extLst>
                    <a:ext uri="{9D8B030D-6E8A-4147-A177-3AD203B41FA5}">
                      <a16:colId xmlns:a16="http://schemas.microsoft.com/office/drawing/2014/main" val="102180336"/>
                    </a:ext>
                  </a:extLst>
                </a:gridCol>
                <a:gridCol w="2319769">
                  <a:extLst>
                    <a:ext uri="{9D8B030D-6E8A-4147-A177-3AD203B41FA5}">
                      <a16:colId xmlns:a16="http://schemas.microsoft.com/office/drawing/2014/main" val="57879952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635842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u="sng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CustomerID</a:t>
                      </a:r>
                      <a:endParaRPr lang="en-PH" sz="1400" u="none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CustomerName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Email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Phone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8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Miyuki </a:t>
                      </a:r>
                      <a:r>
                        <a:rPr lang="en-PH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Shirogane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shirogane@shujin.edu.jp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F000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123-456-7890</a:t>
                      </a:r>
                      <a:endParaRPr lang="en-PH" sz="1400" dirty="0">
                        <a:solidFill>
                          <a:srgbClr val="FFF000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944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Kaguya</a:t>
                      </a:r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 </a:t>
                      </a:r>
                      <a:r>
                        <a:rPr lang="en-PH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Shinomiya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shinomiya@shujin.edu.jp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F000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987-654-3210</a:t>
                      </a:r>
                      <a:endParaRPr lang="en-PH" sz="1400" dirty="0">
                        <a:solidFill>
                          <a:srgbClr val="FFF000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938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</a:t>
                      </a:r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u </a:t>
                      </a:r>
                      <a:r>
                        <a:rPr lang="en-US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Ishigami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ishigami@shujin.edu.jp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F000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147-258-3690</a:t>
                      </a:r>
                      <a:endParaRPr lang="en-PH" sz="1400" dirty="0">
                        <a:solidFill>
                          <a:srgbClr val="FFF000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449550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E3CCA40D-FC72-6785-461C-4F993091DF2E}"/>
              </a:ext>
            </a:extLst>
          </p:cNvPr>
          <p:cNvSpPr/>
          <p:nvPr/>
        </p:nvSpPr>
        <p:spPr>
          <a:xfrm>
            <a:off x="655451" y="3273170"/>
            <a:ext cx="1874519" cy="2139696"/>
          </a:xfrm>
          <a:prstGeom prst="rect">
            <a:avLst/>
          </a:prstGeom>
          <a:noFill/>
          <a:ln w="25400">
            <a:solidFill>
              <a:srgbClr val="88AA6E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01010B-9A32-F473-A843-9BE9D1B0744A}"/>
              </a:ext>
            </a:extLst>
          </p:cNvPr>
          <p:cNvSpPr txBox="1"/>
          <p:nvPr/>
        </p:nvSpPr>
        <p:spPr>
          <a:xfrm>
            <a:off x="324744" y="2811761"/>
            <a:ext cx="253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88AA6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Primary Key</a:t>
            </a:r>
            <a:endParaRPr lang="en-PH" dirty="0">
              <a:solidFill>
                <a:srgbClr val="88AA6E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131A33F7-2285-1AC0-BCB9-BF8AF63B1C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553252"/>
                  </p:ext>
                </p:extLst>
              </p:nvPr>
            </p:nvGraphicFramePr>
            <p:xfrm>
              <a:off x="8900290" y="3384453"/>
              <a:ext cx="2663952" cy="1959801"/>
            </p:xfrm>
            <a:graphic>
              <a:graphicData uri="http://schemas.openxmlformats.org/drawingml/2006/table">
                <a:tbl>
                  <a:tblPr firstRow="1" bandRow="1">
                    <a:tableStyleId>{E8034E78-7F5D-4C2E-B375-FC64B27BC917}</a:tableStyleId>
                  </a:tblPr>
                  <a:tblGrid>
                    <a:gridCol w="1310640">
                      <a:extLst>
                        <a:ext uri="{9D8B030D-6E8A-4147-A177-3AD203B41FA5}">
                          <a16:colId xmlns:a16="http://schemas.microsoft.com/office/drawing/2014/main" val="2961828585"/>
                        </a:ext>
                      </a:extLst>
                    </a:gridCol>
                    <a:gridCol w="1353312">
                      <a:extLst>
                        <a:ext uri="{9D8B030D-6E8A-4147-A177-3AD203B41FA5}">
                          <a16:colId xmlns:a16="http://schemas.microsoft.com/office/drawing/2014/main" val="1021803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u="sng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OrderID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u="none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PH" sz="1400" b="1" i="1" u="none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 </m:t>
                                  </m:r>
                                </m:e>
                                <m:sup>
                                  <m:r>
                                    <a:rPr lang="en-PH" sz="1400" b="1" i="1" u="none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[</m:t>
                                  </m:r>
                                  <m:r>
                                    <a:rPr lang="en-PH" sz="1400" b="1" i="1" u="none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𝟏</m:t>
                                  </m:r>
                                  <m:r>
                                    <a:rPr lang="en-PH" sz="1400" b="1" i="1" u="none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]</m:t>
                                  </m:r>
                                </m:sup>
                              </m:sSup>
                            </m:oMath>
                          </a14:m>
                          <a:endParaRPr lang="en-PH" sz="1400" u="none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CustomerId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5876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</a:t>
                          </a: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6944854"/>
                      </a:ext>
                    </a:extLst>
                  </a:tr>
                  <a:tr h="399829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</a:t>
                          </a: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938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4</a:t>
                          </a: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74495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131A33F7-2285-1AC0-BCB9-BF8AF63B1C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553252"/>
                  </p:ext>
                </p:extLst>
              </p:nvPr>
            </p:nvGraphicFramePr>
            <p:xfrm>
              <a:off x="8900290" y="3384453"/>
              <a:ext cx="2663952" cy="1959801"/>
            </p:xfrm>
            <a:graphic>
              <a:graphicData uri="http://schemas.openxmlformats.org/drawingml/2006/table">
                <a:tbl>
                  <a:tblPr firstRow="1" bandRow="1">
                    <a:tableStyleId>{E8034E78-7F5D-4C2E-B375-FC64B27BC917}</a:tableStyleId>
                  </a:tblPr>
                  <a:tblGrid>
                    <a:gridCol w="1310640">
                      <a:extLst>
                        <a:ext uri="{9D8B030D-6E8A-4147-A177-3AD203B41FA5}">
                          <a16:colId xmlns:a16="http://schemas.microsoft.com/office/drawing/2014/main" val="2961828585"/>
                        </a:ext>
                      </a:extLst>
                    </a:gridCol>
                    <a:gridCol w="1353312">
                      <a:extLst>
                        <a:ext uri="{9D8B030D-6E8A-4147-A177-3AD203B41FA5}">
                          <a16:colId xmlns:a16="http://schemas.microsoft.com/office/drawing/2014/main" val="102180336"/>
                        </a:ext>
                      </a:extLst>
                    </a:gridCol>
                  </a:tblGrid>
                  <a:tr h="4967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7160" marR="137160" marT="137160" marB="137160">
                        <a:blipFill>
                          <a:blip r:embed="rId2"/>
                          <a:stretch>
                            <a:fillRect r="-104651" b="-2926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CustomerId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587676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</a:t>
                          </a: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6944854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</a:t>
                          </a: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938554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4</a:t>
                          </a: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74495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B35CA369-62DE-BF91-5957-80FF50542C98}"/>
              </a:ext>
            </a:extLst>
          </p:cNvPr>
          <p:cNvSpPr/>
          <p:nvPr/>
        </p:nvSpPr>
        <p:spPr>
          <a:xfrm>
            <a:off x="10093299" y="3384453"/>
            <a:ext cx="1635535" cy="2028413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D2B7F1-CC63-5B43-5A04-9AF1C911C65A}"/>
              </a:ext>
            </a:extLst>
          </p:cNvPr>
          <p:cNvSpPr txBox="1"/>
          <p:nvPr/>
        </p:nvSpPr>
        <p:spPr>
          <a:xfrm>
            <a:off x="10093299" y="2923044"/>
            <a:ext cx="163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Foreign Key</a:t>
            </a:r>
            <a:endParaRPr lang="en-PH" dirty="0">
              <a:solidFill>
                <a:srgbClr val="DE776A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3FAE911-6569-C379-53A8-7240DCB977CB}"/>
              </a:ext>
            </a:extLst>
          </p:cNvPr>
          <p:cNvCxnSpPr>
            <a:cxnSpLocks/>
            <a:endCxn id="38" idx="3"/>
          </p:cNvCxnSpPr>
          <p:nvPr/>
        </p:nvCxnSpPr>
        <p:spPr>
          <a:xfrm rot="10800000" flipV="1">
            <a:off x="1432645" y="5079228"/>
            <a:ext cx="9277509" cy="655635"/>
          </a:xfrm>
          <a:prstGeom prst="bentConnector3">
            <a:avLst>
              <a:gd name="adj1" fmla="val -3579"/>
            </a:avLst>
          </a:prstGeom>
          <a:ln w="25400">
            <a:solidFill>
              <a:srgbClr val="FFF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E5409EE-2247-1603-8B87-CD378DB2A1D4}"/>
              </a:ext>
            </a:extLst>
          </p:cNvPr>
          <p:cNvSpPr txBox="1"/>
          <p:nvPr/>
        </p:nvSpPr>
        <p:spPr>
          <a:xfrm>
            <a:off x="897622" y="5504031"/>
            <a:ext cx="535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?</a:t>
            </a:r>
            <a:endParaRPr lang="en-US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871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0EC24-D2FF-9A9F-836C-BB041CD7C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!!Table 1">
            <a:extLst>
              <a:ext uri="{FF2B5EF4-FFF2-40B4-BE49-F238E27FC236}">
                <a16:creationId xmlns:a16="http://schemas.microsoft.com/office/drawing/2014/main" id="{1E3B2768-FC8E-461B-D0FF-8058E1DBC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63620"/>
              </p:ext>
            </p:extLst>
          </p:nvPr>
        </p:nvGraphicFramePr>
        <p:xfrm>
          <a:off x="1305900" y="1280160"/>
          <a:ext cx="9580200" cy="429768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228704">
                  <a:extLst>
                    <a:ext uri="{9D8B030D-6E8A-4147-A177-3AD203B41FA5}">
                      <a16:colId xmlns:a16="http://schemas.microsoft.com/office/drawing/2014/main" val="2961828585"/>
                    </a:ext>
                  </a:extLst>
                </a:gridCol>
                <a:gridCol w="7351496">
                  <a:extLst>
                    <a:ext uri="{9D8B030D-6E8A-4147-A177-3AD203B41FA5}">
                      <a16:colId xmlns:a16="http://schemas.microsoft.com/office/drawing/2014/main" val="578799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Type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Description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8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Entity Integrity</a:t>
                      </a:r>
                      <a:endParaRPr lang="en-PH" sz="1400" dirty="0">
                        <a:solidFill>
                          <a:srgbClr val="469FB8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Ensures that each row in a table is </a:t>
                      </a:r>
                      <a:r>
                        <a:rPr lang="en-US" sz="1400" b="0" i="0" kern="1200" dirty="0">
                          <a:solidFill>
                            <a:srgbClr val="FFF000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uniquely identifiable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b="0" i="0" kern="1200" dirty="0">
                        <a:solidFill>
                          <a:schemeClr val="lt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Achieved by having a </a:t>
                      </a:r>
                      <a:r>
                        <a:rPr lang="en-US" sz="1400" b="0" i="0" kern="1200" dirty="0">
                          <a:solidFill>
                            <a:srgbClr val="88AA6E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primary key 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for each table, where the key must be </a:t>
                      </a:r>
                      <a:r>
                        <a:rPr lang="en-US" sz="1400" b="0" i="0" kern="1200" dirty="0">
                          <a:solidFill>
                            <a:srgbClr val="DE776A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unique and not null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.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944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Referential Integrity</a:t>
                      </a:r>
                      <a:endParaRPr lang="en-PH" sz="1400" dirty="0">
                        <a:solidFill>
                          <a:srgbClr val="469FB8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Ensures that relationships between tables remain </a:t>
                      </a:r>
                      <a:r>
                        <a:rPr lang="en-US" sz="1400" b="0" i="0" kern="1200" dirty="0">
                          <a:solidFill>
                            <a:srgbClr val="FFF000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consistent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b="0" i="0" kern="1200" dirty="0">
                        <a:solidFill>
                          <a:schemeClr val="lt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Enforced using </a:t>
                      </a:r>
                      <a:r>
                        <a:rPr lang="en-US" sz="1400" b="0" i="0" kern="1200" dirty="0">
                          <a:solidFill>
                            <a:srgbClr val="88AA6E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foreign keys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, which link a record in one table to a primary key in another table.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b="0" i="0" kern="1200" dirty="0">
                        <a:solidFill>
                          <a:schemeClr val="lt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If a foreign key value is used, it </a:t>
                      </a:r>
                      <a:r>
                        <a:rPr lang="en-US" sz="1400" dirty="0">
                          <a:solidFill>
                            <a:srgbClr val="DE776A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must correspond to an existing primary key value </a:t>
                      </a:r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in the related table.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938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Domain Integrity</a:t>
                      </a:r>
                      <a:endParaRPr lang="en-PH" sz="1400" dirty="0">
                        <a:solidFill>
                          <a:srgbClr val="469FB8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Ensures that the values in a column fall </a:t>
                      </a:r>
                      <a:r>
                        <a:rPr lang="en-US" sz="1400" b="0" i="0" kern="1200" dirty="0">
                          <a:solidFill>
                            <a:srgbClr val="FFF000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within a specified range, type, or set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b="0" i="0" kern="1200" dirty="0">
                        <a:solidFill>
                          <a:schemeClr val="lt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Enforced using </a:t>
                      </a:r>
                      <a:r>
                        <a:rPr lang="en-US" sz="1400" b="0" i="0" kern="1200" dirty="0">
                          <a:solidFill>
                            <a:srgbClr val="88AA6E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data types, constraints, and validation rules 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(like CHECK constraints).</a:t>
                      </a: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449550"/>
                  </a:ext>
                </a:extLst>
              </a:tr>
            </a:tbl>
          </a:graphicData>
        </a:graphic>
      </p:graphicFrame>
      <p:sp>
        <p:nvSpPr>
          <p:cNvPr id="3" name="!!Rectangle 2">
            <a:extLst>
              <a:ext uri="{FF2B5EF4-FFF2-40B4-BE49-F238E27FC236}">
                <a16:creationId xmlns:a16="http://schemas.microsoft.com/office/drawing/2014/main" id="{B04A9ADD-FA4A-B284-DC31-7FADBDD9AA69}"/>
              </a:ext>
            </a:extLst>
          </p:cNvPr>
          <p:cNvSpPr/>
          <p:nvPr/>
        </p:nvSpPr>
        <p:spPr>
          <a:xfrm>
            <a:off x="1150620" y="4693920"/>
            <a:ext cx="9890760" cy="883920"/>
          </a:xfrm>
          <a:prstGeom prst="rect">
            <a:avLst/>
          </a:prstGeom>
          <a:noFill/>
          <a:ln w="25400">
            <a:solidFill>
              <a:srgbClr val="88AA6E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69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E0012-7168-8CD8-B71F-5111598D9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436A953-7BDB-2BCB-C2EB-6DABE1A4453F}"/>
              </a:ext>
            </a:extLst>
          </p:cNvPr>
          <p:cNvGraphicFramePr>
            <a:graphicFrameLocks noGrp="1"/>
          </p:cNvGraphicFramePr>
          <p:nvPr/>
        </p:nvGraphicFramePr>
        <p:xfrm>
          <a:off x="1305900" y="317122"/>
          <a:ext cx="9580200" cy="140208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228704">
                  <a:extLst>
                    <a:ext uri="{9D8B030D-6E8A-4147-A177-3AD203B41FA5}">
                      <a16:colId xmlns:a16="http://schemas.microsoft.com/office/drawing/2014/main" val="2961828585"/>
                    </a:ext>
                  </a:extLst>
                </a:gridCol>
                <a:gridCol w="7351496">
                  <a:extLst>
                    <a:ext uri="{9D8B030D-6E8A-4147-A177-3AD203B41FA5}">
                      <a16:colId xmlns:a16="http://schemas.microsoft.com/office/drawing/2014/main" val="578799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Type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Description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8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Domain Integrity</a:t>
                      </a:r>
                      <a:endParaRPr lang="en-PH" sz="1400" dirty="0">
                        <a:solidFill>
                          <a:srgbClr val="469FB8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Ensures that the values in a column fall </a:t>
                      </a:r>
                      <a:r>
                        <a:rPr lang="en-US" sz="1400" b="0" i="0" kern="1200" dirty="0">
                          <a:solidFill>
                            <a:srgbClr val="FFF000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within a specified range, type, or set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b="0" i="0" kern="1200" dirty="0">
                        <a:solidFill>
                          <a:schemeClr val="lt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Enforced using </a:t>
                      </a:r>
                      <a:r>
                        <a:rPr lang="en-US" sz="1400" b="0" i="0" kern="1200" dirty="0">
                          <a:solidFill>
                            <a:srgbClr val="88AA6E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data types, constraints, and validation rules </a:t>
                      </a:r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(like CHECK constraints).</a:t>
                      </a: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44955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D55F9B9-42A9-B0FC-91BD-E582C9B5233A}"/>
              </a:ext>
            </a:extLst>
          </p:cNvPr>
          <p:cNvGraphicFramePr>
            <a:graphicFrameLocks noGrp="1"/>
          </p:cNvGraphicFramePr>
          <p:nvPr/>
        </p:nvGraphicFramePr>
        <p:xfrm>
          <a:off x="2146620" y="2515281"/>
          <a:ext cx="7898760" cy="24384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027458">
                  <a:extLst>
                    <a:ext uri="{9D8B030D-6E8A-4147-A177-3AD203B41FA5}">
                      <a16:colId xmlns:a16="http://schemas.microsoft.com/office/drawing/2014/main" val="2961828585"/>
                    </a:ext>
                  </a:extLst>
                </a:gridCol>
                <a:gridCol w="2159985">
                  <a:extLst>
                    <a:ext uri="{9D8B030D-6E8A-4147-A177-3AD203B41FA5}">
                      <a16:colId xmlns:a16="http://schemas.microsoft.com/office/drawing/2014/main" val="102180336"/>
                    </a:ext>
                  </a:extLst>
                </a:gridCol>
                <a:gridCol w="817860">
                  <a:extLst>
                    <a:ext uri="{9D8B030D-6E8A-4147-A177-3AD203B41FA5}">
                      <a16:colId xmlns:a16="http://schemas.microsoft.com/office/drawing/2014/main" val="578799529"/>
                    </a:ext>
                  </a:extLst>
                </a:gridCol>
                <a:gridCol w="1625232">
                  <a:extLst>
                    <a:ext uri="{9D8B030D-6E8A-4147-A177-3AD203B41FA5}">
                      <a16:colId xmlns:a16="http://schemas.microsoft.com/office/drawing/2014/main" val="1635842540"/>
                    </a:ext>
                  </a:extLst>
                </a:gridCol>
                <a:gridCol w="2268225">
                  <a:extLst>
                    <a:ext uri="{9D8B030D-6E8A-4147-A177-3AD203B41FA5}">
                      <a16:colId xmlns:a16="http://schemas.microsoft.com/office/drawing/2014/main" val="2956609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sz="1400" u="sng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UserID</a:t>
                      </a:r>
                      <a:endParaRPr lang="en-PH" sz="1400" u="none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UserName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Age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Phone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Email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8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Miyuki </a:t>
                      </a:r>
                      <a:r>
                        <a:rPr lang="en-PH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Shirogane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18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F000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123-456-7890</a:t>
                      </a:r>
                      <a:endParaRPr lang="en-PH" sz="1400" dirty="0">
                        <a:solidFill>
                          <a:srgbClr val="FFF000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shirogane@shujin.edu.jp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944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Kaguya</a:t>
                      </a:r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 </a:t>
                      </a:r>
                      <a:r>
                        <a:rPr lang="en-PH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Shinomiya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18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F000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911</a:t>
                      </a:r>
                      <a:endParaRPr lang="en-PH" sz="1400" dirty="0">
                        <a:solidFill>
                          <a:srgbClr val="FFF000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shinomiya@shujin.edu.jp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938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</a:t>
                      </a:r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u </a:t>
                      </a:r>
                      <a:r>
                        <a:rPr lang="en-US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Ishigami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16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F000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147-258-3690</a:t>
                      </a:r>
                      <a:endParaRPr lang="en-PH" sz="1400" dirty="0">
                        <a:solidFill>
                          <a:srgbClr val="FFF000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ishigami</a:t>
                      </a:r>
                      <a:endParaRPr kumimoji="0" lang="en-PH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101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</a:t>
                      </a: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Chika Fujiwara</a:t>
                      </a: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-1</a:t>
                      </a: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>
                          <a:solidFill>
                            <a:srgbClr val="FFF000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963-852-7410</a:t>
                      </a: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fujiwara@shujin.edu.jp</a:t>
                      </a:r>
                      <a:endParaRPr kumimoji="0" lang="en-PH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58127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6AA6114-FEAB-67B2-76C5-9A78A355BBE1}"/>
              </a:ext>
            </a:extLst>
          </p:cNvPr>
          <p:cNvSpPr txBox="1"/>
          <p:nvPr/>
        </p:nvSpPr>
        <p:spPr>
          <a:xfrm>
            <a:off x="655451" y="5749760"/>
            <a:ext cx="1088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Does this follow domain integrity? Why or why not?</a:t>
            </a: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13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EE34B-247E-BA4B-256C-923C3F17E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6AED63-35D8-3D97-214D-8C67621D5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041662"/>
              </p:ext>
            </p:extLst>
          </p:nvPr>
        </p:nvGraphicFramePr>
        <p:xfrm>
          <a:off x="2146620" y="2473718"/>
          <a:ext cx="7898760" cy="24384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027458">
                  <a:extLst>
                    <a:ext uri="{9D8B030D-6E8A-4147-A177-3AD203B41FA5}">
                      <a16:colId xmlns:a16="http://schemas.microsoft.com/office/drawing/2014/main" val="2961828585"/>
                    </a:ext>
                  </a:extLst>
                </a:gridCol>
                <a:gridCol w="2159985">
                  <a:extLst>
                    <a:ext uri="{9D8B030D-6E8A-4147-A177-3AD203B41FA5}">
                      <a16:colId xmlns:a16="http://schemas.microsoft.com/office/drawing/2014/main" val="102180336"/>
                    </a:ext>
                  </a:extLst>
                </a:gridCol>
                <a:gridCol w="817860">
                  <a:extLst>
                    <a:ext uri="{9D8B030D-6E8A-4147-A177-3AD203B41FA5}">
                      <a16:colId xmlns:a16="http://schemas.microsoft.com/office/drawing/2014/main" val="578799529"/>
                    </a:ext>
                  </a:extLst>
                </a:gridCol>
                <a:gridCol w="1625232">
                  <a:extLst>
                    <a:ext uri="{9D8B030D-6E8A-4147-A177-3AD203B41FA5}">
                      <a16:colId xmlns:a16="http://schemas.microsoft.com/office/drawing/2014/main" val="1635842540"/>
                    </a:ext>
                  </a:extLst>
                </a:gridCol>
                <a:gridCol w="2268225">
                  <a:extLst>
                    <a:ext uri="{9D8B030D-6E8A-4147-A177-3AD203B41FA5}">
                      <a16:colId xmlns:a16="http://schemas.microsoft.com/office/drawing/2014/main" val="2956609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sz="1400" u="sng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UserID</a:t>
                      </a:r>
                      <a:endParaRPr lang="en-PH" sz="1400" u="none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UserName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Age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Phone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Email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8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Miyuki </a:t>
                      </a:r>
                      <a:r>
                        <a:rPr lang="en-PH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Shirogane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18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F000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123-456-7890</a:t>
                      </a:r>
                      <a:endParaRPr lang="en-PH" sz="1400" dirty="0">
                        <a:solidFill>
                          <a:srgbClr val="FFF000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shirogane@shujin.edu.jp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944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Kaguya</a:t>
                      </a:r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 </a:t>
                      </a:r>
                      <a:r>
                        <a:rPr lang="en-PH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Shinomiya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18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F000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911</a:t>
                      </a:r>
                      <a:endParaRPr lang="en-PH" sz="1400" dirty="0">
                        <a:solidFill>
                          <a:srgbClr val="FFF000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shinomiya@shujin.edu.jp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938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</a:t>
                      </a:r>
                      <a:r>
                        <a:rPr lang="en-US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u </a:t>
                      </a:r>
                      <a:r>
                        <a:rPr lang="en-US" sz="1400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Ishigami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16</a:t>
                      </a:r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F000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147-258-3690</a:t>
                      </a:r>
                      <a:endParaRPr lang="en-PH" sz="1400" dirty="0">
                        <a:solidFill>
                          <a:srgbClr val="FFF000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ishigami</a:t>
                      </a:r>
                      <a:endParaRPr kumimoji="0" lang="en-PH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101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sz="1400" dirty="0">
                          <a:solidFill>
                            <a:srgbClr val="469FB8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</a:t>
                      </a: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Chika Fujiwara</a:t>
                      </a: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-1</a:t>
                      </a: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400" dirty="0">
                          <a:solidFill>
                            <a:srgbClr val="FFF000"/>
                          </a:solidFill>
                          <a:latin typeface="Consolas" panose="020B0609020204030204" pitchFamily="49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963-852-7410</a:t>
                      </a: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fujiwara@shujin.edu.jp</a:t>
                      </a:r>
                      <a:endParaRPr kumimoji="0" lang="en-PH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58127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3B9A083-3DAF-965C-0E2C-3E26643BCA71}"/>
              </a:ext>
            </a:extLst>
          </p:cNvPr>
          <p:cNvSpPr txBox="1"/>
          <p:nvPr/>
        </p:nvSpPr>
        <p:spPr>
          <a:xfrm>
            <a:off x="655451" y="5749760"/>
            <a:ext cx="1088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Does this follow domain integrity? Why or why not?</a:t>
            </a: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0C8BA-4B27-A9E6-931B-EBEE4410FCBE}"/>
              </a:ext>
            </a:extLst>
          </p:cNvPr>
          <p:cNvSpPr txBox="1"/>
          <p:nvPr/>
        </p:nvSpPr>
        <p:spPr>
          <a:xfrm>
            <a:off x="1305901" y="1051301"/>
            <a:ext cx="95801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No! Because there are </a:t>
            </a:r>
            <a:r>
              <a:rPr lang="en-PH" sz="32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domain violations </a:t>
            </a:r>
          </a:p>
          <a:p>
            <a:pPr algn="ctr"/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 multiple columns.</a:t>
            </a: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2BB9C-473B-9419-FBCB-59F630236685}"/>
              </a:ext>
            </a:extLst>
          </p:cNvPr>
          <p:cNvSpPr/>
          <p:nvPr/>
        </p:nvSpPr>
        <p:spPr>
          <a:xfrm>
            <a:off x="7801584" y="3958031"/>
            <a:ext cx="2294394" cy="438606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D45D9A-3CA9-DE91-6396-1289AB2CEC18}"/>
              </a:ext>
            </a:extLst>
          </p:cNvPr>
          <p:cNvSpPr/>
          <p:nvPr/>
        </p:nvSpPr>
        <p:spPr>
          <a:xfrm>
            <a:off x="6096000" y="3481642"/>
            <a:ext cx="1705584" cy="438606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AF1E14-68C0-B72E-1E1A-0BA2EEB70342}"/>
              </a:ext>
            </a:extLst>
          </p:cNvPr>
          <p:cNvSpPr/>
          <p:nvPr/>
        </p:nvSpPr>
        <p:spPr>
          <a:xfrm>
            <a:off x="5285941" y="4473512"/>
            <a:ext cx="810059" cy="438606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1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23F83-88A4-AC37-9E1A-B0CDB920A883}"/>
              </a:ext>
            </a:extLst>
          </p:cNvPr>
          <p:cNvSpPr/>
          <p:nvPr/>
        </p:nvSpPr>
        <p:spPr>
          <a:xfrm>
            <a:off x="928008" y="1861457"/>
            <a:ext cx="1828800" cy="1828800"/>
          </a:xfrm>
          <a:prstGeom prst="rect">
            <a:avLst/>
          </a:prstGeom>
          <a:solidFill>
            <a:srgbClr val="88AA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A6E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974E7B-6A7A-206E-0FE9-F4D824D19970}"/>
              </a:ext>
            </a:extLst>
          </p:cNvPr>
          <p:cNvSpPr/>
          <p:nvPr/>
        </p:nvSpPr>
        <p:spPr>
          <a:xfrm>
            <a:off x="3159579" y="1861457"/>
            <a:ext cx="1828800" cy="1828800"/>
          </a:xfrm>
          <a:prstGeom prst="rect">
            <a:avLst/>
          </a:prstGeom>
          <a:solidFill>
            <a:srgbClr val="DE77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69FB8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8EB34E-B7F0-624E-5AFE-2DCB6D4E3DF6}"/>
              </a:ext>
            </a:extLst>
          </p:cNvPr>
          <p:cNvSpPr/>
          <p:nvPr/>
        </p:nvSpPr>
        <p:spPr>
          <a:xfrm>
            <a:off x="5391150" y="1861457"/>
            <a:ext cx="1828800" cy="1828800"/>
          </a:xfrm>
          <a:prstGeom prst="rect">
            <a:avLst/>
          </a:prstGeom>
          <a:solidFill>
            <a:srgbClr val="FFF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FC2533-C153-2175-552B-333FCB01E401}"/>
              </a:ext>
            </a:extLst>
          </p:cNvPr>
          <p:cNvSpPr/>
          <p:nvPr/>
        </p:nvSpPr>
        <p:spPr>
          <a:xfrm>
            <a:off x="7622721" y="1861457"/>
            <a:ext cx="1828800" cy="1828800"/>
          </a:xfrm>
          <a:prstGeom prst="rect">
            <a:avLst/>
          </a:prstGeom>
          <a:solidFill>
            <a:srgbClr val="469F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69FB8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925813-2B72-D9B9-BC2C-3F525C2E619A}"/>
              </a:ext>
            </a:extLst>
          </p:cNvPr>
          <p:cNvSpPr/>
          <p:nvPr/>
        </p:nvSpPr>
        <p:spPr>
          <a:xfrm>
            <a:off x="9854292" y="1861457"/>
            <a:ext cx="1828800" cy="18288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A24306-4C01-4351-00ED-7595A660347E}"/>
              </a:ext>
            </a:extLst>
          </p:cNvPr>
          <p:cNvSpPr txBox="1"/>
          <p:nvPr/>
        </p:nvSpPr>
        <p:spPr>
          <a:xfrm>
            <a:off x="928008" y="813917"/>
            <a:ext cx="32576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Color Scheme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A215C2-8902-172A-BCC3-D7D3819C646D}"/>
              </a:ext>
            </a:extLst>
          </p:cNvPr>
          <p:cNvSpPr txBox="1"/>
          <p:nvPr/>
        </p:nvSpPr>
        <p:spPr>
          <a:xfrm>
            <a:off x="3551430" y="4573675"/>
            <a:ext cx="55082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4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Computer Modern Serif</a:t>
            </a:r>
          </a:p>
          <a:p>
            <a:pPr algn="ctr"/>
            <a:r>
              <a:rPr lang="en-PH" sz="4000" dirty="0">
                <a:latin typeface="Consolas" panose="020B060902020403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Consolas</a:t>
            </a:r>
            <a:endParaRPr lang="en-US" sz="4000" dirty="0">
              <a:latin typeface="Consolas" panose="020B0609020204030204" pitchFamily="49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768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72D01-ACD6-C455-7390-DE1DE2492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F211DDF-78E5-427E-202F-6D8586236960}"/>
              </a:ext>
            </a:extLst>
          </p:cNvPr>
          <p:cNvSpPr txBox="1"/>
          <p:nvPr/>
        </p:nvSpPr>
        <p:spPr>
          <a:xfrm>
            <a:off x="3048000" y="529414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Structures</a:t>
            </a:r>
            <a:endParaRPr lang="en-PH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A70F45-21FC-4A74-29FC-FC0DEDABD85A}"/>
              </a:ext>
            </a:extLst>
          </p:cNvPr>
          <p:cNvSpPr txBox="1"/>
          <p:nvPr/>
        </p:nvSpPr>
        <p:spPr>
          <a:xfrm>
            <a:off x="853440" y="1888822"/>
            <a:ext cx="58948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PH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What </a:t>
            </a:r>
            <a:r>
              <a:rPr lang="en-PH" sz="2400" dirty="0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 will be stored</a:t>
            </a:r>
          </a:p>
          <a:p>
            <a:pPr marL="514350" indent="-514350">
              <a:buFont typeface="+mj-lt"/>
              <a:buAutoNum type="arabicPeriod"/>
            </a:pPr>
            <a:endParaRPr lang="en-PH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PH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Where </a:t>
            </a:r>
            <a:r>
              <a:rPr lang="en-PH" sz="2400" dirty="0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 can be stored </a:t>
            </a:r>
            <a:r>
              <a:rPr lang="en-PH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to form records</a:t>
            </a:r>
          </a:p>
          <a:p>
            <a:pPr marL="514350" indent="-514350">
              <a:buFont typeface="+mj-lt"/>
              <a:buAutoNum type="arabicPeriod"/>
            </a:pPr>
            <a:endParaRPr lang="en-PH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PH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How </a:t>
            </a:r>
            <a:r>
              <a:rPr lang="en-PH" sz="2400" dirty="0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records will be related </a:t>
            </a:r>
            <a:r>
              <a:rPr lang="en-PH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to each other to form “truths”</a:t>
            </a:r>
          </a:p>
          <a:p>
            <a:pPr marL="514350" indent="-514350">
              <a:buFont typeface="+mj-lt"/>
              <a:buAutoNum type="arabicPeriod"/>
            </a:pPr>
            <a:endParaRPr lang="en-PH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PH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How should </a:t>
            </a:r>
            <a:r>
              <a:rPr lang="en-PH" sz="2400" dirty="0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records be structured </a:t>
            </a:r>
            <a:r>
              <a:rPr lang="en-PH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 that redundancies could be minimized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9F2DD4-BC62-95E3-93CB-2AC3986EE620}"/>
              </a:ext>
            </a:extLst>
          </p:cNvPr>
          <p:cNvSpPr txBox="1"/>
          <p:nvPr/>
        </p:nvSpPr>
        <p:spPr>
          <a:xfrm>
            <a:off x="8785790" y="5487459"/>
            <a:ext cx="1805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Say hi to Table-</a:t>
            </a:r>
            <a:r>
              <a:rPr lang="en-PH" sz="14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kun</a:t>
            </a:r>
            <a:r>
              <a:rPr lang="en-PH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!</a:t>
            </a:r>
            <a:endParaRPr lang="en-US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D7FB2A4-08DA-6D89-306A-0FE9FAADF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106916"/>
              </p:ext>
            </p:extLst>
          </p:nvPr>
        </p:nvGraphicFramePr>
        <p:xfrm>
          <a:off x="8317992" y="3305587"/>
          <a:ext cx="2663952" cy="19507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2961828585"/>
                    </a:ext>
                  </a:extLst>
                </a:gridCol>
                <a:gridCol w="1353312">
                  <a:extLst>
                    <a:ext uri="{9D8B030D-6E8A-4147-A177-3AD203B41FA5}">
                      <a16:colId xmlns:a16="http://schemas.microsoft.com/office/drawing/2014/main" val="102180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H" sz="1400" u="none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9FB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9F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8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944854"/>
                  </a:ext>
                </a:extLst>
              </a:tr>
              <a:tr h="399829">
                <a:tc>
                  <a:txBody>
                    <a:bodyPr/>
                    <a:lstStyle/>
                    <a:p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938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sz="1400" dirty="0">
                        <a:solidFill>
                          <a:srgbClr val="469FB8"/>
                        </a:solidFill>
                        <a:latin typeface="Consolas" panose="020B0609020204030204" pitchFamily="49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14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44955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3B92A69-E20C-EB73-087C-3B97E4B6D839}"/>
              </a:ext>
            </a:extLst>
          </p:cNvPr>
          <p:cNvSpPr txBox="1"/>
          <p:nvPr/>
        </p:nvSpPr>
        <p:spPr>
          <a:xfrm rot="4088469">
            <a:off x="9592090" y="3063091"/>
            <a:ext cx="7810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6600" dirty="0">
                <a:solidFill>
                  <a:schemeClr val="bg1"/>
                </a:solidFill>
              </a:rPr>
              <a:t>,</a:t>
            </a:r>
            <a:endParaRPr lang="en-US" sz="6600" dirty="0">
              <a:solidFill>
                <a:schemeClr val="bg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7548612-61B4-824A-8D03-DAAABF948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193" y="2932506"/>
            <a:ext cx="427523" cy="35856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8538EC3-4CF5-E3AF-9BD3-670814F86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148" y="2932506"/>
            <a:ext cx="427523" cy="35856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13378F8-55A3-1A13-F6D1-A2A1ED0AC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193" y="2939763"/>
            <a:ext cx="427523" cy="35856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806469C-66F3-1583-7BA9-0E6D1C902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148" y="2939763"/>
            <a:ext cx="427523" cy="35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58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DD1ED-0E46-60AE-14F8-0BE23573D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2719522-1CB8-EA9F-29CE-D07A872DA02A}"/>
              </a:ext>
            </a:extLst>
          </p:cNvPr>
          <p:cNvSpPr txBox="1"/>
          <p:nvPr/>
        </p:nvSpPr>
        <p:spPr>
          <a:xfrm>
            <a:off x="3048000" y="529414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Structures</a:t>
            </a:r>
            <a:endParaRPr lang="en-PH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0D9C1EBA-AD16-B0E3-E07F-7F1D5297B2F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32014" y="2205259"/>
              <a:ext cx="7327969" cy="2447481"/>
            </p:xfrm>
            <a:graphic>
              <a:graphicData uri="http://schemas.openxmlformats.org/drawingml/2006/table">
                <a:tbl>
                  <a:tblPr firstRow="1" bandRow="1">
                    <a:tableStyleId>{E8034E78-7F5D-4C2E-B375-FC64B27BC917}</a:tableStyleId>
                  </a:tblPr>
                  <a:tblGrid>
                    <a:gridCol w="1667833">
                      <a:extLst>
                        <a:ext uri="{9D8B030D-6E8A-4147-A177-3AD203B41FA5}">
                          <a16:colId xmlns:a16="http://schemas.microsoft.com/office/drawing/2014/main" val="2961828585"/>
                        </a:ext>
                      </a:extLst>
                    </a:gridCol>
                    <a:gridCol w="1785887">
                      <a:extLst>
                        <a:ext uri="{9D8B030D-6E8A-4147-A177-3AD203B41FA5}">
                          <a16:colId xmlns:a16="http://schemas.microsoft.com/office/drawing/2014/main" val="102180336"/>
                        </a:ext>
                      </a:extLst>
                    </a:gridCol>
                    <a:gridCol w="2319769">
                      <a:extLst>
                        <a:ext uri="{9D8B030D-6E8A-4147-A177-3AD203B41FA5}">
                          <a16:colId xmlns:a16="http://schemas.microsoft.com/office/drawing/2014/main" val="578799529"/>
                        </a:ext>
                      </a:extLst>
                    </a:gridCol>
                    <a:gridCol w="1554480">
                      <a:extLst>
                        <a:ext uri="{9D8B030D-6E8A-4147-A177-3AD203B41FA5}">
                          <a16:colId xmlns:a16="http://schemas.microsoft.com/office/drawing/2014/main" val="16358425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u="sng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CustomerID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u="none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PH" sz="1400" b="1" i="1" u="none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 </m:t>
                                  </m:r>
                                </m:e>
                                <m:sup>
                                  <m:r>
                                    <a:rPr lang="en-PH" sz="1400" b="1" i="1" u="none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[</m:t>
                                  </m:r>
                                  <m:r>
                                    <a:rPr lang="en-PH" sz="1400" b="1" i="1" u="none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𝟏</m:t>
                                  </m:r>
                                  <m:r>
                                    <a:rPr lang="en-PH" sz="1400" b="1" i="1" u="none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]</m:t>
                                  </m:r>
                                </m:sup>
                              </m:sSup>
                            </m:oMath>
                          </a14:m>
                          <a:endParaRPr lang="en-PH" sz="1400" u="none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CustomerName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Email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Phone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5876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Miyuki </a:t>
                          </a:r>
                          <a:r>
                            <a:rPr lang="en-PH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Shirogane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kern="1200" dirty="0">
                              <a:solidFill>
                                <a:schemeClr val="lt1"/>
                              </a:solidFill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shirogane@shujin.edu.jp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F000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123-456-7890</a:t>
                          </a:r>
                          <a:endParaRPr lang="en-PH" sz="1400" dirty="0">
                            <a:solidFill>
                              <a:srgbClr val="FFF000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69448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Kaguya</a:t>
                          </a:r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 </a:t>
                          </a:r>
                          <a:r>
                            <a:rPr lang="en-PH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Shinomiya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kern="1200" dirty="0">
                              <a:solidFill>
                                <a:schemeClr val="lt1"/>
                              </a:solidFill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shinomiya@shujin.edu.jp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F000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987-654-3210</a:t>
                          </a:r>
                          <a:endParaRPr lang="en-PH" sz="1400" dirty="0">
                            <a:solidFill>
                              <a:srgbClr val="FFF000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938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Y</a:t>
                          </a:r>
                          <a:r>
                            <a:rPr lang="en-US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u </a:t>
                          </a:r>
                          <a:r>
                            <a:rPr lang="en-US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Ishigami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kern="1200" dirty="0">
                              <a:solidFill>
                                <a:schemeClr val="lt1"/>
                              </a:solidFill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ishigami@shujin.edu.jp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F000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147-258-3690</a:t>
                          </a:r>
                          <a:endParaRPr lang="en-PH" sz="1400" dirty="0">
                            <a:solidFill>
                              <a:srgbClr val="FFF000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7449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4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</a:t>
                          </a:r>
                          <a:r>
                            <a:rPr lang="en-US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hika</a:t>
                          </a:r>
                          <a:r>
                            <a:rPr lang="en-US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 Fujiwara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kern="1200" dirty="0">
                              <a:solidFill>
                                <a:schemeClr val="lt1"/>
                              </a:solidFill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fujiwara@shujin.edu.jp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F000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963-852-7410</a:t>
                          </a:r>
                          <a:endParaRPr lang="en-PH" sz="1400" dirty="0">
                            <a:solidFill>
                              <a:srgbClr val="FFF000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3080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0D9C1EBA-AD16-B0E3-E07F-7F1D5297B2F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32014" y="2205259"/>
              <a:ext cx="7327969" cy="2447481"/>
            </p:xfrm>
            <a:graphic>
              <a:graphicData uri="http://schemas.openxmlformats.org/drawingml/2006/table">
                <a:tbl>
                  <a:tblPr firstRow="1" bandRow="1">
                    <a:tableStyleId>{E8034E78-7F5D-4C2E-B375-FC64B27BC917}</a:tableStyleId>
                  </a:tblPr>
                  <a:tblGrid>
                    <a:gridCol w="1667833">
                      <a:extLst>
                        <a:ext uri="{9D8B030D-6E8A-4147-A177-3AD203B41FA5}">
                          <a16:colId xmlns:a16="http://schemas.microsoft.com/office/drawing/2014/main" val="2961828585"/>
                        </a:ext>
                      </a:extLst>
                    </a:gridCol>
                    <a:gridCol w="1785887">
                      <a:extLst>
                        <a:ext uri="{9D8B030D-6E8A-4147-A177-3AD203B41FA5}">
                          <a16:colId xmlns:a16="http://schemas.microsoft.com/office/drawing/2014/main" val="102180336"/>
                        </a:ext>
                      </a:extLst>
                    </a:gridCol>
                    <a:gridCol w="2319769">
                      <a:extLst>
                        <a:ext uri="{9D8B030D-6E8A-4147-A177-3AD203B41FA5}">
                          <a16:colId xmlns:a16="http://schemas.microsoft.com/office/drawing/2014/main" val="578799529"/>
                        </a:ext>
                      </a:extLst>
                    </a:gridCol>
                    <a:gridCol w="1554480">
                      <a:extLst>
                        <a:ext uri="{9D8B030D-6E8A-4147-A177-3AD203B41FA5}">
                          <a16:colId xmlns:a16="http://schemas.microsoft.com/office/drawing/2014/main" val="1635842540"/>
                        </a:ext>
                      </a:extLst>
                    </a:gridCol>
                  </a:tblGrid>
                  <a:tr h="4967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7160" marR="137160" marT="137160" marB="137160">
                        <a:blipFill>
                          <a:blip r:embed="rId2"/>
                          <a:stretch>
                            <a:fillRect r="-340146" b="-391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CustomerName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Email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Phone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587676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Miyuki </a:t>
                          </a:r>
                          <a:r>
                            <a:rPr lang="en-PH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Shirogane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kern="1200" dirty="0">
                              <a:solidFill>
                                <a:schemeClr val="lt1"/>
                              </a:solidFill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shirogane@shujin.edu.jp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F000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123-456-7890</a:t>
                          </a:r>
                          <a:endParaRPr lang="en-PH" sz="1400" dirty="0">
                            <a:solidFill>
                              <a:srgbClr val="FFF000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6944854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Kaguya</a:t>
                          </a:r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 </a:t>
                          </a:r>
                          <a:r>
                            <a:rPr lang="en-PH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Shinomiya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kern="1200" dirty="0">
                              <a:solidFill>
                                <a:schemeClr val="lt1"/>
                              </a:solidFill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shinomiya@shujin.edu.jp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F000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987-654-3210</a:t>
                          </a:r>
                          <a:endParaRPr lang="en-PH" sz="1400" dirty="0">
                            <a:solidFill>
                              <a:srgbClr val="FFF000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938554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Y</a:t>
                          </a:r>
                          <a:r>
                            <a:rPr lang="en-US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u </a:t>
                          </a:r>
                          <a:r>
                            <a:rPr lang="en-US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Ishigami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kern="1200" dirty="0">
                              <a:solidFill>
                                <a:schemeClr val="lt1"/>
                              </a:solidFill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ishigami@shujin.edu.jp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F000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147-258-3690</a:t>
                          </a:r>
                          <a:endParaRPr lang="en-PH" sz="1400" dirty="0">
                            <a:solidFill>
                              <a:srgbClr val="FFF000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7449550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4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</a:t>
                          </a:r>
                          <a:r>
                            <a:rPr lang="en-US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hika</a:t>
                          </a:r>
                          <a:r>
                            <a:rPr lang="en-US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 Fujiwara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kern="1200" dirty="0">
                              <a:solidFill>
                                <a:schemeClr val="lt1"/>
                              </a:solidFill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fujiwara@shujin.edu.jp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F000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963-852-7410</a:t>
                          </a:r>
                          <a:endParaRPr lang="en-PH" sz="1400" dirty="0">
                            <a:solidFill>
                              <a:srgbClr val="FFF000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30804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A9784D-9524-1E8A-2A25-5C740483271D}"/>
                  </a:ext>
                </a:extLst>
              </p:cNvPr>
              <p:cNvSpPr txBox="1"/>
              <p:nvPr/>
            </p:nvSpPr>
            <p:spPr>
              <a:xfrm>
                <a:off x="3048000" y="6170113"/>
                <a:ext cx="6096000" cy="316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u="none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pPr>
                      <m:e>
                        <m:r>
                          <a:rPr lang="en-PH" sz="1400" b="1" i="1" u="none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 </m:t>
                        </m:r>
                      </m:e>
                      <m:sup>
                        <m:r>
                          <a:rPr lang="en-PH" sz="1400" b="1" i="1" u="none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[</m:t>
                        </m:r>
                        <m:r>
                          <a:rPr lang="en-PH" sz="1400" b="1" i="1" u="none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𝟏</m:t>
                        </m:r>
                        <m:r>
                          <a:rPr lang="en-PH" sz="1400" b="1" i="1" u="none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An underscore denotes a primary key</a:t>
                </a:r>
                <a:endParaRPr lang="en-PH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A9784D-9524-1E8A-2A25-5C7404832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6170113"/>
                <a:ext cx="6096000" cy="316946"/>
              </a:xfrm>
              <a:prstGeom prst="rect">
                <a:avLst/>
              </a:prstGeom>
              <a:blipFill>
                <a:blip r:embed="rId3"/>
                <a:stretch>
                  <a:fillRect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410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781FC-27ED-B607-7418-26B62C79C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BEAC94F-BC9F-A0C0-AB49-F859C0EB0FB9}"/>
              </a:ext>
            </a:extLst>
          </p:cNvPr>
          <p:cNvSpPr txBox="1"/>
          <p:nvPr/>
        </p:nvSpPr>
        <p:spPr>
          <a:xfrm>
            <a:off x="3048000" y="529414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Structures</a:t>
            </a:r>
            <a:endParaRPr lang="en-PH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59D25672-9EF0-D525-0438-27853C96DF6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32014" y="2205259"/>
              <a:ext cx="7327969" cy="2447481"/>
            </p:xfrm>
            <a:graphic>
              <a:graphicData uri="http://schemas.openxmlformats.org/drawingml/2006/table">
                <a:tbl>
                  <a:tblPr firstRow="1" bandRow="1">
                    <a:tableStyleId>{E8034E78-7F5D-4C2E-B375-FC64B27BC917}</a:tableStyleId>
                  </a:tblPr>
                  <a:tblGrid>
                    <a:gridCol w="1667833">
                      <a:extLst>
                        <a:ext uri="{9D8B030D-6E8A-4147-A177-3AD203B41FA5}">
                          <a16:colId xmlns:a16="http://schemas.microsoft.com/office/drawing/2014/main" val="2961828585"/>
                        </a:ext>
                      </a:extLst>
                    </a:gridCol>
                    <a:gridCol w="1785887">
                      <a:extLst>
                        <a:ext uri="{9D8B030D-6E8A-4147-A177-3AD203B41FA5}">
                          <a16:colId xmlns:a16="http://schemas.microsoft.com/office/drawing/2014/main" val="102180336"/>
                        </a:ext>
                      </a:extLst>
                    </a:gridCol>
                    <a:gridCol w="2319769">
                      <a:extLst>
                        <a:ext uri="{9D8B030D-6E8A-4147-A177-3AD203B41FA5}">
                          <a16:colId xmlns:a16="http://schemas.microsoft.com/office/drawing/2014/main" val="578799529"/>
                        </a:ext>
                      </a:extLst>
                    </a:gridCol>
                    <a:gridCol w="1554480">
                      <a:extLst>
                        <a:ext uri="{9D8B030D-6E8A-4147-A177-3AD203B41FA5}">
                          <a16:colId xmlns:a16="http://schemas.microsoft.com/office/drawing/2014/main" val="16358425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u="sng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CustomerID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u="none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PH" sz="1400" b="1" i="1" u="none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 </m:t>
                                  </m:r>
                                </m:e>
                                <m:sup>
                                  <m:r>
                                    <a:rPr lang="en-PH" sz="1400" b="1" i="1" u="none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[</m:t>
                                  </m:r>
                                  <m:r>
                                    <a:rPr lang="en-PH" sz="1400" b="1" i="1" u="none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𝟏</m:t>
                                  </m:r>
                                  <m:r>
                                    <a:rPr lang="en-PH" sz="1400" b="1" i="1" u="none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]</m:t>
                                  </m:r>
                                </m:sup>
                              </m:sSup>
                            </m:oMath>
                          </a14:m>
                          <a:endParaRPr lang="en-PH" sz="1400" u="none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CustomerName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Email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Phone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5876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Miyuki </a:t>
                          </a:r>
                          <a:r>
                            <a:rPr lang="en-PH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Shirogane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kern="1200" dirty="0">
                              <a:solidFill>
                                <a:schemeClr val="lt1"/>
                              </a:solidFill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shirogane@shujin.edu.jp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F000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123-456-7890</a:t>
                          </a:r>
                          <a:endParaRPr lang="en-PH" sz="1400" dirty="0">
                            <a:solidFill>
                              <a:srgbClr val="FFF000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69448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Kaguya</a:t>
                          </a:r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 </a:t>
                          </a:r>
                          <a:r>
                            <a:rPr lang="en-PH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Shinomiya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kern="1200" dirty="0">
                              <a:solidFill>
                                <a:schemeClr val="lt1"/>
                              </a:solidFill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shinomiya@shujin.edu.jp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F000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987-654-3210</a:t>
                          </a:r>
                          <a:endParaRPr lang="en-PH" sz="1400" dirty="0">
                            <a:solidFill>
                              <a:srgbClr val="FFF000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938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Y</a:t>
                          </a:r>
                          <a:r>
                            <a:rPr lang="en-US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u </a:t>
                          </a:r>
                          <a:r>
                            <a:rPr lang="en-US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Ishigami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kern="1200" dirty="0">
                              <a:solidFill>
                                <a:schemeClr val="lt1"/>
                              </a:solidFill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ishigami@shujin.edu.jp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F000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147-258-3690</a:t>
                          </a:r>
                          <a:endParaRPr lang="en-PH" sz="1400" dirty="0">
                            <a:solidFill>
                              <a:srgbClr val="FFF000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7449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4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</a:t>
                          </a:r>
                          <a:r>
                            <a:rPr lang="en-US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hika</a:t>
                          </a:r>
                          <a:r>
                            <a:rPr lang="en-US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 Fujiwara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kern="1200" dirty="0">
                              <a:solidFill>
                                <a:schemeClr val="lt1"/>
                              </a:solidFill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fujiwara@shujin.edu.jp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F000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963-852-7410</a:t>
                          </a:r>
                          <a:endParaRPr lang="en-PH" sz="1400" dirty="0">
                            <a:solidFill>
                              <a:srgbClr val="FFF000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3080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59D25672-9EF0-D525-0438-27853C96DF6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32014" y="2205259"/>
              <a:ext cx="7327969" cy="2447481"/>
            </p:xfrm>
            <a:graphic>
              <a:graphicData uri="http://schemas.openxmlformats.org/drawingml/2006/table">
                <a:tbl>
                  <a:tblPr firstRow="1" bandRow="1">
                    <a:tableStyleId>{E8034E78-7F5D-4C2E-B375-FC64B27BC917}</a:tableStyleId>
                  </a:tblPr>
                  <a:tblGrid>
                    <a:gridCol w="1667833">
                      <a:extLst>
                        <a:ext uri="{9D8B030D-6E8A-4147-A177-3AD203B41FA5}">
                          <a16:colId xmlns:a16="http://schemas.microsoft.com/office/drawing/2014/main" val="2961828585"/>
                        </a:ext>
                      </a:extLst>
                    </a:gridCol>
                    <a:gridCol w="1785887">
                      <a:extLst>
                        <a:ext uri="{9D8B030D-6E8A-4147-A177-3AD203B41FA5}">
                          <a16:colId xmlns:a16="http://schemas.microsoft.com/office/drawing/2014/main" val="102180336"/>
                        </a:ext>
                      </a:extLst>
                    </a:gridCol>
                    <a:gridCol w="2319769">
                      <a:extLst>
                        <a:ext uri="{9D8B030D-6E8A-4147-A177-3AD203B41FA5}">
                          <a16:colId xmlns:a16="http://schemas.microsoft.com/office/drawing/2014/main" val="578799529"/>
                        </a:ext>
                      </a:extLst>
                    </a:gridCol>
                    <a:gridCol w="1554480">
                      <a:extLst>
                        <a:ext uri="{9D8B030D-6E8A-4147-A177-3AD203B41FA5}">
                          <a16:colId xmlns:a16="http://schemas.microsoft.com/office/drawing/2014/main" val="1635842540"/>
                        </a:ext>
                      </a:extLst>
                    </a:gridCol>
                  </a:tblGrid>
                  <a:tr h="4967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7160" marR="137160" marT="137160" marB="137160">
                        <a:blipFill>
                          <a:blip r:embed="rId2"/>
                          <a:stretch>
                            <a:fillRect r="-340146" b="-391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CustomerName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Email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Phone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587676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Miyuki </a:t>
                          </a:r>
                          <a:r>
                            <a:rPr lang="en-PH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Shirogane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kern="1200" dirty="0">
                              <a:solidFill>
                                <a:schemeClr val="lt1"/>
                              </a:solidFill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shirogane@shujin.edu.jp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F000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123-456-7890</a:t>
                          </a:r>
                          <a:endParaRPr lang="en-PH" sz="1400" dirty="0">
                            <a:solidFill>
                              <a:srgbClr val="FFF000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6944854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Kaguya</a:t>
                          </a:r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 </a:t>
                          </a:r>
                          <a:r>
                            <a:rPr lang="en-PH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Shinomiya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kern="1200" dirty="0">
                              <a:solidFill>
                                <a:schemeClr val="lt1"/>
                              </a:solidFill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shinomiya@shujin.edu.jp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F000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987-654-3210</a:t>
                          </a:r>
                          <a:endParaRPr lang="en-PH" sz="1400" dirty="0">
                            <a:solidFill>
                              <a:srgbClr val="FFF000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938554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Y</a:t>
                          </a:r>
                          <a:r>
                            <a:rPr lang="en-US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u </a:t>
                          </a:r>
                          <a:r>
                            <a:rPr lang="en-US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Ishigami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kern="1200" dirty="0">
                              <a:solidFill>
                                <a:schemeClr val="lt1"/>
                              </a:solidFill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ishigami@shujin.edu.jp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F000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147-258-3690</a:t>
                          </a:r>
                          <a:endParaRPr lang="en-PH" sz="1400" dirty="0">
                            <a:solidFill>
                              <a:srgbClr val="FFF000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7449550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4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</a:t>
                          </a:r>
                          <a:r>
                            <a:rPr lang="en-US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hika</a:t>
                          </a:r>
                          <a:r>
                            <a:rPr lang="en-US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 Fujiwara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kern="1200" dirty="0">
                              <a:solidFill>
                                <a:schemeClr val="lt1"/>
                              </a:solidFill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fujiwara@shujin.edu.jp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F000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963-852-7410</a:t>
                          </a:r>
                          <a:endParaRPr lang="en-PH" sz="1400" dirty="0">
                            <a:solidFill>
                              <a:srgbClr val="FFF000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30804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286C09-3BC8-4541-3920-4941FBE4C880}"/>
                  </a:ext>
                </a:extLst>
              </p:cNvPr>
              <p:cNvSpPr txBox="1"/>
              <p:nvPr/>
            </p:nvSpPr>
            <p:spPr>
              <a:xfrm>
                <a:off x="3048000" y="6170113"/>
                <a:ext cx="6096000" cy="316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u="none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pPr>
                      <m:e>
                        <m:r>
                          <a:rPr lang="en-PH" sz="1400" b="1" i="1" u="none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 </m:t>
                        </m:r>
                      </m:e>
                      <m:sup>
                        <m:r>
                          <a:rPr lang="en-PH" sz="1400" b="1" i="1" u="none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[</m:t>
                        </m:r>
                        <m:r>
                          <a:rPr lang="en-PH" sz="1400" b="1" i="1" u="none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𝟏</m:t>
                        </m:r>
                        <m:r>
                          <a:rPr lang="en-PH" sz="1400" b="1" i="1" u="none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An underscore denotes a primary key</a:t>
                </a:r>
                <a:endParaRPr lang="en-PH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286C09-3BC8-4541-3920-4941FBE4C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6170113"/>
                <a:ext cx="6096000" cy="316946"/>
              </a:xfrm>
              <a:prstGeom prst="rect">
                <a:avLst/>
              </a:prstGeom>
              <a:blipFill>
                <a:blip r:embed="rId3"/>
                <a:stretch>
                  <a:fillRect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E4B194FA-E3CA-528E-9894-0BBCFC06EFD6}"/>
              </a:ext>
            </a:extLst>
          </p:cNvPr>
          <p:cNvSpPr/>
          <p:nvPr/>
        </p:nvSpPr>
        <p:spPr>
          <a:xfrm>
            <a:off x="2249425" y="2093976"/>
            <a:ext cx="7693150" cy="2670048"/>
          </a:xfrm>
          <a:prstGeom prst="rect">
            <a:avLst/>
          </a:prstGeom>
          <a:noFill/>
          <a:ln w="25400">
            <a:solidFill>
              <a:srgbClr val="88AA6E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C8D495-693C-3512-1EF5-13A8ECD87BBA}"/>
              </a:ext>
            </a:extLst>
          </p:cNvPr>
          <p:cNvSpPr txBox="1"/>
          <p:nvPr/>
        </p:nvSpPr>
        <p:spPr>
          <a:xfrm>
            <a:off x="4828032" y="1632567"/>
            <a:ext cx="253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88AA6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Tables/Entities</a:t>
            </a:r>
            <a:endParaRPr lang="en-PH" dirty="0">
              <a:solidFill>
                <a:srgbClr val="88AA6E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164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A2242-4D8A-989C-8F16-F188C6D89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EB3259-E3F6-3BF5-0225-016B6F0F45C1}"/>
              </a:ext>
            </a:extLst>
          </p:cNvPr>
          <p:cNvSpPr txBox="1"/>
          <p:nvPr/>
        </p:nvSpPr>
        <p:spPr>
          <a:xfrm>
            <a:off x="3048000" y="529414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Structures</a:t>
            </a:r>
            <a:endParaRPr lang="en-PH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A70489A6-4D16-807F-0BEF-0996E73A029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32014" y="2205259"/>
              <a:ext cx="7327969" cy="2447481"/>
            </p:xfrm>
            <a:graphic>
              <a:graphicData uri="http://schemas.openxmlformats.org/drawingml/2006/table">
                <a:tbl>
                  <a:tblPr firstRow="1" bandRow="1">
                    <a:tableStyleId>{E8034E78-7F5D-4C2E-B375-FC64B27BC917}</a:tableStyleId>
                  </a:tblPr>
                  <a:tblGrid>
                    <a:gridCol w="1667833">
                      <a:extLst>
                        <a:ext uri="{9D8B030D-6E8A-4147-A177-3AD203B41FA5}">
                          <a16:colId xmlns:a16="http://schemas.microsoft.com/office/drawing/2014/main" val="2961828585"/>
                        </a:ext>
                      </a:extLst>
                    </a:gridCol>
                    <a:gridCol w="1785887">
                      <a:extLst>
                        <a:ext uri="{9D8B030D-6E8A-4147-A177-3AD203B41FA5}">
                          <a16:colId xmlns:a16="http://schemas.microsoft.com/office/drawing/2014/main" val="102180336"/>
                        </a:ext>
                      </a:extLst>
                    </a:gridCol>
                    <a:gridCol w="2319769">
                      <a:extLst>
                        <a:ext uri="{9D8B030D-6E8A-4147-A177-3AD203B41FA5}">
                          <a16:colId xmlns:a16="http://schemas.microsoft.com/office/drawing/2014/main" val="578799529"/>
                        </a:ext>
                      </a:extLst>
                    </a:gridCol>
                    <a:gridCol w="1554480">
                      <a:extLst>
                        <a:ext uri="{9D8B030D-6E8A-4147-A177-3AD203B41FA5}">
                          <a16:colId xmlns:a16="http://schemas.microsoft.com/office/drawing/2014/main" val="16358425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u="sng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CustomerID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u="none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PH" sz="1400" b="1" i="1" u="none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 </m:t>
                                  </m:r>
                                </m:e>
                                <m:sup>
                                  <m:r>
                                    <a:rPr lang="en-PH" sz="1400" b="1" i="1" u="none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[</m:t>
                                  </m:r>
                                  <m:r>
                                    <a:rPr lang="en-PH" sz="1400" b="1" i="1" u="none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𝟏</m:t>
                                  </m:r>
                                  <m:r>
                                    <a:rPr lang="en-PH" sz="1400" b="1" i="1" u="none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]</m:t>
                                  </m:r>
                                </m:sup>
                              </m:sSup>
                            </m:oMath>
                          </a14:m>
                          <a:endParaRPr lang="en-PH" sz="1400" u="none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CustomerName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Email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Phone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5876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Miyuki </a:t>
                          </a:r>
                          <a:r>
                            <a:rPr lang="en-PH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Shirogane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kern="1200" dirty="0">
                              <a:solidFill>
                                <a:schemeClr val="lt1"/>
                              </a:solidFill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shirogane@shujin.edu.jp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F000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123-456-7890</a:t>
                          </a:r>
                          <a:endParaRPr lang="en-PH" sz="1400" dirty="0">
                            <a:solidFill>
                              <a:srgbClr val="FFF000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69448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Kaguya</a:t>
                          </a:r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 </a:t>
                          </a:r>
                          <a:r>
                            <a:rPr lang="en-PH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Shinomiya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kern="1200" dirty="0">
                              <a:solidFill>
                                <a:schemeClr val="lt1"/>
                              </a:solidFill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shinomiya@shujin.edu.jp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F000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987-654-3210</a:t>
                          </a:r>
                          <a:endParaRPr lang="en-PH" sz="1400" dirty="0">
                            <a:solidFill>
                              <a:srgbClr val="FFF000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938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Y</a:t>
                          </a:r>
                          <a:r>
                            <a:rPr lang="en-US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u </a:t>
                          </a:r>
                          <a:r>
                            <a:rPr lang="en-US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Ishigami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kern="1200" dirty="0">
                              <a:solidFill>
                                <a:schemeClr val="lt1"/>
                              </a:solidFill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ishigami@shujin.edu.jp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F000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147-258-3690</a:t>
                          </a:r>
                          <a:endParaRPr lang="en-PH" sz="1400" dirty="0">
                            <a:solidFill>
                              <a:srgbClr val="FFF000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7449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4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</a:t>
                          </a:r>
                          <a:r>
                            <a:rPr lang="en-US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hika</a:t>
                          </a:r>
                          <a:r>
                            <a:rPr lang="en-US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 Fujiwara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kern="1200" dirty="0">
                              <a:solidFill>
                                <a:schemeClr val="lt1"/>
                              </a:solidFill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fujiwara@shujin.edu.jp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F000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963-852-7410</a:t>
                          </a:r>
                          <a:endParaRPr lang="en-PH" sz="1400" dirty="0">
                            <a:solidFill>
                              <a:srgbClr val="FFF000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3080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A70489A6-4D16-807F-0BEF-0996E73A029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32014" y="2205259"/>
              <a:ext cx="7327969" cy="2447481"/>
            </p:xfrm>
            <a:graphic>
              <a:graphicData uri="http://schemas.openxmlformats.org/drawingml/2006/table">
                <a:tbl>
                  <a:tblPr firstRow="1" bandRow="1">
                    <a:tableStyleId>{E8034E78-7F5D-4C2E-B375-FC64B27BC917}</a:tableStyleId>
                  </a:tblPr>
                  <a:tblGrid>
                    <a:gridCol w="1667833">
                      <a:extLst>
                        <a:ext uri="{9D8B030D-6E8A-4147-A177-3AD203B41FA5}">
                          <a16:colId xmlns:a16="http://schemas.microsoft.com/office/drawing/2014/main" val="2961828585"/>
                        </a:ext>
                      </a:extLst>
                    </a:gridCol>
                    <a:gridCol w="1785887">
                      <a:extLst>
                        <a:ext uri="{9D8B030D-6E8A-4147-A177-3AD203B41FA5}">
                          <a16:colId xmlns:a16="http://schemas.microsoft.com/office/drawing/2014/main" val="102180336"/>
                        </a:ext>
                      </a:extLst>
                    </a:gridCol>
                    <a:gridCol w="2319769">
                      <a:extLst>
                        <a:ext uri="{9D8B030D-6E8A-4147-A177-3AD203B41FA5}">
                          <a16:colId xmlns:a16="http://schemas.microsoft.com/office/drawing/2014/main" val="578799529"/>
                        </a:ext>
                      </a:extLst>
                    </a:gridCol>
                    <a:gridCol w="1554480">
                      <a:extLst>
                        <a:ext uri="{9D8B030D-6E8A-4147-A177-3AD203B41FA5}">
                          <a16:colId xmlns:a16="http://schemas.microsoft.com/office/drawing/2014/main" val="1635842540"/>
                        </a:ext>
                      </a:extLst>
                    </a:gridCol>
                  </a:tblGrid>
                  <a:tr h="4967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7160" marR="137160" marT="137160" marB="137160">
                        <a:blipFill>
                          <a:blip r:embed="rId2"/>
                          <a:stretch>
                            <a:fillRect r="-340146" b="-391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CustomerName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Email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Phone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587676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Miyuki </a:t>
                          </a:r>
                          <a:r>
                            <a:rPr lang="en-PH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Shirogane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kern="1200" dirty="0">
                              <a:solidFill>
                                <a:schemeClr val="lt1"/>
                              </a:solidFill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shirogane@shujin.edu.jp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F000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123-456-7890</a:t>
                          </a:r>
                          <a:endParaRPr lang="en-PH" sz="1400" dirty="0">
                            <a:solidFill>
                              <a:srgbClr val="FFF000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6944854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Kaguya</a:t>
                          </a:r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 </a:t>
                          </a:r>
                          <a:r>
                            <a:rPr lang="en-PH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Shinomiya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kern="1200" dirty="0">
                              <a:solidFill>
                                <a:schemeClr val="lt1"/>
                              </a:solidFill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shinomiya@shujin.edu.jp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F000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987-654-3210</a:t>
                          </a:r>
                          <a:endParaRPr lang="en-PH" sz="1400" dirty="0">
                            <a:solidFill>
                              <a:srgbClr val="FFF000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938554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Y</a:t>
                          </a:r>
                          <a:r>
                            <a:rPr lang="en-US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u </a:t>
                          </a:r>
                          <a:r>
                            <a:rPr lang="en-US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Ishigami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kern="1200" dirty="0">
                              <a:solidFill>
                                <a:schemeClr val="lt1"/>
                              </a:solidFill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ishigami@shujin.edu.jp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F000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147-258-3690</a:t>
                          </a:r>
                          <a:endParaRPr lang="en-PH" sz="1400" dirty="0">
                            <a:solidFill>
                              <a:srgbClr val="FFF000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7449550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4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</a:t>
                          </a:r>
                          <a:r>
                            <a:rPr lang="en-US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hika</a:t>
                          </a:r>
                          <a:r>
                            <a:rPr lang="en-US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 Fujiwara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kern="1200" dirty="0">
                              <a:solidFill>
                                <a:schemeClr val="lt1"/>
                              </a:solidFill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fujiwara@shujin.edu.jp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F000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963-852-7410</a:t>
                          </a:r>
                          <a:endParaRPr lang="en-PH" sz="1400" dirty="0">
                            <a:solidFill>
                              <a:srgbClr val="FFF000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30804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7B81F2-1362-D341-5C0D-56A5FE7E55A0}"/>
                  </a:ext>
                </a:extLst>
              </p:cNvPr>
              <p:cNvSpPr txBox="1"/>
              <p:nvPr/>
            </p:nvSpPr>
            <p:spPr>
              <a:xfrm>
                <a:off x="3048000" y="6170113"/>
                <a:ext cx="6096000" cy="316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u="none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pPr>
                      <m:e>
                        <m:r>
                          <a:rPr lang="en-PH" sz="1400" b="1" i="1" u="none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 </m:t>
                        </m:r>
                      </m:e>
                      <m:sup>
                        <m:r>
                          <a:rPr lang="en-PH" sz="1400" b="1" i="1" u="none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[</m:t>
                        </m:r>
                        <m:r>
                          <a:rPr lang="en-PH" sz="1400" b="1" i="1" u="none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𝟏</m:t>
                        </m:r>
                        <m:r>
                          <a:rPr lang="en-PH" sz="1400" b="1" i="1" u="none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An underscore denotes a primary key</a:t>
                </a:r>
                <a:endParaRPr lang="en-PH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7B81F2-1362-D341-5C0D-56A5FE7E5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6170113"/>
                <a:ext cx="6096000" cy="316946"/>
              </a:xfrm>
              <a:prstGeom prst="rect">
                <a:avLst/>
              </a:prstGeom>
              <a:blipFill>
                <a:blip r:embed="rId3"/>
                <a:stretch>
                  <a:fillRect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005EF610-093F-895F-4C25-844949488A1A}"/>
              </a:ext>
            </a:extLst>
          </p:cNvPr>
          <p:cNvSpPr/>
          <p:nvPr/>
        </p:nvSpPr>
        <p:spPr>
          <a:xfrm>
            <a:off x="2249425" y="2093976"/>
            <a:ext cx="7693150" cy="694944"/>
          </a:xfrm>
          <a:prstGeom prst="rect">
            <a:avLst/>
          </a:prstGeom>
          <a:noFill/>
          <a:ln w="25400">
            <a:solidFill>
              <a:srgbClr val="88AA6E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67C928-2143-0668-2C28-5124FB4AA338}"/>
              </a:ext>
            </a:extLst>
          </p:cNvPr>
          <p:cNvSpPr txBox="1"/>
          <p:nvPr/>
        </p:nvSpPr>
        <p:spPr>
          <a:xfrm>
            <a:off x="4306824" y="1632567"/>
            <a:ext cx="357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88AA6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Columns/Fields/Attributes</a:t>
            </a:r>
            <a:endParaRPr lang="en-PH" dirty="0">
              <a:solidFill>
                <a:srgbClr val="88AA6E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392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A1E05-1F72-34BE-E414-CA162D4BE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46743B-D8CF-F560-7080-19EF329CBC7D}"/>
              </a:ext>
            </a:extLst>
          </p:cNvPr>
          <p:cNvSpPr txBox="1"/>
          <p:nvPr/>
        </p:nvSpPr>
        <p:spPr>
          <a:xfrm>
            <a:off x="3048000" y="529414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Structures</a:t>
            </a:r>
            <a:endParaRPr lang="en-PH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5A3F5930-179A-3BE1-855E-A890540B0C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32014" y="2205259"/>
              <a:ext cx="7327969" cy="2447481"/>
            </p:xfrm>
            <a:graphic>
              <a:graphicData uri="http://schemas.openxmlformats.org/drawingml/2006/table">
                <a:tbl>
                  <a:tblPr firstRow="1" bandRow="1">
                    <a:tableStyleId>{E8034E78-7F5D-4C2E-B375-FC64B27BC917}</a:tableStyleId>
                  </a:tblPr>
                  <a:tblGrid>
                    <a:gridCol w="1667833">
                      <a:extLst>
                        <a:ext uri="{9D8B030D-6E8A-4147-A177-3AD203B41FA5}">
                          <a16:colId xmlns:a16="http://schemas.microsoft.com/office/drawing/2014/main" val="2961828585"/>
                        </a:ext>
                      </a:extLst>
                    </a:gridCol>
                    <a:gridCol w="1785887">
                      <a:extLst>
                        <a:ext uri="{9D8B030D-6E8A-4147-A177-3AD203B41FA5}">
                          <a16:colId xmlns:a16="http://schemas.microsoft.com/office/drawing/2014/main" val="102180336"/>
                        </a:ext>
                      </a:extLst>
                    </a:gridCol>
                    <a:gridCol w="2319769">
                      <a:extLst>
                        <a:ext uri="{9D8B030D-6E8A-4147-A177-3AD203B41FA5}">
                          <a16:colId xmlns:a16="http://schemas.microsoft.com/office/drawing/2014/main" val="578799529"/>
                        </a:ext>
                      </a:extLst>
                    </a:gridCol>
                    <a:gridCol w="1554480">
                      <a:extLst>
                        <a:ext uri="{9D8B030D-6E8A-4147-A177-3AD203B41FA5}">
                          <a16:colId xmlns:a16="http://schemas.microsoft.com/office/drawing/2014/main" val="16358425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u="sng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CustomerID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u="none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PH" sz="1400" b="1" i="1" u="none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 </m:t>
                                  </m:r>
                                </m:e>
                                <m:sup>
                                  <m:r>
                                    <a:rPr lang="en-PH" sz="1400" b="1" i="1" u="none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[</m:t>
                                  </m:r>
                                  <m:r>
                                    <a:rPr lang="en-PH" sz="1400" b="1" i="1" u="none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𝟏</m:t>
                                  </m:r>
                                  <m:r>
                                    <a:rPr lang="en-PH" sz="1400" b="1" i="1" u="none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]</m:t>
                                  </m:r>
                                </m:sup>
                              </m:sSup>
                            </m:oMath>
                          </a14:m>
                          <a:endParaRPr lang="en-PH" sz="1400" u="none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CustomerName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Email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Phone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5876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Miyuki </a:t>
                          </a:r>
                          <a:r>
                            <a:rPr lang="en-PH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Shirogane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kern="1200" dirty="0">
                              <a:solidFill>
                                <a:schemeClr val="lt1"/>
                              </a:solidFill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shirogane@shujin.edu.jp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F000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123-456-7890</a:t>
                          </a:r>
                          <a:endParaRPr lang="en-PH" sz="1400" dirty="0">
                            <a:solidFill>
                              <a:srgbClr val="FFF000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69448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Kaguya</a:t>
                          </a:r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 </a:t>
                          </a:r>
                          <a:r>
                            <a:rPr lang="en-PH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Shinomiya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kern="1200" dirty="0">
                              <a:solidFill>
                                <a:schemeClr val="lt1"/>
                              </a:solidFill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shinomiya@shujin.edu.jp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F000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987-654-3210</a:t>
                          </a:r>
                          <a:endParaRPr lang="en-PH" sz="1400" dirty="0">
                            <a:solidFill>
                              <a:srgbClr val="FFF000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938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Y</a:t>
                          </a:r>
                          <a:r>
                            <a:rPr lang="en-US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u </a:t>
                          </a:r>
                          <a:r>
                            <a:rPr lang="en-US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Ishigami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kern="1200" dirty="0">
                              <a:solidFill>
                                <a:schemeClr val="lt1"/>
                              </a:solidFill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ishigami@shujin.edu.jp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F000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147-258-3690</a:t>
                          </a:r>
                          <a:endParaRPr lang="en-PH" sz="1400" dirty="0">
                            <a:solidFill>
                              <a:srgbClr val="FFF000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7449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4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</a:t>
                          </a:r>
                          <a:r>
                            <a:rPr lang="en-US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hika</a:t>
                          </a:r>
                          <a:r>
                            <a:rPr lang="en-US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 Fujiwara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kern="1200" dirty="0">
                              <a:solidFill>
                                <a:schemeClr val="lt1"/>
                              </a:solidFill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fujiwara@shujin.edu.jp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F000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963-852-7410</a:t>
                          </a:r>
                          <a:endParaRPr lang="en-PH" sz="1400" dirty="0">
                            <a:solidFill>
                              <a:srgbClr val="FFF000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3080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5A3F5930-179A-3BE1-855E-A890540B0C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32014" y="2205259"/>
              <a:ext cx="7327969" cy="2447481"/>
            </p:xfrm>
            <a:graphic>
              <a:graphicData uri="http://schemas.openxmlformats.org/drawingml/2006/table">
                <a:tbl>
                  <a:tblPr firstRow="1" bandRow="1">
                    <a:tableStyleId>{E8034E78-7F5D-4C2E-B375-FC64B27BC917}</a:tableStyleId>
                  </a:tblPr>
                  <a:tblGrid>
                    <a:gridCol w="1667833">
                      <a:extLst>
                        <a:ext uri="{9D8B030D-6E8A-4147-A177-3AD203B41FA5}">
                          <a16:colId xmlns:a16="http://schemas.microsoft.com/office/drawing/2014/main" val="2961828585"/>
                        </a:ext>
                      </a:extLst>
                    </a:gridCol>
                    <a:gridCol w="1785887">
                      <a:extLst>
                        <a:ext uri="{9D8B030D-6E8A-4147-A177-3AD203B41FA5}">
                          <a16:colId xmlns:a16="http://schemas.microsoft.com/office/drawing/2014/main" val="102180336"/>
                        </a:ext>
                      </a:extLst>
                    </a:gridCol>
                    <a:gridCol w="2319769">
                      <a:extLst>
                        <a:ext uri="{9D8B030D-6E8A-4147-A177-3AD203B41FA5}">
                          <a16:colId xmlns:a16="http://schemas.microsoft.com/office/drawing/2014/main" val="578799529"/>
                        </a:ext>
                      </a:extLst>
                    </a:gridCol>
                    <a:gridCol w="1554480">
                      <a:extLst>
                        <a:ext uri="{9D8B030D-6E8A-4147-A177-3AD203B41FA5}">
                          <a16:colId xmlns:a16="http://schemas.microsoft.com/office/drawing/2014/main" val="1635842540"/>
                        </a:ext>
                      </a:extLst>
                    </a:gridCol>
                  </a:tblGrid>
                  <a:tr h="4967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7160" marR="137160" marT="137160" marB="137160">
                        <a:blipFill>
                          <a:blip r:embed="rId2"/>
                          <a:stretch>
                            <a:fillRect r="-340146" b="-391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CustomerName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Email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Phone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587676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Miyuki </a:t>
                          </a:r>
                          <a:r>
                            <a:rPr lang="en-PH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Shirogane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kern="1200" dirty="0">
                              <a:solidFill>
                                <a:schemeClr val="lt1"/>
                              </a:solidFill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shirogane@shujin.edu.jp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F000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123-456-7890</a:t>
                          </a:r>
                          <a:endParaRPr lang="en-PH" sz="1400" dirty="0">
                            <a:solidFill>
                              <a:srgbClr val="FFF000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6944854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Kaguya</a:t>
                          </a:r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 </a:t>
                          </a:r>
                          <a:r>
                            <a:rPr lang="en-PH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Shinomiya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kern="1200" dirty="0">
                              <a:solidFill>
                                <a:schemeClr val="lt1"/>
                              </a:solidFill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shinomiya@shujin.edu.jp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F000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987-654-3210</a:t>
                          </a:r>
                          <a:endParaRPr lang="en-PH" sz="1400" dirty="0">
                            <a:solidFill>
                              <a:srgbClr val="FFF000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938554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Y</a:t>
                          </a:r>
                          <a:r>
                            <a:rPr lang="en-US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u </a:t>
                          </a:r>
                          <a:r>
                            <a:rPr lang="en-US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Ishigami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kern="1200" dirty="0">
                              <a:solidFill>
                                <a:schemeClr val="lt1"/>
                              </a:solidFill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ishigami@shujin.edu.jp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F000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147-258-3690</a:t>
                          </a:r>
                          <a:endParaRPr lang="en-PH" sz="1400" dirty="0">
                            <a:solidFill>
                              <a:srgbClr val="FFF000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7449550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4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</a:t>
                          </a:r>
                          <a:r>
                            <a:rPr lang="en-US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hika</a:t>
                          </a:r>
                          <a:r>
                            <a:rPr lang="en-US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 Fujiwara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kern="1200" dirty="0">
                              <a:solidFill>
                                <a:schemeClr val="lt1"/>
                              </a:solidFill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fujiwara@shujin.edu.jp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F000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963-852-7410</a:t>
                          </a:r>
                          <a:endParaRPr lang="en-PH" sz="1400" dirty="0">
                            <a:solidFill>
                              <a:srgbClr val="FFF000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30804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CDD9F9-A1F5-4F93-B615-F0A6F458C8EF}"/>
                  </a:ext>
                </a:extLst>
              </p:cNvPr>
              <p:cNvSpPr txBox="1"/>
              <p:nvPr/>
            </p:nvSpPr>
            <p:spPr>
              <a:xfrm>
                <a:off x="3048000" y="6170113"/>
                <a:ext cx="6096000" cy="316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u="none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pPr>
                      <m:e>
                        <m:r>
                          <a:rPr lang="en-PH" sz="1400" b="1" i="1" u="none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 </m:t>
                        </m:r>
                      </m:e>
                      <m:sup>
                        <m:r>
                          <a:rPr lang="en-PH" sz="1400" b="1" i="1" u="none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[</m:t>
                        </m:r>
                        <m:r>
                          <a:rPr lang="en-PH" sz="1400" b="1" i="1" u="none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𝟏</m:t>
                        </m:r>
                        <m:r>
                          <a:rPr lang="en-PH" sz="1400" b="1" i="1" u="none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An underscore denotes a primary key</a:t>
                </a:r>
                <a:endParaRPr lang="en-PH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CDD9F9-A1F5-4F93-B615-F0A6F458C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6170113"/>
                <a:ext cx="6096000" cy="316946"/>
              </a:xfrm>
              <a:prstGeom prst="rect">
                <a:avLst/>
              </a:prstGeom>
              <a:blipFill>
                <a:blip r:embed="rId3"/>
                <a:stretch>
                  <a:fillRect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1238DBC7-9E9D-FA1F-FD2F-FAF7AF5D3E74}"/>
              </a:ext>
            </a:extLst>
          </p:cNvPr>
          <p:cNvSpPr/>
          <p:nvPr/>
        </p:nvSpPr>
        <p:spPr>
          <a:xfrm>
            <a:off x="2249425" y="2093976"/>
            <a:ext cx="1874519" cy="2670048"/>
          </a:xfrm>
          <a:prstGeom prst="rect">
            <a:avLst/>
          </a:prstGeom>
          <a:noFill/>
          <a:ln w="25400">
            <a:solidFill>
              <a:srgbClr val="88AA6E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18421B-07CB-649E-19B3-95C1D4540C94}"/>
              </a:ext>
            </a:extLst>
          </p:cNvPr>
          <p:cNvSpPr txBox="1"/>
          <p:nvPr/>
        </p:nvSpPr>
        <p:spPr>
          <a:xfrm>
            <a:off x="1918718" y="1632567"/>
            <a:ext cx="253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88AA6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Primary Key</a:t>
            </a:r>
            <a:endParaRPr lang="en-PH" dirty="0">
              <a:solidFill>
                <a:srgbClr val="88AA6E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372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15D8B-EBE4-1507-07E8-17ADD86EA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5A7E50-3448-EDAA-047F-922E0527B1B6}"/>
              </a:ext>
            </a:extLst>
          </p:cNvPr>
          <p:cNvSpPr txBox="1"/>
          <p:nvPr/>
        </p:nvSpPr>
        <p:spPr>
          <a:xfrm>
            <a:off x="3048000" y="529414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Structures</a:t>
            </a:r>
            <a:endParaRPr lang="en-PH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0A8E480C-508C-B978-CC1F-67EAE35647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3862633"/>
                  </p:ext>
                </p:extLst>
              </p:nvPr>
            </p:nvGraphicFramePr>
            <p:xfrm>
              <a:off x="886678" y="2205259"/>
              <a:ext cx="7327969" cy="2447481"/>
            </p:xfrm>
            <a:graphic>
              <a:graphicData uri="http://schemas.openxmlformats.org/drawingml/2006/table">
                <a:tbl>
                  <a:tblPr firstRow="1" bandRow="1">
                    <a:tableStyleId>{E8034E78-7F5D-4C2E-B375-FC64B27BC917}</a:tableStyleId>
                  </a:tblPr>
                  <a:tblGrid>
                    <a:gridCol w="1667833">
                      <a:extLst>
                        <a:ext uri="{9D8B030D-6E8A-4147-A177-3AD203B41FA5}">
                          <a16:colId xmlns:a16="http://schemas.microsoft.com/office/drawing/2014/main" val="2961828585"/>
                        </a:ext>
                      </a:extLst>
                    </a:gridCol>
                    <a:gridCol w="1785887">
                      <a:extLst>
                        <a:ext uri="{9D8B030D-6E8A-4147-A177-3AD203B41FA5}">
                          <a16:colId xmlns:a16="http://schemas.microsoft.com/office/drawing/2014/main" val="102180336"/>
                        </a:ext>
                      </a:extLst>
                    </a:gridCol>
                    <a:gridCol w="2319769">
                      <a:extLst>
                        <a:ext uri="{9D8B030D-6E8A-4147-A177-3AD203B41FA5}">
                          <a16:colId xmlns:a16="http://schemas.microsoft.com/office/drawing/2014/main" val="578799529"/>
                        </a:ext>
                      </a:extLst>
                    </a:gridCol>
                    <a:gridCol w="1554480">
                      <a:extLst>
                        <a:ext uri="{9D8B030D-6E8A-4147-A177-3AD203B41FA5}">
                          <a16:colId xmlns:a16="http://schemas.microsoft.com/office/drawing/2014/main" val="16358425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u="sng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CustomerID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u="none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PH" sz="1400" b="1" i="1" u="none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 </m:t>
                                  </m:r>
                                </m:e>
                                <m:sup>
                                  <m:r>
                                    <a:rPr lang="en-PH" sz="1400" b="1" i="1" u="none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[</m:t>
                                  </m:r>
                                  <m:r>
                                    <a:rPr lang="en-PH" sz="1400" b="1" i="1" u="none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𝟏</m:t>
                                  </m:r>
                                  <m:r>
                                    <a:rPr lang="en-PH" sz="1400" b="1" i="1" u="none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]</m:t>
                                  </m:r>
                                </m:sup>
                              </m:sSup>
                            </m:oMath>
                          </a14:m>
                          <a:endParaRPr lang="en-PH" sz="1400" u="none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CustomerName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Email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Phone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5876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Miyuki </a:t>
                          </a:r>
                          <a:r>
                            <a:rPr lang="en-PH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Shirogane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kern="1200" dirty="0">
                              <a:solidFill>
                                <a:schemeClr val="lt1"/>
                              </a:solidFill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shirogane@shujin.edu.jp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F000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123-456-7890</a:t>
                          </a:r>
                          <a:endParaRPr lang="en-PH" sz="1400" dirty="0">
                            <a:solidFill>
                              <a:srgbClr val="FFF000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69448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Kaguya</a:t>
                          </a:r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 </a:t>
                          </a:r>
                          <a:r>
                            <a:rPr lang="en-PH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Shinomiya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kern="1200" dirty="0">
                              <a:solidFill>
                                <a:schemeClr val="lt1"/>
                              </a:solidFill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shinomiya@shujin.edu.jp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F000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987-654-3210</a:t>
                          </a:r>
                          <a:endParaRPr lang="en-PH" sz="1400" dirty="0">
                            <a:solidFill>
                              <a:srgbClr val="FFF000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938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Y</a:t>
                          </a:r>
                          <a:r>
                            <a:rPr lang="en-US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u </a:t>
                          </a:r>
                          <a:r>
                            <a:rPr lang="en-US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Ishigami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kern="1200" dirty="0">
                              <a:solidFill>
                                <a:schemeClr val="lt1"/>
                              </a:solidFill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ishigami@shujin.edu.jp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F000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147-258-3690</a:t>
                          </a:r>
                          <a:endParaRPr lang="en-PH" sz="1400" dirty="0">
                            <a:solidFill>
                              <a:srgbClr val="FFF000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7449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4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</a:t>
                          </a:r>
                          <a:r>
                            <a:rPr lang="en-US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hika</a:t>
                          </a:r>
                          <a:r>
                            <a:rPr lang="en-US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 Fujiwara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kern="1200" dirty="0">
                              <a:solidFill>
                                <a:schemeClr val="lt1"/>
                              </a:solidFill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fujiwara@shujin.edu.jp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F000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963-852-7410</a:t>
                          </a:r>
                          <a:endParaRPr lang="en-PH" sz="1400" dirty="0">
                            <a:solidFill>
                              <a:srgbClr val="FFF000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3080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0A8E480C-508C-B978-CC1F-67EAE35647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3862633"/>
                  </p:ext>
                </p:extLst>
              </p:nvPr>
            </p:nvGraphicFramePr>
            <p:xfrm>
              <a:off x="886678" y="2205259"/>
              <a:ext cx="7327969" cy="2447481"/>
            </p:xfrm>
            <a:graphic>
              <a:graphicData uri="http://schemas.openxmlformats.org/drawingml/2006/table">
                <a:tbl>
                  <a:tblPr firstRow="1" bandRow="1">
                    <a:tableStyleId>{E8034E78-7F5D-4C2E-B375-FC64B27BC917}</a:tableStyleId>
                  </a:tblPr>
                  <a:tblGrid>
                    <a:gridCol w="1667833">
                      <a:extLst>
                        <a:ext uri="{9D8B030D-6E8A-4147-A177-3AD203B41FA5}">
                          <a16:colId xmlns:a16="http://schemas.microsoft.com/office/drawing/2014/main" val="2961828585"/>
                        </a:ext>
                      </a:extLst>
                    </a:gridCol>
                    <a:gridCol w="1785887">
                      <a:extLst>
                        <a:ext uri="{9D8B030D-6E8A-4147-A177-3AD203B41FA5}">
                          <a16:colId xmlns:a16="http://schemas.microsoft.com/office/drawing/2014/main" val="102180336"/>
                        </a:ext>
                      </a:extLst>
                    </a:gridCol>
                    <a:gridCol w="2319769">
                      <a:extLst>
                        <a:ext uri="{9D8B030D-6E8A-4147-A177-3AD203B41FA5}">
                          <a16:colId xmlns:a16="http://schemas.microsoft.com/office/drawing/2014/main" val="578799529"/>
                        </a:ext>
                      </a:extLst>
                    </a:gridCol>
                    <a:gridCol w="1554480">
                      <a:extLst>
                        <a:ext uri="{9D8B030D-6E8A-4147-A177-3AD203B41FA5}">
                          <a16:colId xmlns:a16="http://schemas.microsoft.com/office/drawing/2014/main" val="1635842540"/>
                        </a:ext>
                      </a:extLst>
                    </a:gridCol>
                  </a:tblGrid>
                  <a:tr h="4967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7160" marR="137160" marT="137160" marB="137160">
                        <a:blipFill>
                          <a:blip r:embed="rId2"/>
                          <a:stretch>
                            <a:fillRect r="-339781" b="-391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CustomerName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Email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Phone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587676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Miyuki </a:t>
                          </a:r>
                          <a:r>
                            <a:rPr lang="en-PH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Shirogane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kern="1200" dirty="0">
                              <a:solidFill>
                                <a:schemeClr val="lt1"/>
                              </a:solidFill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shirogane@shujin.edu.jp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F000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123-456-7890</a:t>
                          </a:r>
                          <a:endParaRPr lang="en-PH" sz="1400" dirty="0">
                            <a:solidFill>
                              <a:srgbClr val="FFF000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6944854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Kaguya</a:t>
                          </a:r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 </a:t>
                          </a:r>
                          <a:r>
                            <a:rPr lang="en-PH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Shinomiya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kern="1200" dirty="0">
                              <a:solidFill>
                                <a:schemeClr val="lt1"/>
                              </a:solidFill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shinomiya@shujin.edu.jp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F000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987-654-3210</a:t>
                          </a:r>
                          <a:endParaRPr lang="en-PH" sz="1400" dirty="0">
                            <a:solidFill>
                              <a:srgbClr val="FFF000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938554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Y</a:t>
                          </a:r>
                          <a:r>
                            <a:rPr lang="en-US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u </a:t>
                          </a:r>
                          <a:r>
                            <a:rPr lang="en-US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Ishigami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kern="1200" dirty="0">
                              <a:solidFill>
                                <a:schemeClr val="lt1"/>
                              </a:solidFill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ishigami@shujin.edu.jp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F000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147-258-3690</a:t>
                          </a:r>
                          <a:endParaRPr lang="en-PH" sz="1400" dirty="0">
                            <a:solidFill>
                              <a:srgbClr val="FFF000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7449550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4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</a:t>
                          </a:r>
                          <a:r>
                            <a:rPr lang="en-US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hika</a:t>
                          </a:r>
                          <a:r>
                            <a:rPr lang="en-US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 Fujiwara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kern="1200" dirty="0">
                              <a:solidFill>
                                <a:schemeClr val="lt1"/>
                              </a:solidFill>
                              <a:effectLst/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fujiwara@shujin.edu.jp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F000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963-852-7410</a:t>
                          </a:r>
                          <a:endParaRPr lang="en-PH" sz="1400" dirty="0">
                            <a:solidFill>
                              <a:srgbClr val="FFF000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30804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74B409-3CE9-7C4F-DCAD-2CF7EB24671E}"/>
                  </a:ext>
                </a:extLst>
              </p:cNvPr>
              <p:cNvSpPr txBox="1"/>
              <p:nvPr/>
            </p:nvSpPr>
            <p:spPr>
              <a:xfrm>
                <a:off x="3048000" y="6170113"/>
                <a:ext cx="6096000" cy="316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u="none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pPr>
                      <m:e>
                        <m:r>
                          <a:rPr lang="en-PH" sz="1400" b="1" i="1" u="none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 </m:t>
                        </m:r>
                      </m:e>
                      <m:sup>
                        <m:r>
                          <a:rPr lang="en-PH" sz="1400" b="1" i="1" u="none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[</m:t>
                        </m:r>
                        <m:r>
                          <a:rPr lang="en-PH" sz="1400" b="1" i="1" u="none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𝟏</m:t>
                        </m:r>
                        <m:r>
                          <a:rPr lang="en-PH" sz="1400" b="1" i="1" u="none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An underscore denotes a primary key</a:t>
                </a:r>
                <a:endParaRPr lang="en-PH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74B409-3CE9-7C4F-DCAD-2CF7EB246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6170113"/>
                <a:ext cx="6096000" cy="316946"/>
              </a:xfrm>
              <a:prstGeom prst="rect">
                <a:avLst/>
              </a:prstGeom>
              <a:blipFill>
                <a:blip r:embed="rId3"/>
                <a:stretch>
                  <a:fillRect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6D6C086-B128-A484-DD70-8289203E5020}"/>
              </a:ext>
            </a:extLst>
          </p:cNvPr>
          <p:cNvSpPr/>
          <p:nvPr/>
        </p:nvSpPr>
        <p:spPr>
          <a:xfrm>
            <a:off x="704089" y="2093976"/>
            <a:ext cx="1874519" cy="2670048"/>
          </a:xfrm>
          <a:prstGeom prst="rect">
            <a:avLst/>
          </a:prstGeom>
          <a:noFill/>
          <a:ln w="25400">
            <a:solidFill>
              <a:srgbClr val="88AA6E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2E1754-DBAB-7CF2-3AE7-BB4CECC69973}"/>
              </a:ext>
            </a:extLst>
          </p:cNvPr>
          <p:cNvSpPr txBox="1"/>
          <p:nvPr/>
        </p:nvSpPr>
        <p:spPr>
          <a:xfrm>
            <a:off x="373382" y="1632567"/>
            <a:ext cx="253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88AA6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Primary Key</a:t>
            </a:r>
            <a:endParaRPr lang="en-PH" dirty="0">
              <a:solidFill>
                <a:srgbClr val="88AA6E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E67F935-0D3B-ACBB-8BA1-64A43F97D3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7888286"/>
                  </p:ext>
                </p:extLst>
              </p:nvPr>
            </p:nvGraphicFramePr>
            <p:xfrm>
              <a:off x="8948928" y="2205259"/>
              <a:ext cx="2663952" cy="1959801"/>
            </p:xfrm>
            <a:graphic>
              <a:graphicData uri="http://schemas.openxmlformats.org/drawingml/2006/table">
                <a:tbl>
                  <a:tblPr firstRow="1" bandRow="1">
                    <a:tableStyleId>{E8034E78-7F5D-4C2E-B375-FC64B27BC917}</a:tableStyleId>
                  </a:tblPr>
                  <a:tblGrid>
                    <a:gridCol w="1310640">
                      <a:extLst>
                        <a:ext uri="{9D8B030D-6E8A-4147-A177-3AD203B41FA5}">
                          <a16:colId xmlns:a16="http://schemas.microsoft.com/office/drawing/2014/main" val="2961828585"/>
                        </a:ext>
                      </a:extLst>
                    </a:gridCol>
                    <a:gridCol w="1353312">
                      <a:extLst>
                        <a:ext uri="{9D8B030D-6E8A-4147-A177-3AD203B41FA5}">
                          <a16:colId xmlns:a16="http://schemas.microsoft.com/office/drawing/2014/main" val="1021803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u="sng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OrderID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u="none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PH" sz="1400" b="1" i="1" u="none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 </m:t>
                                  </m:r>
                                </m:e>
                                <m:sup>
                                  <m:r>
                                    <a:rPr lang="en-PH" sz="1400" b="1" i="1" u="none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[</m:t>
                                  </m:r>
                                  <m:r>
                                    <a:rPr lang="en-PH" sz="1400" b="1" i="1" u="none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𝟏</m:t>
                                  </m:r>
                                  <m:r>
                                    <a:rPr lang="en-PH" sz="1400" b="1" i="1" u="none" smtClean="0">
                                      <a:latin typeface="Cambria Math" panose="02040503050406030204" pitchFamily="18" charset="0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]</m:t>
                                  </m:r>
                                </m:sup>
                              </m:sSup>
                            </m:oMath>
                          </a14:m>
                          <a:endParaRPr lang="en-PH" sz="1400" u="none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CustomerId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5876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</a:t>
                          </a: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6944854"/>
                      </a:ext>
                    </a:extLst>
                  </a:tr>
                  <a:tr h="399829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</a:t>
                          </a: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938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4</a:t>
                          </a: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74495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E67F935-0D3B-ACBB-8BA1-64A43F97D3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7888286"/>
                  </p:ext>
                </p:extLst>
              </p:nvPr>
            </p:nvGraphicFramePr>
            <p:xfrm>
              <a:off x="8948928" y="2205259"/>
              <a:ext cx="2663952" cy="1959801"/>
            </p:xfrm>
            <a:graphic>
              <a:graphicData uri="http://schemas.openxmlformats.org/drawingml/2006/table">
                <a:tbl>
                  <a:tblPr firstRow="1" bandRow="1">
                    <a:tableStyleId>{E8034E78-7F5D-4C2E-B375-FC64B27BC917}</a:tableStyleId>
                  </a:tblPr>
                  <a:tblGrid>
                    <a:gridCol w="1310640">
                      <a:extLst>
                        <a:ext uri="{9D8B030D-6E8A-4147-A177-3AD203B41FA5}">
                          <a16:colId xmlns:a16="http://schemas.microsoft.com/office/drawing/2014/main" val="2961828585"/>
                        </a:ext>
                      </a:extLst>
                    </a:gridCol>
                    <a:gridCol w="1353312">
                      <a:extLst>
                        <a:ext uri="{9D8B030D-6E8A-4147-A177-3AD203B41FA5}">
                          <a16:colId xmlns:a16="http://schemas.microsoft.com/office/drawing/2014/main" val="102180336"/>
                        </a:ext>
                      </a:extLst>
                    </a:gridCol>
                  </a:tblGrid>
                  <a:tr h="4967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7160" marR="137160" marT="137160" marB="137160">
                        <a:blipFill>
                          <a:blip r:embed="rId4"/>
                          <a:stretch>
                            <a:fillRect r="-104651" b="-293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CustomerId</a:t>
                          </a:r>
                          <a:endParaRPr lang="en-PH" sz="1400" dirty="0">
                            <a:latin typeface="CMU Serif" panose="02000603000000000000" pitchFamily="2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587676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1</a:t>
                          </a: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6944854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2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</a:t>
                          </a: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938554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469FB8"/>
                              </a:solidFill>
                              <a:latin typeface="Consolas" panose="020B0609020204030204" pitchFamily="49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3</a:t>
                          </a:r>
                          <a:endParaRPr lang="en-PH" sz="1400" dirty="0">
                            <a:solidFill>
                              <a:srgbClr val="469FB8"/>
                            </a:solidFill>
                            <a:latin typeface="Consolas" panose="020B0609020204030204" pitchFamily="49" charset="0"/>
                            <a:ea typeface="CMU Serif" panose="02000603000000000000" pitchFamily="2" charset="0"/>
                            <a:cs typeface="CMU Serif" panose="02000603000000000000" pitchFamily="2" charset="0"/>
                          </a:endParaRP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dirty="0">
                              <a:latin typeface="CMU Serif" panose="02000603000000000000" pitchFamily="2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a:t>4</a:t>
                          </a:r>
                        </a:p>
                      </a:txBody>
                      <a:tcPr marL="137160" marR="137160" marT="137160" marB="13716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74495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23973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729</TotalTime>
  <Words>1921</Words>
  <Application>Microsoft Office PowerPoint</Application>
  <PresentationFormat>Widescreen</PresentationFormat>
  <Paragraphs>520</Paragraphs>
  <Slides>34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CMU Serif</vt:lpstr>
      <vt:lpstr>Consolas</vt:lpstr>
      <vt:lpstr>Office Theme</vt:lpstr>
      <vt:lpstr>“If you don’t have time to do it right,  when will you have time to do it over?”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Jeff Ang</dc:creator>
  <cp:lastModifiedBy>Jarel Ang</cp:lastModifiedBy>
  <cp:revision>3</cp:revision>
  <dcterms:created xsi:type="dcterms:W3CDTF">2024-11-18T02:19:37Z</dcterms:created>
  <dcterms:modified xsi:type="dcterms:W3CDTF">2024-11-18T17:17:44Z</dcterms:modified>
</cp:coreProperties>
</file>