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4" roundtripDataSignature="AMtx7mgPwd/vuOuNqpbwrctnSCl7u1F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4" Type="http://customschemas.google.com/relationships/presentationmetadata" Target="metadata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Curated20 Problem Set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Sir Oli’s framework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730563" y="236717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		department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		sum of employee salary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730562" y="270572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730562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730561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730559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6095992" y="236717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6095992" y="270572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6095990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 ID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6095990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6095990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 Salary; DESC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296" name="Google Shape;1296;p100"/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1297" name="Google Shape;1297;p100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1298" name="Google Shape;1298;p100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299" name="Google Shape;1299;p100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300" name="Google Shape;1300;p100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301" name="Google Shape;1301;p100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302" name="Google Shape;1302;p100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303" name="Google Shape;1303;p100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304" name="Google Shape;1304;p100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5" name="Google Shape;1305;p100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306" name="Google Shape;1306;p100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307" name="Google Shape;1307;p100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308" name="Google Shape;1308;p100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309" name="Google Shape;1309;p100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310" name="Google Shape;1310;p100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311" name="Google Shape;1311;p100"/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1312" name="Google Shape;1312;p100"/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regions 			region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count of employees</a:t>
              </a:r>
              <a:endParaRPr/>
            </a:p>
          </p:txBody>
        </p:sp>
        <p:sp>
          <p:nvSpPr>
            <p:cNvPr id="1313" name="Google Shape;1313;p100"/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Left Join</a:t>
              </a:r>
              <a:endParaRPr/>
            </a:p>
          </p:txBody>
        </p:sp>
        <p:sp>
          <p:nvSpPr>
            <p:cNvPr id="1314" name="Google Shape;1314;p100"/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greater 					than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(average salary in the 					region)</a:t>
              </a:r>
              <a:endParaRPr/>
            </a:p>
          </p:txBody>
        </p:sp>
        <p:sp>
          <p:nvSpPr>
            <p:cNvPr id="1315" name="Google Shape;1315;p100"/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region name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6" name="Google Shape;1316;p100"/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317" name="Google Shape;1317;p100"/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number of employees; DESC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01"/>
          <p:cNvSpPr txBox="1"/>
          <p:nvPr/>
        </p:nvSpPr>
        <p:spPr>
          <a:xfrm>
            <a:off x="730567" y="1782395"/>
            <a:ext cx="10730865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23" name="Google Shape;1323;p10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02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29" name="Google Shape;1329;p102"/>
          <p:cNvSpPr/>
          <p:nvPr/>
        </p:nvSpPr>
        <p:spPr>
          <a:xfrm>
            <a:off x="730567" y="1782396"/>
            <a:ext cx="7597003" cy="54602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02"/>
          <p:cNvSpPr txBox="1"/>
          <p:nvPr/>
        </p:nvSpPr>
        <p:spPr>
          <a:xfrm>
            <a:off x="9100457" y="1732242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0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03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37" name="Google Shape;1337;p103"/>
          <p:cNvSpPr/>
          <p:nvPr/>
        </p:nvSpPr>
        <p:spPr>
          <a:xfrm>
            <a:off x="730567" y="2336800"/>
            <a:ext cx="7597003" cy="100818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103"/>
          <p:cNvSpPr txBox="1"/>
          <p:nvPr/>
        </p:nvSpPr>
        <p:spPr>
          <a:xfrm>
            <a:off x="9100457" y="265622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0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04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45" name="Google Shape;1345;p104"/>
          <p:cNvSpPr/>
          <p:nvPr/>
        </p:nvSpPr>
        <p:spPr>
          <a:xfrm>
            <a:off x="730567" y="3337168"/>
            <a:ext cx="7597003" cy="2352431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04"/>
          <p:cNvSpPr txBox="1"/>
          <p:nvPr/>
        </p:nvSpPr>
        <p:spPr>
          <a:xfrm>
            <a:off x="9100457" y="4328717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0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05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730567" y="3688862"/>
            <a:ext cx="7597003" cy="1656861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105"/>
          <p:cNvSpPr txBox="1"/>
          <p:nvPr/>
        </p:nvSpPr>
        <p:spPr>
          <a:xfrm>
            <a:off x="9100457" y="433262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10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06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61" name="Google Shape;1361;p106"/>
          <p:cNvSpPr/>
          <p:nvPr/>
        </p:nvSpPr>
        <p:spPr>
          <a:xfrm>
            <a:off x="730567" y="5705231"/>
            <a:ext cx="7597003" cy="32824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106"/>
          <p:cNvSpPr txBox="1"/>
          <p:nvPr/>
        </p:nvSpPr>
        <p:spPr>
          <a:xfrm>
            <a:off x="9100457" y="5546188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and Aggregate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10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7"/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regions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departments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locations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countries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regions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`# of Employees`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369" name="Google Shape;1369;p107"/>
          <p:cNvSpPr/>
          <p:nvPr/>
        </p:nvSpPr>
        <p:spPr>
          <a:xfrm>
            <a:off x="730567" y="6025661"/>
            <a:ext cx="7597003" cy="325899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7"/>
          <p:cNvSpPr txBox="1"/>
          <p:nvPr/>
        </p:nvSpPr>
        <p:spPr>
          <a:xfrm>
            <a:off x="9100457" y="6003944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0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8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#49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09"/>
          <p:cNvSpPr txBox="1"/>
          <p:nvPr/>
        </p:nvSpPr>
        <p:spPr>
          <a:xfrm>
            <a:off x="730566" y="285961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382" name="Google Shape;1382;p109"/>
          <p:cNvSpPr txBox="1"/>
          <p:nvPr/>
        </p:nvSpPr>
        <p:spPr>
          <a:xfrm>
            <a:off x="6095996" y="1782395"/>
            <a:ext cx="5365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locations 		city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countries		country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departments		(joining 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employee salary</a:t>
            </a:r>
            <a:endParaRPr/>
          </a:p>
        </p:txBody>
      </p:sp>
      <p:sp>
        <p:nvSpPr>
          <p:cNvPr id="1383" name="Google Shape;1383;p10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84" name="Google Shape;1384;p109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385" name="Google Shape;1385;p109"/>
          <p:cNvSpPr txBox="1"/>
          <p:nvPr/>
        </p:nvSpPr>
        <p:spPr>
          <a:xfrm>
            <a:off x="730565" y="319816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386" name="Google Shape;1386;p109"/>
          <p:cNvSpPr txBox="1"/>
          <p:nvPr/>
        </p:nvSpPr>
        <p:spPr>
          <a:xfrm>
            <a:off x="730568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387" name="Google Shape;1387;p109"/>
          <p:cNvSpPr txBox="1"/>
          <p:nvPr/>
        </p:nvSpPr>
        <p:spPr>
          <a:xfrm>
            <a:off x="730567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388" name="Google Shape;1388;p109"/>
          <p:cNvSpPr txBox="1"/>
          <p:nvPr/>
        </p:nvSpPr>
        <p:spPr>
          <a:xfrm>
            <a:off x="730565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389" name="Google Shape;1389;p109"/>
          <p:cNvSpPr txBox="1"/>
          <p:nvPr/>
        </p:nvSpPr>
        <p:spPr>
          <a:xfrm>
            <a:off x="6095995" y="285961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endParaRPr/>
          </a:p>
        </p:txBody>
      </p:sp>
      <p:sp>
        <p:nvSpPr>
          <p:cNvPr id="1390" name="Google Shape;1390;p109"/>
          <p:cNvSpPr txBox="1"/>
          <p:nvPr/>
        </p:nvSpPr>
        <p:spPr>
          <a:xfrm>
            <a:off x="6095995" y="3198167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city average salary is higher 				than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(average salary of the 					company)</a:t>
            </a:r>
            <a:endParaRPr/>
          </a:p>
        </p:txBody>
      </p:sp>
      <p:sp>
        <p:nvSpPr>
          <p:cNvPr id="1391" name="Google Shape;1391;p109"/>
          <p:cNvSpPr txBox="1"/>
          <p:nvPr/>
        </p:nvSpPr>
        <p:spPr>
          <a:xfrm>
            <a:off x="6095996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392" name="Google Shape;1392;p109"/>
          <p:cNvSpPr txBox="1"/>
          <p:nvPr/>
        </p:nvSpPr>
        <p:spPr>
          <a:xfrm>
            <a:off x="6095996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393" name="Google Shape;1393;p109"/>
          <p:cNvSpPr txBox="1"/>
          <p:nvPr/>
        </p:nvSpPr>
        <p:spPr>
          <a:xfrm>
            <a:off x="6095995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94" name="Google Shape;1394;p109"/>
          <p:cNvGrpSpPr/>
          <p:nvPr/>
        </p:nvGrpSpPr>
        <p:grpSpPr>
          <a:xfrm>
            <a:off x="12191987" y="1769355"/>
            <a:ext cx="5926668" cy="2060353"/>
            <a:chOff x="169332" y="1778321"/>
            <a:chExt cx="5926668" cy="2060353"/>
          </a:xfrm>
        </p:grpSpPr>
        <p:grpSp>
          <p:nvGrpSpPr>
            <p:cNvPr id="1395" name="Google Shape;1395;p109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1396" name="Google Shape;1396;p109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397" name="Google Shape;1397;p109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398" name="Google Shape;1398;p109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399" name="Google Shape;1399;p109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400" name="Google Shape;1400;p109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401" name="Google Shape;1401;p109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402" name="Google Shape;1402;p109"/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LEFT JOIN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  ON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0"/>
          <p:cNvSpPr txBox="1"/>
          <p:nvPr/>
        </p:nvSpPr>
        <p:spPr>
          <a:xfrm>
            <a:off x="-10815549" y="285553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408" name="Google Shape;1408;p110"/>
          <p:cNvSpPr txBox="1"/>
          <p:nvPr/>
        </p:nvSpPr>
        <p:spPr>
          <a:xfrm>
            <a:off x="-10815548" y="177832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409" name="Google Shape;1409;p110"/>
          <p:cNvSpPr txBox="1"/>
          <p:nvPr/>
        </p:nvSpPr>
        <p:spPr>
          <a:xfrm>
            <a:off x="-10815550" y="319409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410" name="Google Shape;1410;p110"/>
          <p:cNvSpPr txBox="1"/>
          <p:nvPr/>
        </p:nvSpPr>
        <p:spPr>
          <a:xfrm>
            <a:off x="-10815547" y="402509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411" name="Google Shape;1411;p110"/>
          <p:cNvSpPr txBox="1"/>
          <p:nvPr/>
        </p:nvSpPr>
        <p:spPr>
          <a:xfrm>
            <a:off x="-10815548" y="436364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412" name="Google Shape;1412;p110"/>
          <p:cNvSpPr txBox="1"/>
          <p:nvPr/>
        </p:nvSpPr>
        <p:spPr>
          <a:xfrm>
            <a:off x="-10815550" y="470219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413" name="Google Shape;1413;p110"/>
          <p:cNvGrpSpPr/>
          <p:nvPr/>
        </p:nvGrpSpPr>
        <p:grpSpPr>
          <a:xfrm>
            <a:off x="-5450112" y="1778321"/>
            <a:ext cx="5365434" cy="3262431"/>
            <a:chOff x="6095995" y="1782395"/>
            <a:chExt cx="5365434" cy="3262431"/>
          </a:xfrm>
        </p:grpSpPr>
        <p:sp>
          <p:nvSpPr>
            <p:cNvPr id="1414" name="Google Shape;1414;p110"/>
            <p:cNvSpPr txBox="1"/>
            <p:nvPr/>
          </p:nvSpPr>
          <p:spPr>
            <a:xfrm>
              <a:off x="6095996" y="1782395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locations 		city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countries		country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		(joining table)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</a:t>
              </a:r>
              <a:endParaRPr/>
            </a:p>
          </p:txBody>
        </p:sp>
        <p:sp>
          <p:nvSpPr>
            <p:cNvPr id="1415" name="Google Shape;1415;p110"/>
            <p:cNvSpPr txBox="1"/>
            <p:nvPr/>
          </p:nvSpPr>
          <p:spPr>
            <a:xfrm>
              <a:off x="6095995" y="2859613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1416" name="Google Shape;1416;p110"/>
            <p:cNvSpPr txBox="1"/>
            <p:nvPr/>
          </p:nvSpPr>
          <p:spPr>
            <a:xfrm>
              <a:off x="6095995" y="3198167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city average salary is higher 				than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(average salary of the 					company)</a:t>
              </a:r>
              <a:endParaRPr/>
            </a:p>
          </p:txBody>
        </p:sp>
        <p:sp>
          <p:nvSpPr>
            <p:cNvPr id="1417" name="Google Shape;1417;p110"/>
            <p:cNvSpPr txBox="1"/>
            <p:nvPr/>
          </p:nvSpPr>
          <p:spPr>
            <a:xfrm>
              <a:off x="6095996" y="402916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418" name="Google Shape;1418;p110"/>
            <p:cNvSpPr txBox="1"/>
            <p:nvPr/>
          </p:nvSpPr>
          <p:spPr>
            <a:xfrm>
              <a:off x="6095996" y="436771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419" name="Google Shape;1419;p110"/>
            <p:cNvSpPr txBox="1"/>
            <p:nvPr/>
          </p:nvSpPr>
          <p:spPr>
            <a:xfrm>
              <a:off x="6095995" y="470627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20" name="Google Shape;1420;p11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21" name="Google Shape;1421;p110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average salary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2" name="Google Shape;1422;p110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423" name="Google Shape;1423;p110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424" name="Google Shape;1424;p110"/>
          <p:cNvSpPr txBox="1"/>
          <p:nvPr/>
        </p:nvSpPr>
        <p:spPr>
          <a:xfrm>
            <a:off x="6095991" y="282301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425" name="Google Shape;1425;p110"/>
          <p:cNvSpPr txBox="1"/>
          <p:nvPr/>
        </p:nvSpPr>
        <p:spPr>
          <a:xfrm>
            <a:off x="6095991" y="31615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426" name="Google Shape;1426;p110"/>
          <p:cNvSpPr txBox="1"/>
          <p:nvPr/>
        </p:nvSpPr>
        <p:spPr>
          <a:xfrm>
            <a:off x="6095991" y="35001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1427" name="Google Shape;1427;p110"/>
          <p:cNvGrpSpPr/>
          <p:nvPr/>
        </p:nvGrpSpPr>
        <p:grpSpPr>
          <a:xfrm>
            <a:off x="169332" y="1778321"/>
            <a:ext cx="5926668" cy="2060353"/>
            <a:chOff x="169332" y="1778321"/>
            <a:chExt cx="5926668" cy="2060353"/>
          </a:xfrm>
        </p:grpSpPr>
        <p:grpSp>
          <p:nvGrpSpPr>
            <p:cNvPr id="1428" name="Google Shape;1428;p110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1429" name="Google Shape;1429;p110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430" name="Google Shape;1430;p110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431" name="Google Shape;1431;p110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432" name="Google Shape;1432;p110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433" name="Google Shape;1433;p110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434" name="Google Shape;1434;p110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435" name="Google Shape;1435;p110"/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1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441" name="Google Shape;1441;p111"/>
          <p:cNvGrpSpPr/>
          <p:nvPr/>
        </p:nvGrpSpPr>
        <p:grpSpPr>
          <a:xfrm>
            <a:off x="12191987" y="1769355"/>
            <a:ext cx="5926668" cy="2060353"/>
            <a:chOff x="169332" y="1778321"/>
            <a:chExt cx="5926668" cy="2060353"/>
          </a:xfrm>
        </p:grpSpPr>
        <p:grpSp>
          <p:nvGrpSpPr>
            <p:cNvPr id="1442" name="Google Shape;1442;p111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1443" name="Google Shape;1443;p111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444" name="Google Shape;1444;p111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445" name="Google Shape;1445;p111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446" name="Google Shape;1446;p111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447" name="Google Shape;1447;p111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448" name="Google Shape;1448;p111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449" name="Google Shape;1449;p111"/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0" name="Google Shape;1450;p111"/>
          <p:cNvSpPr txBox="1"/>
          <p:nvPr/>
        </p:nvSpPr>
        <p:spPr>
          <a:xfrm>
            <a:off x="730566" y="285961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451" name="Google Shape;1451;p111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452" name="Google Shape;1452;p111"/>
          <p:cNvSpPr txBox="1"/>
          <p:nvPr/>
        </p:nvSpPr>
        <p:spPr>
          <a:xfrm>
            <a:off x="730565" y="319816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453" name="Google Shape;1453;p111"/>
          <p:cNvSpPr txBox="1"/>
          <p:nvPr/>
        </p:nvSpPr>
        <p:spPr>
          <a:xfrm>
            <a:off x="730568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454" name="Google Shape;1454;p111"/>
          <p:cNvSpPr txBox="1"/>
          <p:nvPr/>
        </p:nvSpPr>
        <p:spPr>
          <a:xfrm>
            <a:off x="730567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455" name="Google Shape;1455;p111"/>
          <p:cNvSpPr txBox="1"/>
          <p:nvPr/>
        </p:nvSpPr>
        <p:spPr>
          <a:xfrm>
            <a:off x="730565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456" name="Google Shape;1456;p111"/>
          <p:cNvGrpSpPr/>
          <p:nvPr/>
        </p:nvGrpSpPr>
        <p:grpSpPr>
          <a:xfrm>
            <a:off x="6095995" y="1782395"/>
            <a:ext cx="5365434" cy="3262431"/>
            <a:chOff x="6095995" y="1782395"/>
            <a:chExt cx="5365434" cy="3262431"/>
          </a:xfrm>
        </p:grpSpPr>
        <p:sp>
          <p:nvSpPr>
            <p:cNvPr id="1457" name="Google Shape;1457;p111"/>
            <p:cNvSpPr txBox="1"/>
            <p:nvPr/>
          </p:nvSpPr>
          <p:spPr>
            <a:xfrm>
              <a:off x="6095996" y="1782395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locations 		city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countries		country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		(joining table)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</a:t>
              </a:r>
              <a:endParaRPr/>
            </a:p>
          </p:txBody>
        </p:sp>
        <p:sp>
          <p:nvSpPr>
            <p:cNvPr id="1458" name="Google Shape;1458;p111"/>
            <p:cNvSpPr txBox="1"/>
            <p:nvPr/>
          </p:nvSpPr>
          <p:spPr>
            <a:xfrm>
              <a:off x="6095995" y="2859613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1459" name="Google Shape;1459;p111"/>
            <p:cNvSpPr txBox="1"/>
            <p:nvPr/>
          </p:nvSpPr>
          <p:spPr>
            <a:xfrm>
              <a:off x="6095995" y="3198167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city average salary is higher 				than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(average salary of the 					company)</a:t>
              </a:r>
              <a:endParaRPr/>
            </a:p>
          </p:txBody>
        </p:sp>
        <p:sp>
          <p:nvSpPr>
            <p:cNvPr id="1460" name="Google Shape;1460;p111"/>
            <p:cNvSpPr txBox="1"/>
            <p:nvPr/>
          </p:nvSpPr>
          <p:spPr>
            <a:xfrm>
              <a:off x="6095996" y="402916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461" name="Google Shape;1461;p111"/>
            <p:cNvSpPr txBox="1"/>
            <p:nvPr/>
          </p:nvSpPr>
          <p:spPr>
            <a:xfrm>
              <a:off x="6095996" y="436771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462" name="Google Shape;1462;p111"/>
            <p:cNvSpPr txBox="1"/>
            <p:nvPr/>
          </p:nvSpPr>
          <p:spPr>
            <a:xfrm>
              <a:off x="6095995" y="470627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12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468" name="Google Shape;1468;p11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13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474" name="Google Shape;1474;p113"/>
          <p:cNvSpPr/>
          <p:nvPr/>
        </p:nvSpPr>
        <p:spPr>
          <a:xfrm>
            <a:off x="730567" y="1782396"/>
            <a:ext cx="7597003" cy="70289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113"/>
          <p:cNvSpPr txBox="1"/>
          <p:nvPr/>
        </p:nvSpPr>
        <p:spPr>
          <a:xfrm>
            <a:off x="9100457" y="1810678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11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14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482" name="Google Shape;1482;p114"/>
          <p:cNvSpPr/>
          <p:nvPr/>
        </p:nvSpPr>
        <p:spPr>
          <a:xfrm>
            <a:off x="730567" y="2485292"/>
            <a:ext cx="7597003" cy="170375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114"/>
          <p:cNvSpPr txBox="1"/>
          <p:nvPr/>
        </p:nvSpPr>
        <p:spPr>
          <a:xfrm>
            <a:off x="9100457" y="315250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11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15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490" name="Google Shape;1490;p115"/>
          <p:cNvSpPr/>
          <p:nvPr/>
        </p:nvSpPr>
        <p:spPr>
          <a:xfrm>
            <a:off x="730567" y="4189046"/>
            <a:ext cx="7597003" cy="63304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115"/>
          <p:cNvSpPr txBox="1"/>
          <p:nvPr/>
        </p:nvSpPr>
        <p:spPr>
          <a:xfrm>
            <a:off x="9100457" y="4182403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and Aggregates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11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16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498" name="Google Shape;1498;p116"/>
          <p:cNvSpPr/>
          <p:nvPr/>
        </p:nvSpPr>
        <p:spPr>
          <a:xfrm>
            <a:off x="730567" y="4828734"/>
            <a:ext cx="7597003" cy="157030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116"/>
          <p:cNvSpPr txBox="1"/>
          <p:nvPr/>
        </p:nvSpPr>
        <p:spPr>
          <a:xfrm>
            <a:off x="9100457" y="542922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1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17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	  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506" name="Google Shape;1506;p117"/>
          <p:cNvSpPr/>
          <p:nvPr/>
        </p:nvSpPr>
        <p:spPr>
          <a:xfrm>
            <a:off x="730567" y="5251938"/>
            <a:ext cx="7597003" cy="85187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117"/>
          <p:cNvSpPr txBox="1"/>
          <p:nvPr/>
        </p:nvSpPr>
        <p:spPr>
          <a:xfrm>
            <a:off x="9100457" y="5493210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11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49: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entire company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18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#54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19"/>
          <p:cNvSpPr txBox="1"/>
          <p:nvPr/>
        </p:nvSpPr>
        <p:spPr>
          <a:xfrm>
            <a:off x="730568" y="212242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519" name="Google Shape;1519;p119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location	s		all information</a:t>
            </a:r>
            <a:endParaRPr/>
          </a:p>
        </p:txBody>
      </p:sp>
      <p:sp>
        <p:nvSpPr>
          <p:cNvPr id="1520" name="Google Shape;1520;p119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21" name="Google Shape;1521;p119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522" name="Google Shape;1522;p119"/>
          <p:cNvSpPr txBox="1"/>
          <p:nvPr/>
        </p:nvSpPr>
        <p:spPr>
          <a:xfrm>
            <a:off x="730567" y="24609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523" name="Google Shape;1523;p119"/>
          <p:cNvSpPr txBox="1"/>
          <p:nvPr/>
        </p:nvSpPr>
        <p:spPr>
          <a:xfrm>
            <a:off x="730567" y="378441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524" name="Google Shape;1524;p119"/>
          <p:cNvSpPr txBox="1"/>
          <p:nvPr/>
        </p:nvSpPr>
        <p:spPr>
          <a:xfrm>
            <a:off x="730566" y="412297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525" name="Google Shape;1525;p119"/>
          <p:cNvSpPr txBox="1"/>
          <p:nvPr/>
        </p:nvSpPr>
        <p:spPr>
          <a:xfrm>
            <a:off x="730564" y="446152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526" name="Google Shape;1526;p119"/>
          <p:cNvSpPr txBox="1"/>
          <p:nvPr/>
        </p:nvSpPr>
        <p:spPr>
          <a:xfrm>
            <a:off x="6095997" y="212242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27" name="Google Shape;1527;p119"/>
          <p:cNvSpPr txBox="1"/>
          <p:nvPr/>
        </p:nvSpPr>
        <p:spPr>
          <a:xfrm>
            <a:off x="6095997" y="2460978"/>
            <a:ext cx="53654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locations		postal code is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 city is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OR state province is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OR country is not in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(list of 				countries)</a:t>
            </a:r>
            <a:endParaRPr/>
          </a:p>
        </p:txBody>
      </p:sp>
      <p:sp>
        <p:nvSpPr>
          <p:cNvPr id="1528" name="Google Shape;1528;p119"/>
          <p:cNvSpPr txBox="1"/>
          <p:nvPr/>
        </p:nvSpPr>
        <p:spPr>
          <a:xfrm>
            <a:off x="6095995" y="378441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29" name="Google Shape;1529;p119"/>
          <p:cNvSpPr txBox="1"/>
          <p:nvPr/>
        </p:nvSpPr>
        <p:spPr>
          <a:xfrm>
            <a:off x="6095995" y="412297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30" name="Google Shape;1530;p119"/>
          <p:cNvSpPr txBox="1"/>
          <p:nvPr/>
        </p:nvSpPr>
        <p:spPr>
          <a:xfrm>
            <a:off x="6095994" y="446152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31" name="Google Shape;1531;p119"/>
          <p:cNvGrpSpPr/>
          <p:nvPr/>
        </p:nvGrpSpPr>
        <p:grpSpPr>
          <a:xfrm>
            <a:off x="12192000" y="1763670"/>
            <a:ext cx="5926668" cy="2032270"/>
            <a:chOff x="169332" y="1778321"/>
            <a:chExt cx="5926668" cy="2032270"/>
          </a:xfrm>
        </p:grpSpPr>
        <p:grpSp>
          <p:nvGrpSpPr>
            <p:cNvPr id="1532" name="Google Shape;1532;p119"/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1533" name="Google Shape;1533;p119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534" name="Google Shape;1534;p119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535" name="Google Shape;1535;p119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536" name="Google Shape;1536;p119"/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537" name="Google Shape;1537;p119"/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538" name="Google Shape;1538;p119"/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539" name="Google Shape;1539;p119"/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LEFT JOIN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  ON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730567" y="1782396"/>
            <a:ext cx="7597003" cy="81489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9100456" y="1866675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20"/>
          <p:cNvSpPr txBox="1"/>
          <p:nvPr/>
        </p:nvSpPr>
        <p:spPr>
          <a:xfrm>
            <a:off x="-10815537" y="211782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545" name="Google Shape;1545;p120"/>
          <p:cNvSpPr txBox="1"/>
          <p:nvPr/>
        </p:nvSpPr>
        <p:spPr>
          <a:xfrm>
            <a:off x="-10815538" y="17777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546" name="Google Shape;1546;p120"/>
          <p:cNvSpPr txBox="1"/>
          <p:nvPr/>
        </p:nvSpPr>
        <p:spPr>
          <a:xfrm>
            <a:off x="-10815538" y="245637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547" name="Google Shape;1547;p120"/>
          <p:cNvSpPr txBox="1"/>
          <p:nvPr/>
        </p:nvSpPr>
        <p:spPr>
          <a:xfrm>
            <a:off x="-10815538" y="377981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548" name="Google Shape;1548;p120"/>
          <p:cNvSpPr txBox="1"/>
          <p:nvPr/>
        </p:nvSpPr>
        <p:spPr>
          <a:xfrm>
            <a:off x="-10815539" y="411836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549" name="Google Shape;1549;p120"/>
          <p:cNvSpPr txBox="1"/>
          <p:nvPr/>
        </p:nvSpPr>
        <p:spPr>
          <a:xfrm>
            <a:off x="-10815541" y="44569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550" name="Google Shape;1550;p120"/>
          <p:cNvGrpSpPr/>
          <p:nvPr/>
        </p:nvGrpSpPr>
        <p:grpSpPr>
          <a:xfrm>
            <a:off x="-5450111" y="1777792"/>
            <a:ext cx="5365436" cy="3017684"/>
            <a:chOff x="-5450111" y="1777792"/>
            <a:chExt cx="5365436" cy="3017684"/>
          </a:xfrm>
        </p:grpSpPr>
        <p:sp>
          <p:nvSpPr>
            <p:cNvPr id="1551" name="Google Shape;1551;p120"/>
            <p:cNvSpPr txBox="1"/>
            <p:nvPr/>
          </p:nvSpPr>
          <p:spPr>
            <a:xfrm>
              <a:off x="-5450109" y="177779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	s		all information</a:t>
              </a:r>
              <a:endParaRPr/>
            </a:p>
          </p:txBody>
        </p:sp>
        <p:sp>
          <p:nvSpPr>
            <p:cNvPr id="1552" name="Google Shape;1552;p120"/>
            <p:cNvSpPr txBox="1"/>
            <p:nvPr/>
          </p:nvSpPr>
          <p:spPr>
            <a:xfrm>
              <a:off x="-5450108" y="211782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53" name="Google Shape;1553;p120"/>
            <p:cNvSpPr txBox="1"/>
            <p:nvPr/>
          </p:nvSpPr>
          <p:spPr>
            <a:xfrm>
              <a:off x="-5450108" y="2456375"/>
              <a:ext cx="536543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locations		postal code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 city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OR state province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OR country is not in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(list of 				countries)</a:t>
              </a:r>
              <a:endParaRPr/>
            </a:p>
          </p:txBody>
        </p:sp>
        <p:sp>
          <p:nvSpPr>
            <p:cNvPr id="1554" name="Google Shape;1554;p120"/>
            <p:cNvSpPr txBox="1"/>
            <p:nvPr/>
          </p:nvSpPr>
          <p:spPr>
            <a:xfrm>
              <a:off x="-5450110" y="377981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55" name="Google Shape;1555;p120"/>
            <p:cNvSpPr txBox="1"/>
            <p:nvPr/>
          </p:nvSpPr>
          <p:spPr>
            <a:xfrm>
              <a:off x="-5450110" y="411836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56" name="Google Shape;1556;p120"/>
            <p:cNvSpPr txBox="1"/>
            <p:nvPr/>
          </p:nvSpPr>
          <p:spPr>
            <a:xfrm>
              <a:off x="-5450111" y="445692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57" name="Google Shape;1557;p120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58" name="Google Shape;1558;p120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countries		country 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9" name="Google Shape;1559;p120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60" name="Google Shape;1560;p120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61" name="Google Shape;1561;p120"/>
          <p:cNvSpPr txBox="1"/>
          <p:nvPr/>
        </p:nvSpPr>
        <p:spPr>
          <a:xfrm>
            <a:off x="6095991" y="279492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62" name="Google Shape;1562;p120"/>
          <p:cNvSpPr txBox="1"/>
          <p:nvPr/>
        </p:nvSpPr>
        <p:spPr>
          <a:xfrm>
            <a:off x="6095991" y="313348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563" name="Google Shape;1563;p120"/>
          <p:cNvSpPr txBox="1"/>
          <p:nvPr/>
        </p:nvSpPr>
        <p:spPr>
          <a:xfrm>
            <a:off x="6095991" y="347203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1564" name="Google Shape;1564;p120"/>
          <p:cNvGrpSpPr/>
          <p:nvPr/>
        </p:nvGrpSpPr>
        <p:grpSpPr>
          <a:xfrm>
            <a:off x="169332" y="1778321"/>
            <a:ext cx="5926668" cy="2032270"/>
            <a:chOff x="169332" y="1778321"/>
            <a:chExt cx="5926668" cy="2032270"/>
          </a:xfrm>
        </p:grpSpPr>
        <p:grpSp>
          <p:nvGrpSpPr>
            <p:cNvPr id="1565" name="Google Shape;1565;p120"/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1566" name="Google Shape;1566;p120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567" name="Google Shape;1567;p120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568" name="Google Shape;1568;p120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569" name="Google Shape;1569;p120"/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570" name="Google Shape;1570;p120"/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571" name="Google Shape;1571;p120"/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572" name="Google Shape;1572;p120"/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21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78" name="Google Shape;1578;p121"/>
          <p:cNvSpPr txBox="1"/>
          <p:nvPr/>
        </p:nvSpPr>
        <p:spPr>
          <a:xfrm>
            <a:off x="730568" y="212242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579" name="Google Shape;1579;p121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580" name="Google Shape;1580;p121"/>
          <p:cNvSpPr txBox="1"/>
          <p:nvPr/>
        </p:nvSpPr>
        <p:spPr>
          <a:xfrm>
            <a:off x="730567" y="24609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581" name="Google Shape;1581;p121"/>
          <p:cNvSpPr txBox="1"/>
          <p:nvPr/>
        </p:nvSpPr>
        <p:spPr>
          <a:xfrm>
            <a:off x="730567" y="378441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582" name="Google Shape;1582;p121"/>
          <p:cNvSpPr txBox="1"/>
          <p:nvPr/>
        </p:nvSpPr>
        <p:spPr>
          <a:xfrm>
            <a:off x="730566" y="412297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583" name="Google Shape;1583;p121"/>
          <p:cNvSpPr txBox="1"/>
          <p:nvPr/>
        </p:nvSpPr>
        <p:spPr>
          <a:xfrm>
            <a:off x="730564" y="446152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584" name="Google Shape;1584;p121"/>
          <p:cNvGrpSpPr/>
          <p:nvPr/>
        </p:nvGrpSpPr>
        <p:grpSpPr>
          <a:xfrm>
            <a:off x="6095994" y="1782395"/>
            <a:ext cx="5365436" cy="3017684"/>
            <a:chOff x="6095994" y="1782395"/>
            <a:chExt cx="5365436" cy="3017684"/>
          </a:xfrm>
        </p:grpSpPr>
        <p:sp>
          <p:nvSpPr>
            <p:cNvPr id="1585" name="Google Shape;1585;p121"/>
            <p:cNvSpPr txBox="1"/>
            <p:nvPr/>
          </p:nvSpPr>
          <p:spPr>
            <a:xfrm>
              <a:off x="6095996" y="178239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	s		all information</a:t>
              </a:r>
              <a:endParaRPr/>
            </a:p>
          </p:txBody>
        </p:sp>
        <p:sp>
          <p:nvSpPr>
            <p:cNvPr id="1586" name="Google Shape;1586;p121"/>
            <p:cNvSpPr txBox="1"/>
            <p:nvPr/>
          </p:nvSpPr>
          <p:spPr>
            <a:xfrm>
              <a:off x="6095997" y="212242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87" name="Google Shape;1587;p121"/>
            <p:cNvSpPr txBox="1"/>
            <p:nvPr/>
          </p:nvSpPr>
          <p:spPr>
            <a:xfrm>
              <a:off x="6095997" y="2460978"/>
              <a:ext cx="536543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locations		postal code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 city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OR state province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OR country is not in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(list of 				countries)</a:t>
              </a:r>
              <a:endParaRPr/>
            </a:p>
          </p:txBody>
        </p:sp>
        <p:sp>
          <p:nvSpPr>
            <p:cNvPr id="1588" name="Google Shape;1588;p121"/>
            <p:cNvSpPr txBox="1"/>
            <p:nvPr/>
          </p:nvSpPr>
          <p:spPr>
            <a:xfrm>
              <a:off x="6095995" y="3784417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89" name="Google Shape;1589;p121"/>
            <p:cNvSpPr txBox="1"/>
            <p:nvPr/>
          </p:nvSpPr>
          <p:spPr>
            <a:xfrm>
              <a:off x="6095995" y="412297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590" name="Google Shape;1590;p121"/>
            <p:cNvSpPr txBox="1"/>
            <p:nvPr/>
          </p:nvSpPr>
          <p:spPr>
            <a:xfrm>
              <a:off x="6095994" y="446152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91" name="Google Shape;1591;p121"/>
          <p:cNvGrpSpPr/>
          <p:nvPr/>
        </p:nvGrpSpPr>
        <p:grpSpPr>
          <a:xfrm>
            <a:off x="12192000" y="1763670"/>
            <a:ext cx="5926668" cy="2032270"/>
            <a:chOff x="169332" y="1778321"/>
            <a:chExt cx="5926668" cy="2032270"/>
          </a:xfrm>
        </p:grpSpPr>
        <p:grpSp>
          <p:nvGrpSpPr>
            <p:cNvPr id="1592" name="Google Shape;1592;p121"/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1593" name="Google Shape;1593;p121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594" name="Google Shape;1594;p121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595" name="Google Shape;1595;p121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596" name="Google Shape;1596;p121"/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597" name="Google Shape;1597;p121"/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598" name="Google Shape;1598;p121"/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599" name="Google Shape;1599;p121"/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22"/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.POSTAL_CODE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.STATE_PROVINCE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605" name="Google Shape;1605;p122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23"/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.POSTAL_CODE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.STATE_PROVINCE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611" name="Google Shape;1611;p123"/>
          <p:cNvSpPr/>
          <p:nvPr/>
        </p:nvSpPr>
        <p:spPr>
          <a:xfrm>
            <a:off x="730567" y="1782396"/>
            <a:ext cx="7597003" cy="562219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123"/>
          <p:cNvSpPr txBox="1"/>
          <p:nvPr/>
        </p:nvSpPr>
        <p:spPr>
          <a:xfrm>
            <a:off x="9100457" y="1740339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123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24"/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.POSTAL_CODE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.STATE_PROVINCE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619" name="Google Shape;1619;p124"/>
          <p:cNvSpPr/>
          <p:nvPr/>
        </p:nvSpPr>
        <p:spPr>
          <a:xfrm>
            <a:off x="730567" y="2391508"/>
            <a:ext cx="7597003" cy="539261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124"/>
          <p:cNvSpPr txBox="1"/>
          <p:nvPr/>
        </p:nvSpPr>
        <p:spPr>
          <a:xfrm>
            <a:off x="9100457" y="247647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24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25"/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.POSTAL_CODE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.STATE_PROVINCE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627" name="Google Shape;1627;p125"/>
          <p:cNvSpPr/>
          <p:nvPr/>
        </p:nvSpPr>
        <p:spPr>
          <a:xfrm>
            <a:off x="730567" y="2930769"/>
            <a:ext cx="7597003" cy="282194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25"/>
          <p:cNvSpPr txBox="1"/>
          <p:nvPr/>
        </p:nvSpPr>
        <p:spPr>
          <a:xfrm>
            <a:off x="9100457" y="4157075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25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26"/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locations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.POSTAL_CODE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.CITY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.STATE_PROVINCE = ''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countries </a:t>
            </a:r>
            <a:r>
              <a:rPr lang="en-US" sz="18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/>
          </a:p>
        </p:txBody>
      </p:sp>
      <p:sp>
        <p:nvSpPr>
          <p:cNvPr id="1635" name="Google Shape;1635;p126"/>
          <p:cNvSpPr/>
          <p:nvPr/>
        </p:nvSpPr>
        <p:spPr>
          <a:xfrm>
            <a:off x="730567" y="4314092"/>
            <a:ext cx="7597003" cy="107070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126"/>
          <p:cNvSpPr txBox="1"/>
          <p:nvPr/>
        </p:nvSpPr>
        <p:spPr>
          <a:xfrm>
            <a:off x="9100457" y="4664780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126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54: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invalid locations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27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BONUS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8"/>
          <p:cNvSpPr txBox="1"/>
          <p:nvPr/>
        </p:nvSpPr>
        <p:spPr>
          <a:xfrm>
            <a:off x="730567" y="1351508"/>
            <a:ext cx="1073086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DRAMA(</a:t>
            </a:r>
            <a:r>
              <a:rPr lang="en-US" sz="2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`I Ring`</a:t>
            </a:r>
            <a:r>
              <a:rPr lang="en-US" sz="2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648" name="Google Shape;1648;p128"/>
          <p:cNvSpPr txBox="1"/>
          <p:nvPr/>
        </p:nvSpPr>
        <p:spPr>
          <a:xfrm>
            <a:off x="730566" y="1351508"/>
            <a:ext cx="1073086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myCrown = myBling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9" name="Google Shape;1649;p128"/>
          <p:cNvSpPr txBox="1"/>
          <p:nvPr/>
        </p:nvSpPr>
        <p:spPr>
          <a:xfrm>
            <a:off x="730565" y="1351508"/>
            <a:ext cx="1073086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theKing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0" name="Google Shape;1650;p128"/>
          <p:cNvSpPr txBox="1"/>
          <p:nvPr/>
        </p:nvSpPr>
        <p:spPr>
          <a:xfrm>
            <a:off x="730565" y="1351508"/>
            <a:ext cx="1073086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thePen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1" name="Google Shape;1651;p128"/>
          <p:cNvSpPr txBox="1"/>
          <p:nvPr/>
        </p:nvSpPr>
        <p:spPr>
          <a:xfrm>
            <a:off x="730565" y="1351508"/>
            <a:ext cx="107308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theRing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2" name="Google Shape;1652;p128"/>
          <p:cNvSpPr txBox="1"/>
          <p:nvPr/>
        </p:nvSpPr>
        <p:spPr>
          <a:xfrm>
            <a:off x="730565" y="1351508"/>
            <a:ext cx="107308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theScreen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3" name="Google Shape;1653;p128"/>
          <p:cNvSpPr txBox="1"/>
          <p:nvPr/>
        </p:nvSpPr>
        <p:spPr>
          <a:xfrm>
            <a:off x="730565" y="1351508"/>
            <a:ext cx="107308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*</a:t>
            </a:r>
            <a:endParaRPr/>
          </a:p>
        </p:txBody>
      </p:sp>
      <p:grpSp>
        <p:nvGrpSpPr>
          <p:cNvPr id="1654" name="Google Shape;1654;p128"/>
          <p:cNvGrpSpPr/>
          <p:nvPr/>
        </p:nvGrpSpPr>
        <p:grpSpPr>
          <a:xfrm>
            <a:off x="5639432" y="869203"/>
            <a:ext cx="2505560" cy="2446986"/>
            <a:chOff x="5639432" y="869203"/>
            <a:chExt cx="2505560" cy="2446986"/>
          </a:xfrm>
        </p:grpSpPr>
        <p:sp>
          <p:nvSpPr>
            <p:cNvPr id="1655" name="Google Shape;1655;p128"/>
            <p:cNvSpPr/>
            <p:nvPr/>
          </p:nvSpPr>
          <p:spPr>
            <a:xfrm>
              <a:off x="5639432" y="869203"/>
              <a:ext cx="2499180" cy="2040420"/>
            </a:xfrm>
            <a:prstGeom prst="roundRect">
              <a:avLst>
                <a:gd fmla="val 330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28"/>
            <p:cNvSpPr txBox="1"/>
            <p:nvPr/>
          </p:nvSpPr>
          <p:spPr>
            <a:xfrm>
              <a:off x="5639432" y="937215"/>
              <a:ext cx="2505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theScreen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obile Phone | ID#: 594 | Emoji.co.uk" id="1657" name="Google Shape;1657;p1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2628" y="1477081"/>
              <a:ext cx="1292784" cy="1292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8" name="Google Shape;1658;p128"/>
            <p:cNvSpPr/>
            <p:nvPr/>
          </p:nvSpPr>
          <p:spPr>
            <a:xfrm>
              <a:off x="6338715" y="1387604"/>
              <a:ext cx="1100609" cy="1471739"/>
            </a:xfrm>
            <a:prstGeom prst="rect">
              <a:avLst/>
            </a:prstGeom>
            <a:noFill/>
            <a:ln cap="flat" cmpd="sng" w="25400">
              <a:solidFill>
                <a:srgbClr val="DE776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28"/>
            <p:cNvSpPr txBox="1"/>
            <p:nvPr/>
          </p:nvSpPr>
          <p:spPr>
            <a:xfrm>
              <a:off x="6206398" y="2977635"/>
              <a:ext cx="13652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0" name="Google Shape;1660;p128"/>
          <p:cNvGrpSpPr/>
          <p:nvPr/>
        </p:nvGrpSpPr>
        <p:grpSpPr>
          <a:xfrm>
            <a:off x="5639432" y="3540553"/>
            <a:ext cx="2505560" cy="2448243"/>
            <a:chOff x="5639432" y="3540553"/>
            <a:chExt cx="2505560" cy="2448243"/>
          </a:xfrm>
        </p:grpSpPr>
        <p:pic>
          <p:nvPicPr>
            <p:cNvPr descr="✍️ Writing Hand Emoji" id="1661" name="Google Shape;1661;p1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6172" y="3635551"/>
              <a:ext cx="1545698" cy="2318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2" name="Google Shape;1662;p128"/>
            <p:cNvSpPr/>
            <p:nvPr/>
          </p:nvSpPr>
          <p:spPr>
            <a:xfrm>
              <a:off x="5639432" y="3540553"/>
              <a:ext cx="2499180" cy="2040420"/>
            </a:xfrm>
            <a:prstGeom prst="roundRect">
              <a:avLst>
                <a:gd fmla="val 330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28"/>
            <p:cNvSpPr txBox="1"/>
            <p:nvPr/>
          </p:nvSpPr>
          <p:spPr>
            <a:xfrm>
              <a:off x="5639432" y="3608565"/>
              <a:ext cx="2505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thePen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28"/>
            <p:cNvSpPr/>
            <p:nvPr/>
          </p:nvSpPr>
          <p:spPr>
            <a:xfrm>
              <a:off x="6338714" y="4056172"/>
              <a:ext cx="1100609" cy="1471739"/>
            </a:xfrm>
            <a:prstGeom prst="rect">
              <a:avLst/>
            </a:prstGeom>
            <a:noFill/>
            <a:ln cap="flat" cmpd="sng" w="25400">
              <a:solidFill>
                <a:srgbClr val="DE776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28"/>
            <p:cNvSpPr txBox="1"/>
            <p:nvPr/>
          </p:nvSpPr>
          <p:spPr>
            <a:xfrm>
              <a:off x="6206398" y="5650242"/>
              <a:ext cx="13652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6" name="Google Shape;1666;p128"/>
          <p:cNvGrpSpPr/>
          <p:nvPr/>
        </p:nvGrpSpPr>
        <p:grpSpPr>
          <a:xfrm>
            <a:off x="8672845" y="3540553"/>
            <a:ext cx="2505560" cy="2446837"/>
            <a:chOff x="8672845" y="3540553"/>
            <a:chExt cx="2505560" cy="2446837"/>
          </a:xfrm>
        </p:grpSpPr>
        <p:sp>
          <p:nvSpPr>
            <p:cNvPr id="1667" name="Google Shape;1667;p128"/>
            <p:cNvSpPr/>
            <p:nvPr/>
          </p:nvSpPr>
          <p:spPr>
            <a:xfrm>
              <a:off x="8672845" y="3540553"/>
              <a:ext cx="2499180" cy="2040420"/>
            </a:xfrm>
            <a:prstGeom prst="roundRect">
              <a:avLst>
                <a:gd fmla="val 330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28"/>
            <p:cNvSpPr txBox="1"/>
            <p:nvPr/>
          </p:nvSpPr>
          <p:spPr>
            <a:xfrm>
              <a:off x="8672845" y="3608565"/>
              <a:ext cx="2505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theKing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rown&quot; Emoji - Download for free – Iconduck" id="1669" name="Google Shape;1669;p1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9456023" y="4373233"/>
              <a:ext cx="932820" cy="837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0" name="Google Shape;1670;p128"/>
            <p:cNvSpPr/>
            <p:nvPr/>
          </p:nvSpPr>
          <p:spPr>
            <a:xfrm>
              <a:off x="9375320" y="4056171"/>
              <a:ext cx="1100609" cy="1471739"/>
            </a:xfrm>
            <a:prstGeom prst="rect">
              <a:avLst/>
            </a:prstGeom>
            <a:noFill/>
            <a:ln cap="flat" cmpd="sng" w="25400">
              <a:solidFill>
                <a:srgbClr val="DE776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28"/>
            <p:cNvSpPr txBox="1"/>
            <p:nvPr/>
          </p:nvSpPr>
          <p:spPr>
            <a:xfrm>
              <a:off x="9243004" y="5648836"/>
              <a:ext cx="13652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2" name="Google Shape;1672;p128"/>
          <p:cNvGrpSpPr/>
          <p:nvPr/>
        </p:nvGrpSpPr>
        <p:grpSpPr>
          <a:xfrm>
            <a:off x="8672845" y="869203"/>
            <a:ext cx="2505560" cy="2446837"/>
            <a:chOff x="8672845" y="869203"/>
            <a:chExt cx="2505560" cy="2446837"/>
          </a:xfrm>
        </p:grpSpPr>
        <p:sp>
          <p:nvSpPr>
            <p:cNvPr id="1673" name="Google Shape;1673;p128"/>
            <p:cNvSpPr/>
            <p:nvPr/>
          </p:nvSpPr>
          <p:spPr>
            <a:xfrm>
              <a:off x="8672845" y="869203"/>
              <a:ext cx="2499180" cy="2040420"/>
            </a:xfrm>
            <a:prstGeom prst="roundRect">
              <a:avLst>
                <a:gd fmla="val 330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28"/>
            <p:cNvSpPr txBox="1"/>
            <p:nvPr/>
          </p:nvSpPr>
          <p:spPr>
            <a:xfrm>
              <a:off x="8672845" y="937215"/>
              <a:ext cx="2505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theRing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💍 Ring Emoji" id="1675" name="Google Shape;1675;p1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19838" y="1492131"/>
              <a:ext cx="1197263" cy="1197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6" name="Google Shape;1676;p128"/>
            <p:cNvSpPr/>
            <p:nvPr/>
          </p:nvSpPr>
          <p:spPr>
            <a:xfrm>
              <a:off x="9375320" y="1387603"/>
              <a:ext cx="1100609" cy="1471739"/>
            </a:xfrm>
            <a:prstGeom prst="rect">
              <a:avLst/>
            </a:prstGeom>
            <a:noFill/>
            <a:ln cap="flat" cmpd="sng" w="25400">
              <a:solidFill>
                <a:srgbClr val="DE776A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28"/>
            <p:cNvSpPr txBox="1"/>
            <p:nvPr/>
          </p:nvSpPr>
          <p:spPr>
            <a:xfrm>
              <a:off x="9243004" y="2977486"/>
              <a:ext cx="13652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129"/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8AA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29"/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69F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129"/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129"/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69F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129"/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129"/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Scheme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129"/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Modern Serif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Consolas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LEFT JOIN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  ON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730567" y="2568102"/>
            <a:ext cx="7597003" cy="98249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9100455" y="2874683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LEFT JOIN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  ON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730567" y="3540868"/>
            <a:ext cx="7597003" cy="49611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9100456" y="3465757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LEFT JOIN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</a:t>
            </a: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  ON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`Total Salary`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730567" y="4027251"/>
            <a:ext cx="7597003" cy="47665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24: Returns 27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total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by the total. Include departments with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salary of zero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9100455" y="4080913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#27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complete name of employee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730566" y="279805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730565" y="313661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730563" y="347516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Self Join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same job_id as their manager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Name; ASC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730567" y="1782395"/>
            <a:ext cx="7597003" cy="80840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9100457" y="1863431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#22</a:t>
            </a:r>
            <a:endParaRPr b="0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730567" y="2571749"/>
            <a:ext cx="7597003" cy="96202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9100457" y="2868095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30567" y="3552825"/>
            <a:ext cx="7597003" cy="48577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9100457" y="361104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.JOB_ID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730567" y="4038599"/>
            <a:ext cx="7597003" cy="77152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9100457" y="4239695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job title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their manager. Include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#31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		complete name of employee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730569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730568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730566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6095996" y="2459503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hire date within last 30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of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(most recent hire date)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6095997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6095997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6095996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Name; ASC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2" name="Google Shape;292;p24"/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293" name="Google Shape;293;p24"/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294" name="Google Shape;294;p24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295" name="Google Shape;295;p24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296" name="Google Shape;296;p24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297" name="Google Shape;297;p24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298" name="Google Shape;298;p24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299" name="Google Shape;299;p24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300" name="Google Shape;300;p24"/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5"/>
          <p:cNvGrpSpPr/>
          <p:nvPr/>
        </p:nvGrpSpPr>
        <p:grpSpPr>
          <a:xfrm>
            <a:off x="-5365433" y="1778323"/>
            <a:ext cx="5365434" cy="2277545"/>
            <a:chOff x="-5365433" y="1778323"/>
            <a:chExt cx="5365434" cy="227754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-5365433" y="1778323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-5365433" y="2116877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08" name="Google Shape;308;p25"/>
            <p:cNvSpPr txBox="1"/>
            <p:nvPr/>
          </p:nvSpPr>
          <p:spPr>
            <a:xfrm>
              <a:off x="-5365433" y="2455431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hire date within last 30 days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of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(most recent hire date)</a:t>
              </a: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-5365432" y="304020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-5365432" y="3378760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-5365433" y="371731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2" name="Google Shape;312;p25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most recent hire 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-10730862" y="211687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-10730862" y="177832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-10730863" y="245543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-10730863" y="279398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-10730864" y="313253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-10730866" y="347109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325" name="Google Shape;325;p25"/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326" name="Google Shape;326;p25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327" name="Google Shape;327;p25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328" name="Google Shape;328;p25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329" name="Google Shape;329;p25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330" name="Google Shape;330;p25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331" name="Google Shape;331;p25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332" name="Google Shape;332;p25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333" name="Google Shape;333;p25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730569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730568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30566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095996" y="1782395"/>
            <a:ext cx="5365434" cy="2277545"/>
            <a:chOff x="6095996" y="1782395"/>
            <a:chExt cx="5365434" cy="2277545"/>
          </a:xfrm>
        </p:grpSpPr>
        <p:sp>
          <p:nvSpPr>
            <p:cNvPr id="346" name="Google Shape;346;p26"/>
            <p:cNvSpPr txBox="1"/>
            <p:nvPr/>
          </p:nvSpPr>
          <p:spPr>
            <a:xfrm>
              <a:off x="6095996" y="178239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</p:txBody>
        </p:sp>
        <p:sp>
          <p:nvSpPr>
            <p:cNvPr id="347" name="Google Shape;347;p26"/>
            <p:cNvSpPr txBox="1"/>
            <p:nvPr/>
          </p:nvSpPr>
          <p:spPr>
            <a:xfrm>
              <a:off x="6095996" y="2120949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6095996" y="2459503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hire date within last 30 days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of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(most recent hire date)</a:t>
              </a:r>
              <a:endParaRPr/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6095997" y="304427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6095997" y="338283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351" name="Google Shape;351;p26"/>
            <p:cNvSpPr txBox="1"/>
            <p:nvPr/>
          </p:nvSpPr>
          <p:spPr>
            <a:xfrm>
              <a:off x="6095996" y="372138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2" name="Google Shape;352;p26"/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354" name="Google Shape;354;p26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355" name="Google Shape;355;p26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356" name="Google Shape;356;p26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357" name="Google Shape;357;p26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358" name="Google Shape;358;p26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359" name="Google Shape;359;p26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360" name="Google Shape;360;p26"/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30567" y="1782396"/>
            <a:ext cx="7597003" cy="79888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730567" y="2585803"/>
            <a:ext cx="7597003" cy="472189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9100457" y="2637231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complete name of employee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730566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730565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730563" y="372138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Self Join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095996" y="2459503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hire date is within 2 days of manager’s hire date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095994" y="304427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095994" y="33828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095994" y="3721386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 of Employee; ASC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 of Manager; ASC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730567" y="3057993"/>
            <a:ext cx="7597003" cy="2196059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9100457" y="397135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730567" y="3800007"/>
            <a:ext cx="7597003" cy="96686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9100457" y="4098773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6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DATEDIFF(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  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730567" y="5246557"/>
            <a:ext cx="7597003" cy="77199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9100457" y="5447888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31: Returns 31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were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last 30 days (inclusive)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most recent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#32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		complete name of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department ID</a:t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6095990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25" name="Google Shape;425;p34"/>
          <p:cNvSpPr txBox="1"/>
          <p:nvPr/>
        </p:nvSpPr>
        <p:spPr>
          <a:xfrm>
            <a:off x="6095990" y="2951946"/>
            <a:ext cx="5365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salary is within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(top 10% of 				the department)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exists at least two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(employees 				in the same department)</a:t>
            </a:r>
            <a:endParaRPr/>
          </a:p>
        </p:txBody>
      </p:sp>
      <p:sp>
        <p:nvSpPr>
          <p:cNvPr id="426" name="Google Shape;426;p34"/>
          <p:cNvSpPr txBox="1"/>
          <p:nvPr/>
        </p:nvSpPr>
        <p:spPr>
          <a:xfrm>
            <a:off x="6095985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27" name="Google Shape;427;p34"/>
          <p:cNvSpPr txBox="1"/>
          <p:nvPr/>
        </p:nvSpPr>
        <p:spPr>
          <a:xfrm>
            <a:off x="6095985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28" name="Google Shape;428;p34"/>
          <p:cNvSpPr txBox="1"/>
          <p:nvPr/>
        </p:nvSpPr>
        <p:spPr>
          <a:xfrm>
            <a:off x="6095984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Salary; DESC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9" name="Google Shape;429;p34"/>
          <p:cNvGrpSpPr/>
          <p:nvPr/>
        </p:nvGrpSpPr>
        <p:grpSpPr>
          <a:xfrm>
            <a:off x="12191576" y="1780358"/>
            <a:ext cx="5926666" cy="2035397"/>
            <a:chOff x="169334" y="1778322"/>
            <a:chExt cx="5926666" cy="2035397"/>
          </a:xfrm>
        </p:grpSpPr>
        <p:grpSp>
          <p:nvGrpSpPr>
            <p:cNvPr id="430" name="Google Shape;430;p34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431" name="Google Shape;431;p34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432" name="Google Shape;432;p34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433" name="Google Shape;433;p34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434" name="Google Shape;434;p34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435" name="Google Shape;435;p34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436" name="Google Shape;436;p34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437" name="Google Shape;437;p34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34"/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439" name="Google Shape;439;p34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440" name="Google Shape;440;p34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441" name="Google Shape;441;p34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442" name="Google Shape;442;p34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443" name="Google Shape;443;p34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444" name="Google Shape;444;p34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445" name="Google Shape;445;p34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446" name="Google Shape;446;p34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/>
        </p:nvSpPr>
        <p:spPr>
          <a:xfrm>
            <a:off x="-10731722" y="260931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452" name="Google Shape;452;p35"/>
          <p:cNvSpPr txBox="1"/>
          <p:nvPr/>
        </p:nvSpPr>
        <p:spPr>
          <a:xfrm>
            <a:off x="-10731716" y="17783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453" name="Google Shape;453;p35"/>
          <p:cNvSpPr txBox="1"/>
          <p:nvPr/>
        </p:nvSpPr>
        <p:spPr>
          <a:xfrm>
            <a:off x="-10731723" y="294787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454" name="Google Shape;454;p35"/>
          <p:cNvSpPr txBox="1"/>
          <p:nvPr/>
        </p:nvSpPr>
        <p:spPr>
          <a:xfrm>
            <a:off x="-10731726" y="402509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-10731727" y="436364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456" name="Google Shape;456;p35"/>
          <p:cNvSpPr txBox="1"/>
          <p:nvPr/>
        </p:nvSpPr>
        <p:spPr>
          <a:xfrm>
            <a:off x="-10731729" y="470219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457" name="Google Shape;457;p35"/>
          <p:cNvGrpSpPr/>
          <p:nvPr/>
        </p:nvGrpSpPr>
        <p:grpSpPr>
          <a:xfrm>
            <a:off x="-5366299" y="1778322"/>
            <a:ext cx="5365445" cy="3262431"/>
            <a:chOff x="-5366299" y="1778322"/>
            <a:chExt cx="5365445" cy="3262431"/>
          </a:xfrm>
        </p:grpSpPr>
        <p:sp>
          <p:nvSpPr>
            <p:cNvPr id="458" name="Google Shape;458;p35"/>
            <p:cNvSpPr txBox="1"/>
            <p:nvPr/>
          </p:nvSpPr>
          <p:spPr>
            <a:xfrm>
              <a:off x="-5366287" y="1778322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salary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department ID</a:t>
              </a:r>
              <a:endParaRPr/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-5366293" y="2609319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460" name="Google Shape;460;p35"/>
            <p:cNvSpPr txBox="1"/>
            <p:nvPr/>
          </p:nvSpPr>
          <p:spPr>
            <a:xfrm>
              <a:off x="-5366293" y="2947873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salary is within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(top 10% of 				the department)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exists at least two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(employees 				in the same department)</a:t>
              </a:r>
              <a:endParaRPr/>
            </a:p>
          </p:txBody>
        </p:sp>
        <p:sp>
          <p:nvSpPr>
            <p:cNvPr id="461" name="Google Shape;461;p35"/>
            <p:cNvSpPr txBox="1"/>
            <p:nvPr/>
          </p:nvSpPr>
          <p:spPr>
            <a:xfrm>
              <a:off x="-5366298" y="402509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462" name="Google Shape;462;p35"/>
            <p:cNvSpPr txBox="1"/>
            <p:nvPr/>
          </p:nvSpPr>
          <p:spPr>
            <a:xfrm>
              <a:off x="-5366298" y="436364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463" name="Google Shape;463;p35"/>
            <p:cNvSpPr txBox="1"/>
            <p:nvPr/>
          </p:nvSpPr>
          <p:spPr>
            <a:xfrm>
              <a:off x="-5366299" y="4702199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Salary; DESC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4" name="Google Shape;464;p3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highest salary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in the same department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472" name="Google Shape;472;p35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473" name="Google Shape;473;p35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474" name="Google Shape;474;p35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475" name="Google Shape;475;p35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476" name="Google Shape;476;p35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477" name="Google Shape;477;p35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478" name="Google Shape;478;p35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479" name="Google Shape;479;p35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35"/>
          <p:cNvSpPr txBox="1"/>
          <p:nvPr/>
        </p:nvSpPr>
        <p:spPr>
          <a:xfrm>
            <a:off x="6095154" y="439849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any employee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6095154" y="473705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6095152" y="5050706"/>
            <a:ext cx="5365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in the same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IDs are not equal</a:t>
            </a:r>
            <a:endParaRPr/>
          </a:p>
        </p:txBody>
      </p:sp>
      <p:sp>
        <p:nvSpPr>
          <p:cNvPr id="483" name="Google Shape;483;p35"/>
          <p:cNvSpPr txBox="1"/>
          <p:nvPr/>
        </p:nvSpPr>
        <p:spPr>
          <a:xfrm>
            <a:off x="6095152" y="541416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6095152" y="575271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6095152" y="609126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486" name="Google Shape;486;p35"/>
          <p:cNvGrpSpPr/>
          <p:nvPr/>
        </p:nvGrpSpPr>
        <p:grpSpPr>
          <a:xfrm>
            <a:off x="168492" y="4394425"/>
            <a:ext cx="5926666" cy="2035397"/>
            <a:chOff x="169334" y="1778322"/>
            <a:chExt cx="5926666" cy="2035397"/>
          </a:xfrm>
        </p:grpSpPr>
        <p:grpSp>
          <p:nvGrpSpPr>
            <p:cNvPr id="487" name="Google Shape;487;p35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488" name="Google Shape;488;p35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489" name="Google Shape;489;p35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490" name="Google Shape;490;p35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491" name="Google Shape;491;p35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492" name="Google Shape;492;p35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493" name="Google Shape;493;p35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494" name="Google Shape;494;p35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500" name="Google Shape;500;p36"/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501" name="Google Shape;501;p36"/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502" name="Google Shape;502;p36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503" name="Google Shape;503;p36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504" name="Google Shape;504;p36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505" name="Google Shape;505;p36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506" name="Google Shape;506;p36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507" name="Google Shape;507;p36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508" name="Google Shape;508;p36"/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36"/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510" name="Google Shape;510;p36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511" name="Google Shape;511;p36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512" name="Google Shape;512;p36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513" name="Google Shape;513;p36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514" name="Google Shape;514;p36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515" name="Google Shape;515;p36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516" name="Google Shape;516;p36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517" name="Google Shape;517;p36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36"/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519" name="Google Shape;519;p36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520" name="Google Shape;520;p36"/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523" name="Google Shape;523;p36"/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6095984" y="1782395"/>
            <a:ext cx="5365445" cy="3262431"/>
            <a:chOff x="6095984" y="1782395"/>
            <a:chExt cx="5365445" cy="3262431"/>
          </a:xfrm>
        </p:grpSpPr>
        <p:sp>
          <p:nvSpPr>
            <p:cNvPr id="525" name="Google Shape;525;p36"/>
            <p:cNvSpPr txBox="1"/>
            <p:nvPr/>
          </p:nvSpPr>
          <p:spPr>
            <a:xfrm>
              <a:off x="6095996" y="1782395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salary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department ID</a:t>
              </a:r>
              <a:endParaRPr/>
            </a:p>
          </p:txBody>
        </p:sp>
        <p:sp>
          <p:nvSpPr>
            <p:cNvPr id="526" name="Google Shape;526;p36"/>
            <p:cNvSpPr txBox="1"/>
            <p:nvPr/>
          </p:nvSpPr>
          <p:spPr>
            <a:xfrm>
              <a:off x="6095990" y="261339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527" name="Google Shape;527;p36"/>
            <p:cNvSpPr txBox="1"/>
            <p:nvPr/>
          </p:nvSpPr>
          <p:spPr>
            <a:xfrm>
              <a:off x="6095990" y="2951946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salary is within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(top 10% of 				the department)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exists at least two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(employees 				in the same department)</a:t>
              </a:r>
              <a:endParaRPr/>
            </a:p>
          </p:txBody>
        </p:sp>
        <p:sp>
          <p:nvSpPr>
            <p:cNvPr id="528" name="Google Shape;528;p36"/>
            <p:cNvSpPr txBox="1"/>
            <p:nvPr/>
          </p:nvSpPr>
          <p:spPr>
            <a:xfrm>
              <a:off x="6095985" y="402916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529" name="Google Shape;529;p36"/>
            <p:cNvSpPr txBox="1"/>
            <p:nvPr/>
          </p:nvSpPr>
          <p:spPr>
            <a:xfrm>
              <a:off x="6095985" y="436771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530" name="Google Shape;530;p36"/>
            <p:cNvSpPr txBox="1"/>
            <p:nvPr/>
          </p:nvSpPr>
          <p:spPr>
            <a:xfrm>
              <a:off x="6095984" y="470627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Salary; DESC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36" name="Google Shape;536;p3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730567" y="1782396"/>
            <a:ext cx="7597003" cy="72260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730567" y="2505001"/>
            <a:ext cx="7597003" cy="33232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9100457" y="2486499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TIMESTAMPDIFF(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DAY,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730567" y="2841812"/>
            <a:ext cx="7597003" cy="302558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9100457" y="4169940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730567" y="3182471"/>
            <a:ext cx="7597003" cy="100404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1"/>
          <p:cNvSpPr txBox="1"/>
          <p:nvPr/>
        </p:nvSpPr>
        <p:spPr>
          <a:xfrm>
            <a:off x="9100457" y="3499829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 1</a:t>
            </a:r>
            <a:endParaRPr/>
          </a:p>
        </p:txBody>
      </p:sp>
      <p:sp>
        <p:nvSpPr>
          <p:cNvPr id="568" name="Google Shape;568;p4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>
            <a:off x="730567" y="4518212"/>
            <a:ext cx="7597003" cy="1178859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2"/>
          <p:cNvSpPr txBox="1"/>
          <p:nvPr/>
        </p:nvSpPr>
        <p:spPr>
          <a:xfrm>
            <a:off x="9100457" y="4922975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1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1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*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 EXISTS 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AND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</a:t>
            </a:r>
            <a:r>
              <a:rPr lang="en-US" sz="11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730567" y="5858435"/>
            <a:ext cx="7597003" cy="35410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9100457" y="585082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ID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10% of the highest salary in their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decreasingly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their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#37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45"/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595" name="Google Shape;595;p45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596" name="Google Shape;596;p45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597" name="Google Shape;597;p45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598" name="Google Shape;598;p45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599" name="Google Shape;599;p45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600" name="Google Shape;600;p45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601" name="Google Shape;601;p45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602" name="Google Shape;602;p45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3" name="Google Shape;603;p45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		complete name of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departments		department name</a:t>
            </a:r>
            <a:endParaRPr/>
          </a:p>
        </p:txBody>
      </p:sp>
      <p:sp>
        <p:nvSpPr>
          <p:cNvPr id="605" name="Google Shape;605;p4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06" name="Google Shape;606;p45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607" name="Google Shape;607;p45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608" name="Google Shape;608;p45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609" name="Google Shape;609;p45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610" name="Google Shape;610;p45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611" name="Google Shape;611;p45"/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endParaRPr/>
          </a:p>
        </p:txBody>
      </p:sp>
      <p:sp>
        <p:nvSpPr>
          <p:cNvPr id="612" name="Google Shape;612;p45"/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employee salary is equal to 		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(second highest salary amount 				in the department)</a:t>
            </a:r>
            <a:endParaRPr/>
          </a:p>
        </p:txBody>
      </p:sp>
      <p:sp>
        <p:nvSpPr>
          <p:cNvPr id="613" name="Google Shape;613;p45"/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614" name="Google Shape;614;p45"/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615" name="Google Shape;615;p45"/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Name; ASC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621" name="Google Shape;621;p46"/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622" name="Google Shape;622;p46"/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623" name="Google Shape;623;p46"/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624" name="Google Shape;624;p46"/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625" name="Google Shape;625;p46"/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626" name="Google Shape;626;p46"/>
          <p:cNvGrpSpPr/>
          <p:nvPr/>
        </p:nvGrpSpPr>
        <p:grpSpPr>
          <a:xfrm>
            <a:off x="-5450108" y="1778322"/>
            <a:ext cx="5365435" cy="2760133"/>
            <a:chOff x="-5450108" y="1778322"/>
            <a:chExt cx="5365435" cy="2760133"/>
          </a:xfrm>
        </p:grpSpPr>
        <p:sp>
          <p:nvSpPr>
            <p:cNvPr id="627" name="Google Shape;627;p46"/>
            <p:cNvSpPr txBox="1"/>
            <p:nvPr/>
          </p:nvSpPr>
          <p:spPr>
            <a:xfrm>
              <a:off x="-5450108" y="1778322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		department name</a:t>
              </a:r>
              <a:endParaRPr/>
            </a:p>
          </p:txBody>
        </p:sp>
        <p:sp>
          <p:nvSpPr>
            <p:cNvPr id="628" name="Google Shape;628;p46"/>
            <p:cNvSpPr txBox="1"/>
            <p:nvPr/>
          </p:nvSpPr>
          <p:spPr>
            <a:xfrm>
              <a:off x="-5450107" y="235324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629" name="Google Shape;629;p46"/>
            <p:cNvSpPr txBox="1"/>
            <p:nvPr/>
          </p:nvSpPr>
          <p:spPr>
            <a:xfrm>
              <a:off x="-5450107" y="2691796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equal to 					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(second highest salary amount 				in the department)</a:t>
              </a:r>
              <a:endParaRPr/>
            </a:p>
          </p:txBody>
        </p:sp>
        <p:sp>
          <p:nvSpPr>
            <p:cNvPr id="630" name="Google Shape;630;p46"/>
            <p:cNvSpPr txBox="1"/>
            <p:nvPr/>
          </p:nvSpPr>
          <p:spPr>
            <a:xfrm>
              <a:off x="-5450106" y="3522793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631" name="Google Shape;631;p46"/>
            <p:cNvSpPr txBox="1"/>
            <p:nvPr/>
          </p:nvSpPr>
          <p:spPr>
            <a:xfrm>
              <a:off x="-5450106" y="3861347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632" name="Google Shape;632;p46"/>
            <p:cNvSpPr txBox="1"/>
            <p:nvPr/>
          </p:nvSpPr>
          <p:spPr>
            <a:xfrm>
              <a:off x="-5450107" y="419990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3" name="Google Shape;633;p4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34" name="Google Shape;634;p46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count of distinct salaries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636" name="Google Shape;636;p46"/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IDs are not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are in the same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2’s salary is greater</a:t>
            </a:r>
            <a:endParaRPr/>
          </a:p>
        </p:txBody>
      </p:sp>
      <p:sp>
        <p:nvSpPr>
          <p:cNvPr id="637" name="Google Shape;637;p46"/>
          <p:cNvSpPr txBox="1"/>
          <p:nvPr/>
        </p:nvSpPr>
        <p:spPr>
          <a:xfrm>
            <a:off x="6095991" y="328663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638" name="Google Shape;638;p46"/>
          <p:cNvSpPr txBox="1"/>
          <p:nvPr/>
        </p:nvSpPr>
        <p:spPr>
          <a:xfrm>
            <a:off x="6095991" y="362518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639" name="Google Shape;639;p46"/>
          <p:cNvSpPr txBox="1"/>
          <p:nvPr/>
        </p:nvSpPr>
        <p:spPr>
          <a:xfrm>
            <a:off x="6095991" y="396374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640" name="Google Shape;640;p46"/>
          <p:cNvGrpSpPr/>
          <p:nvPr/>
        </p:nvGrpSpPr>
        <p:grpSpPr>
          <a:xfrm>
            <a:off x="169333" y="1778321"/>
            <a:ext cx="5926667" cy="2523975"/>
            <a:chOff x="169333" y="1778321"/>
            <a:chExt cx="5926667" cy="2523975"/>
          </a:xfrm>
        </p:grpSpPr>
        <p:grpSp>
          <p:nvGrpSpPr>
            <p:cNvPr id="641" name="Google Shape;641;p46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642" name="Google Shape;642;p46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643" name="Google Shape;643;p46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644" name="Google Shape;644;p46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645" name="Google Shape;645;p46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646" name="Google Shape;646;p46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647" name="Google Shape;647;p46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648" name="Google Shape;648;p46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46"/>
          <p:cNvSpPr txBox="1"/>
          <p:nvPr/>
        </p:nvSpPr>
        <p:spPr>
          <a:xfrm>
            <a:off x="6095991" y="4365312"/>
            <a:ext cx="48558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the LIMIT keyword </a:t>
            </a:r>
            <a:r>
              <a:rPr lang="en-US" sz="1400" u="sng">
                <a:solidFill>
                  <a:srgbClr val="DE776A"/>
                </a:solidFill>
                <a:latin typeface="Consolas"/>
                <a:ea typeface="Consolas"/>
                <a:cs typeface="Consolas"/>
                <a:sym typeface="Consolas"/>
              </a:rPr>
              <a:t>DOES NOT</a:t>
            </a:r>
            <a:r>
              <a:rPr lang="en-US" sz="1400">
                <a:solidFill>
                  <a:srgbClr val="DE776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work in subqueries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656" name="Google Shape;656;p47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657" name="Google Shape;657;p47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659" name="Google Shape;659;p47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660" name="Google Shape;660;p47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661" name="Google Shape;661;p47"/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662" name="Google Shape;662;p47"/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		department name</a:t>
              </a:r>
              <a:endParaRPr/>
            </a:p>
          </p:txBody>
        </p:sp>
        <p:sp>
          <p:nvSpPr>
            <p:cNvPr id="663" name="Google Shape;663;p47"/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664" name="Google Shape;664;p47"/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equal to 					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(second highest salary amount 				in the department)</a:t>
              </a:r>
              <a:endParaRPr/>
            </a:p>
          </p:txBody>
        </p:sp>
        <p:sp>
          <p:nvSpPr>
            <p:cNvPr id="665" name="Google Shape;665;p47"/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666" name="Google Shape;666;p47"/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667" name="Google Shape;667;p47"/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669" name="Google Shape;669;p47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670" name="Google Shape;670;p47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671" name="Google Shape;671;p47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672" name="Google Shape;672;p47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673" name="Google Shape;673;p47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674" name="Google Shape;674;p47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675" name="Google Shape;675;p47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676" name="Google Shape;676;p47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8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688" name="Google Shape;688;p49"/>
          <p:cNvSpPr/>
          <p:nvPr/>
        </p:nvSpPr>
        <p:spPr>
          <a:xfrm>
            <a:off x="730567" y="1782396"/>
            <a:ext cx="7597003" cy="70074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9"/>
          <p:cNvSpPr txBox="1"/>
          <p:nvPr/>
        </p:nvSpPr>
        <p:spPr>
          <a:xfrm>
            <a:off x="9100457" y="1809602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TIMESTAMPDIFF(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DAY,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730567" y="1782395"/>
            <a:ext cx="7597003" cy="131799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9100456" y="2094990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0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696" name="Google Shape;696;p50"/>
          <p:cNvSpPr/>
          <p:nvPr/>
        </p:nvSpPr>
        <p:spPr>
          <a:xfrm>
            <a:off x="730567" y="2483141"/>
            <a:ext cx="7597003" cy="84728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9100457" y="2722119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04" name="Google Shape;704;p51"/>
          <p:cNvSpPr/>
          <p:nvPr/>
        </p:nvSpPr>
        <p:spPr>
          <a:xfrm>
            <a:off x="730567" y="3330429"/>
            <a:ext cx="7597003" cy="234891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1"/>
          <p:cNvSpPr txBox="1"/>
          <p:nvPr/>
        </p:nvSpPr>
        <p:spPr>
          <a:xfrm>
            <a:off x="9100457" y="432022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2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730567" y="3775046"/>
            <a:ext cx="7597003" cy="1694576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9100457" y="4437668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&lt;&gt;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&lt;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20" name="Google Shape;720;p53"/>
          <p:cNvSpPr/>
          <p:nvPr/>
        </p:nvSpPr>
        <p:spPr>
          <a:xfrm>
            <a:off x="730567" y="5679347"/>
            <a:ext cx="7597003" cy="68789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9100457" y="5854528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37: Returns 9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second 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their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4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#39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5"/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733" name="Google Shape;733;p55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			complete name of employee</a:t>
            </a:r>
            <a:endParaRPr/>
          </a:p>
        </p:txBody>
      </p:sp>
      <p:sp>
        <p:nvSpPr>
          <p:cNvPr id="734" name="Google Shape;734;p55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35" name="Google Shape;735;p55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736" name="Google Shape;736;p55"/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737" name="Google Shape;737;p55"/>
          <p:cNvSpPr txBox="1"/>
          <p:nvPr/>
        </p:nvSpPr>
        <p:spPr>
          <a:xfrm>
            <a:off x="730569" y="329050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738" name="Google Shape;738;p55"/>
          <p:cNvSpPr txBox="1"/>
          <p:nvPr/>
        </p:nvSpPr>
        <p:spPr>
          <a:xfrm>
            <a:off x="730568" y="362905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739" name="Google Shape;739;p55"/>
          <p:cNvSpPr txBox="1"/>
          <p:nvPr/>
        </p:nvSpPr>
        <p:spPr>
          <a:xfrm>
            <a:off x="730566" y="396760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740" name="Google Shape;740;p55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Self Join</a:t>
            </a:r>
            <a:endParaRPr/>
          </a:p>
        </p:txBody>
      </p:sp>
      <p:sp>
        <p:nvSpPr>
          <p:cNvPr id="741" name="Google Shape;741;p55"/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first names are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 last names are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ID 1 is greater than employee ID 2</a:t>
            </a:r>
            <a:endParaRPr/>
          </a:p>
        </p:txBody>
      </p:sp>
      <p:sp>
        <p:nvSpPr>
          <p:cNvPr id="742" name="Google Shape;742;p55"/>
          <p:cNvSpPr txBox="1"/>
          <p:nvPr/>
        </p:nvSpPr>
        <p:spPr>
          <a:xfrm>
            <a:off x="6095997" y="329050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6095997" y="362905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744" name="Google Shape;744;p55"/>
          <p:cNvSpPr txBox="1"/>
          <p:nvPr/>
        </p:nvSpPr>
        <p:spPr>
          <a:xfrm>
            <a:off x="6095997" y="3967608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1 Complete Name; ASC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2 Complete Name; ASC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"/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1`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2`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&gt;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50" name="Google Shape;750;p56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7"/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1`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2`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&gt;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56" name="Google Shape;756;p57"/>
          <p:cNvSpPr/>
          <p:nvPr/>
        </p:nvSpPr>
        <p:spPr>
          <a:xfrm>
            <a:off x="730567" y="1782396"/>
            <a:ext cx="7597003" cy="81489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7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58" name="Google Shape;758;p57"/>
          <p:cNvSpPr txBox="1"/>
          <p:nvPr/>
        </p:nvSpPr>
        <p:spPr>
          <a:xfrm>
            <a:off x="9100456" y="1866675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8"/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1`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2`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&gt;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64" name="Google Shape;764;p58"/>
          <p:cNvSpPr/>
          <p:nvPr/>
        </p:nvSpPr>
        <p:spPr>
          <a:xfrm>
            <a:off x="730567" y="2582426"/>
            <a:ext cx="7597003" cy="1446962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8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66" name="Google Shape;766;p58"/>
          <p:cNvSpPr txBox="1"/>
          <p:nvPr/>
        </p:nvSpPr>
        <p:spPr>
          <a:xfrm>
            <a:off x="9100457" y="3121241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9"/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1`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2`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&gt;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72" name="Google Shape;772;p59"/>
          <p:cNvSpPr/>
          <p:nvPr/>
        </p:nvSpPr>
        <p:spPr>
          <a:xfrm>
            <a:off x="730567" y="3305908"/>
            <a:ext cx="7597003" cy="72348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9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74" name="Google Shape;774;p59"/>
          <p:cNvSpPr txBox="1"/>
          <p:nvPr/>
        </p:nvSpPr>
        <p:spPr>
          <a:xfrm>
            <a:off x="9100457" y="3482982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TIMESTAMPDIFF(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DAY,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716417" y="3046840"/>
            <a:ext cx="7597003" cy="99652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9100455" y="336043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0"/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1`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 2`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 &gt;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780" name="Google Shape;780;p60"/>
          <p:cNvSpPr/>
          <p:nvPr/>
        </p:nvSpPr>
        <p:spPr>
          <a:xfrm>
            <a:off x="730567" y="4029390"/>
            <a:ext cx="7597003" cy="1266092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0"/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39: Returns 24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the 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 have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same first or last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Do not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redundant records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82" name="Google Shape;782;p60"/>
          <p:cNvSpPr txBox="1"/>
          <p:nvPr/>
        </p:nvSpPr>
        <p:spPr>
          <a:xfrm>
            <a:off x="9100457" y="4477770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#42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2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793" name="Google Shape;793;p62"/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departments 		department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count of employees</a:t>
            </a:r>
            <a:endParaRPr/>
          </a:p>
        </p:txBody>
      </p:sp>
      <p:sp>
        <p:nvSpPr>
          <p:cNvPr id="794" name="Google Shape;794;p6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95" name="Google Shape;795;p62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796" name="Google Shape;796;p62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797" name="Google Shape;797;p62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798" name="Google Shape;798;p62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799" name="Google Shape;799;p62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800" name="Google Shape;800;p62"/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endParaRPr/>
          </a:p>
        </p:txBody>
      </p:sp>
      <p:sp>
        <p:nvSpPr>
          <p:cNvPr id="801" name="Google Shape;801;p62"/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employee salary is greater 					than	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(average salary	in the 					department)</a:t>
            </a:r>
            <a:endParaRPr/>
          </a:p>
        </p:txBody>
      </p:sp>
      <p:sp>
        <p:nvSpPr>
          <p:cNvPr id="802" name="Google Shape;802;p62"/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 of employees; DESC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5" name="Google Shape;805;p62"/>
          <p:cNvGrpSpPr/>
          <p:nvPr/>
        </p:nvGrpSpPr>
        <p:grpSpPr>
          <a:xfrm>
            <a:off x="12192000" y="1782394"/>
            <a:ext cx="5926668" cy="2083026"/>
            <a:chOff x="169332" y="1778321"/>
            <a:chExt cx="5926668" cy="2083026"/>
          </a:xfrm>
        </p:grpSpPr>
        <p:grpSp>
          <p:nvGrpSpPr>
            <p:cNvPr id="806" name="Google Shape;806;p62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807" name="Google Shape;807;p62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808" name="Google Shape;808;p62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809" name="Google Shape;809;p62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810" name="Google Shape;810;p62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811" name="Google Shape;811;p62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812" name="Google Shape;812;p62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813" name="Google Shape;813;p62"/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63"/>
          <p:cNvGrpSpPr/>
          <p:nvPr/>
        </p:nvGrpSpPr>
        <p:grpSpPr>
          <a:xfrm>
            <a:off x="-5450109" y="1781499"/>
            <a:ext cx="5365435" cy="2760133"/>
            <a:chOff x="6095996" y="1782395"/>
            <a:chExt cx="5365435" cy="2760133"/>
          </a:xfrm>
        </p:grpSpPr>
        <p:sp>
          <p:nvSpPr>
            <p:cNvPr id="819" name="Google Shape;819;p63"/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 		department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count of employees</a:t>
              </a:r>
              <a:endParaRPr/>
            </a:p>
          </p:txBody>
        </p:sp>
        <p:sp>
          <p:nvSpPr>
            <p:cNvPr id="820" name="Google Shape;820;p63"/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Left Join</a:t>
              </a:r>
              <a:endParaRPr/>
            </a:p>
          </p:txBody>
        </p:sp>
        <p:sp>
          <p:nvSpPr>
            <p:cNvPr id="821" name="Google Shape;821;p63"/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greater 					than	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(average salary	in the 					department)</a:t>
              </a:r>
              <a:endParaRPr/>
            </a:p>
          </p:txBody>
        </p:sp>
        <p:sp>
          <p:nvSpPr>
            <p:cNvPr id="822" name="Google Shape;822;p63"/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823" name="Google Shape;823;p63"/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824" name="Google Shape;824;p63"/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Number of employees; DESC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25" name="Google Shape;825;p63"/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826" name="Google Shape;826;p63"/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827" name="Google Shape;827;p63"/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828" name="Google Shape;828;p63"/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829" name="Google Shape;829;p63"/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830" name="Google Shape;830;p63"/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831" name="Google Shape;831;p6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average salary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63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are in the same department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6095991" y="282301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6095991" y="31615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837" name="Google Shape;837;p63"/>
          <p:cNvSpPr txBox="1"/>
          <p:nvPr/>
        </p:nvSpPr>
        <p:spPr>
          <a:xfrm>
            <a:off x="6095991" y="35001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838" name="Google Shape;838;p63"/>
          <p:cNvGrpSpPr/>
          <p:nvPr/>
        </p:nvGrpSpPr>
        <p:grpSpPr>
          <a:xfrm>
            <a:off x="169332" y="1778321"/>
            <a:ext cx="5926668" cy="2083026"/>
            <a:chOff x="169332" y="1778321"/>
            <a:chExt cx="5926668" cy="2083026"/>
          </a:xfrm>
        </p:grpSpPr>
        <p:grpSp>
          <p:nvGrpSpPr>
            <p:cNvPr id="839" name="Google Shape;839;p63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840" name="Google Shape;840;p63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841" name="Google Shape;841;p63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842" name="Google Shape;842;p63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843" name="Google Shape;843;p63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844" name="Google Shape;844;p63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845" name="Google Shape;845;p63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846" name="Google Shape;846;p63"/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852" name="Google Shape;852;p64"/>
          <p:cNvGrpSpPr/>
          <p:nvPr/>
        </p:nvGrpSpPr>
        <p:grpSpPr>
          <a:xfrm>
            <a:off x="12192000" y="1782394"/>
            <a:ext cx="5926668" cy="2083026"/>
            <a:chOff x="169332" y="1778321"/>
            <a:chExt cx="5926668" cy="2083026"/>
          </a:xfrm>
        </p:grpSpPr>
        <p:grpSp>
          <p:nvGrpSpPr>
            <p:cNvPr id="853" name="Google Shape;853;p64"/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854" name="Google Shape;854;p64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855" name="Google Shape;855;p64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856" name="Google Shape;856;p64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857" name="Google Shape;857;p64"/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858" name="Google Shape;858;p64"/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859" name="Google Shape;859;p64"/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860" name="Google Shape;860;p64"/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1" name="Google Shape;861;p64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867" name="Google Shape;867;p64"/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868" name="Google Shape;868;p64"/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 		department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count of employees</a:t>
              </a:r>
              <a:endParaRPr/>
            </a:p>
          </p:txBody>
        </p:sp>
        <p:sp>
          <p:nvSpPr>
            <p:cNvPr id="869" name="Google Shape;869;p64"/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Left Join</a:t>
              </a:r>
              <a:endParaRPr/>
            </a:p>
          </p:txBody>
        </p:sp>
        <p:sp>
          <p:nvSpPr>
            <p:cNvPr id="870" name="Google Shape;870;p64"/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greater 					than	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(average salary	in the 					department)</a:t>
              </a:r>
              <a:endParaRPr/>
            </a:p>
          </p:txBody>
        </p:sp>
        <p:sp>
          <p:nvSpPr>
            <p:cNvPr id="871" name="Google Shape;871;p64"/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872" name="Google Shape;872;p64"/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873" name="Google Shape;873;p64"/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Number of employees; DESC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5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879" name="Google Shape;879;p6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6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885" name="Google Shape;885;p66"/>
          <p:cNvSpPr/>
          <p:nvPr/>
        </p:nvSpPr>
        <p:spPr>
          <a:xfrm>
            <a:off x="730567" y="1782396"/>
            <a:ext cx="7597003" cy="70074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66"/>
          <p:cNvSpPr txBox="1"/>
          <p:nvPr/>
        </p:nvSpPr>
        <p:spPr>
          <a:xfrm>
            <a:off x="9100457" y="1809602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7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893" name="Google Shape;893;p67"/>
          <p:cNvSpPr/>
          <p:nvPr/>
        </p:nvSpPr>
        <p:spPr>
          <a:xfrm>
            <a:off x="730567" y="2481942"/>
            <a:ext cx="7597003" cy="87085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67"/>
          <p:cNvSpPr txBox="1"/>
          <p:nvPr/>
        </p:nvSpPr>
        <p:spPr>
          <a:xfrm>
            <a:off x="9100457" y="2594204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8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901" name="Google Shape;901;p68"/>
          <p:cNvSpPr/>
          <p:nvPr/>
        </p:nvSpPr>
        <p:spPr>
          <a:xfrm>
            <a:off x="730567" y="3352800"/>
            <a:ext cx="7597003" cy="190500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68"/>
          <p:cNvSpPr txBox="1"/>
          <p:nvPr/>
        </p:nvSpPr>
        <p:spPr>
          <a:xfrm>
            <a:off x="9100457" y="4120634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9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909" name="Google Shape;909;p69"/>
          <p:cNvSpPr/>
          <p:nvPr/>
        </p:nvSpPr>
        <p:spPr>
          <a:xfrm>
            <a:off x="730567" y="3766457"/>
            <a:ext cx="7597003" cy="128451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69"/>
          <p:cNvSpPr txBox="1"/>
          <p:nvPr/>
        </p:nvSpPr>
        <p:spPr>
          <a:xfrm>
            <a:off x="9100457" y="4224048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TIMESTAMPDIFF(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DAY,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716417" y="4021930"/>
            <a:ext cx="7597003" cy="50720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9100454" y="4090867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0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917" name="Google Shape;917;p70"/>
          <p:cNvSpPr/>
          <p:nvPr/>
        </p:nvSpPr>
        <p:spPr>
          <a:xfrm>
            <a:off x="730567" y="5268686"/>
            <a:ext cx="7597003" cy="42454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0"/>
          <p:cNvSpPr txBox="1"/>
          <p:nvPr/>
        </p:nvSpPr>
        <p:spPr>
          <a:xfrm>
            <a:off x="9100457" y="5157791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and Aggregate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1"/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em.EMPLOYEE_ID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&gt;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925" name="Google Shape;925;p71"/>
          <p:cNvSpPr/>
          <p:nvPr/>
        </p:nvSpPr>
        <p:spPr>
          <a:xfrm>
            <a:off x="730567" y="5693228"/>
            <a:ext cx="7597003" cy="44631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71"/>
          <p:cNvSpPr txBox="1"/>
          <p:nvPr/>
        </p:nvSpPr>
        <p:spPr>
          <a:xfrm>
            <a:off x="9100457" y="5731719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42: Returns 8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all 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get its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earn more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department’s average 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Order the results by the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number of employees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>
                <a:solidFill>
                  <a:srgbClr val="88AA6E"/>
                </a:solidFill>
                <a:latin typeface="Arial"/>
                <a:ea typeface="Arial"/>
                <a:cs typeface="Arial"/>
                <a:sym typeface="Arial"/>
              </a:rPr>
              <a:t>descending order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2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#44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3"/>
          <p:cNvSpPr txBox="1"/>
          <p:nvPr/>
        </p:nvSpPr>
        <p:spPr>
          <a:xfrm>
            <a:off x="730568" y="310583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938" name="Google Shape;938;p73"/>
          <p:cNvSpPr txBox="1"/>
          <p:nvPr/>
        </p:nvSpPr>
        <p:spPr>
          <a:xfrm>
            <a:off x="6095996" y="1782395"/>
            <a:ext cx="53654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			complete name of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departments		(joining 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locations		(joining 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countries		(joining 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regions			region name</a:t>
            </a:r>
            <a:endParaRPr/>
          </a:p>
        </p:txBody>
      </p:sp>
      <p:sp>
        <p:nvSpPr>
          <p:cNvPr id="939" name="Google Shape;939;p7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40" name="Google Shape;940;p73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941" name="Google Shape;941;p73"/>
          <p:cNvSpPr txBox="1"/>
          <p:nvPr/>
        </p:nvSpPr>
        <p:spPr>
          <a:xfrm>
            <a:off x="730567" y="344438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942" name="Google Shape;942;p73"/>
          <p:cNvSpPr txBox="1"/>
          <p:nvPr/>
        </p:nvSpPr>
        <p:spPr>
          <a:xfrm>
            <a:off x="730570" y="402916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943" name="Google Shape;943;p73"/>
          <p:cNvSpPr txBox="1"/>
          <p:nvPr/>
        </p:nvSpPr>
        <p:spPr>
          <a:xfrm>
            <a:off x="730569" y="436771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944" name="Google Shape;944;p73"/>
          <p:cNvSpPr txBox="1"/>
          <p:nvPr/>
        </p:nvSpPr>
        <p:spPr>
          <a:xfrm>
            <a:off x="730567" y="470627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945" name="Google Shape;945;p73"/>
          <p:cNvSpPr txBox="1"/>
          <p:nvPr/>
        </p:nvSpPr>
        <p:spPr>
          <a:xfrm>
            <a:off x="6095997" y="310583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endParaRPr/>
          </a:p>
        </p:txBody>
      </p:sp>
      <p:sp>
        <p:nvSpPr>
          <p:cNvPr id="946" name="Google Shape;946;p73"/>
          <p:cNvSpPr txBox="1"/>
          <p:nvPr/>
        </p:nvSpPr>
        <p:spPr>
          <a:xfrm>
            <a:off x="6095997" y="3444388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 name is ‘America’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hire date is ‘Saturday’ or ‘Sunday’</a:t>
            </a:r>
            <a:endParaRPr/>
          </a:p>
        </p:txBody>
      </p:sp>
      <p:sp>
        <p:nvSpPr>
          <p:cNvPr id="947" name="Google Shape;947;p73"/>
          <p:cNvSpPr txBox="1"/>
          <p:nvPr/>
        </p:nvSpPr>
        <p:spPr>
          <a:xfrm>
            <a:off x="6095998" y="402916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948" name="Google Shape;948;p73"/>
          <p:cNvSpPr txBox="1"/>
          <p:nvPr/>
        </p:nvSpPr>
        <p:spPr>
          <a:xfrm>
            <a:off x="6095998" y="436771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949" name="Google Shape;949;p73"/>
          <p:cNvSpPr txBox="1"/>
          <p:nvPr/>
        </p:nvSpPr>
        <p:spPr>
          <a:xfrm>
            <a:off x="6095998" y="470627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4"/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locations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regions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DAYNAME(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('Saturday', 'Sunday')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'Americas'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955" name="Google Shape;955;p7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5"/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locations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regions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DAYNAME(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('Saturday', 'Sunday')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'Americas'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961" name="Google Shape;961;p75"/>
          <p:cNvSpPr/>
          <p:nvPr/>
        </p:nvSpPr>
        <p:spPr>
          <a:xfrm>
            <a:off x="730567" y="1782396"/>
            <a:ext cx="7597003" cy="69954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7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63" name="Google Shape;963;p75"/>
          <p:cNvSpPr txBox="1"/>
          <p:nvPr/>
        </p:nvSpPr>
        <p:spPr>
          <a:xfrm>
            <a:off x="9100457" y="1809003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76"/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locations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regions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DAYNAME(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('Saturday', 'Sunday')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'Americas'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969" name="Google Shape;969;p76"/>
          <p:cNvSpPr/>
          <p:nvPr/>
        </p:nvSpPr>
        <p:spPr>
          <a:xfrm>
            <a:off x="730567" y="2492829"/>
            <a:ext cx="7597003" cy="213360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7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71" name="Google Shape;971;p76"/>
          <p:cNvSpPr txBox="1"/>
          <p:nvPr/>
        </p:nvSpPr>
        <p:spPr>
          <a:xfrm>
            <a:off x="9100457" y="3374963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7"/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locations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regions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DAYNAME(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('Saturday', 'Sunday')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'Americas'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>
            <a:off x="730567" y="4615542"/>
            <a:ext cx="7597003" cy="631371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79" name="Google Shape;979;p77"/>
          <p:cNvSpPr txBox="1"/>
          <p:nvPr/>
        </p:nvSpPr>
        <p:spPr>
          <a:xfrm>
            <a:off x="9100457" y="4746561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8"/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4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departments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locations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b="0" i="0" lang="en-US" sz="1400" u="none" cap="none" strike="noStrike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regions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DAYNAME(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4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('Saturday', 'Sunday')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 = 'Americas'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985" name="Google Shape;985;p78"/>
          <p:cNvSpPr/>
          <p:nvPr/>
        </p:nvSpPr>
        <p:spPr>
          <a:xfrm>
            <a:off x="730567" y="5257800"/>
            <a:ext cx="7597003" cy="68580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7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44: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hiring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falls on a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(Saturday or Sunday)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87" name="Google Shape;987;p78"/>
          <p:cNvSpPr txBox="1"/>
          <p:nvPr/>
        </p:nvSpPr>
        <p:spPr>
          <a:xfrm>
            <a:off x="9100457" y="5416034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9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#45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`Manager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.MANAGER_ID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TIMESTAMPDIFF(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DAY,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.HIRE_DATE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&lt;=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716417" y="4514850"/>
            <a:ext cx="7597003" cy="124301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9100453" y="4951690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22: Returns 11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Retrieve all employees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within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2 days (inclusive)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their manager's hire date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Return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hire date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both employee and their manager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0"/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999" name="Google Shape;999;p80"/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departments 		department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complete name of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salary</a:t>
            </a:r>
            <a:endParaRPr/>
          </a:p>
        </p:txBody>
      </p:sp>
      <p:sp>
        <p:nvSpPr>
          <p:cNvPr id="1000" name="Google Shape;1000;p80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01" name="Google Shape;1001;p80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002" name="Google Shape;1002;p80"/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003" name="Google Shape;1003;p80"/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004" name="Google Shape;1004;p80"/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005" name="Google Shape;1005;p80"/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006" name="Google Shape;1006;p80"/>
          <p:cNvSpPr txBox="1"/>
          <p:nvPr/>
        </p:nvSpPr>
        <p:spPr>
          <a:xfrm>
            <a:off x="6095990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endParaRPr/>
          </a:p>
        </p:txBody>
      </p:sp>
      <p:sp>
        <p:nvSpPr>
          <p:cNvPr id="1007" name="Google Shape;1007;p80"/>
          <p:cNvSpPr txBox="1"/>
          <p:nvPr/>
        </p:nvSpPr>
        <p:spPr>
          <a:xfrm>
            <a:off x="6095990" y="2951946"/>
            <a:ext cx="5365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salary is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(the highest in					the department)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salary is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(the lowest in					the department)</a:t>
            </a:r>
            <a:endParaRPr/>
          </a:p>
        </p:txBody>
      </p:sp>
      <p:sp>
        <p:nvSpPr>
          <p:cNvPr id="1008" name="Google Shape;1008;p80"/>
          <p:cNvSpPr txBox="1"/>
          <p:nvPr/>
        </p:nvSpPr>
        <p:spPr>
          <a:xfrm>
            <a:off x="6095985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09" name="Google Shape;1009;p80"/>
          <p:cNvSpPr txBox="1"/>
          <p:nvPr/>
        </p:nvSpPr>
        <p:spPr>
          <a:xfrm>
            <a:off x="6095985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10" name="Google Shape;1010;p80"/>
          <p:cNvSpPr txBox="1"/>
          <p:nvPr/>
        </p:nvSpPr>
        <p:spPr>
          <a:xfrm>
            <a:off x="6095984" y="4706272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Department Name; ASC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 Name; ASC</a:t>
            </a:r>
            <a:endParaRPr/>
          </a:p>
        </p:txBody>
      </p:sp>
      <p:grpSp>
        <p:nvGrpSpPr>
          <p:cNvPr id="1011" name="Google Shape;1011;p80"/>
          <p:cNvGrpSpPr/>
          <p:nvPr/>
        </p:nvGrpSpPr>
        <p:grpSpPr>
          <a:xfrm>
            <a:off x="12191576" y="1780358"/>
            <a:ext cx="5926666" cy="2035397"/>
            <a:chOff x="169334" y="1778322"/>
            <a:chExt cx="5926666" cy="2035397"/>
          </a:xfrm>
        </p:grpSpPr>
        <p:grpSp>
          <p:nvGrpSpPr>
            <p:cNvPr id="1012" name="Google Shape;1012;p80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013" name="Google Shape;1013;p80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14" name="Google Shape;1014;p80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15" name="Google Shape;1015;p80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16" name="Google Shape;1016;p80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17" name="Google Shape;1017;p80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18" name="Google Shape;1018;p80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19" name="Google Shape;1019;p80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80"/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1021" name="Google Shape;1021;p80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022" name="Google Shape;1022;p80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23" name="Google Shape;1023;p80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24" name="Google Shape;1024;p80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25" name="Google Shape;1025;p80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26" name="Google Shape;1026;p80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27" name="Google Shape;1027;p80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28" name="Google Shape;1028;p80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1"/>
          <p:cNvSpPr txBox="1"/>
          <p:nvPr/>
        </p:nvSpPr>
        <p:spPr>
          <a:xfrm>
            <a:off x="-10731736" y="260931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034" name="Google Shape;1034;p81"/>
          <p:cNvSpPr txBox="1"/>
          <p:nvPr/>
        </p:nvSpPr>
        <p:spPr>
          <a:xfrm>
            <a:off x="-10731730" y="17783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035" name="Google Shape;1035;p81"/>
          <p:cNvSpPr txBox="1"/>
          <p:nvPr/>
        </p:nvSpPr>
        <p:spPr>
          <a:xfrm>
            <a:off x="-10731737" y="294787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036" name="Google Shape;1036;p81"/>
          <p:cNvSpPr txBox="1"/>
          <p:nvPr/>
        </p:nvSpPr>
        <p:spPr>
          <a:xfrm>
            <a:off x="-10731740" y="402509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037" name="Google Shape;1037;p81"/>
          <p:cNvSpPr txBox="1"/>
          <p:nvPr/>
        </p:nvSpPr>
        <p:spPr>
          <a:xfrm>
            <a:off x="-10731741" y="436364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038" name="Google Shape;1038;p81"/>
          <p:cNvSpPr txBox="1"/>
          <p:nvPr/>
        </p:nvSpPr>
        <p:spPr>
          <a:xfrm>
            <a:off x="-10731743" y="470219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039" name="Google Shape;1039;p81"/>
          <p:cNvGrpSpPr/>
          <p:nvPr/>
        </p:nvGrpSpPr>
        <p:grpSpPr>
          <a:xfrm>
            <a:off x="-5366313" y="1778322"/>
            <a:ext cx="5365445" cy="3508652"/>
            <a:chOff x="-5366313" y="1778322"/>
            <a:chExt cx="5365445" cy="3508652"/>
          </a:xfrm>
        </p:grpSpPr>
        <p:sp>
          <p:nvSpPr>
            <p:cNvPr id="1040" name="Google Shape;1040;p81"/>
            <p:cNvSpPr txBox="1"/>
            <p:nvPr/>
          </p:nvSpPr>
          <p:spPr>
            <a:xfrm>
              <a:off x="-5366301" y="1778322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 		department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salary</a:t>
              </a:r>
              <a:endParaRPr/>
            </a:p>
          </p:txBody>
        </p:sp>
        <p:sp>
          <p:nvSpPr>
            <p:cNvPr id="1041" name="Google Shape;1041;p81"/>
            <p:cNvSpPr txBox="1"/>
            <p:nvPr/>
          </p:nvSpPr>
          <p:spPr>
            <a:xfrm>
              <a:off x="-5366307" y="2609319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1042" name="Google Shape;1042;p81"/>
            <p:cNvSpPr txBox="1"/>
            <p:nvPr/>
          </p:nvSpPr>
          <p:spPr>
            <a:xfrm>
              <a:off x="-5366307" y="2947873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salary is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(the highest in					the department)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salary is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(the lowest in					the department)</a:t>
              </a:r>
              <a:endParaRPr/>
            </a:p>
          </p:txBody>
        </p:sp>
        <p:sp>
          <p:nvSpPr>
            <p:cNvPr id="1043" name="Google Shape;1043;p81"/>
            <p:cNvSpPr txBox="1"/>
            <p:nvPr/>
          </p:nvSpPr>
          <p:spPr>
            <a:xfrm>
              <a:off x="-5366312" y="402509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044" name="Google Shape;1044;p81"/>
            <p:cNvSpPr txBox="1"/>
            <p:nvPr/>
          </p:nvSpPr>
          <p:spPr>
            <a:xfrm>
              <a:off x="-5366312" y="4363645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045" name="Google Shape;1045;p81"/>
            <p:cNvSpPr txBox="1"/>
            <p:nvPr/>
          </p:nvSpPr>
          <p:spPr>
            <a:xfrm>
              <a:off x="-5366313" y="4702199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 Name; ASC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/>
            </a:p>
          </p:txBody>
        </p:sp>
      </p:grpSp>
      <p:sp>
        <p:nvSpPr>
          <p:cNvPr id="1046" name="Google Shape;1046;p8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47" name="Google Shape;1047;p81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highest salary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81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49" name="Google Shape;1049;p81"/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in the same department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81"/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51" name="Google Shape;1051;p81"/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52" name="Google Shape;1052;p81"/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1053" name="Google Shape;1053;p81"/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1054" name="Google Shape;1054;p81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055" name="Google Shape;1055;p81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56" name="Google Shape;1056;p81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57" name="Google Shape;1057;p81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58" name="Google Shape;1058;p81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59" name="Google Shape;1059;p81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60" name="Google Shape;1060;p81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61" name="Google Shape;1061;p81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2" name="Google Shape;1062;p81"/>
          <p:cNvSpPr txBox="1"/>
          <p:nvPr/>
        </p:nvSpPr>
        <p:spPr>
          <a:xfrm>
            <a:off x="6095154" y="439849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lowest salary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3" name="Google Shape;1063;p81"/>
          <p:cNvSpPr txBox="1"/>
          <p:nvPr/>
        </p:nvSpPr>
        <p:spPr>
          <a:xfrm>
            <a:off x="6095154" y="473705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64" name="Google Shape;1064;p81"/>
          <p:cNvSpPr txBox="1"/>
          <p:nvPr/>
        </p:nvSpPr>
        <p:spPr>
          <a:xfrm>
            <a:off x="6095152" y="507153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in the same department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5" name="Google Shape;1065;p81"/>
          <p:cNvSpPr txBox="1"/>
          <p:nvPr/>
        </p:nvSpPr>
        <p:spPr>
          <a:xfrm>
            <a:off x="6095152" y="541416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66" name="Google Shape;1066;p81"/>
          <p:cNvSpPr txBox="1"/>
          <p:nvPr/>
        </p:nvSpPr>
        <p:spPr>
          <a:xfrm>
            <a:off x="6095152" y="575271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067" name="Google Shape;1067;p81"/>
          <p:cNvSpPr txBox="1"/>
          <p:nvPr/>
        </p:nvSpPr>
        <p:spPr>
          <a:xfrm>
            <a:off x="6095152" y="609126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1068" name="Google Shape;1068;p81"/>
          <p:cNvGrpSpPr/>
          <p:nvPr/>
        </p:nvGrpSpPr>
        <p:grpSpPr>
          <a:xfrm>
            <a:off x="168492" y="4394425"/>
            <a:ext cx="5926666" cy="2035397"/>
            <a:chOff x="169334" y="1778322"/>
            <a:chExt cx="5926666" cy="2035397"/>
          </a:xfrm>
        </p:grpSpPr>
        <p:grpSp>
          <p:nvGrpSpPr>
            <p:cNvPr id="1069" name="Google Shape;1069;p81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070" name="Google Shape;1070;p81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71" name="Google Shape;1071;p81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72" name="Google Shape;1072;p81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73" name="Google Shape;1073;p81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74" name="Google Shape;1074;p81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75" name="Google Shape;1075;p81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76" name="Google Shape;1076;p81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8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82" name="Google Shape;1082;p82"/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1083" name="Google Shape;1083;p82"/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1084" name="Google Shape;1084;p82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85" name="Google Shape;1085;p82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86" name="Google Shape;1086;p82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87" name="Google Shape;1087;p82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88" name="Google Shape;1088;p82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89" name="Google Shape;1089;p82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90" name="Google Shape;1090;p82"/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82"/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1092" name="Google Shape;1092;p82"/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093" name="Google Shape;1093;p82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094" name="Google Shape;1094;p82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095" name="Google Shape;1095;p82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096" name="Google Shape;1096;p82"/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097" name="Google Shape;1097;p82"/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098" name="Google Shape;1098;p82"/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099" name="Google Shape;1099;p82"/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0" name="Google Shape;1100;p82"/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101" name="Google Shape;1101;p82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102" name="Google Shape;1102;p82"/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103" name="Google Shape;1103;p82"/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104" name="Google Shape;1104;p82"/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105" name="Google Shape;1105;p82"/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106" name="Google Shape;1106;p82"/>
          <p:cNvGrpSpPr/>
          <p:nvPr/>
        </p:nvGrpSpPr>
        <p:grpSpPr>
          <a:xfrm>
            <a:off x="6095984" y="1782395"/>
            <a:ext cx="5365445" cy="3508652"/>
            <a:chOff x="6095984" y="1782395"/>
            <a:chExt cx="5365445" cy="3508652"/>
          </a:xfrm>
        </p:grpSpPr>
        <p:sp>
          <p:nvSpPr>
            <p:cNvPr id="1107" name="Google Shape;1107;p82"/>
            <p:cNvSpPr txBox="1"/>
            <p:nvPr/>
          </p:nvSpPr>
          <p:spPr>
            <a:xfrm>
              <a:off x="6095996" y="1782395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 		department 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	salary</a:t>
              </a:r>
              <a:endParaRPr/>
            </a:p>
          </p:txBody>
        </p:sp>
        <p:sp>
          <p:nvSpPr>
            <p:cNvPr id="1108" name="Google Shape;1108;p82"/>
            <p:cNvSpPr txBox="1"/>
            <p:nvPr/>
          </p:nvSpPr>
          <p:spPr>
            <a:xfrm>
              <a:off x="6095990" y="261339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1109" name="Google Shape;1109;p82"/>
            <p:cNvSpPr txBox="1"/>
            <p:nvPr/>
          </p:nvSpPr>
          <p:spPr>
            <a:xfrm>
              <a:off x="6095990" y="2951946"/>
              <a:ext cx="53654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salary is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(the highest in					the department)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				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salary is 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(the lowest in					the department)</a:t>
              </a:r>
              <a:endParaRPr/>
            </a:p>
          </p:txBody>
        </p:sp>
        <p:sp>
          <p:nvSpPr>
            <p:cNvPr id="1110" name="Google Shape;1110;p82"/>
            <p:cNvSpPr txBox="1"/>
            <p:nvPr/>
          </p:nvSpPr>
          <p:spPr>
            <a:xfrm>
              <a:off x="6095985" y="4029164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111" name="Google Shape;1111;p82"/>
            <p:cNvSpPr txBox="1"/>
            <p:nvPr/>
          </p:nvSpPr>
          <p:spPr>
            <a:xfrm>
              <a:off x="6095985" y="4367718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112" name="Google Shape;1112;p82"/>
            <p:cNvSpPr txBox="1"/>
            <p:nvPr/>
          </p:nvSpPr>
          <p:spPr>
            <a:xfrm>
              <a:off x="6095984" y="4706272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 Name; ASC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Name; ASC</a:t>
              </a:r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3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18" name="Google Shape;1118;p8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24" name="Google Shape;1124;p84"/>
          <p:cNvSpPr/>
          <p:nvPr/>
        </p:nvSpPr>
        <p:spPr>
          <a:xfrm>
            <a:off x="730567" y="1782396"/>
            <a:ext cx="7597003" cy="66857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84"/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8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5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32" name="Google Shape;1132;p85"/>
          <p:cNvSpPr/>
          <p:nvPr/>
        </p:nvSpPr>
        <p:spPr>
          <a:xfrm>
            <a:off x="730567" y="2460396"/>
            <a:ext cx="7597003" cy="60331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85"/>
          <p:cNvSpPr txBox="1"/>
          <p:nvPr/>
        </p:nvSpPr>
        <p:spPr>
          <a:xfrm>
            <a:off x="9100457" y="2577387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8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86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40" name="Google Shape;1140;p86"/>
          <p:cNvSpPr/>
          <p:nvPr/>
        </p:nvSpPr>
        <p:spPr>
          <a:xfrm>
            <a:off x="730567" y="3035431"/>
            <a:ext cx="7597003" cy="2630078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86"/>
          <p:cNvSpPr txBox="1"/>
          <p:nvPr/>
        </p:nvSpPr>
        <p:spPr>
          <a:xfrm>
            <a:off x="9100457" y="4165804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8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87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48" name="Google Shape;1148;p87"/>
          <p:cNvSpPr/>
          <p:nvPr/>
        </p:nvSpPr>
        <p:spPr>
          <a:xfrm>
            <a:off x="730567" y="3374796"/>
            <a:ext cx="7597003" cy="904973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87"/>
          <p:cNvSpPr txBox="1"/>
          <p:nvPr/>
        </p:nvSpPr>
        <p:spPr>
          <a:xfrm>
            <a:off x="9100457" y="3642616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87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88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56" name="Google Shape;1156;p88"/>
          <p:cNvSpPr/>
          <p:nvPr/>
        </p:nvSpPr>
        <p:spPr>
          <a:xfrm>
            <a:off x="730567" y="4581427"/>
            <a:ext cx="7597003" cy="914400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88"/>
          <p:cNvSpPr txBox="1"/>
          <p:nvPr/>
        </p:nvSpPr>
        <p:spPr>
          <a:xfrm>
            <a:off x="9100457" y="4853961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Subquery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8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9"/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CONCAT(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.LAST_NAME, ', ',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`Employee Name`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endParaRPr sz="1000">
              <a:solidFill>
                <a:srgbClr val="469F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departments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 =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MIN(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.SALARY</a:t>
            </a:r>
            <a:r>
              <a:rPr lang="en-US" sz="10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employees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e2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.LAST_NAME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.FIRST_NAME;</a:t>
            </a:r>
            <a:endParaRPr/>
          </a:p>
        </p:txBody>
      </p:sp>
      <p:sp>
        <p:nvSpPr>
          <p:cNvPr id="1164" name="Google Shape;1164;p89"/>
          <p:cNvSpPr/>
          <p:nvPr/>
        </p:nvSpPr>
        <p:spPr>
          <a:xfrm>
            <a:off x="730567" y="5646656"/>
            <a:ext cx="7597003" cy="623455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89"/>
          <p:cNvSpPr txBox="1"/>
          <p:nvPr/>
        </p:nvSpPr>
        <p:spPr>
          <a:xfrm>
            <a:off x="9100457" y="5773717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8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45: Returns 20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retrieve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department name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full name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highest salary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lowest salary.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Only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at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least one employee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#24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0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#46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91"/>
          <p:cNvSpPr txBox="1"/>
          <p:nvPr/>
        </p:nvSpPr>
        <p:spPr>
          <a:xfrm>
            <a:off x="730563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177" name="Google Shape;1177;p91"/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regions			region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locations		count of locations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count of employees</a:t>
            </a:r>
            <a:endParaRPr/>
          </a:p>
        </p:txBody>
      </p:sp>
      <p:sp>
        <p:nvSpPr>
          <p:cNvPr id="1178" name="Google Shape;1178;p91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  <p:sp>
        <p:nvSpPr>
          <p:cNvPr id="1179" name="Google Shape;1179;p91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180" name="Google Shape;1180;p91"/>
          <p:cNvSpPr txBox="1"/>
          <p:nvPr/>
        </p:nvSpPr>
        <p:spPr>
          <a:xfrm>
            <a:off x="730562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181" name="Google Shape;1181;p91"/>
          <p:cNvSpPr txBox="1"/>
          <p:nvPr/>
        </p:nvSpPr>
        <p:spPr>
          <a:xfrm>
            <a:off x="730565" y="329050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182" name="Google Shape;1182;p91"/>
          <p:cNvSpPr txBox="1"/>
          <p:nvPr/>
        </p:nvSpPr>
        <p:spPr>
          <a:xfrm>
            <a:off x="730564" y="362905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183" name="Google Shape;1183;p91"/>
          <p:cNvSpPr txBox="1"/>
          <p:nvPr/>
        </p:nvSpPr>
        <p:spPr>
          <a:xfrm>
            <a:off x="730562" y="396760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184" name="Google Shape;1184;p91"/>
          <p:cNvSpPr txBox="1"/>
          <p:nvPr/>
        </p:nvSpPr>
        <p:spPr>
          <a:xfrm>
            <a:off x="6095992" y="261339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Inner and Left Join</a:t>
            </a:r>
            <a:endParaRPr/>
          </a:p>
        </p:txBody>
      </p:sp>
      <p:sp>
        <p:nvSpPr>
          <p:cNvPr id="1185" name="Google Shape;1185;p91"/>
          <p:cNvSpPr txBox="1"/>
          <p:nvPr/>
        </p:nvSpPr>
        <p:spPr>
          <a:xfrm>
            <a:off x="6095992" y="295194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186" name="Google Shape;1186;p91"/>
          <p:cNvSpPr txBox="1"/>
          <p:nvPr/>
        </p:nvSpPr>
        <p:spPr>
          <a:xfrm>
            <a:off x="6095993" y="329050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 name</a:t>
            </a:r>
            <a:endParaRPr/>
          </a:p>
        </p:txBody>
      </p:sp>
      <p:sp>
        <p:nvSpPr>
          <p:cNvPr id="1187" name="Google Shape;1187;p91"/>
          <p:cNvSpPr txBox="1"/>
          <p:nvPr/>
        </p:nvSpPr>
        <p:spPr>
          <a:xfrm>
            <a:off x="6095993" y="362905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 of locations &gt; number of employees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91"/>
          <p:cNvSpPr txBox="1"/>
          <p:nvPr/>
        </p:nvSpPr>
        <p:spPr>
          <a:xfrm>
            <a:off x="6095993" y="3967608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 of employees; DESC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 of locations; DESC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2"/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regions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locations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94" name="Google Shape;1194;p92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3"/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regions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locations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00" name="Google Shape;1200;p93"/>
          <p:cNvSpPr/>
          <p:nvPr/>
        </p:nvSpPr>
        <p:spPr>
          <a:xfrm>
            <a:off x="730567" y="1782396"/>
            <a:ext cx="7597003" cy="1026792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93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  <p:sp>
        <p:nvSpPr>
          <p:cNvPr id="1202" name="Google Shape;1202;p93"/>
          <p:cNvSpPr txBox="1"/>
          <p:nvPr/>
        </p:nvSpPr>
        <p:spPr>
          <a:xfrm>
            <a:off x="9100457" y="1972626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Tables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Reqs.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94"/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regions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locations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08" name="Google Shape;1208;p94"/>
          <p:cNvSpPr/>
          <p:nvPr/>
        </p:nvSpPr>
        <p:spPr>
          <a:xfrm>
            <a:off x="730567" y="2828041"/>
            <a:ext cx="7597003" cy="2413261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94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  <p:sp>
        <p:nvSpPr>
          <p:cNvPr id="1210" name="Google Shape;1210;p94"/>
          <p:cNvSpPr txBox="1"/>
          <p:nvPr/>
        </p:nvSpPr>
        <p:spPr>
          <a:xfrm>
            <a:off x="9100457" y="3850005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of Join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5"/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regions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locations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16" name="Google Shape;1216;p95"/>
          <p:cNvSpPr/>
          <p:nvPr/>
        </p:nvSpPr>
        <p:spPr>
          <a:xfrm>
            <a:off x="730567" y="5250730"/>
            <a:ext cx="7597003" cy="490194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95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  <p:sp>
        <p:nvSpPr>
          <p:cNvPr id="1218" name="Google Shape;1218;p95"/>
          <p:cNvSpPr txBox="1"/>
          <p:nvPr/>
        </p:nvSpPr>
        <p:spPr>
          <a:xfrm>
            <a:off x="9100457" y="5172661"/>
            <a:ext cx="236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and Aggregates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6"/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  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.region_name</a:t>
            </a:r>
            <a:endParaRPr sz="1600">
              <a:solidFill>
                <a:srgbClr val="88AA6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.EMPLOYEE_ID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r>
              <a:rPr lang="en-US" sz="1600">
                <a:solidFill>
                  <a:srgbClr val="88AA6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regions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 countries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.REGION_ID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locations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co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.COUNTRY_ID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departments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.LOCATION_ID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employees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 =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.DEPARTMENT_ID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re.region_name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Employees` 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-US" sz="1600">
                <a:solidFill>
                  <a:srgbClr val="469FB8"/>
                </a:solidFill>
                <a:latin typeface="Consolas"/>
                <a:ea typeface="Consolas"/>
                <a:cs typeface="Consolas"/>
                <a:sym typeface="Consolas"/>
              </a:rPr>
              <a:t>`# of Locations`</a:t>
            </a: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24" name="Google Shape;1224;p96"/>
          <p:cNvSpPr/>
          <p:nvPr/>
        </p:nvSpPr>
        <p:spPr>
          <a:xfrm>
            <a:off x="730567" y="5750350"/>
            <a:ext cx="7597003" cy="480767"/>
          </a:xfrm>
          <a:prstGeom prst="rect">
            <a:avLst/>
          </a:prstGeom>
          <a:noFill/>
          <a:ln cap="flat" cmpd="sng" w="25400">
            <a:solidFill>
              <a:srgbClr val="DE776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96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46: Returns 2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total number of locations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region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exceeds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number of employees working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particular region.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Include said data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resulting table.</a:t>
            </a:r>
            <a:endParaRPr/>
          </a:p>
        </p:txBody>
      </p:sp>
      <p:sp>
        <p:nvSpPr>
          <p:cNvPr id="1226" name="Google Shape;1226;p96"/>
          <p:cNvSpPr txBox="1"/>
          <p:nvPr/>
        </p:nvSpPr>
        <p:spPr>
          <a:xfrm>
            <a:off x="9100457" y="5806067"/>
            <a:ext cx="236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97"/>
          <p:cNvSpPr txBox="1"/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#47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98"/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1237" name="Google Shape;1237;p98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1238" name="Google Shape;1238;p98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239" name="Google Shape;1239;p98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240" name="Google Shape;1240;p98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241" name="Google Shape;1241;p98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242" name="Google Shape;1242;p98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243" name="Google Shape;1243;p98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244" name="Google Shape;1244;p98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5" name="Google Shape;1245;p98"/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246" name="Google Shape;1246;p98"/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regions 			region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count of employees</a:t>
            </a:r>
            <a:endParaRPr/>
          </a:p>
        </p:txBody>
      </p:sp>
      <p:sp>
        <p:nvSpPr>
          <p:cNvPr id="1247" name="Google Shape;1247;p98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8" name="Google Shape;1248;p98"/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249" name="Google Shape;1249;p98"/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250" name="Google Shape;1250;p98"/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251" name="Google Shape;1251;p98"/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252" name="Google Shape;1252;p98"/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sp>
        <p:nvSpPr>
          <p:cNvPr id="1253" name="Google Shape;1253;p98"/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endParaRPr/>
          </a:p>
        </p:txBody>
      </p:sp>
      <p:sp>
        <p:nvSpPr>
          <p:cNvPr id="1254" name="Google Shape;1254;p98"/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employee salary is greater 					than </a:t>
            </a:r>
            <a:r>
              <a:rPr lang="en-US" sz="1600">
                <a:solidFill>
                  <a:srgbClr val="FFF000"/>
                </a:solidFill>
                <a:latin typeface="Consolas"/>
                <a:ea typeface="Consolas"/>
                <a:cs typeface="Consolas"/>
                <a:sym typeface="Consolas"/>
              </a:rPr>
              <a:t>(average salary in the 					region)</a:t>
            </a:r>
            <a:endParaRPr/>
          </a:p>
        </p:txBody>
      </p:sp>
      <p:sp>
        <p:nvSpPr>
          <p:cNvPr id="1255" name="Google Shape;1255;p98"/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region name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98"/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257" name="Google Shape;1257;p98"/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 of employees; DESC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99"/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 What type of JOIN?</a:t>
            </a:r>
            <a:endParaRPr/>
          </a:p>
        </p:txBody>
      </p:sp>
      <p:sp>
        <p:nvSpPr>
          <p:cNvPr id="1263" name="Google Shape;1263;p99"/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 What tables do we need to access?	</a:t>
            </a:r>
            <a:endParaRPr/>
          </a:p>
        </p:txBody>
      </p:sp>
      <p:sp>
        <p:nvSpPr>
          <p:cNvPr id="1264" name="Google Shape;1264;p99"/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What are the conditions?</a:t>
            </a:r>
            <a:endParaRPr/>
          </a:p>
        </p:txBody>
      </p:sp>
      <p:sp>
        <p:nvSpPr>
          <p:cNvPr id="1265" name="Google Shape;1265;p99"/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 Group By and Aggregate?</a:t>
            </a:r>
            <a:endParaRPr/>
          </a:p>
        </p:txBody>
      </p:sp>
      <p:sp>
        <p:nvSpPr>
          <p:cNvPr id="1266" name="Google Shape;1266;p99"/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5. Having?</a:t>
            </a:r>
            <a:endParaRPr/>
          </a:p>
        </p:txBody>
      </p:sp>
      <p:sp>
        <p:nvSpPr>
          <p:cNvPr id="1267" name="Google Shape;1267;p99"/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 Sorting Requirement?</a:t>
            </a:r>
            <a:endParaRPr/>
          </a:p>
        </p:txBody>
      </p:sp>
      <p:grpSp>
        <p:nvGrpSpPr>
          <p:cNvPr id="1268" name="Google Shape;1268;p99"/>
          <p:cNvGrpSpPr/>
          <p:nvPr/>
        </p:nvGrpSpPr>
        <p:grpSpPr>
          <a:xfrm>
            <a:off x="-5450108" y="1778322"/>
            <a:ext cx="5365435" cy="2760133"/>
            <a:chOff x="-5450108" y="1778322"/>
            <a:chExt cx="5365435" cy="2760133"/>
          </a:xfrm>
        </p:grpSpPr>
        <p:sp>
          <p:nvSpPr>
            <p:cNvPr id="1269" name="Google Shape;1269;p99"/>
            <p:cNvSpPr txBox="1"/>
            <p:nvPr/>
          </p:nvSpPr>
          <p:spPr>
            <a:xfrm>
              <a:off x="-5450108" y="1778322"/>
              <a:ext cx="53654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 		complete name of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departments		department name</a:t>
              </a:r>
              <a:endParaRPr/>
            </a:p>
          </p:txBody>
        </p:sp>
        <p:sp>
          <p:nvSpPr>
            <p:cNvPr id="1270" name="Google Shape;1270;p99"/>
            <p:cNvSpPr txBox="1"/>
            <p:nvPr/>
          </p:nvSpPr>
          <p:spPr>
            <a:xfrm>
              <a:off x="-5450107" y="2353242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Inner Join</a:t>
              </a:r>
              <a:endParaRPr/>
            </a:p>
          </p:txBody>
        </p:sp>
        <p:sp>
          <p:nvSpPr>
            <p:cNvPr id="1271" name="Google Shape;1271;p99"/>
            <p:cNvSpPr txBox="1"/>
            <p:nvPr/>
          </p:nvSpPr>
          <p:spPr>
            <a:xfrm>
              <a:off x="-5450107" y="2691796"/>
              <a:ext cx="53654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employees		employee salary is equal to 					</a:t>
              </a:r>
              <a:r>
                <a:rPr lang="en-US" sz="1600">
                  <a:solidFill>
                    <a:srgbClr val="FFF000"/>
                  </a:solidFill>
                  <a:latin typeface="Consolas"/>
                  <a:ea typeface="Consolas"/>
                  <a:cs typeface="Consolas"/>
                  <a:sym typeface="Consolas"/>
                </a:rPr>
                <a:t>(second highest salary amount 				in the department)</a:t>
              </a:r>
              <a:endParaRPr/>
            </a:p>
          </p:txBody>
        </p:sp>
        <p:sp>
          <p:nvSpPr>
            <p:cNvPr id="1272" name="Google Shape;1272;p99"/>
            <p:cNvSpPr txBox="1"/>
            <p:nvPr/>
          </p:nvSpPr>
          <p:spPr>
            <a:xfrm>
              <a:off x="-5450106" y="3522793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273" name="Google Shape;1273;p99"/>
            <p:cNvSpPr txBox="1"/>
            <p:nvPr/>
          </p:nvSpPr>
          <p:spPr>
            <a:xfrm>
              <a:off x="-5450106" y="3861347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/>
            </a:p>
          </p:txBody>
        </p:sp>
        <p:sp>
          <p:nvSpPr>
            <p:cNvPr id="1274" name="Google Shape;1274;p99"/>
            <p:cNvSpPr txBox="1"/>
            <p:nvPr/>
          </p:nvSpPr>
          <p:spPr>
            <a:xfrm>
              <a:off x="-5450107" y="4199901"/>
              <a:ext cx="53654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Complete Name</a:t>
              </a:r>
              <a:endPara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75" name="Google Shape;1275;p99"/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 47: Returns 4 row(s)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sz="1600">
                <a:solidFill>
                  <a:srgbClr val="469FB8"/>
                </a:solidFill>
                <a:latin typeface="Arial"/>
                <a:ea typeface="Arial"/>
                <a:cs typeface="Arial"/>
                <a:sym typeface="Arial"/>
              </a:rPr>
              <a:t>number of employees per region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whose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average salary in their region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Include </a:t>
            </a:r>
            <a:r>
              <a:rPr lang="en-US" sz="1600">
                <a:solidFill>
                  <a:srgbClr val="DE776A"/>
                </a:solidFill>
                <a:latin typeface="Arial"/>
                <a:ea typeface="Arial"/>
                <a:cs typeface="Arial"/>
                <a:sym typeface="Arial"/>
              </a:rPr>
              <a:t>all regions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76" name="Google Shape;1276;p99"/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		count of distinct salaries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99"/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278" name="Google Shape;1278;p99"/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IDs are not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employees are in the same 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2’s salary is greater</a:t>
            </a:r>
            <a:endParaRPr/>
          </a:p>
        </p:txBody>
      </p:sp>
      <p:sp>
        <p:nvSpPr>
          <p:cNvPr id="1279" name="Google Shape;1279;p99"/>
          <p:cNvSpPr txBox="1"/>
          <p:nvPr/>
        </p:nvSpPr>
        <p:spPr>
          <a:xfrm>
            <a:off x="6095991" y="3286634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280" name="Google Shape;1280;p99"/>
          <p:cNvSpPr txBox="1"/>
          <p:nvPr/>
        </p:nvSpPr>
        <p:spPr>
          <a:xfrm>
            <a:off x="6095991" y="3625188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281" name="Google Shape;1281;p99"/>
          <p:cNvSpPr txBox="1"/>
          <p:nvPr/>
        </p:nvSpPr>
        <p:spPr>
          <a:xfrm>
            <a:off x="6095991" y="3963742"/>
            <a:ext cx="5365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grpSp>
        <p:nvGrpSpPr>
          <p:cNvPr id="1282" name="Google Shape;1282;p99"/>
          <p:cNvGrpSpPr/>
          <p:nvPr/>
        </p:nvGrpSpPr>
        <p:grpSpPr>
          <a:xfrm>
            <a:off x="169333" y="1778321"/>
            <a:ext cx="5926667" cy="2523975"/>
            <a:chOff x="169333" y="1778321"/>
            <a:chExt cx="5926667" cy="2523975"/>
          </a:xfrm>
        </p:grpSpPr>
        <p:grpSp>
          <p:nvGrpSpPr>
            <p:cNvPr id="1283" name="Google Shape;1283;p99"/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1284" name="Google Shape;1284;p99"/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2. What type of JOIN?</a:t>
                </a:r>
                <a:endParaRPr/>
              </a:p>
            </p:txBody>
          </p:sp>
          <p:sp>
            <p:nvSpPr>
              <p:cNvPr id="1285" name="Google Shape;1285;p99"/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1. What tables do we need to access?	</a:t>
                </a:r>
                <a:endParaRPr/>
              </a:p>
            </p:txBody>
          </p:sp>
          <p:sp>
            <p:nvSpPr>
              <p:cNvPr id="1286" name="Google Shape;1286;p99"/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3. What are the conditions?</a:t>
                </a:r>
                <a:endParaRPr/>
              </a:p>
            </p:txBody>
          </p:sp>
          <p:sp>
            <p:nvSpPr>
              <p:cNvPr id="1287" name="Google Shape;1287;p99"/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4. Group By and Aggregate?</a:t>
                </a:r>
                <a:endParaRPr/>
              </a:p>
            </p:txBody>
          </p:sp>
          <p:sp>
            <p:nvSpPr>
              <p:cNvPr id="1288" name="Google Shape;1288;p99"/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5. Having?</a:t>
                </a:r>
                <a:endParaRPr/>
              </a:p>
            </p:txBody>
          </p:sp>
          <p:sp>
            <p:nvSpPr>
              <p:cNvPr id="1289" name="Google Shape;1289;p99"/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6. Sorting Requirement?</a:t>
                </a:r>
                <a:endParaRPr/>
              </a:p>
            </p:txBody>
          </p:sp>
        </p:grpSp>
        <p:sp>
          <p:nvSpPr>
            <p:cNvPr id="1290" name="Google Shape;1290;p99"/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fmla="val 52777" name="adj1"/>
                <a:gd fmla="val 50000" name="adj2"/>
              </a:avLst>
            </a:prstGeom>
            <a:noFill/>
            <a:ln cap="flat" cmpd="sng" w="25400">
              <a:solidFill>
                <a:srgbClr val="FFF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2024-10-17T00:53:01Z</dcterms:created>
  <dc:creator>Jeff Ang</dc:creator>
</cp:coreProperties>
</file>