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3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88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ustomXml" Target="../customXml/item2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485" y="-49276"/>
            <a:ext cx="113810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485" y="-49276"/>
            <a:ext cx="538797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8412" y="3043174"/>
            <a:ext cx="6017895" cy="280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1705120"/>
            <a:ext cx="7174865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indent="1735455">
              <a:lnSpc>
                <a:spcPts val="6480"/>
              </a:lnSpc>
              <a:spcBef>
                <a:spcPts val="915"/>
              </a:spcBef>
            </a:pPr>
            <a:r>
              <a:rPr sz="6000" b="1" spc="-45" dirty="0">
                <a:solidFill>
                  <a:srgbClr val="C00000"/>
                </a:solidFill>
                <a:latin typeface="+mj-lt"/>
              </a:rPr>
              <a:t>LPC2148 </a:t>
            </a:r>
            <a:r>
              <a:rPr sz="6000" b="1" spc="-40" dirty="0">
                <a:solidFill>
                  <a:srgbClr val="C00000"/>
                </a:solidFill>
                <a:latin typeface="+mj-lt"/>
              </a:rPr>
              <a:t> </a:t>
            </a:r>
            <a:r>
              <a:rPr sz="6000" b="1" spc="-80" dirty="0">
                <a:solidFill>
                  <a:srgbClr val="C00000"/>
                </a:solidFill>
                <a:latin typeface="+mj-lt"/>
              </a:rPr>
              <a:t>M</a:t>
            </a:r>
            <a:r>
              <a:rPr sz="6000" b="1" spc="-5" dirty="0">
                <a:solidFill>
                  <a:srgbClr val="C00000"/>
                </a:solidFill>
                <a:latin typeface="+mj-lt"/>
              </a:rPr>
              <a:t>I</a:t>
            </a:r>
            <a:r>
              <a:rPr sz="6000" b="1" spc="-70" dirty="0">
                <a:solidFill>
                  <a:srgbClr val="C00000"/>
                </a:solidFill>
                <a:latin typeface="+mj-lt"/>
              </a:rPr>
              <a:t>C</a:t>
            </a:r>
            <a:r>
              <a:rPr sz="6000" b="1" spc="-125" dirty="0">
                <a:solidFill>
                  <a:srgbClr val="C00000"/>
                </a:solidFill>
                <a:latin typeface="+mj-lt"/>
              </a:rPr>
              <a:t>R</a:t>
            </a:r>
            <a:r>
              <a:rPr sz="6000" b="1" spc="-75" dirty="0">
                <a:solidFill>
                  <a:srgbClr val="C00000"/>
                </a:solidFill>
                <a:latin typeface="+mj-lt"/>
              </a:rPr>
              <a:t>O</a:t>
            </a:r>
            <a:r>
              <a:rPr sz="6000" b="1" spc="-114" dirty="0">
                <a:solidFill>
                  <a:srgbClr val="C00000"/>
                </a:solidFill>
                <a:latin typeface="+mj-lt"/>
              </a:rPr>
              <a:t>C</a:t>
            </a:r>
            <a:r>
              <a:rPr sz="6000" b="1" spc="-75" dirty="0">
                <a:solidFill>
                  <a:srgbClr val="C00000"/>
                </a:solidFill>
                <a:latin typeface="+mj-lt"/>
              </a:rPr>
              <a:t>O</a:t>
            </a:r>
            <a:r>
              <a:rPr sz="6000" b="1" spc="-90" dirty="0">
                <a:solidFill>
                  <a:srgbClr val="C00000"/>
                </a:solidFill>
                <a:latin typeface="+mj-lt"/>
              </a:rPr>
              <a:t>N</a:t>
            </a:r>
            <a:r>
              <a:rPr sz="6000" b="1" spc="-45" dirty="0">
                <a:solidFill>
                  <a:srgbClr val="C00000"/>
                </a:solidFill>
                <a:latin typeface="+mj-lt"/>
              </a:rPr>
              <a:t>T</a:t>
            </a:r>
            <a:r>
              <a:rPr sz="6000" b="1" spc="-125" dirty="0">
                <a:solidFill>
                  <a:srgbClr val="C00000"/>
                </a:solidFill>
                <a:latin typeface="+mj-lt"/>
              </a:rPr>
              <a:t>R</a:t>
            </a:r>
            <a:r>
              <a:rPr sz="6000" b="1" spc="-75" dirty="0">
                <a:solidFill>
                  <a:srgbClr val="C00000"/>
                </a:solidFill>
                <a:latin typeface="+mj-lt"/>
              </a:rPr>
              <a:t>O</a:t>
            </a:r>
            <a:r>
              <a:rPr sz="6000" b="1" spc="-55" dirty="0">
                <a:solidFill>
                  <a:srgbClr val="C00000"/>
                </a:solidFill>
                <a:latin typeface="+mj-lt"/>
              </a:rPr>
              <a:t>L</a:t>
            </a:r>
            <a:r>
              <a:rPr sz="6000" b="1" spc="-45" dirty="0">
                <a:solidFill>
                  <a:srgbClr val="C00000"/>
                </a:solidFill>
                <a:latin typeface="+mj-lt"/>
              </a:rPr>
              <a:t>L</a:t>
            </a:r>
            <a:r>
              <a:rPr sz="6000" b="1" spc="-65" dirty="0">
                <a:solidFill>
                  <a:srgbClr val="C00000"/>
                </a:solidFill>
                <a:latin typeface="+mj-lt"/>
              </a:rPr>
              <a:t>E</a:t>
            </a:r>
            <a:r>
              <a:rPr sz="6000" b="1" dirty="0">
                <a:solidFill>
                  <a:srgbClr val="C00000"/>
                </a:solidFill>
                <a:latin typeface="+mj-lt"/>
              </a:rPr>
              <a:t>R</a:t>
            </a:r>
            <a:endParaRPr sz="6000" b="1" dirty="0"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2163" y="4267200"/>
            <a:ext cx="2540000" cy="1702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95"/>
              </a:spcBef>
            </a:pPr>
            <a:r>
              <a:rPr sz="2400" b="1" spc="-75" dirty="0">
                <a:solidFill>
                  <a:srgbClr val="006FC0"/>
                </a:solidFill>
                <a:latin typeface="Calibri"/>
                <a:cs typeface="Calibri"/>
              </a:rPr>
              <a:t>Dr. </a:t>
            </a:r>
            <a:r>
              <a:rPr lang="en-IN" sz="2400" b="1" spc="-10" dirty="0">
                <a:solidFill>
                  <a:srgbClr val="006FC0"/>
                </a:solidFill>
                <a:latin typeface="Calibri"/>
                <a:cs typeface="Calibri"/>
              </a:rPr>
              <a:t>Kavya B S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endParaRPr lang="en-US" sz="2400" b="1" spc="-535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 marR="5080" algn="ctr">
              <a:lnSpc>
                <a:spcPct val="114599"/>
              </a:lnSpc>
              <a:spcBef>
                <a:spcPts val="95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Dept.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Calibri"/>
                <a:cs typeface="Calibri"/>
              </a:rPr>
              <a:t>ECE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MIT</a:t>
            </a:r>
            <a:endParaRPr sz="2400" dirty="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420"/>
              </a:spcBef>
            </a:pPr>
            <a:r>
              <a:rPr lang="en-IN" sz="2400" b="1" dirty="0">
                <a:solidFill>
                  <a:srgbClr val="001F5F"/>
                </a:solidFill>
                <a:latin typeface="Calibri"/>
                <a:cs typeface="Calibri"/>
              </a:rPr>
              <a:t>Bengaluru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52893"/>
            <a:ext cx="5276850" cy="44513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10-bit</a:t>
            </a:r>
            <a:r>
              <a:rPr sz="24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ADC</a:t>
            </a:r>
            <a:endParaRPr sz="2400">
              <a:latin typeface="Calibri"/>
              <a:cs typeface="Calibri"/>
            </a:endParaRPr>
          </a:p>
          <a:p>
            <a:pPr marL="698500" marR="245745" indent="-228600">
              <a:lnSpc>
                <a:spcPts val="2160"/>
              </a:lnSpc>
              <a:spcBef>
                <a:spcPts val="570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10-bit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approximation</a:t>
            </a:r>
            <a:r>
              <a:rPr sz="2000" dirty="0">
                <a:latin typeface="Calibri"/>
                <a:cs typeface="Calibri"/>
              </a:rPr>
              <a:t> analog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digital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converter.</a:t>
            </a:r>
            <a:endParaRPr sz="2000">
              <a:latin typeface="Calibri"/>
              <a:cs typeface="Calibri"/>
            </a:endParaRPr>
          </a:p>
          <a:p>
            <a:pPr marL="698500" marR="119380" indent="-228600">
              <a:lnSpc>
                <a:spcPts val="2160"/>
              </a:lnSpc>
              <a:spcBef>
                <a:spcPts val="490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 V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VREF</a:t>
            </a:r>
            <a:r>
              <a:rPr sz="2000" spc="-5" dirty="0">
                <a:latin typeface="Calibri"/>
                <a:cs typeface="Calibri"/>
              </a:rPr>
              <a:t> (2.0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 ≤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VREF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≤ </a:t>
            </a:r>
            <a:r>
              <a:rPr sz="2000" spc="-5" dirty="0">
                <a:latin typeface="Calibri"/>
                <a:cs typeface="Calibri"/>
              </a:rPr>
              <a:t>VDDA).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34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converter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performing more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than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400000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10-bit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second.</a:t>
            </a:r>
            <a:endParaRPr sz="2000">
              <a:latin typeface="Calibri"/>
              <a:cs typeface="Calibri"/>
            </a:endParaRPr>
          </a:p>
          <a:p>
            <a:pPr marL="698500" marR="345440" indent="-228600">
              <a:lnSpc>
                <a:spcPts val="2160"/>
              </a:lnSpc>
              <a:spcBef>
                <a:spcPts val="53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Every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analog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dedicated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reduce</a:t>
            </a:r>
            <a:r>
              <a:rPr sz="2000" spc="-10" dirty="0">
                <a:latin typeface="Calibri"/>
                <a:cs typeface="Calibri"/>
              </a:rPr>
              <a:t> interrupt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overhead.</a:t>
            </a:r>
            <a:endParaRPr sz="2000">
              <a:latin typeface="Calibri"/>
              <a:cs typeface="Calibri"/>
            </a:endParaRPr>
          </a:p>
          <a:p>
            <a:pPr marL="698500" marR="5080" indent="-228600">
              <a:lnSpc>
                <a:spcPts val="2160"/>
              </a:lnSpc>
              <a:spcBef>
                <a:spcPts val="490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Burst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</a:t>
            </a:r>
            <a:r>
              <a:rPr sz="2000" spc="-15" dirty="0">
                <a:latin typeface="Calibri"/>
                <a:cs typeface="Calibri"/>
              </a:rPr>
              <a:t> for </a:t>
            </a:r>
            <a:r>
              <a:rPr sz="2000" spc="-5" dirty="0">
                <a:latin typeface="Calibri"/>
                <a:cs typeface="Calibri"/>
              </a:rPr>
              <a:t>single 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inputs.</a:t>
            </a:r>
            <a:endParaRPr sz="2000">
              <a:latin typeface="Calibri"/>
              <a:cs typeface="Calibri"/>
            </a:endParaRPr>
          </a:p>
          <a:p>
            <a:pPr marL="698500" marR="201930" indent="-228600">
              <a:lnSpc>
                <a:spcPts val="2160"/>
              </a:lnSpc>
              <a:spcBef>
                <a:spcPts val="509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Optional</a:t>
            </a:r>
            <a:r>
              <a:rPr sz="2000" spc="-15" dirty="0">
                <a:latin typeface="Calibri"/>
                <a:cs typeface="Calibri"/>
              </a:rPr>
              <a:t> conversion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transition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Global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converters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55559"/>
            <a:ext cx="3411220" cy="13417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10-bit</a:t>
            </a:r>
            <a:r>
              <a:rPr sz="22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006FC0"/>
                </a:solidFill>
                <a:latin typeface="Calibri"/>
                <a:cs typeface="Calibri"/>
              </a:rPr>
              <a:t>DAC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1800" dirty="0">
                <a:latin typeface="Calibri"/>
                <a:cs typeface="Calibri"/>
              </a:rPr>
              <a:t>‒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10-bit</a:t>
            </a:r>
            <a:r>
              <a:rPr sz="1800" spc="-15" dirty="0">
                <a:latin typeface="Calibri"/>
                <a:cs typeface="Calibri"/>
              </a:rPr>
              <a:t> DAC.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Calibri"/>
                <a:cs typeface="Calibri"/>
              </a:rPr>
              <a:t>‒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Buffered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latin typeface="Calibri"/>
                <a:cs typeface="Calibri"/>
              </a:rPr>
              <a:t>‒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Power-down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72998"/>
            <a:ext cx="5323205" cy="437642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USB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2.0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device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controller</a:t>
            </a:r>
            <a:endParaRPr sz="2000">
              <a:latin typeface="Calibri"/>
              <a:cs typeface="Calibri"/>
            </a:endParaRPr>
          </a:p>
          <a:p>
            <a:pPr marL="698500" marR="551815" indent="-228600">
              <a:lnSpc>
                <a:spcPts val="2160"/>
              </a:lnSpc>
              <a:spcBef>
                <a:spcPts val="540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compliant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USB 2.0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Full-speed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specification.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physical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(16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logical)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endpoints.</a:t>
            </a:r>
            <a:endParaRPr sz="2000">
              <a:latin typeface="Calibri"/>
              <a:cs typeface="Calibri"/>
            </a:endParaRPr>
          </a:p>
          <a:p>
            <a:pPr marL="698500" marR="843915" indent="-228600">
              <a:lnSpc>
                <a:spcPts val="2160"/>
              </a:lnSpc>
              <a:spcBef>
                <a:spcPts val="53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bulk,</a:t>
            </a:r>
            <a:r>
              <a:rPr sz="2000" spc="-10" dirty="0">
                <a:latin typeface="Calibri"/>
                <a:cs typeface="Calibri"/>
              </a:rPr>
              <a:t> interrupt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isochronous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endpoints.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realization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endpoints</a:t>
            </a:r>
            <a:r>
              <a:rPr sz="2000" spc="-15" dirty="0">
                <a:latin typeface="Calibri"/>
                <a:cs typeface="Calibri"/>
              </a:rPr>
              <a:t> 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698500" marR="27940" indent="-228600">
              <a:lnSpc>
                <a:spcPts val="2160"/>
              </a:lnSpc>
              <a:spcBef>
                <a:spcPts val="52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Endpoint maximum </a:t>
            </a:r>
            <a:r>
              <a:rPr sz="2000" spc="-15" dirty="0">
                <a:latin typeface="Calibri"/>
                <a:cs typeface="Calibri"/>
              </a:rPr>
              <a:t>packet size </a:t>
            </a:r>
            <a:r>
              <a:rPr sz="2000" spc="-5" dirty="0">
                <a:latin typeface="Calibri"/>
                <a:cs typeface="Calibri"/>
              </a:rPr>
              <a:t>selection </a:t>
            </a:r>
            <a:r>
              <a:rPr sz="2000" dirty="0">
                <a:latin typeface="Calibri"/>
                <a:cs typeface="Calibri"/>
              </a:rPr>
              <a:t>(up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USB </a:t>
            </a:r>
            <a:r>
              <a:rPr sz="2000" spc="-5" dirty="0">
                <a:latin typeface="Calibri"/>
                <a:cs typeface="Calibri"/>
              </a:rPr>
              <a:t>maximum specification) by </a:t>
            </a:r>
            <a:r>
              <a:rPr sz="2000" spc="-10" dirty="0">
                <a:latin typeface="Calibri"/>
                <a:cs typeface="Calibri"/>
              </a:rPr>
              <a:t>software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5" dirty="0">
                <a:latin typeface="Calibri"/>
                <a:cs typeface="Calibri"/>
              </a:rPr>
              <a:t> time.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DMA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non-control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endpoints</a:t>
            </a:r>
            <a:endParaRPr sz="2000">
              <a:latin typeface="Calibri"/>
              <a:cs typeface="Calibri"/>
            </a:endParaRPr>
          </a:p>
          <a:p>
            <a:pPr marL="698500" marR="979169" indent="-228600">
              <a:lnSpc>
                <a:spcPts val="2160"/>
              </a:lnSpc>
              <a:spcBef>
                <a:spcPts val="540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duplex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DMA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endpoints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10514"/>
            <a:ext cx="5135245" cy="47561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UARTs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16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bytes </a:t>
            </a:r>
            <a:r>
              <a:rPr sz="2000" spc="-10" dirty="0">
                <a:latin typeface="Calibri"/>
                <a:cs typeface="Calibri"/>
              </a:rPr>
              <a:t>Receive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Transmit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FIFOs.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Receiver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FIFO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trigger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5" dirty="0">
                <a:latin typeface="Calibri"/>
                <a:cs typeface="Calibri"/>
              </a:rPr>
              <a:t> B,</a:t>
            </a:r>
            <a:r>
              <a:rPr sz="2000" dirty="0">
                <a:latin typeface="Calibri"/>
                <a:cs typeface="Calibri"/>
              </a:rPr>
              <a:t> 4</a:t>
            </a:r>
            <a:r>
              <a:rPr sz="2000" spc="-15" dirty="0">
                <a:latin typeface="Calibri"/>
                <a:cs typeface="Calibri"/>
              </a:rPr>
              <a:t> B,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 </a:t>
            </a:r>
            <a:r>
              <a:rPr sz="2000" spc="-15" dirty="0">
                <a:latin typeface="Calibri"/>
                <a:cs typeface="Calibri"/>
              </a:rPr>
              <a:t>B,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241300" marR="45085" indent="-228600">
              <a:lnSpc>
                <a:spcPts val="216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Built-in </a:t>
            </a:r>
            <a:r>
              <a:rPr sz="2000" spc="-5" dirty="0">
                <a:latin typeface="Calibri"/>
                <a:cs typeface="Calibri"/>
              </a:rPr>
              <a:t>fractional </a:t>
            </a:r>
            <a:r>
              <a:rPr sz="2000" dirty="0">
                <a:latin typeface="Calibri"/>
                <a:cs typeface="Calibri"/>
              </a:rPr>
              <a:t>baud </a:t>
            </a:r>
            <a:r>
              <a:rPr sz="2000" spc="-25" dirty="0">
                <a:latin typeface="Calibri"/>
                <a:cs typeface="Calibri"/>
              </a:rPr>
              <a:t>rate </a:t>
            </a:r>
            <a:r>
              <a:rPr sz="2000" spc="-10" dirty="0">
                <a:latin typeface="Calibri"/>
                <a:cs typeface="Calibri"/>
              </a:rPr>
              <a:t>generator covering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wide </a:t>
            </a:r>
            <a:r>
              <a:rPr sz="2000" spc="-10" dirty="0">
                <a:latin typeface="Calibri"/>
                <a:cs typeface="Calibri"/>
              </a:rPr>
              <a:t>range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baud </a:t>
            </a:r>
            <a:r>
              <a:rPr sz="2000" spc="-20" dirty="0">
                <a:latin typeface="Calibri"/>
                <a:cs typeface="Calibri"/>
              </a:rPr>
              <a:t>rates </a:t>
            </a:r>
            <a:r>
              <a:rPr sz="2000" dirty="0">
                <a:latin typeface="Calibri"/>
                <a:cs typeface="Calibri"/>
              </a:rPr>
              <a:t>without a </a:t>
            </a:r>
            <a:r>
              <a:rPr sz="2000" spc="-5" dirty="0">
                <a:latin typeface="Calibri"/>
                <a:cs typeface="Calibri"/>
              </a:rPr>
              <a:t>need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 external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crystals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particular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  <a:p>
            <a:pPr marL="241300" marR="193675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Transmission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FIFO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 </a:t>
            </a:r>
            <a:r>
              <a:rPr sz="2000" dirty="0">
                <a:latin typeface="Calibri"/>
                <a:cs typeface="Calibri"/>
              </a:rPr>
              <a:t>enables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(XON/XOFF)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flow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both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UARTs.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LPC2144/46/48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UART1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equipped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standard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modem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signals.</a:t>
            </a:r>
            <a:endParaRPr sz="2000">
              <a:latin typeface="Calibri"/>
              <a:cs typeface="Calibri"/>
            </a:endParaRPr>
          </a:p>
          <a:p>
            <a:pPr marL="241300" marR="25400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Module </a:t>
            </a:r>
            <a:r>
              <a:rPr sz="2000" spc="-5" dirty="0">
                <a:latin typeface="Calibri"/>
                <a:cs typeface="Calibri"/>
              </a:rPr>
              <a:t>also </a:t>
            </a:r>
            <a:r>
              <a:rPr sz="2000" spc="-10" dirty="0">
                <a:latin typeface="Calibri"/>
                <a:cs typeface="Calibri"/>
              </a:rPr>
              <a:t>provides </a:t>
            </a:r>
            <a:r>
              <a:rPr sz="2000" dirty="0">
                <a:latin typeface="Calibri"/>
                <a:cs typeface="Calibri"/>
              </a:rPr>
              <a:t>full </a:t>
            </a:r>
            <a:r>
              <a:rPr sz="2000" spc="-5" dirty="0">
                <a:latin typeface="Calibri"/>
                <a:cs typeface="Calibri"/>
              </a:rPr>
              <a:t>support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hardware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flow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 </a:t>
            </a:r>
            <a:r>
              <a:rPr sz="2000" spc="-5" dirty="0">
                <a:latin typeface="Calibri"/>
                <a:cs typeface="Calibri"/>
              </a:rPr>
              <a:t>(auto-CTS/RTS).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12038"/>
            <a:ext cx="5427980" cy="41344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5" dirty="0">
                <a:solidFill>
                  <a:srgbClr val="006FC0"/>
                </a:solidFill>
                <a:latin typeface="Calibri"/>
                <a:cs typeface="Calibri"/>
              </a:rPr>
              <a:t>I2C-bus</a:t>
            </a:r>
            <a:r>
              <a:rPr sz="17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6FC0"/>
                </a:solidFill>
                <a:latin typeface="Calibri"/>
                <a:cs typeface="Calibri"/>
              </a:rPr>
              <a:t>serial</a:t>
            </a:r>
            <a:r>
              <a:rPr sz="17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6FC0"/>
                </a:solidFill>
                <a:latin typeface="Calibri"/>
                <a:cs typeface="Calibri"/>
              </a:rPr>
              <a:t>I/O</a:t>
            </a:r>
            <a:r>
              <a:rPr sz="17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006FC0"/>
                </a:solidFill>
                <a:latin typeface="Calibri"/>
                <a:cs typeface="Calibri"/>
              </a:rPr>
              <a:t>controller</a:t>
            </a: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700" spc="-15" dirty="0">
                <a:latin typeface="Calibri"/>
                <a:cs typeface="Calibri"/>
              </a:rPr>
              <a:t>Easy</a:t>
            </a:r>
            <a:r>
              <a:rPr sz="1700" spc="-5" dirty="0">
                <a:latin typeface="Calibri"/>
                <a:cs typeface="Calibri"/>
              </a:rPr>
              <a:t> 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configure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master,</a:t>
            </a:r>
            <a:r>
              <a:rPr sz="1700" spc="-10" dirty="0">
                <a:latin typeface="Calibri"/>
                <a:cs typeface="Calibri"/>
              </a:rPr>
              <a:t> slave,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10" dirty="0">
                <a:latin typeface="Calibri"/>
                <a:cs typeface="Calibri"/>
              </a:rPr>
              <a:t> master/slave.</a:t>
            </a: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700" spc="-10" dirty="0">
                <a:latin typeface="Calibri"/>
                <a:cs typeface="Calibri"/>
              </a:rPr>
              <a:t>Programmable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clocks </a:t>
            </a:r>
            <a:r>
              <a:rPr sz="1700" spc="-5" dirty="0">
                <a:latin typeface="Calibri"/>
                <a:cs typeface="Calibri"/>
              </a:rPr>
              <a:t>allow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versatile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rate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control.</a:t>
            </a: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Bidirectional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transfer</a:t>
            </a:r>
            <a:r>
              <a:rPr sz="1700" spc="-5" dirty="0">
                <a:latin typeface="Calibri"/>
                <a:cs typeface="Calibri"/>
              </a:rPr>
              <a:t> between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masters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slaves.</a:t>
            </a: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Multi-master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(no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central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master).</a:t>
            </a:r>
            <a:endParaRPr sz="1700" dirty="0">
              <a:latin typeface="Calibri"/>
              <a:cs typeface="Calibri"/>
            </a:endParaRPr>
          </a:p>
          <a:p>
            <a:pPr marL="355600" marR="5080" indent="-342900">
              <a:lnSpc>
                <a:spcPts val="1939"/>
              </a:lnSpc>
              <a:spcBef>
                <a:spcPts val="105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700" spc="-10" dirty="0">
                <a:latin typeface="Calibri"/>
                <a:cs typeface="Calibri"/>
              </a:rPr>
              <a:t>Arbitration</a:t>
            </a:r>
            <a:r>
              <a:rPr sz="1700" spc="9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between</a:t>
            </a:r>
            <a:r>
              <a:rPr sz="1700" spc="10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simultaneously</a:t>
            </a:r>
            <a:r>
              <a:rPr sz="1700" spc="1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transmitting</a:t>
            </a:r>
            <a:r>
              <a:rPr sz="1700" spc="1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masters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without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corruption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serial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data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bus.</a:t>
            </a:r>
          </a:p>
          <a:p>
            <a:pPr marL="355600" marR="6350" indent="-342900">
              <a:lnSpc>
                <a:spcPts val="1939"/>
              </a:lnSpc>
              <a:spcBef>
                <a:spcPts val="994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Serial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clock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synchronization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allows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devices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different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bit</a:t>
            </a:r>
            <a:r>
              <a:rPr sz="1700" spc="-15" dirty="0">
                <a:latin typeface="Calibri"/>
                <a:cs typeface="Calibri"/>
              </a:rPr>
              <a:t> rates</a:t>
            </a:r>
            <a:r>
              <a:rPr sz="1700" spc="-5" dirty="0">
                <a:latin typeface="Calibri"/>
                <a:cs typeface="Calibri"/>
              </a:rPr>
              <a:t> 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communicate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via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serial</a:t>
            </a:r>
            <a:r>
              <a:rPr sz="1700" spc="-5" dirty="0">
                <a:latin typeface="Calibri"/>
                <a:cs typeface="Calibri"/>
              </a:rPr>
              <a:t> bus.</a:t>
            </a:r>
            <a:endParaRPr sz="1700" dirty="0">
              <a:latin typeface="Calibri"/>
              <a:cs typeface="Calibri"/>
            </a:endParaRPr>
          </a:p>
          <a:p>
            <a:pPr marL="355600" marR="5715" indent="-342900">
              <a:lnSpc>
                <a:spcPts val="1930"/>
              </a:lnSpc>
              <a:spcBef>
                <a:spcPts val="101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Serial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clock</a:t>
            </a:r>
            <a:r>
              <a:rPr sz="1700" spc="1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synchronization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can</a:t>
            </a:r>
            <a:r>
              <a:rPr sz="1700" spc="16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be</a:t>
            </a:r>
            <a:r>
              <a:rPr sz="1700" spc="18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used</a:t>
            </a:r>
            <a:r>
              <a:rPr sz="1700" spc="1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as</a:t>
            </a:r>
            <a:r>
              <a:rPr sz="1700" spc="18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7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handshake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mechanism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dirty="0">
                <a:latin typeface="Calibri"/>
                <a:cs typeface="Calibri"/>
              </a:rPr>
              <a:t> suspend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resume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serial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transfer.</a:t>
            </a:r>
            <a:endParaRPr sz="1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I2C-bus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test</a:t>
            </a:r>
            <a:r>
              <a:rPr sz="1700" dirty="0">
                <a:latin typeface="Calibri"/>
                <a:cs typeface="Calibri"/>
              </a:rPr>
              <a:t> 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diagnostic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purposes</a:t>
            </a:r>
            <a:endParaRPr sz="17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00151"/>
            <a:ext cx="5427345" cy="573341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solidFill>
                  <a:srgbClr val="006FC0"/>
                </a:solidFill>
                <a:latin typeface="Calibri"/>
                <a:cs typeface="Calibri"/>
              </a:rPr>
              <a:t>SPI</a:t>
            </a:r>
            <a:r>
              <a:rPr sz="19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6FC0"/>
                </a:solidFill>
                <a:latin typeface="Calibri"/>
                <a:cs typeface="Calibri"/>
              </a:rPr>
              <a:t>serial I/O </a:t>
            </a:r>
            <a:r>
              <a:rPr sz="1900" b="1" spc="-10" dirty="0">
                <a:solidFill>
                  <a:srgbClr val="006FC0"/>
                </a:solidFill>
                <a:latin typeface="Calibri"/>
                <a:cs typeface="Calibri"/>
              </a:rPr>
              <a:t>controller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LPC2148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contain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SPI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controller.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Compliant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SPI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specification.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Synchronous,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Serial,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Full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Duplex,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Communication.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Combined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SPI</a:t>
            </a:r>
            <a:r>
              <a:rPr sz="1900" spc="-10" dirty="0">
                <a:latin typeface="Calibri"/>
                <a:cs typeface="Calibri"/>
              </a:rPr>
              <a:t> master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15" dirty="0">
                <a:latin typeface="Calibri"/>
                <a:cs typeface="Calibri"/>
              </a:rPr>
              <a:t>slave.</a:t>
            </a:r>
            <a:endParaRPr sz="1900">
              <a:latin typeface="Calibri"/>
              <a:cs typeface="Calibri"/>
            </a:endParaRPr>
          </a:p>
          <a:p>
            <a:pPr marL="355600" marR="6985" indent="-342900">
              <a:lnSpc>
                <a:spcPct val="104700"/>
              </a:lnSpc>
              <a:spcBef>
                <a:spcPts val="101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Maximum</a:t>
            </a:r>
            <a:r>
              <a:rPr sz="1900" spc="2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2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bit</a:t>
            </a:r>
            <a:r>
              <a:rPr sz="1900" spc="2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rate</a:t>
            </a:r>
            <a:r>
              <a:rPr sz="1900" spc="2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240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one</a:t>
            </a:r>
            <a:r>
              <a:rPr sz="1900" i="1" spc="250" dirty="0">
                <a:latin typeface="Calibri"/>
                <a:cs typeface="Calibri"/>
              </a:rPr>
              <a:t> </a:t>
            </a:r>
            <a:r>
              <a:rPr sz="1900" i="1" spc="-10" dirty="0">
                <a:latin typeface="Calibri"/>
                <a:cs typeface="Calibri"/>
              </a:rPr>
              <a:t>eighth</a:t>
            </a:r>
            <a:r>
              <a:rPr sz="1900" i="1" spc="24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of</a:t>
            </a:r>
            <a:r>
              <a:rPr sz="1900" i="1" spc="23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the</a:t>
            </a:r>
            <a:r>
              <a:rPr sz="1900" i="1" spc="23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input </a:t>
            </a:r>
            <a:r>
              <a:rPr sz="1900" i="1" spc="-415" dirty="0">
                <a:latin typeface="Calibri"/>
                <a:cs typeface="Calibri"/>
              </a:rPr>
              <a:t> </a:t>
            </a:r>
            <a:r>
              <a:rPr sz="1900" i="1" spc="-5" dirty="0">
                <a:latin typeface="Calibri"/>
                <a:cs typeface="Calibri"/>
              </a:rPr>
              <a:t>clock</a:t>
            </a:r>
            <a:r>
              <a:rPr sz="1900" i="1" spc="-10" dirty="0">
                <a:latin typeface="Calibri"/>
                <a:cs typeface="Calibri"/>
              </a:rPr>
              <a:t> rate</a:t>
            </a:r>
            <a:r>
              <a:rPr sz="1900" spc="-10" dirty="0"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solidFill>
                  <a:srgbClr val="006FC0"/>
                </a:solidFill>
                <a:latin typeface="Calibri"/>
                <a:cs typeface="Calibri"/>
              </a:rPr>
              <a:t>SSP</a:t>
            </a:r>
            <a:r>
              <a:rPr sz="19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6FC0"/>
                </a:solidFill>
                <a:latin typeface="Calibri"/>
                <a:cs typeface="Calibri"/>
              </a:rPr>
              <a:t>serial</a:t>
            </a:r>
            <a:r>
              <a:rPr sz="19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6FC0"/>
                </a:solidFill>
                <a:latin typeface="Calibri"/>
                <a:cs typeface="Calibri"/>
              </a:rPr>
              <a:t>I/O</a:t>
            </a:r>
            <a:r>
              <a:rPr sz="19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006FC0"/>
                </a:solidFill>
                <a:latin typeface="Calibri"/>
                <a:cs typeface="Calibri"/>
              </a:rPr>
              <a:t>controller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900" spc="-5" dirty="0">
                <a:latin typeface="Calibri"/>
                <a:cs typeface="Calibri"/>
              </a:rPr>
              <a:t>Compatible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Motorola’s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SPI,</a:t>
            </a:r>
            <a:r>
              <a:rPr sz="1900" spc="110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TI’s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4-wire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SSI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endParaRPr sz="19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"/>
              </a:spcBef>
            </a:pPr>
            <a:r>
              <a:rPr sz="1900" spc="-10" dirty="0">
                <a:latin typeface="Calibri"/>
                <a:cs typeface="Calibri"/>
              </a:rPr>
              <a:t>National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Semiconductor’s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Microwire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buses.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Synchronous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serial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communication.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Master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or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slave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operation.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8-frame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FIFOs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 </a:t>
            </a:r>
            <a:r>
              <a:rPr sz="1900" spc="-5" dirty="0">
                <a:latin typeface="Calibri"/>
                <a:cs typeface="Calibri"/>
              </a:rPr>
              <a:t>both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transmit</a:t>
            </a:r>
            <a:r>
              <a:rPr sz="1900" spc="-5" dirty="0">
                <a:latin typeface="Calibri"/>
                <a:cs typeface="Calibri"/>
              </a:rPr>
              <a:t> and </a:t>
            </a:r>
            <a:r>
              <a:rPr sz="1900" spc="-10" dirty="0">
                <a:latin typeface="Calibri"/>
                <a:cs typeface="Calibri"/>
              </a:rPr>
              <a:t>receive.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1900" spc="-10" dirty="0">
                <a:latin typeface="Calibri"/>
                <a:cs typeface="Calibri"/>
              </a:rPr>
              <a:t>Four bits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16 </a:t>
            </a:r>
            <a:r>
              <a:rPr sz="1900" spc="-10" dirty="0">
                <a:latin typeface="Calibri"/>
                <a:cs typeface="Calibri"/>
              </a:rPr>
              <a:t>bits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frame.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616896"/>
            <a:ext cx="1283970" cy="72771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4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General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60"/>
              </a:spcBef>
            </a:pP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ou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365" y="662381"/>
            <a:ext cx="8921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purpose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4281" y="662381"/>
            <a:ext cx="16706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timers/external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3835" y="662381"/>
            <a:ext cx="621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ev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8028" y="1489074"/>
            <a:ext cx="5427345" cy="4946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32-bit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timer/counter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programmable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32-bit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prescaler.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29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External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event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counter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operation.</a:t>
            </a:r>
            <a:endParaRPr sz="16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14999"/>
              </a:lnSpc>
              <a:spcBef>
                <a:spcPts val="994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Four </a:t>
            </a:r>
            <a:r>
              <a:rPr sz="1600" spc="-5" dirty="0">
                <a:latin typeface="Calibri"/>
                <a:cs typeface="Calibri"/>
              </a:rPr>
              <a:t>32-bit </a:t>
            </a:r>
            <a:r>
              <a:rPr sz="1600" spc="-15" dirty="0">
                <a:latin typeface="Calibri"/>
                <a:cs typeface="Calibri"/>
              </a:rPr>
              <a:t>capture </a:t>
            </a:r>
            <a:r>
              <a:rPr sz="1600" spc="-5" dirty="0">
                <a:latin typeface="Calibri"/>
                <a:cs typeface="Calibri"/>
              </a:rPr>
              <a:t>channels </a:t>
            </a:r>
            <a:r>
              <a:rPr sz="1600" spc="-10" dirty="0">
                <a:latin typeface="Calibri"/>
                <a:cs typeface="Calibri"/>
              </a:rPr>
              <a:t>per timer/counter that </a:t>
            </a:r>
            <a:r>
              <a:rPr sz="1600" spc="-15" dirty="0">
                <a:latin typeface="Calibri"/>
                <a:cs typeface="Calibri"/>
              </a:rPr>
              <a:t>can </a:t>
            </a:r>
            <a:r>
              <a:rPr sz="1600" spc="-25" dirty="0">
                <a:latin typeface="Calibri"/>
                <a:cs typeface="Calibri"/>
              </a:rPr>
              <a:t>take 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snapshot</a:t>
            </a:r>
            <a:r>
              <a:rPr sz="1600" spc="-5" dirty="0">
                <a:latin typeface="Calibri"/>
                <a:cs typeface="Calibri"/>
              </a:rPr>
              <a:t> of</a:t>
            </a:r>
            <a:r>
              <a:rPr sz="1600" dirty="0">
                <a:latin typeface="Calibri"/>
                <a:cs typeface="Calibri"/>
              </a:rPr>
              <a:t>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spc="-5" dirty="0">
                <a:latin typeface="Calibri"/>
                <a:cs typeface="Calibri"/>
              </a:rPr>
              <a:t> when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input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signal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transitions.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capture event </a:t>
            </a:r>
            <a:r>
              <a:rPr sz="1600" spc="-15" dirty="0">
                <a:latin typeface="Calibri"/>
                <a:cs typeface="Calibri"/>
              </a:rPr>
              <a:t>may </a:t>
            </a:r>
            <a:r>
              <a:rPr sz="1600" spc="-10" dirty="0">
                <a:latin typeface="Calibri"/>
                <a:cs typeface="Calibri"/>
              </a:rPr>
              <a:t>also optionally generate </a:t>
            </a:r>
            <a:r>
              <a:rPr sz="1600" spc="-15" dirty="0">
                <a:latin typeface="Calibri"/>
                <a:cs typeface="Calibri"/>
              </a:rPr>
              <a:t>an </a:t>
            </a:r>
            <a:r>
              <a:rPr sz="1600" spc="-10" dirty="0">
                <a:latin typeface="Calibri"/>
                <a:cs typeface="Calibri"/>
              </a:rPr>
              <a:t> interrupt.</a:t>
            </a:r>
            <a:endParaRPr sz="16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28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5" dirty="0">
                <a:latin typeface="Calibri"/>
                <a:cs typeface="Calibri"/>
              </a:rPr>
              <a:t>Four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32-bit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match registers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allow:</a:t>
            </a:r>
            <a:endParaRPr sz="16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85"/>
              </a:spcBef>
              <a:buFont typeface="Times New Roman"/>
              <a:buChar char="–"/>
              <a:tabLst>
                <a:tab pos="812165" algn="l"/>
                <a:tab pos="812800" algn="l"/>
              </a:tabLst>
            </a:pPr>
            <a:r>
              <a:rPr sz="1200" spc="-5" dirty="0">
                <a:latin typeface="Calibri"/>
                <a:cs typeface="Calibri"/>
              </a:rPr>
              <a:t>Continuous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operation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optional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interrupt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generation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match.</a:t>
            </a:r>
            <a:endParaRPr sz="12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10"/>
              </a:spcBef>
              <a:buFont typeface="Times New Roman"/>
              <a:buChar char="–"/>
              <a:tabLst>
                <a:tab pos="812165" algn="l"/>
                <a:tab pos="812800" algn="l"/>
              </a:tabLst>
            </a:pPr>
            <a:r>
              <a:rPr sz="1200" spc="-5" dirty="0">
                <a:latin typeface="Calibri"/>
                <a:cs typeface="Calibri"/>
              </a:rPr>
              <a:t>Stop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optional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interrupt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generation.</a:t>
            </a:r>
            <a:endParaRPr sz="12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20"/>
              </a:spcBef>
              <a:buFont typeface="Times New Roman"/>
              <a:buChar char="–"/>
              <a:tabLst>
                <a:tab pos="812165" algn="l"/>
                <a:tab pos="812800" algn="l"/>
              </a:tabLst>
            </a:pPr>
            <a:r>
              <a:rPr sz="1200" spc="-10" dirty="0">
                <a:latin typeface="Calibri"/>
                <a:cs typeface="Calibri"/>
              </a:rPr>
              <a:t>Reset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optional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interrupt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generation.</a:t>
            </a:r>
            <a:endParaRPr sz="12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14999"/>
              </a:lnSpc>
              <a:spcBef>
                <a:spcPts val="944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600" spc="-10" dirty="0">
                <a:latin typeface="Calibri"/>
                <a:cs typeface="Calibri"/>
              </a:rPr>
              <a:t>Four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external</a:t>
            </a:r>
            <a:r>
              <a:rPr sz="1600" spc="-5" dirty="0">
                <a:latin typeface="Calibri"/>
                <a:cs typeface="Calibri"/>
              </a:rPr>
              <a:t> outputs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timer/counter</a:t>
            </a:r>
            <a:r>
              <a:rPr sz="1600" spc="-5" dirty="0">
                <a:latin typeface="Calibri"/>
                <a:cs typeface="Calibri"/>
              </a:rPr>
              <a:t> corresponding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match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registers,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following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capabilities:</a:t>
            </a:r>
            <a:endParaRPr sz="16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70"/>
              </a:spcBef>
              <a:buFont typeface="Times New Roman"/>
              <a:buChar char="–"/>
              <a:tabLst>
                <a:tab pos="812165" algn="l"/>
                <a:tab pos="812800" algn="l"/>
              </a:tabLst>
            </a:pPr>
            <a:r>
              <a:rPr sz="1200" spc="-5" dirty="0">
                <a:latin typeface="Calibri"/>
                <a:cs typeface="Calibri"/>
              </a:rPr>
              <a:t>Set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LOW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match.</a:t>
            </a:r>
            <a:endParaRPr sz="12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20"/>
              </a:spcBef>
              <a:buFont typeface="Times New Roman"/>
              <a:buChar char="–"/>
              <a:tabLst>
                <a:tab pos="812165" algn="l"/>
                <a:tab pos="812800" algn="l"/>
              </a:tabLst>
            </a:pPr>
            <a:r>
              <a:rPr sz="1200" spc="-10" dirty="0">
                <a:latin typeface="Calibri"/>
                <a:cs typeface="Calibri"/>
              </a:rPr>
              <a:t>Set</a:t>
            </a:r>
            <a:r>
              <a:rPr sz="1200" spc="-5" dirty="0">
                <a:latin typeface="Calibri"/>
                <a:cs typeface="Calibri"/>
              </a:rPr>
              <a:t> HIGH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match.</a:t>
            </a:r>
            <a:endParaRPr sz="12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10"/>
              </a:spcBef>
              <a:buFont typeface="Times New Roman"/>
              <a:buChar char="–"/>
              <a:tabLst>
                <a:tab pos="812165" algn="l"/>
                <a:tab pos="812800" algn="l"/>
              </a:tabLst>
            </a:pPr>
            <a:r>
              <a:rPr sz="1200" spc="-20" dirty="0">
                <a:latin typeface="Calibri"/>
                <a:cs typeface="Calibri"/>
              </a:rPr>
              <a:t>Toggle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match.</a:t>
            </a:r>
            <a:endParaRPr sz="12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720"/>
              </a:spcBef>
              <a:buFont typeface="Times New Roman"/>
              <a:buChar char="–"/>
              <a:tabLst>
                <a:tab pos="812165" algn="l"/>
                <a:tab pos="812800" algn="l"/>
              </a:tabLst>
            </a:pPr>
            <a:r>
              <a:rPr sz="1200" dirty="0">
                <a:latin typeface="Calibri"/>
                <a:cs typeface="Calibri"/>
              </a:rPr>
              <a:t>Do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nothing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match.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10514"/>
            <a:ext cx="5300980" cy="39331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Watchdog</a:t>
            </a:r>
            <a:r>
              <a:rPr sz="20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timer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Internally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periodically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reloaded.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Debug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mode.</a:t>
            </a:r>
            <a:endParaRPr sz="2000">
              <a:latin typeface="Calibri"/>
              <a:cs typeface="Calibri"/>
            </a:endParaRPr>
          </a:p>
          <a:p>
            <a:pPr marL="241300" marR="408305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Enabled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10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but </a:t>
            </a:r>
            <a:r>
              <a:rPr sz="2000" spc="-10" dirty="0">
                <a:latin typeface="Calibri"/>
                <a:cs typeface="Calibri"/>
              </a:rPr>
              <a:t>requires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hardware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watchdog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reset/interrupt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disabled.</a:t>
            </a:r>
            <a:endParaRPr sz="2000">
              <a:latin typeface="Calibri"/>
              <a:cs typeface="Calibri"/>
            </a:endParaRPr>
          </a:p>
          <a:p>
            <a:pPr marL="241300" marR="546735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Incorrect/Incomplete </a:t>
            </a:r>
            <a:r>
              <a:rPr sz="2000" spc="-15" dirty="0">
                <a:latin typeface="Calibri"/>
                <a:cs typeface="Calibri"/>
              </a:rPr>
              <a:t>feed </a:t>
            </a:r>
            <a:r>
              <a:rPr sz="2000" spc="-5" dirty="0">
                <a:latin typeface="Calibri"/>
                <a:cs typeface="Calibri"/>
              </a:rPr>
              <a:t>sequence </a:t>
            </a:r>
            <a:r>
              <a:rPr sz="2000" dirty="0">
                <a:latin typeface="Calibri"/>
                <a:cs typeface="Calibri"/>
              </a:rPr>
              <a:t>causes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reset/interrupt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enabled.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Flag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indicate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watchdog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reset.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Programmable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32-bit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internal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pre-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35" dirty="0">
                <a:latin typeface="Calibri"/>
                <a:cs typeface="Calibri"/>
              </a:rPr>
              <a:t>scaler.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10514"/>
            <a:ext cx="5410200" cy="38061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Real-time</a:t>
            </a:r>
            <a:r>
              <a:rPr sz="20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clock</a:t>
            </a:r>
            <a:endParaRPr sz="2000">
              <a:latin typeface="Calibri"/>
              <a:cs typeface="Calibri"/>
            </a:endParaRPr>
          </a:p>
          <a:p>
            <a:pPr marL="241300" marR="645160" indent="-228600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Measures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passage of 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maintain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calendar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clock.</a:t>
            </a:r>
            <a:endParaRPr sz="2000">
              <a:latin typeface="Calibri"/>
              <a:cs typeface="Calibri"/>
            </a:endParaRPr>
          </a:p>
          <a:p>
            <a:pPr marL="241300" marR="807085" indent="-228600">
              <a:lnSpc>
                <a:spcPts val="216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Ultra-low </a:t>
            </a:r>
            <a:r>
              <a:rPr sz="2000" spc="-5" dirty="0">
                <a:latin typeface="Calibri"/>
                <a:cs typeface="Calibri"/>
              </a:rPr>
              <a:t>power design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support </a:t>
            </a:r>
            <a:r>
              <a:rPr sz="2000" spc="-10" dirty="0">
                <a:latin typeface="Calibri"/>
                <a:cs typeface="Calibri"/>
              </a:rPr>
              <a:t>battery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powered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Minutes, </a:t>
            </a:r>
            <a:r>
              <a:rPr sz="2000" spc="-10" dirty="0">
                <a:latin typeface="Calibri"/>
                <a:cs typeface="Calibri"/>
              </a:rPr>
              <a:t>Hours,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Month,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Month,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Year,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Day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Week,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Day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75" dirty="0">
                <a:latin typeface="Calibri"/>
                <a:cs typeface="Calibri"/>
              </a:rPr>
              <a:t>Year.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Can use </a:t>
            </a:r>
            <a:r>
              <a:rPr sz="2000" dirty="0">
                <a:latin typeface="Calibri"/>
                <a:cs typeface="Calibri"/>
              </a:rPr>
              <a:t>either the </a:t>
            </a:r>
            <a:r>
              <a:rPr sz="2000" spc="-20" dirty="0">
                <a:latin typeface="Calibri"/>
                <a:cs typeface="Calibri"/>
              </a:rPr>
              <a:t>RTC </a:t>
            </a:r>
            <a:r>
              <a:rPr sz="2000" spc="-10" dirty="0">
                <a:latin typeface="Calibri"/>
                <a:cs typeface="Calibri"/>
              </a:rPr>
              <a:t>dedicated </a:t>
            </a:r>
            <a:r>
              <a:rPr sz="2000" dirty="0">
                <a:latin typeface="Calibri"/>
                <a:cs typeface="Calibri"/>
              </a:rPr>
              <a:t>32 kHz </a:t>
            </a:r>
            <a:r>
              <a:rPr sz="2000" spc="-10" dirty="0">
                <a:latin typeface="Calibri"/>
                <a:cs typeface="Calibri"/>
              </a:rPr>
              <a:t>oscillator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clock </a:t>
            </a:r>
            <a:r>
              <a:rPr sz="2000" spc="-10" dirty="0">
                <a:latin typeface="Calibri"/>
                <a:cs typeface="Calibri"/>
              </a:rPr>
              <a:t>derived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external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Dedicated </a:t>
            </a:r>
            <a:r>
              <a:rPr sz="2000" spc="-5" dirty="0">
                <a:latin typeface="Calibri"/>
                <a:cs typeface="Calibri"/>
              </a:rPr>
              <a:t>power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battery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3.3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478062"/>
            <a:ext cx="5414010" cy="579310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Pulse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width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modulator</a:t>
            </a:r>
            <a:endParaRPr sz="2400">
              <a:latin typeface="Calibri"/>
              <a:cs typeface="Calibri"/>
            </a:endParaRPr>
          </a:p>
          <a:p>
            <a:pPr marL="241300" marR="375920" indent="-228600">
              <a:lnSpc>
                <a:spcPts val="2160"/>
              </a:lnSpc>
              <a:spcBef>
                <a:spcPts val="10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Supports single </a:t>
            </a:r>
            <a:r>
              <a:rPr sz="2000" dirty="0">
                <a:latin typeface="Calibri"/>
                <a:cs typeface="Calibri"/>
              </a:rPr>
              <a:t>edge </a:t>
            </a:r>
            <a:r>
              <a:rPr sz="2000" spc="-10" dirty="0">
                <a:latin typeface="Calibri"/>
                <a:cs typeface="Calibri"/>
              </a:rPr>
              <a:t>controlled </a:t>
            </a:r>
            <a:r>
              <a:rPr sz="2000" spc="-5" dirty="0">
                <a:latin typeface="Calibri"/>
                <a:cs typeface="Calibri"/>
              </a:rPr>
              <a:t>and/or double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edge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controlled</a:t>
            </a:r>
            <a:r>
              <a:rPr sz="2000" dirty="0">
                <a:latin typeface="Calibri"/>
                <a:cs typeface="Calibri"/>
              </a:rPr>
              <a:t> PWM</a:t>
            </a:r>
            <a:r>
              <a:rPr sz="2000" spc="-5" dirty="0">
                <a:latin typeface="Calibri"/>
                <a:cs typeface="Calibri"/>
              </a:rPr>
              <a:t> outputs.</a:t>
            </a:r>
            <a:endParaRPr sz="2000">
              <a:latin typeface="Calibri"/>
              <a:cs typeface="Calibri"/>
            </a:endParaRPr>
          </a:p>
          <a:p>
            <a:pPr marL="241300" marR="483870" indent="-228600">
              <a:lnSpc>
                <a:spcPts val="216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Pulse period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width can be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dirty="0">
                <a:latin typeface="Calibri"/>
                <a:cs typeface="Calibri"/>
              </a:rPr>
              <a:t>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counts.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PWM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same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repetition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20" dirty="0">
                <a:latin typeface="Calibri"/>
                <a:cs typeface="Calibri"/>
              </a:rPr>
              <a:t>rate.</a:t>
            </a:r>
            <a:endParaRPr sz="2000">
              <a:latin typeface="Calibri"/>
              <a:cs typeface="Calibri"/>
            </a:endParaRPr>
          </a:p>
          <a:p>
            <a:pPr marL="241300" marR="523875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Double </a:t>
            </a:r>
            <a:r>
              <a:rPr sz="2000" dirty="0">
                <a:latin typeface="Calibri"/>
                <a:cs typeface="Calibri"/>
              </a:rPr>
              <a:t>edge </a:t>
            </a:r>
            <a:r>
              <a:rPr sz="2000" spc="-10" dirty="0">
                <a:latin typeface="Calibri"/>
                <a:cs typeface="Calibri"/>
              </a:rPr>
              <a:t>controlled </a:t>
            </a:r>
            <a:r>
              <a:rPr sz="2000" dirty="0">
                <a:latin typeface="Calibri"/>
                <a:cs typeface="Calibri"/>
              </a:rPr>
              <a:t>PWM </a:t>
            </a:r>
            <a:r>
              <a:rPr sz="2000" spc="-5" dirty="0">
                <a:latin typeface="Calibri"/>
                <a:cs typeface="Calibri"/>
              </a:rPr>
              <a:t>outputs can be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either </a:t>
            </a:r>
            <a:r>
              <a:rPr sz="2000" spc="-10" dirty="0">
                <a:latin typeface="Calibri"/>
                <a:cs typeface="Calibri"/>
              </a:rPr>
              <a:t>positive </a:t>
            </a:r>
            <a:r>
              <a:rPr sz="2000" spc="-5" dirty="0">
                <a:latin typeface="Calibri"/>
                <a:cs typeface="Calibri"/>
              </a:rPr>
              <a:t>going 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negative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pulses.</a:t>
            </a:r>
            <a:endParaRPr sz="2000">
              <a:latin typeface="Calibri"/>
              <a:cs typeface="Calibri"/>
            </a:endParaRPr>
          </a:p>
          <a:p>
            <a:pPr marL="241300" marR="57785" indent="-228600">
              <a:lnSpc>
                <a:spcPct val="90100"/>
              </a:lnSpc>
              <a:spcBef>
                <a:spcPts val="9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Match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updates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synchronized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pulse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prevent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erroneous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pulses.</a:t>
            </a:r>
            <a:endParaRPr sz="2000">
              <a:latin typeface="Calibri"/>
              <a:cs typeface="Calibri"/>
            </a:endParaRPr>
          </a:p>
          <a:p>
            <a:pPr marL="241300" marR="571500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used as a </a:t>
            </a:r>
            <a:r>
              <a:rPr sz="2000" spc="-10" dirty="0">
                <a:latin typeface="Calibri"/>
                <a:cs typeface="Calibri"/>
              </a:rPr>
              <a:t>standard </a:t>
            </a:r>
            <a:r>
              <a:rPr sz="2000" spc="-5" dirty="0">
                <a:latin typeface="Calibri"/>
                <a:cs typeface="Calibri"/>
              </a:rPr>
              <a:t>timer </a:t>
            </a:r>
            <a:r>
              <a:rPr sz="2000" dirty="0">
                <a:latin typeface="Calibri"/>
                <a:cs typeface="Calibri"/>
              </a:rPr>
              <a:t>if the PWM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enabled.</a:t>
            </a:r>
            <a:endParaRPr sz="2000">
              <a:latin typeface="Calibri"/>
              <a:cs typeface="Calibri"/>
            </a:endParaRPr>
          </a:p>
          <a:p>
            <a:pPr marL="241300" marR="86995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32-bit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Timer/Counter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32-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Prescaler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425194"/>
            <a:ext cx="6022848" cy="64221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96849"/>
            <a:ext cx="11273790" cy="529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4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LPC2141/42/44/46/48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microcontrollers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based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16-bit/32-bit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ARM7TDMI-S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ts val="2740"/>
              </a:lnSpc>
            </a:pPr>
            <a:r>
              <a:rPr sz="2400" spc="-5" dirty="0">
                <a:latin typeface="Calibri"/>
                <a:cs typeface="Calibri"/>
              </a:rPr>
              <a:t>CPU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embedded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high-speed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flash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128-bit</a:t>
            </a:r>
            <a:r>
              <a:rPr sz="2400" dirty="0">
                <a:latin typeface="Calibri"/>
                <a:cs typeface="Calibri"/>
              </a:rPr>
              <a:t> wide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interface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a</a:t>
            </a:r>
            <a:r>
              <a:rPr sz="2400" spc="-5" dirty="0">
                <a:latin typeface="Calibri"/>
                <a:cs typeface="Calibri"/>
              </a:rPr>
              <a:t> unique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accelerator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16-bit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Thumb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30 </a:t>
            </a:r>
            <a:r>
              <a:rPr sz="2400" dirty="0">
                <a:latin typeface="Calibri"/>
                <a:cs typeface="Calibri"/>
              </a:rPr>
              <a:t>%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 </a:t>
            </a:r>
            <a:r>
              <a:rPr sz="2400" spc="-25" dirty="0">
                <a:latin typeface="Calibri"/>
                <a:cs typeface="Calibri"/>
              </a:rPr>
              <a:t>penalty.</a:t>
            </a:r>
            <a:endParaRPr sz="2400" dirty="0">
              <a:latin typeface="Calibri"/>
              <a:cs typeface="Calibri"/>
            </a:endParaRPr>
          </a:p>
          <a:p>
            <a:pPr marL="241300" marR="209550" indent="-228600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Ideal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miniaturization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access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point-of-sale.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Serial</a:t>
            </a:r>
            <a:r>
              <a:rPr sz="2400" spc="-10" dirty="0">
                <a:latin typeface="Calibri"/>
                <a:cs typeface="Calibri"/>
              </a:rPr>
              <a:t> communications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for:</a:t>
            </a:r>
            <a:endParaRPr sz="2400" dirty="0">
              <a:latin typeface="Calibri"/>
              <a:cs typeface="Calibri"/>
            </a:endParaRPr>
          </a:p>
          <a:p>
            <a:pPr marL="709930" lvl="1" indent="-240665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30" dirty="0">
                <a:latin typeface="Calibri"/>
                <a:cs typeface="Calibri"/>
              </a:rPr>
              <a:t> gateways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protocol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converters</a:t>
            </a:r>
            <a:endParaRPr sz="2400" dirty="0">
              <a:latin typeface="Calibri"/>
              <a:cs typeface="Calibri"/>
            </a:endParaRPr>
          </a:p>
          <a:p>
            <a:pPr marL="709930" lvl="1" indent="-240665">
              <a:lnSpc>
                <a:spcPct val="100000"/>
              </a:lnSpc>
              <a:spcBef>
                <a:spcPts val="204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5" dirty="0">
                <a:latin typeface="Calibri"/>
                <a:cs typeface="Calibri"/>
              </a:rPr>
              <a:t>soft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modems</a:t>
            </a:r>
          </a:p>
          <a:p>
            <a:pPr marL="709930" lvl="1" indent="-240665">
              <a:lnSpc>
                <a:spcPct val="100000"/>
              </a:lnSpc>
              <a:spcBef>
                <a:spcPts val="219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10" dirty="0">
                <a:latin typeface="Calibri"/>
                <a:cs typeface="Calibri"/>
              </a:rPr>
              <a:t>voice recognition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imaging</a:t>
            </a: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Presence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various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peripheral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microcontrollers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industrial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medical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52893"/>
            <a:ext cx="3467735" cy="410082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System</a:t>
            </a:r>
            <a:r>
              <a:rPr sz="24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 marL="817244" lvl="1" indent="-347980">
              <a:lnSpc>
                <a:spcPct val="100000"/>
              </a:lnSpc>
              <a:spcBef>
                <a:spcPts val="295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000" spc="-10" dirty="0">
                <a:latin typeface="Calibri"/>
                <a:cs typeface="Calibri"/>
              </a:rPr>
              <a:t>Crystal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oscillator</a:t>
            </a:r>
            <a:endParaRPr sz="2000">
              <a:latin typeface="Calibri"/>
              <a:cs typeface="Calibri"/>
            </a:endParaRPr>
          </a:p>
          <a:p>
            <a:pPr marL="817244" lvl="1" indent="-347980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000" dirty="0">
                <a:latin typeface="Calibri"/>
                <a:cs typeface="Calibri"/>
              </a:rPr>
              <a:t>PLL</a:t>
            </a:r>
            <a:endParaRPr sz="2000">
              <a:latin typeface="Calibri"/>
              <a:cs typeface="Calibri"/>
            </a:endParaRPr>
          </a:p>
          <a:p>
            <a:pPr marL="817244" lvl="1" indent="-34798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000" spc="-10" dirty="0">
                <a:latin typeface="Calibri"/>
                <a:cs typeface="Calibri"/>
              </a:rPr>
              <a:t>Reset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wake-up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timer</a:t>
            </a:r>
            <a:endParaRPr sz="2000">
              <a:latin typeface="Calibri"/>
              <a:cs typeface="Calibri"/>
            </a:endParaRPr>
          </a:p>
          <a:p>
            <a:pPr marL="817244" lvl="1" indent="-34798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000" spc="-5" dirty="0">
                <a:latin typeface="Calibri"/>
                <a:cs typeface="Calibri"/>
              </a:rPr>
              <a:t>Brownout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detector</a:t>
            </a:r>
            <a:endParaRPr sz="2000">
              <a:latin typeface="Calibri"/>
              <a:cs typeface="Calibri"/>
            </a:endParaRPr>
          </a:p>
          <a:p>
            <a:pPr marL="817244" lvl="1" indent="-347980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000" spc="-5" dirty="0">
                <a:latin typeface="Calibri"/>
                <a:cs typeface="Calibri"/>
              </a:rPr>
              <a:t>Code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security</a:t>
            </a:r>
            <a:endParaRPr sz="2000">
              <a:latin typeface="Calibri"/>
              <a:cs typeface="Calibri"/>
            </a:endParaRPr>
          </a:p>
          <a:p>
            <a:pPr marL="817244" lvl="1" indent="-34798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000" spc="-5" dirty="0">
                <a:latin typeface="Calibri"/>
                <a:cs typeface="Calibri"/>
              </a:rPr>
              <a:t>External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interrupt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</a:t>
            </a:r>
            <a:endParaRPr sz="2000">
              <a:latin typeface="Calibri"/>
              <a:cs typeface="Calibri"/>
            </a:endParaRPr>
          </a:p>
          <a:p>
            <a:pPr marL="817244" lvl="1" indent="-34798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endParaRPr sz="2000">
              <a:latin typeface="Calibri"/>
              <a:cs typeface="Calibri"/>
            </a:endParaRPr>
          </a:p>
          <a:p>
            <a:pPr marL="817244" lvl="1" indent="-347980">
              <a:lnSpc>
                <a:spcPct val="100000"/>
              </a:lnSpc>
              <a:spcBef>
                <a:spcPts val="250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000" spc="-15" dirty="0">
                <a:latin typeface="Calibri"/>
                <a:cs typeface="Calibri"/>
              </a:rPr>
              <a:t>Power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endParaRPr sz="2000">
              <a:latin typeface="Calibri"/>
              <a:cs typeface="Calibri"/>
            </a:endParaRPr>
          </a:p>
          <a:p>
            <a:pPr marL="1274445" lvl="2" indent="-347980">
              <a:lnSpc>
                <a:spcPct val="100000"/>
              </a:lnSpc>
              <a:spcBef>
                <a:spcPts val="295"/>
              </a:spcBef>
              <a:buFont typeface="Wingdings"/>
              <a:buChar char=""/>
              <a:tabLst>
                <a:tab pos="1274445" algn="l"/>
                <a:tab pos="1275080" algn="l"/>
              </a:tabLst>
            </a:pPr>
            <a:r>
              <a:rPr sz="1800" spc="-5" dirty="0">
                <a:latin typeface="Calibri"/>
                <a:cs typeface="Calibri"/>
              </a:rPr>
              <a:t>Idle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</a:t>
            </a:r>
            <a:endParaRPr sz="1800">
              <a:latin typeface="Calibri"/>
              <a:cs typeface="Calibri"/>
            </a:endParaRPr>
          </a:p>
          <a:p>
            <a:pPr marL="1274445" lvl="2" indent="-347980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1274445" algn="l"/>
                <a:tab pos="1275080" algn="l"/>
              </a:tabLst>
            </a:pPr>
            <a:r>
              <a:rPr sz="1800" spc="-10" dirty="0">
                <a:latin typeface="Calibri"/>
                <a:cs typeface="Calibri"/>
              </a:rPr>
              <a:t>Power-down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</a:t>
            </a:r>
            <a:endParaRPr sz="1800">
              <a:latin typeface="Calibri"/>
              <a:cs typeface="Calibri"/>
            </a:endParaRPr>
          </a:p>
          <a:p>
            <a:pPr marL="817244" lvl="1" indent="-347980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817244" algn="l"/>
                <a:tab pos="817880" algn="l"/>
              </a:tabLst>
            </a:pPr>
            <a:r>
              <a:rPr sz="2000" dirty="0">
                <a:latin typeface="Calibri"/>
                <a:cs typeface="Calibri"/>
              </a:rPr>
              <a:t>APB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425194"/>
            <a:ext cx="6022848" cy="64221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457" y="100852"/>
            <a:ext cx="6739984" cy="66562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912" y="169925"/>
            <a:ext cx="4251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LPC2148</a:t>
            </a:r>
            <a:r>
              <a:rPr sz="4000" spc="-125" dirty="0"/>
              <a:t> </a:t>
            </a:r>
            <a:r>
              <a:rPr sz="4000" spc="-10" dirty="0"/>
              <a:t>Pin</a:t>
            </a:r>
            <a:r>
              <a:rPr sz="4000" spc="-114" dirty="0"/>
              <a:t> </a:t>
            </a:r>
            <a:r>
              <a:rPr sz="4000" spc="-40" dirty="0"/>
              <a:t>diagram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6816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LPC2148</a:t>
            </a:r>
            <a:r>
              <a:rPr sz="4000" spc="-100" dirty="0"/>
              <a:t> </a:t>
            </a:r>
            <a:r>
              <a:rPr sz="4000" spc="-20" dirty="0"/>
              <a:t>GPIO</a:t>
            </a:r>
            <a:r>
              <a:rPr sz="4000" spc="-114" dirty="0"/>
              <a:t> </a:t>
            </a:r>
            <a:r>
              <a:rPr sz="4000" spc="-40" dirty="0"/>
              <a:t>Ports</a:t>
            </a:r>
            <a:r>
              <a:rPr sz="4000" spc="-90" dirty="0"/>
              <a:t> </a:t>
            </a:r>
            <a:r>
              <a:rPr sz="4000" spc="-20" dirty="0"/>
              <a:t>and</a:t>
            </a:r>
            <a:r>
              <a:rPr sz="4000" spc="-80" dirty="0"/>
              <a:t> </a:t>
            </a:r>
            <a:r>
              <a:rPr sz="4000" spc="-55" dirty="0"/>
              <a:t>Registers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4395" y="725281"/>
            <a:ext cx="11027410" cy="57537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64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attached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32-bit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I/O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ports: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Port-0</a:t>
            </a:r>
            <a:r>
              <a:rPr sz="2800" i="1" spc="4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&amp;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15" dirty="0">
                <a:latin typeface="Calibri"/>
                <a:cs typeface="Calibri"/>
              </a:rPr>
              <a:t>Port-1</a:t>
            </a:r>
            <a:r>
              <a:rPr sz="2800" spc="-1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Port-0,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Port-1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P0.0</a:t>
            </a:r>
            <a:r>
              <a:rPr sz="2800" i="1" spc="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–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P0.31</a:t>
            </a:r>
            <a:r>
              <a:rPr sz="2800" i="1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P1.0</a:t>
            </a:r>
            <a:r>
              <a:rPr sz="2800" i="1" spc="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-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P1.31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Pins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P0.24,</a:t>
            </a:r>
            <a:r>
              <a:rPr sz="2800" i="1" spc="4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P0.26,</a:t>
            </a:r>
            <a:r>
              <a:rPr sz="2800" i="1" spc="4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P0.27,</a:t>
            </a:r>
            <a:r>
              <a:rPr sz="2800" i="1" spc="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P1.0-P1.15</a:t>
            </a:r>
            <a:r>
              <a:rPr sz="2800" i="1" spc="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unavailable.</a:t>
            </a:r>
            <a:endParaRPr sz="2800">
              <a:latin typeface="Calibri"/>
              <a:cs typeface="Calibri"/>
            </a:endParaRPr>
          </a:p>
          <a:p>
            <a:pPr marL="240665" marR="5080" indent="-228600" algn="just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Almost every </a:t>
            </a:r>
            <a:r>
              <a:rPr sz="2800" spc="-5" dirty="0">
                <a:latin typeface="Calibri"/>
                <a:cs typeface="Calibri"/>
              </a:rPr>
              <a:t>pin of these </a:t>
            </a:r>
            <a:r>
              <a:rPr sz="2800" spc="-10" dirty="0">
                <a:latin typeface="Calibri"/>
                <a:cs typeface="Calibri"/>
              </a:rPr>
              <a:t>two </a:t>
            </a:r>
            <a:r>
              <a:rPr sz="2800" spc="-5" dirty="0">
                <a:latin typeface="Calibri"/>
                <a:cs typeface="Calibri"/>
              </a:rPr>
              <a:t>ports has some </a:t>
            </a:r>
            <a:r>
              <a:rPr sz="2800" spc="-10" dirty="0">
                <a:latin typeface="Calibri"/>
                <a:cs typeface="Calibri"/>
              </a:rPr>
              <a:t>alternate function available.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 example: </a:t>
            </a:r>
            <a:r>
              <a:rPr sz="2800" spc="-5" dirty="0">
                <a:latin typeface="Calibri"/>
                <a:cs typeface="Calibri"/>
              </a:rPr>
              <a:t>P0.0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configured </a:t>
            </a:r>
            <a:r>
              <a:rPr sz="2800" spc="-5" dirty="0">
                <a:latin typeface="Calibri"/>
                <a:cs typeface="Calibri"/>
              </a:rPr>
              <a:t>as the </a:t>
            </a:r>
            <a:r>
              <a:rPr sz="2800" spc="-10" dirty="0">
                <a:latin typeface="Calibri"/>
                <a:cs typeface="Calibri"/>
              </a:rPr>
              <a:t>TXD </a:t>
            </a:r>
            <a:r>
              <a:rPr sz="2800" spc="-5" dirty="0">
                <a:latin typeface="Calibri"/>
                <a:cs typeface="Calibri"/>
              </a:rPr>
              <a:t>pin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20" dirty="0">
                <a:latin typeface="Calibri"/>
                <a:cs typeface="Calibri"/>
              </a:rPr>
              <a:t>UART0 </a:t>
            </a:r>
            <a:r>
              <a:rPr sz="2800" spc="-5" dirty="0">
                <a:latin typeface="Calibri"/>
                <a:cs typeface="Calibri"/>
              </a:rPr>
              <a:t>or as PWM1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ts val="3325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Pin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multiplexed,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pin.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‒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Port-0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pins multiplex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peripheral pin,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" dirty="0">
                <a:latin typeface="Calibri"/>
                <a:cs typeface="Calibri"/>
              </a:rPr>
              <a:t> comm.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interface</a:t>
            </a:r>
            <a:r>
              <a:rPr sz="2400" spc="-5" dirty="0">
                <a:latin typeface="Calibri"/>
                <a:cs typeface="Calibri"/>
              </a:rPr>
              <a:t> pin functions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‒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Port-1 </a:t>
            </a:r>
            <a:r>
              <a:rPr sz="2400" spc="-5" dirty="0">
                <a:latin typeface="Calibri"/>
                <a:cs typeface="Calibri"/>
              </a:rPr>
              <a:t>pins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multiplex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JTAG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00"/>
              </a:lnSpc>
            </a:pPr>
            <a:r>
              <a:rPr sz="2400" dirty="0">
                <a:latin typeface="Calibri"/>
                <a:cs typeface="Calibri"/>
              </a:rPr>
              <a:t>‒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Advantages: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keeps size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functionalities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40"/>
              </a:lnSpc>
            </a:pPr>
            <a:r>
              <a:rPr sz="2400" dirty="0">
                <a:latin typeface="Calibri"/>
                <a:cs typeface="Calibri"/>
              </a:rPr>
              <a:t>‒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Disadvantages: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carefully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selected,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 can’t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availed</a:t>
            </a:r>
            <a:endParaRPr sz="2400">
              <a:latin typeface="Calibri"/>
              <a:cs typeface="Calibri"/>
            </a:endParaRPr>
          </a:p>
          <a:p>
            <a:pPr marL="240665" marR="65405" indent="-228600" algn="just">
              <a:lnSpc>
                <a:spcPts val="269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functionality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each </a:t>
            </a:r>
            <a:r>
              <a:rPr sz="2800" spc="-5" dirty="0">
                <a:latin typeface="Calibri"/>
                <a:cs typeface="Calibri"/>
              </a:rPr>
              <a:t>pin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selected using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Pin </a:t>
            </a:r>
            <a:r>
              <a:rPr sz="2800" b="1" spc="-10" dirty="0">
                <a:latin typeface="Calibri"/>
                <a:cs typeface="Calibri"/>
              </a:rPr>
              <a:t>Function Select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Registers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823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PIN</a:t>
            </a:r>
            <a:r>
              <a:rPr spc="-105" dirty="0"/>
              <a:t> </a:t>
            </a:r>
            <a:r>
              <a:rPr spc="-30" dirty="0"/>
              <a:t>connect</a:t>
            </a:r>
            <a:r>
              <a:rPr spc="-80" dirty="0"/>
              <a:t> </a:t>
            </a:r>
            <a:r>
              <a:rPr spc="-20" dirty="0"/>
              <a:t>block</a:t>
            </a:r>
            <a:r>
              <a:rPr spc="-9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30" dirty="0"/>
              <a:t>LPC2148</a:t>
            </a:r>
            <a:r>
              <a:rPr spc="-95" dirty="0"/>
              <a:t> </a:t>
            </a:r>
            <a:r>
              <a:rPr spc="-45" dirty="0"/>
              <a:t>microcontroller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17242" y="4551934"/>
          <a:ext cx="6912608" cy="1665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Function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Enumeration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Primary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(default)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function, typically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GPIO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port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PINSEL_FUNC_0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alternate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PINSEL_FUNC_1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Second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alternate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PINSEL_FUNC_2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Third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alternate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function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PINSEL_FUNC_3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9771" y="841247"/>
            <a:ext cx="4457700" cy="29123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2417" y="622554"/>
            <a:ext cx="6770370" cy="29902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Pin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Function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Select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  <a:p>
            <a:pPr marL="241300" marR="519430" indent="-229235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Pin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Select </a:t>
            </a:r>
            <a:r>
              <a:rPr sz="2400" spc="-15" dirty="0">
                <a:latin typeface="Calibri"/>
                <a:cs typeface="Calibri"/>
              </a:rPr>
              <a:t>Registers are </a:t>
            </a:r>
            <a:r>
              <a:rPr sz="2400" spc="-5" dirty="0">
                <a:latin typeface="Calibri"/>
                <a:cs typeface="Calibri"/>
              </a:rPr>
              <a:t>32-bit </a:t>
            </a:r>
            <a:r>
              <a:rPr sz="2400" spc="-15" dirty="0">
                <a:latin typeface="Calibri"/>
                <a:cs typeface="Calibri"/>
              </a:rPr>
              <a:t>registers.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registers 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select or </a:t>
            </a:r>
            <a:r>
              <a:rPr sz="2400" spc="-15" dirty="0">
                <a:latin typeface="Calibri"/>
                <a:cs typeface="Calibri"/>
              </a:rPr>
              <a:t>configure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 </a:t>
            </a:r>
            <a:r>
              <a:rPr sz="2400" spc="-20" dirty="0">
                <a:latin typeface="Calibri"/>
                <a:cs typeface="Calibri"/>
              </a:rPr>
              <a:t>functionality.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5" dirty="0">
                <a:latin typeface="Calibri"/>
                <a:cs typeface="Calibri"/>
              </a:rPr>
              <a:t>Pin Function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LPC2148:</a:t>
            </a:r>
            <a:endParaRPr sz="2400">
              <a:latin typeface="Calibri"/>
              <a:cs typeface="Calibri"/>
            </a:endParaRPr>
          </a:p>
          <a:p>
            <a:pPr marL="640715" lvl="1" indent="-3556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1800" b="1" spc="-5" dirty="0">
                <a:latin typeface="Calibri"/>
                <a:cs typeface="Calibri"/>
              </a:rPr>
              <a:t>PINSEL0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PORT0</a:t>
            </a:r>
            <a:r>
              <a:rPr sz="1800" spc="-5" dirty="0">
                <a:latin typeface="Calibri"/>
                <a:cs typeface="Calibri"/>
              </a:rPr>
              <a:t> pins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P0.15.</a:t>
            </a:r>
            <a:endParaRPr sz="1800">
              <a:latin typeface="Calibri"/>
              <a:cs typeface="Calibri"/>
            </a:endParaRPr>
          </a:p>
          <a:p>
            <a:pPr marL="640715" lvl="1" indent="-3556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1800" b="1" spc="-5" dirty="0">
                <a:latin typeface="Calibri"/>
                <a:cs typeface="Calibri"/>
              </a:rPr>
              <a:t>PINSEL1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PORT0</a:t>
            </a:r>
            <a:r>
              <a:rPr sz="1800" spc="-5" dirty="0">
                <a:latin typeface="Calibri"/>
                <a:cs typeface="Calibri"/>
              </a:rPr>
              <a:t> pins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P0.16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P0.31.</a:t>
            </a:r>
            <a:endParaRPr sz="1800">
              <a:latin typeface="Calibri"/>
              <a:cs typeface="Calibri"/>
            </a:endParaRPr>
          </a:p>
          <a:p>
            <a:pPr marL="640715" lvl="1" indent="-355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1800" b="1" spc="-5" dirty="0">
                <a:latin typeface="Calibri"/>
                <a:cs typeface="Calibri"/>
              </a:rPr>
              <a:t>PINSEL2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sed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pins P1.16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P1.31.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823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PIN</a:t>
            </a:r>
            <a:r>
              <a:rPr spc="-105" dirty="0"/>
              <a:t> </a:t>
            </a:r>
            <a:r>
              <a:rPr spc="-30" dirty="0"/>
              <a:t>connect</a:t>
            </a:r>
            <a:r>
              <a:rPr spc="-80" dirty="0"/>
              <a:t> </a:t>
            </a:r>
            <a:r>
              <a:rPr spc="-20" dirty="0"/>
              <a:t>block</a:t>
            </a:r>
            <a:r>
              <a:rPr spc="-9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30" dirty="0"/>
              <a:t>LPC2148</a:t>
            </a:r>
            <a:r>
              <a:rPr spc="-95" dirty="0"/>
              <a:t> </a:t>
            </a:r>
            <a:r>
              <a:rPr spc="-45" dirty="0"/>
              <a:t>microcontroller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663" y="522730"/>
            <a:ext cx="9720072" cy="62834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823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PIN</a:t>
            </a:r>
            <a:r>
              <a:rPr spc="-105" dirty="0"/>
              <a:t> </a:t>
            </a:r>
            <a:r>
              <a:rPr spc="-30" dirty="0"/>
              <a:t>connect</a:t>
            </a:r>
            <a:r>
              <a:rPr spc="-80" dirty="0"/>
              <a:t> </a:t>
            </a:r>
            <a:r>
              <a:rPr spc="-20" dirty="0"/>
              <a:t>block</a:t>
            </a:r>
            <a:r>
              <a:rPr spc="-9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30" dirty="0"/>
              <a:t>LPC2148</a:t>
            </a:r>
            <a:r>
              <a:rPr spc="-9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7409" y="800227"/>
            <a:ext cx="4523740" cy="57207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5854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Pin </a:t>
            </a:r>
            <a:r>
              <a:rPr sz="2800" spc="-5" dirty="0">
                <a:latin typeface="Calibri"/>
                <a:cs typeface="Calibri"/>
              </a:rPr>
              <a:t>function selection: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  <a:p>
            <a:pPr marL="241300" marR="44450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Configuring</a:t>
            </a:r>
            <a:r>
              <a:rPr sz="2800" spc="-5" dirty="0">
                <a:latin typeface="Calibri"/>
                <a:cs typeface="Calibri"/>
              </a:rPr>
              <a:t> P0.0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P0.1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Port-0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I/O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TxD0 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RxD0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UART0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25" dirty="0">
                <a:latin typeface="Calibri"/>
                <a:cs typeface="Calibri"/>
              </a:rPr>
              <a:t>‘C’: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libri"/>
                <a:cs typeface="Calibri"/>
              </a:rPr>
              <a:t>‒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PINSEL0=0x00000000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469900" marR="5080">
              <a:lnSpc>
                <a:spcPts val="2590"/>
              </a:lnSpc>
              <a:spcBef>
                <a:spcPts val="545"/>
              </a:spcBef>
            </a:pPr>
            <a:r>
              <a:rPr sz="2400" spc="-10" dirty="0">
                <a:latin typeface="Calibri"/>
                <a:cs typeface="Calibri"/>
              </a:rPr>
              <a:t>//clear </a:t>
            </a:r>
            <a:r>
              <a:rPr sz="2400" spc="-5" dirty="0">
                <a:latin typeface="Calibri"/>
                <a:cs typeface="Calibri"/>
              </a:rPr>
              <a:t>bits[3:2], [1:0] of PINSEL0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register, </a:t>
            </a:r>
            <a:r>
              <a:rPr sz="2400" spc="-5" dirty="0">
                <a:latin typeface="Calibri"/>
                <a:cs typeface="Calibri"/>
              </a:rPr>
              <a:t>hence </a:t>
            </a:r>
            <a:r>
              <a:rPr sz="2400" dirty="0">
                <a:latin typeface="Calibri"/>
                <a:cs typeface="Calibri"/>
              </a:rPr>
              <a:t>assign </a:t>
            </a:r>
            <a:r>
              <a:rPr sz="2400" spc="-5" dirty="0">
                <a:latin typeface="Calibri"/>
                <a:cs typeface="Calibri"/>
              </a:rPr>
              <a:t>P0.0, P0.1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purpose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I/O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400" dirty="0">
                <a:latin typeface="Calibri"/>
                <a:cs typeface="Calibri"/>
              </a:rPr>
              <a:t>‒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PINSEL0=0x00000005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698500" marR="88265" indent="-228600">
              <a:lnSpc>
                <a:spcPct val="90000"/>
              </a:lnSpc>
              <a:spcBef>
                <a:spcPts val="495"/>
              </a:spcBef>
            </a:pPr>
            <a:r>
              <a:rPr sz="2400" dirty="0">
                <a:latin typeface="Calibri"/>
                <a:cs typeface="Calibri"/>
              </a:rPr>
              <a:t>‒ </a:t>
            </a:r>
            <a:r>
              <a:rPr sz="2400" spc="-5" dirty="0">
                <a:latin typeface="Calibri"/>
                <a:cs typeface="Calibri"/>
              </a:rPr>
              <a:t>/place </a:t>
            </a:r>
            <a:r>
              <a:rPr sz="2400" dirty="0">
                <a:latin typeface="Calibri"/>
                <a:cs typeface="Calibri"/>
              </a:rPr>
              <a:t>01 in </a:t>
            </a:r>
            <a:r>
              <a:rPr sz="2400" spc="-5" dirty="0">
                <a:latin typeface="Calibri"/>
                <a:cs typeface="Calibri"/>
              </a:rPr>
              <a:t>bits[3:2], [1:0] 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PINSEL0 </a:t>
            </a:r>
            <a:r>
              <a:rPr sz="2400" spc="-15" dirty="0">
                <a:latin typeface="Calibri"/>
                <a:cs typeface="Calibri"/>
              </a:rPr>
              <a:t>register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selects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TxD0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P0.0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5" dirty="0">
                <a:latin typeface="Calibri"/>
                <a:cs typeface="Calibri"/>
              </a:rPr>
              <a:t>RxD0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P0.1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011" y="3759706"/>
            <a:ext cx="4457700" cy="29123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2417" y="622554"/>
            <a:ext cx="6770370" cy="29902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Pin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Function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Select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  <a:p>
            <a:pPr marL="241300" marR="519430" indent="-229235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Pin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Select </a:t>
            </a:r>
            <a:r>
              <a:rPr sz="2400" spc="-15" dirty="0">
                <a:latin typeface="Calibri"/>
                <a:cs typeface="Calibri"/>
              </a:rPr>
              <a:t>Registers are </a:t>
            </a:r>
            <a:r>
              <a:rPr sz="2400" spc="-5" dirty="0">
                <a:latin typeface="Calibri"/>
                <a:cs typeface="Calibri"/>
              </a:rPr>
              <a:t>32-bit </a:t>
            </a:r>
            <a:r>
              <a:rPr sz="2400" spc="-15" dirty="0">
                <a:latin typeface="Calibri"/>
                <a:cs typeface="Calibri"/>
              </a:rPr>
              <a:t>registers.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 </a:t>
            </a:r>
            <a:r>
              <a:rPr sz="2400" spc="-15" dirty="0">
                <a:latin typeface="Calibri"/>
                <a:cs typeface="Calibri"/>
              </a:rPr>
              <a:t>registers 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select or </a:t>
            </a:r>
            <a:r>
              <a:rPr sz="2400" spc="-15" dirty="0">
                <a:latin typeface="Calibri"/>
                <a:cs typeface="Calibri"/>
              </a:rPr>
              <a:t>configure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 </a:t>
            </a:r>
            <a:r>
              <a:rPr sz="2400" spc="-20" dirty="0">
                <a:latin typeface="Calibri"/>
                <a:cs typeface="Calibri"/>
              </a:rPr>
              <a:t>functionality.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5" dirty="0">
                <a:latin typeface="Calibri"/>
                <a:cs typeface="Calibri"/>
              </a:rPr>
              <a:t>Pin Function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LPC2148:</a:t>
            </a:r>
            <a:endParaRPr sz="2400">
              <a:latin typeface="Calibri"/>
              <a:cs typeface="Calibri"/>
            </a:endParaRPr>
          </a:p>
          <a:p>
            <a:pPr marL="640715" lvl="1" indent="-3556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1800" b="1" spc="-5" dirty="0">
                <a:latin typeface="Calibri"/>
                <a:cs typeface="Calibri"/>
              </a:rPr>
              <a:t>PINSEL0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PORT0</a:t>
            </a:r>
            <a:r>
              <a:rPr sz="1800" spc="-5" dirty="0">
                <a:latin typeface="Calibri"/>
                <a:cs typeface="Calibri"/>
              </a:rPr>
              <a:t> pins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P0.15.</a:t>
            </a:r>
            <a:endParaRPr sz="1800">
              <a:latin typeface="Calibri"/>
              <a:cs typeface="Calibri"/>
            </a:endParaRPr>
          </a:p>
          <a:p>
            <a:pPr marL="640715" lvl="1" indent="-3556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1800" b="1" spc="-5" dirty="0">
                <a:latin typeface="Calibri"/>
                <a:cs typeface="Calibri"/>
              </a:rPr>
              <a:t>PINSEL1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PORT0</a:t>
            </a:r>
            <a:r>
              <a:rPr sz="1800" spc="-5" dirty="0">
                <a:latin typeface="Calibri"/>
                <a:cs typeface="Calibri"/>
              </a:rPr>
              <a:t> pins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P0.16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P0.31.</a:t>
            </a:r>
            <a:endParaRPr sz="1800">
              <a:latin typeface="Calibri"/>
              <a:cs typeface="Calibri"/>
            </a:endParaRPr>
          </a:p>
          <a:p>
            <a:pPr marL="640715" lvl="1" indent="-355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640715" algn="l"/>
                <a:tab pos="641350" algn="l"/>
              </a:tabLst>
            </a:pPr>
            <a:r>
              <a:rPr sz="1800" b="1" spc="-5" dirty="0">
                <a:latin typeface="Calibri"/>
                <a:cs typeface="Calibri"/>
              </a:rPr>
              <a:t>PINSEL2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sed </a:t>
            </a:r>
            <a:r>
              <a:rPr sz="1800" spc="-10" dirty="0">
                <a:latin typeface="Calibri"/>
                <a:cs typeface="Calibri"/>
              </a:rPr>
              <a:t>to configure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PORT1 </a:t>
            </a:r>
            <a:r>
              <a:rPr sz="1800" spc="-5" dirty="0">
                <a:latin typeface="Calibri"/>
                <a:cs typeface="Calibri"/>
              </a:rPr>
              <a:t>pins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P1.16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P1.31.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711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90" dirty="0"/>
              <a:t> </a:t>
            </a:r>
            <a:r>
              <a:rPr spc="-45" dirty="0"/>
              <a:t>microcontroller</a:t>
            </a:r>
            <a:r>
              <a:rPr spc="-80" dirty="0"/>
              <a:t> </a:t>
            </a:r>
            <a:r>
              <a:rPr spc="-20" dirty="0"/>
              <a:t>GPIO</a:t>
            </a:r>
            <a:r>
              <a:rPr spc="-90" dirty="0"/>
              <a:t> </a:t>
            </a:r>
            <a:r>
              <a:rPr spc="-5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718326"/>
            <a:ext cx="11089005" cy="4218206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4130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GPIO</a:t>
            </a:r>
            <a:r>
              <a:rPr sz="24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ports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Port </a:t>
            </a:r>
            <a:r>
              <a:rPr sz="2000" dirty="0">
                <a:latin typeface="Calibri"/>
                <a:cs typeface="Calibri"/>
              </a:rPr>
              <a:t>0 </a:t>
            </a:r>
            <a:r>
              <a:rPr sz="2000" spc="-5" dirty="0">
                <a:latin typeface="Calibri"/>
                <a:cs typeface="Calibri"/>
              </a:rPr>
              <a:t>pins do 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built-in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pull-up 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pull-down </a:t>
            </a:r>
            <a:r>
              <a:rPr sz="2000" spc="-15" dirty="0">
                <a:latin typeface="Calibri"/>
                <a:cs typeface="Calibri"/>
              </a:rPr>
              <a:t>resistors.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Programmer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Responsibility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pull-up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pull-down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resistors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externally.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GPIO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frequently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functionality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microcontroller.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41300" algn="l"/>
              </a:tabLst>
            </a:pPr>
            <a:endParaRPr lang="en-IN" sz="2800" b="1" spc="-3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241300" algn="l"/>
              </a:tabLst>
            </a:pPr>
            <a:r>
              <a:rPr sz="2800" b="1" spc="-30" dirty="0">
                <a:solidFill>
                  <a:srgbClr val="006FC0"/>
                </a:solidFill>
                <a:latin typeface="Calibri"/>
                <a:cs typeface="Calibri"/>
              </a:rPr>
              <a:t>Fast</a:t>
            </a:r>
            <a:r>
              <a:rPr sz="28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6FC0"/>
                </a:solidFill>
                <a:latin typeface="Calibri"/>
                <a:cs typeface="Calibri"/>
              </a:rPr>
              <a:t>Slow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GPIO</a:t>
            </a:r>
            <a:r>
              <a:rPr sz="28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Registers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Fast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(also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Enhanced GPIO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Registers)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GPIO </a:t>
            </a:r>
            <a:r>
              <a:rPr sz="2000" spc="-15" dirty="0">
                <a:latin typeface="Calibri"/>
                <a:cs typeface="Calibri"/>
              </a:rPr>
              <a:t>Registers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10" dirty="0">
                <a:latin typeface="Calibri"/>
                <a:cs typeface="Calibri"/>
              </a:rPr>
              <a:t> Slow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(also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 </a:t>
            </a:r>
            <a:r>
              <a:rPr sz="2000" spc="-10" dirty="0">
                <a:latin typeface="Calibri"/>
                <a:cs typeface="Calibri"/>
              </a:rPr>
              <a:t>Legacy</a:t>
            </a:r>
            <a:r>
              <a:rPr sz="2000" spc="-5" dirty="0">
                <a:latin typeface="Calibri"/>
                <a:cs typeface="Calibri"/>
              </a:rPr>
              <a:t> GPIO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Registers)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GPIO </a:t>
            </a:r>
            <a:r>
              <a:rPr sz="2000" spc="-15" dirty="0">
                <a:latin typeface="Calibri"/>
                <a:cs typeface="Calibri"/>
              </a:rPr>
              <a:t>Registers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endParaRPr sz="2000" dirty="0">
              <a:latin typeface="Calibri"/>
              <a:cs typeface="Calibri"/>
            </a:endParaRPr>
          </a:p>
          <a:p>
            <a:pPr marL="240665" marR="5080" indent="-228600">
              <a:lnSpc>
                <a:spcPts val="303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Slow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Registers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backward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compatibility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earlier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family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 </a:t>
            </a:r>
            <a:r>
              <a:rPr sz="2000" spc="-6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existing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codes.</a:t>
            </a:r>
            <a:endParaRPr sz="2000" dirty="0">
              <a:latin typeface="Calibri"/>
              <a:cs typeface="Calibri"/>
            </a:endParaRPr>
          </a:p>
          <a:p>
            <a:pPr marL="240665" marR="173990" indent="-228600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GPIO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Ports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controlled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4 </a:t>
            </a:r>
            <a:r>
              <a:rPr sz="2000" spc="-15" dirty="0">
                <a:latin typeface="Calibri"/>
                <a:cs typeface="Calibri"/>
              </a:rPr>
              <a:t>registers: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IOPIN,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IODIR, </a:t>
            </a:r>
            <a:r>
              <a:rPr sz="2000" spc="-5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IOSET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IOCLR.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711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90" dirty="0"/>
              <a:t> </a:t>
            </a:r>
            <a:r>
              <a:rPr spc="-45" dirty="0"/>
              <a:t>microcontroller</a:t>
            </a:r>
            <a:r>
              <a:rPr spc="-80" dirty="0"/>
              <a:t> </a:t>
            </a:r>
            <a:r>
              <a:rPr spc="-20" dirty="0"/>
              <a:t>GPIO</a:t>
            </a:r>
            <a:r>
              <a:rPr spc="-90" dirty="0"/>
              <a:t> </a:t>
            </a:r>
            <a:r>
              <a:rPr spc="-5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726508"/>
            <a:ext cx="11409045" cy="58762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solidFill>
                  <a:srgbClr val="006FC0"/>
                </a:solidFill>
                <a:latin typeface="Calibri"/>
                <a:cs typeface="Calibri"/>
              </a:rPr>
              <a:t>Slow</a:t>
            </a:r>
            <a:r>
              <a:rPr sz="26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Calibri"/>
                <a:cs typeface="Calibri"/>
              </a:rPr>
              <a:t>GPIO</a:t>
            </a:r>
            <a:r>
              <a:rPr sz="26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006FC0"/>
                </a:solidFill>
                <a:latin typeface="Calibri"/>
                <a:cs typeface="Calibri"/>
              </a:rPr>
              <a:t>Registers</a:t>
            </a:r>
            <a:endParaRPr sz="2600" dirty="0">
              <a:latin typeface="Calibri"/>
              <a:cs typeface="Calibri"/>
            </a:endParaRPr>
          </a:p>
          <a:p>
            <a:pPr marL="241300" marR="1440180" indent="-241300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GPIO </a:t>
            </a:r>
            <a:r>
              <a:rPr sz="2600" spc="-5" dirty="0">
                <a:latin typeface="Calibri"/>
                <a:cs typeface="Calibri"/>
              </a:rPr>
              <a:t>function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both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Ports </a:t>
            </a:r>
            <a:r>
              <a:rPr sz="2600" spc="-10" dirty="0">
                <a:latin typeface="Calibri"/>
                <a:cs typeface="Calibri"/>
              </a:rPr>
              <a:t>are controlled </a:t>
            </a:r>
            <a:r>
              <a:rPr sz="2600" spc="-5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set </a:t>
            </a:r>
            <a:r>
              <a:rPr sz="2600" dirty="0">
                <a:latin typeface="Calibri"/>
                <a:cs typeface="Calibri"/>
              </a:rPr>
              <a:t>of 4 </a:t>
            </a:r>
            <a:r>
              <a:rPr sz="2600" spc="-15" dirty="0">
                <a:latin typeface="Calibri"/>
                <a:cs typeface="Calibri"/>
              </a:rPr>
              <a:t>registers: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IOxPIN,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IOxDIR,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IOxSET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IOxCLR.</a:t>
            </a:r>
          </a:p>
          <a:p>
            <a:pPr marL="527685" indent="-515620">
              <a:lnSpc>
                <a:spcPts val="3110"/>
              </a:lnSpc>
              <a:spcBef>
                <a:spcPts val="4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600" b="1" dirty="0">
                <a:solidFill>
                  <a:srgbClr val="6F2F9F"/>
                </a:solidFill>
                <a:latin typeface="Calibri"/>
                <a:cs typeface="Calibri"/>
              </a:rPr>
              <a:t>IOxPIN</a:t>
            </a:r>
            <a:r>
              <a:rPr sz="2600" b="1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6F2F9F"/>
                </a:solidFill>
                <a:latin typeface="Calibri"/>
                <a:cs typeface="Calibri"/>
              </a:rPr>
              <a:t>(GPIO</a:t>
            </a:r>
            <a:r>
              <a:rPr sz="2600" b="1" spc="-10" dirty="0">
                <a:solidFill>
                  <a:srgbClr val="6F2F9F"/>
                </a:solidFill>
                <a:latin typeface="Calibri"/>
                <a:cs typeface="Calibri"/>
              </a:rPr>
              <a:t> Port</a:t>
            </a:r>
            <a:r>
              <a:rPr sz="2600" b="1" spc="-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6F2F9F"/>
                </a:solidFill>
                <a:latin typeface="Calibri"/>
                <a:cs typeface="Calibri"/>
              </a:rPr>
              <a:t>Pin </a:t>
            </a:r>
            <a:r>
              <a:rPr sz="2600" b="1" spc="-10" dirty="0">
                <a:solidFill>
                  <a:srgbClr val="6F2F9F"/>
                </a:solidFill>
                <a:latin typeface="Calibri"/>
                <a:cs typeface="Calibri"/>
              </a:rPr>
              <a:t>value</a:t>
            </a:r>
            <a:r>
              <a:rPr sz="2600" b="1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6F2F9F"/>
                </a:solidFill>
                <a:latin typeface="Calibri"/>
                <a:cs typeface="Calibri"/>
              </a:rPr>
              <a:t>register):</a:t>
            </a:r>
            <a:endParaRPr sz="2600" dirty="0">
              <a:latin typeface="Calibri"/>
              <a:cs typeface="Calibri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32-bit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register.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read/write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Port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(PORT0/PORT1).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61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But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should</a:t>
            </a:r>
            <a:r>
              <a:rPr sz="2200" spc="-5" dirty="0">
                <a:latin typeface="Calibri"/>
                <a:cs typeface="Calibri"/>
              </a:rPr>
              <a:t> be </a:t>
            </a:r>
            <a:r>
              <a:rPr sz="2200" spc="-25" dirty="0">
                <a:latin typeface="Calibri"/>
                <a:cs typeface="Calibri"/>
              </a:rPr>
              <a:t>taken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writing.</a:t>
            </a:r>
            <a:endParaRPr sz="2200" dirty="0">
              <a:latin typeface="Calibri"/>
              <a:cs typeface="Calibri"/>
            </a:endParaRPr>
          </a:p>
          <a:p>
            <a:pPr marL="698500" lvl="1" indent="-229235">
              <a:lnSpc>
                <a:spcPts val="261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Masking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should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ensure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write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desired</a:t>
            </a:r>
            <a:r>
              <a:rPr sz="2200" dirty="0">
                <a:latin typeface="Calibri"/>
                <a:cs typeface="Calibri"/>
              </a:rPr>
              <a:t> pin.</a:t>
            </a:r>
          </a:p>
          <a:p>
            <a:pPr marL="698500" lvl="1" indent="-229235">
              <a:lnSpc>
                <a:spcPts val="263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Examples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414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2400" spc="-15" dirty="0">
                <a:latin typeface="Calibri"/>
                <a:cs typeface="Calibri"/>
              </a:rPr>
              <a:t>Writing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P0.4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IO0PIN</a:t>
            </a:r>
            <a:endParaRPr sz="2400" dirty="0">
              <a:latin typeface="Calibri"/>
              <a:cs typeface="Calibri"/>
            </a:endParaRPr>
          </a:p>
          <a:p>
            <a:pPr marL="558165">
              <a:lnSpc>
                <a:spcPct val="100000"/>
              </a:lnSpc>
              <a:spcBef>
                <a:spcPts val="375"/>
              </a:spcBef>
              <a:tabLst>
                <a:tab pos="3782060" algn="l"/>
              </a:tabLst>
            </a:pPr>
            <a:r>
              <a:rPr sz="2400" spc="-5" dirty="0">
                <a:latin typeface="Calibri"/>
                <a:cs typeface="Calibri"/>
              </a:rPr>
              <a:t>IO0PIN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b="1" spc="-5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PIN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(1&lt;&lt;4)	</a:t>
            </a:r>
            <a:r>
              <a:rPr sz="2600" spc="-10" dirty="0">
                <a:latin typeface="Calibri"/>
                <a:cs typeface="Calibri"/>
              </a:rPr>
              <a:t>;</a:t>
            </a:r>
            <a:r>
              <a:rPr sz="1900" spc="-10" dirty="0">
                <a:latin typeface="Calibri"/>
                <a:cs typeface="Calibri"/>
              </a:rPr>
              <a:t>This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method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should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avoided,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all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other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pins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forced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assigned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‘0’</a:t>
            </a:r>
            <a:endParaRPr sz="1900" dirty="0">
              <a:latin typeface="Calibri"/>
              <a:cs typeface="Calibri"/>
            </a:endParaRPr>
          </a:p>
          <a:p>
            <a:pPr marL="527685" marR="7148830" indent="-527685">
              <a:lnSpc>
                <a:spcPct val="114599"/>
              </a:lnSpc>
              <a:spcBef>
                <a:spcPts val="10"/>
              </a:spcBef>
              <a:buAutoNum type="alphaLcParenR" startAt="2"/>
              <a:tabLst>
                <a:tab pos="527685" algn="l"/>
                <a:tab pos="528320" algn="l"/>
              </a:tabLst>
            </a:pPr>
            <a:r>
              <a:rPr sz="2400" spc="-15" dirty="0">
                <a:latin typeface="Calibri"/>
                <a:cs typeface="Calibri"/>
              </a:rPr>
              <a:t>Writing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P0.4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IO0PIN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IO0PIN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b="1" spc="-5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PIN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IN" sz="2400" spc="-10" dirty="0">
                <a:latin typeface="Calibri"/>
                <a:cs typeface="Calibri"/>
              </a:rPr>
              <a:t>|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(~(1&lt;&lt;4)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527685" indent="-515620">
              <a:lnSpc>
                <a:spcPct val="100000"/>
              </a:lnSpc>
              <a:spcBef>
                <a:spcPts val="430"/>
              </a:spcBef>
              <a:buAutoNum type="alphaLcParenR" startAt="2"/>
              <a:tabLst>
                <a:tab pos="527685" algn="l"/>
                <a:tab pos="528320" algn="l"/>
              </a:tabLst>
            </a:pPr>
            <a:r>
              <a:rPr sz="2400" spc="-15" dirty="0">
                <a:latin typeface="Calibri"/>
                <a:cs typeface="Calibri"/>
              </a:rPr>
              <a:t>Writing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P0.7-P0.4</a:t>
            </a:r>
            <a:endParaRPr sz="2400" dirty="0">
              <a:latin typeface="Calibri"/>
              <a:cs typeface="Calibri"/>
            </a:endParaRPr>
          </a:p>
          <a:p>
            <a:pPr marL="491490">
              <a:lnSpc>
                <a:spcPct val="100000"/>
              </a:lnSpc>
              <a:spcBef>
                <a:spcPts val="425"/>
              </a:spcBef>
            </a:pPr>
            <a:r>
              <a:rPr sz="2400" spc="-5" dirty="0">
                <a:latin typeface="Calibri"/>
                <a:cs typeface="Calibri"/>
              </a:rPr>
              <a:t>IO0PIN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b="1" spc="-5" dirty="0"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PIN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(0x000000F0)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711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90" dirty="0"/>
              <a:t> </a:t>
            </a:r>
            <a:r>
              <a:rPr spc="-45" dirty="0"/>
              <a:t>microcontroller</a:t>
            </a:r>
            <a:r>
              <a:rPr spc="-80" dirty="0"/>
              <a:t> </a:t>
            </a:r>
            <a:r>
              <a:rPr spc="-20" dirty="0"/>
              <a:t>GPIO</a:t>
            </a:r>
            <a:r>
              <a:rPr spc="-90" dirty="0"/>
              <a:t> </a:t>
            </a:r>
            <a:r>
              <a:rPr spc="-5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714651"/>
            <a:ext cx="11320780" cy="3735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27685" algn="l"/>
              </a:tabLst>
            </a:pP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2.	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IOxDIR(GPIO</a:t>
            </a:r>
            <a:r>
              <a:rPr sz="2800" b="1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port</a:t>
            </a:r>
            <a:r>
              <a:rPr sz="2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6F2F9F"/>
                </a:solidFill>
                <a:latin typeface="Calibri"/>
                <a:cs typeface="Calibri"/>
              </a:rPr>
              <a:t>Direction</a:t>
            </a:r>
            <a:r>
              <a:rPr sz="2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6F2F9F"/>
                </a:solidFill>
                <a:latin typeface="Calibri"/>
                <a:cs typeface="Calibri"/>
              </a:rPr>
              <a:t>Control</a:t>
            </a:r>
            <a:r>
              <a:rPr sz="28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6F2F9F"/>
                </a:solidFill>
                <a:latin typeface="Calibri"/>
                <a:cs typeface="Calibri"/>
              </a:rPr>
              <a:t>register</a:t>
            </a:r>
            <a:r>
              <a:rPr sz="2800" b="1" spc="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6F2F9F"/>
                </a:solidFill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i.e.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either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pins.</a:t>
            </a:r>
            <a:endParaRPr sz="2800">
              <a:latin typeface="Calibri"/>
              <a:cs typeface="Calibri"/>
            </a:endParaRPr>
          </a:p>
          <a:p>
            <a:pPr marL="240665" marR="148844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‘0’,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microcontroller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configured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Input.</a:t>
            </a:r>
            <a:endParaRPr sz="2800">
              <a:latin typeface="Calibri"/>
              <a:cs typeface="Calibri"/>
            </a:endParaRPr>
          </a:p>
          <a:p>
            <a:pPr marL="240665" marR="900430" indent="-22860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Similarly,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‘1’,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configured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  <a:p>
            <a:pPr marL="240665" marR="5080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syntax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register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IOxDIR,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‘x’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i.e.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IO0DIR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IO1DIR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PORT1.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711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90" dirty="0"/>
              <a:t> </a:t>
            </a:r>
            <a:r>
              <a:rPr spc="-45" dirty="0"/>
              <a:t>microcontroller</a:t>
            </a:r>
            <a:r>
              <a:rPr spc="-80" dirty="0"/>
              <a:t> </a:t>
            </a:r>
            <a:r>
              <a:rPr spc="-20" dirty="0"/>
              <a:t>GPIO</a:t>
            </a:r>
            <a:r>
              <a:rPr spc="-90" dirty="0"/>
              <a:t> </a:t>
            </a:r>
            <a:r>
              <a:rPr spc="-5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727432"/>
            <a:ext cx="11410950" cy="551878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469900" algn="l"/>
              </a:tabLst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3.	IOxSET(GPIO 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Port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Output</a:t>
            </a:r>
            <a:r>
              <a:rPr sz="2400" b="1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2F9F"/>
                </a:solidFill>
                <a:latin typeface="Calibri"/>
                <a:cs typeface="Calibri"/>
              </a:rPr>
              <a:t>Set</a:t>
            </a:r>
            <a:r>
              <a:rPr sz="2400" b="1" spc="-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Register)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Used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GPIO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configured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(Logic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1).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IOSET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‘1’,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 </a:t>
            </a:r>
            <a:r>
              <a:rPr sz="2400" dirty="0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Setting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 </a:t>
            </a:r>
            <a:r>
              <a:rPr sz="2400" dirty="0">
                <a:latin typeface="Calibri"/>
                <a:cs typeface="Calibri"/>
              </a:rPr>
              <a:t>‘0’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 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effect</a:t>
            </a:r>
            <a:r>
              <a:rPr sz="2400" spc="-5" dirty="0">
                <a:latin typeface="Calibri"/>
                <a:cs typeface="Calibri"/>
              </a:rPr>
              <a:t>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pin.</a:t>
            </a:r>
            <a:endParaRPr sz="2400">
              <a:latin typeface="Calibri"/>
              <a:cs typeface="Calibri"/>
            </a:endParaRPr>
          </a:p>
          <a:p>
            <a:pPr marL="240665" marR="387985" indent="-228600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syntax for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register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0" dirty="0">
                <a:latin typeface="Calibri"/>
                <a:cs typeface="Calibri"/>
              </a:rPr>
              <a:t>IOxSET,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20" dirty="0">
                <a:latin typeface="Calibri"/>
                <a:cs typeface="Calibri"/>
              </a:rPr>
              <a:t>‘x’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port number </a:t>
            </a:r>
            <a:r>
              <a:rPr sz="2400" dirty="0">
                <a:latin typeface="Calibri"/>
                <a:cs typeface="Calibri"/>
              </a:rPr>
              <a:t>i.e. </a:t>
            </a:r>
            <a:r>
              <a:rPr sz="2400" spc="-10" dirty="0">
                <a:latin typeface="Calibri"/>
                <a:cs typeface="Calibri"/>
              </a:rPr>
              <a:t>IO0SET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PORT0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IO1SET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PORT1.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469900" algn="l"/>
              </a:tabLst>
            </a:pP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4.	IOxCLR(GPIO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Port</a:t>
            </a:r>
            <a:r>
              <a:rPr sz="2400" b="1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Output</a:t>
            </a:r>
            <a:r>
              <a:rPr sz="2400" b="1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Calibri"/>
                <a:cs typeface="Calibri"/>
              </a:rPr>
              <a:t>Clear</a:t>
            </a:r>
            <a:r>
              <a:rPr sz="2400" b="1" spc="-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6F2F9F"/>
                </a:solidFill>
                <a:latin typeface="Calibri"/>
                <a:cs typeface="Calibri"/>
              </a:rPr>
              <a:t>Register)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GPIO pin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configured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5" dirty="0">
                <a:latin typeface="Calibri"/>
                <a:cs typeface="Calibri"/>
              </a:rPr>
              <a:t> output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Low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(Logic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0).</a:t>
            </a:r>
            <a:endParaRPr sz="2400">
              <a:latin typeface="Calibri"/>
              <a:cs typeface="Calibri"/>
            </a:endParaRPr>
          </a:p>
          <a:p>
            <a:pPr marL="240665" marR="5080" indent="-228600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IOCLR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‘1’,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r>
              <a:rPr sz="2400" spc="-5" dirty="0">
                <a:latin typeface="Calibri"/>
                <a:cs typeface="Calibri"/>
              </a:rPr>
              <a:t> pin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respective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Logic</a:t>
            </a:r>
            <a:r>
              <a:rPr sz="2400" dirty="0">
                <a:latin typeface="Calibri"/>
                <a:cs typeface="Calibri"/>
              </a:rPr>
              <a:t> 0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30" dirty="0">
                <a:latin typeface="Calibri"/>
                <a:cs typeface="Calibri"/>
              </a:rPr>
              <a:t>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clears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corresponding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IOSET </a:t>
            </a:r>
            <a:r>
              <a:rPr sz="2400" spc="-40" dirty="0">
                <a:latin typeface="Calibri"/>
                <a:cs typeface="Calibri"/>
              </a:rPr>
              <a:t>register.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Setting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‘0’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IOCLR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effect</a:t>
            </a:r>
            <a:r>
              <a:rPr sz="2400" spc="-5" dirty="0">
                <a:latin typeface="Calibri"/>
                <a:cs typeface="Calibri"/>
              </a:rPr>
              <a:t> 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pin.</a:t>
            </a:r>
            <a:endParaRPr sz="2400">
              <a:latin typeface="Calibri"/>
              <a:cs typeface="Calibri"/>
            </a:endParaRPr>
          </a:p>
          <a:p>
            <a:pPr marL="240665" marR="318770" indent="-228600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syntax for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register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IOxCLR, </a:t>
            </a: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spc="20" dirty="0">
                <a:latin typeface="Calibri"/>
                <a:cs typeface="Calibri"/>
              </a:rPr>
              <a:t>‘x’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5" dirty="0">
                <a:latin typeface="Calibri"/>
                <a:cs typeface="Calibri"/>
              </a:rPr>
              <a:t>port number </a:t>
            </a:r>
            <a:r>
              <a:rPr sz="2400" dirty="0">
                <a:latin typeface="Calibri"/>
                <a:cs typeface="Calibri"/>
              </a:rPr>
              <a:t>i.e. </a:t>
            </a:r>
            <a:r>
              <a:rPr sz="2400" spc="-5" dirty="0">
                <a:latin typeface="Calibri"/>
                <a:cs typeface="Calibri"/>
              </a:rPr>
              <a:t>IO0CLR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PORT0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IO1CLR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PORT1.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6618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Features</a:t>
            </a:r>
            <a:r>
              <a:rPr spc="-90" dirty="0"/>
              <a:t>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30" dirty="0"/>
              <a:t>LPC2148</a:t>
            </a:r>
            <a:r>
              <a:rPr spc="-100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5332"/>
            <a:ext cx="11207115" cy="584775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16-bit/32-bit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ARM7TDMI-S</a:t>
            </a:r>
            <a:r>
              <a:rPr sz="2400" spc="-10" dirty="0">
                <a:latin typeface="Calibri"/>
                <a:cs typeface="Calibri"/>
              </a:rPr>
              <a:t> microcontroller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tiny </a:t>
            </a:r>
            <a:r>
              <a:rPr sz="2400" spc="-10" dirty="0">
                <a:latin typeface="Calibri"/>
                <a:cs typeface="Calibri"/>
              </a:rPr>
              <a:t>LQFP64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package.</a:t>
            </a:r>
            <a:r>
              <a:rPr lang="en-IN" sz="2400" spc="-10" dirty="0">
                <a:latin typeface="Calibri"/>
                <a:cs typeface="Calibri"/>
              </a:rPr>
              <a:t> (low profile quad flat pack)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8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kB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on-chip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kB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512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on-chip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flash </a:t>
            </a:r>
            <a:r>
              <a:rPr sz="2400" spc="-25" dirty="0">
                <a:latin typeface="Calibri"/>
                <a:cs typeface="Calibri"/>
              </a:rPr>
              <a:t>memory.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128-bit</a:t>
            </a:r>
            <a:r>
              <a:rPr sz="2400" dirty="0">
                <a:latin typeface="Calibri"/>
                <a:cs typeface="Calibri"/>
              </a:rPr>
              <a:t> wide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interface/accelerator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enables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high-speed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60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MHz</a:t>
            </a:r>
            <a:r>
              <a:rPr sz="2400" spc="-10" dirty="0">
                <a:latin typeface="Calibri"/>
                <a:cs typeface="Calibri"/>
              </a:rPr>
              <a:t> operation.</a:t>
            </a:r>
            <a:endParaRPr sz="2400" dirty="0">
              <a:latin typeface="Calibri"/>
              <a:cs typeface="Calibri"/>
            </a:endParaRPr>
          </a:p>
          <a:p>
            <a:pPr marL="241300" marR="341630" indent="-2286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In-System </a:t>
            </a:r>
            <a:r>
              <a:rPr sz="2400" spc="-5" dirty="0">
                <a:latin typeface="Calibri"/>
                <a:cs typeface="Calibri"/>
              </a:rPr>
              <a:t>Programming/In-Application 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20" dirty="0">
                <a:latin typeface="Calibri"/>
                <a:cs typeface="Calibri"/>
              </a:rPr>
              <a:t>(ISP/IAP) </a:t>
            </a:r>
            <a:r>
              <a:rPr sz="2400" dirty="0">
                <a:latin typeface="Calibri"/>
                <a:cs typeface="Calibri"/>
              </a:rPr>
              <a:t>via </a:t>
            </a:r>
            <a:r>
              <a:rPr sz="2400" spc="-5" dirty="0">
                <a:latin typeface="Calibri"/>
                <a:cs typeface="Calibri"/>
              </a:rPr>
              <a:t>on-chip </a:t>
            </a:r>
            <a:r>
              <a:rPr sz="2400" spc="-10" dirty="0">
                <a:latin typeface="Calibri"/>
                <a:cs typeface="Calibri"/>
              </a:rPr>
              <a:t>boot </a:t>
            </a:r>
            <a:r>
              <a:rPr sz="2400" dirty="0">
                <a:latin typeface="Calibri"/>
                <a:cs typeface="Calibri"/>
              </a:rPr>
              <a:t>loader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software.</a:t>
            </a:r>
            <a:endParaRPr sz="2400" dirty="0">
              <a:latin typeface="Calibri"/>
              <a:cs typeface="Calibri"/>
            </a:endParaRPr>
          </a:p>
          <a:p>
            <a:pPr marL="241300" marR="88265" indent="-228600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EmbeddedICE </a:t>
            </a:r>
            <a:r>
              <a:rPr sz="2400" spc="-10" dirty="0">
                <a:latin typeface="Calibri"/>
                <a:cs typeface="Calibri"/>
              </a:rPr>
              <a:t>RT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Embedded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Trace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offer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real-time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debugging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on-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RealMonitor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high-speed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execution.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USB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2.0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Full-speed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compliant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controller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endpoint</a:t>
            </a:r>
            <a:r>
              <a:rPr sz="2400" dirty="0">
                <a:latin typeface="Calibri"/>
                <a:cs typeface="Calibri"/>
              </a:rPr>
              <a:t> RAM.</a:t>
            </a:r>
          </a:p>
          <a:p>
            <a:pPr marL="241300" indent="-228600">
              <a:lnSpc>
                <a:spcPts val="274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10" dirty="0">
                <a:latin typeface="Calibri"/>
                <a:cs typeface="Calibri"/>
              </a:rPr>
              <a:t> (LPC2141/42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vs.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LPC2144/46/48)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10-bit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ADCs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6/14</a:t>
            </a:r>
            <a:r>
              <a:rPr sz="2400" dirty="0">
                <a:latin typeface="Calibri"/>
                <a:cs typeface="Calibri"/>
              </a:rPr>
              <a:t> analog</a:t>
            </a:r>
          </a:p>
          <a:p>
            <a:pPr marL="241300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inputs,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conversion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low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2.44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channel.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10-bit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 analog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(LPC2142/44/46/48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only).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45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32-bit </a:t>
            </a:r>
            <a:r>
              <a:rPr sz="2400" spc="-10" dirty="0">
                <a:latin typeface="Calibri"/>
                <a:cs typeface="Calibri"/>
              </a:rPr>
              <a:t>timers/external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event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counters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capture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channels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each),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PWM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(six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outputs)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watchdog.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711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90" dirty="0"/>
              <a:t> </a:t>
            </a:r>
            <a:r>
              <a:rPr spc="-45" dirty="0"/>
              <a:t>microcontroller</a:t>
            </a:r>
            <a:r>
              <a:rPr spc="-80" dirty="0"/>
              <a:t> </a:t>
            </a:r>
            <a:r>
              <a:rPr spc="-20" dirty="0"/>
              <a:t>GPIO</a:t>
            </a:r>
            <a:r>
              <a:rPr spc="-90" dirty="0"/>
              <a:t> </a:t>
            </a:r>
            <a:r>
              <a:rPr spc="-5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727432"/>
            <a:ext cx="10780395" cy="552704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Pin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i="1" spc="-5" dirty="0">
                <a:latin typeface="Calibri"/>
                <a:cs typeface="Calibri"/>
              </a:rPr>
              <a:t>Method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1: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IO0DIR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(1&lt;&lt;3);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Direct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‘1’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avoided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other pins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forced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‘0’.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i="1" spc="-5" dirty="0">
                <a:latin typeface="Calibri"/>
                <a:cs typeface="Calibri"/>
              </a:rPr>
              <a:t>Method</a:t>
            </a:r>
            <a:r>
              <a:rPr sz="2400" b="1" i="1" spc="-2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2: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IO0DIR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|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5" dirty="0">
                <a:latin typeface="Calibri"/>
                <a:cs typeface="Calibri"/>
              </a:rPr>
              <a:t> 0x00000008;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Hexadecimal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assigned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spc="-5" dirty="0">
                <a:latin typeface="Calibri"/>
                <a:cs typeface="Calibri"/>
              </a:rPr>
              <a:t>ORing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affected.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useful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15" dirty="0">
                <a:latin typeface="Calibri"/>
                <a:cs typeface="Calibri"/>
              </a:rPr>
              <a:t> 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pins without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pins.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i="1" spc="-5" dirty="0">
                <a:latin typeface="Calibri"/>
                <a:cs typeface="Calibri"/>
              </a:rPr>
              <a:t>Method</a:t>
            </a:r>
            <a:r>
              <a:rPr sz="2400" b="1" i="1" spc="-1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3: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IO0DIR</a:t>
            </a:r>
            <a:r>
              <a:rPr sz="2400" b="1" i="1" spc="-2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|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=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(1&lt;&lt;3);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similar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above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 </a:t>
            </a:r>
            <a:r>
              <a:rPr sz="2400" spc="-15" dirty="0">
                <a:latin typeface="Calibri"/>
                <a:cs typeface="Calibri"/>
              </a:rPr>
              <a:t>except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5" dirty="0">
                <a:latin typeface="Calibri"/>
                <a:cs typeface="Calibri"/>
              </a:rPr>
              <a:t>affected.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alibri"/>
              <a:cs typeface="Calibri"/>
            </a:endParaRPr>
          </a:p>
          <a:p>
            <a:pPr marL="57785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Other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registers</a:t>
            </a:r>
            <a:r>
              <a:rPr sz="28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also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set</a:t>
            </a:r>
            <a:r>
              <a:rPr sz="28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using</a:t>
            </a:r>
            <a:r>
              <a:rPr sz="28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r>
              <a:rPr sz="28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methods.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711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90" dirty="0"/>
              <a:t> </a:t>
            </a:r>
            <a:r>
              <a:rPr spc="-45" dirty="0"/>
              <a:t>microcontroller</a:t>
            </a:r>
            <a:r>
              <a:rPr spc="-80" dirty="0"/>
              <a:t> </a:t>
            </a:r>
            <a:r>
              <a:rPr spc="-20" dirty="0"/>
              <a:t>GPIO</a:t>
            </a:r>
            <a:r>
              <a:rPr spc="-90" dirty="0"/>
              <a:t> </a:t>
            </a:r>
            <a:r>
              <a:rPr spc="-5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774765"/>
            <a:ext cx="11174730" cy="58820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153670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Example:	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set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pin</a:t>
            </a:r>
            <a:r>
              <a:rPr sz="24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15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PORT0(i.e.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P0.15)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 output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 and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drive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 the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pin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High.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registers: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IODIR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45" dirty="0">
                <a:latin typeface="Calibri"/>
                <a:cs typeface="Calibri"/>
              </a:rPr>
              <a:t>IOSET.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IO0DIR |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= (1&lt;&lt;15);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//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Configuring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P0.15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output.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IO0SET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|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=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(1&lt;&lt;15);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//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Make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O/P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P0.15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Calibri"/>
              <a:cs typeface="Calibri"/>
            </a:endParaRPr>
          </a:p>
          <a:p>
            <a:pPr marL="240665" marR="5080" indent="-228600">
              <a:lnSpc>
                <a:spcPts val="2600"/>
              </a:lnSpc>
              <a:buFont typeface="Arial MT"/>
              <a:buChar char="•"/>
              <a:tabLst>
                <a:tab pos="241300" algn="l"/>
                <a:tab pos="832104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set</a:t>
            </a:r>
            <a:r>
              <a:rPr sz="24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pin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11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PORT0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 output</a:t>
            </a:r>
            <a:r>
              <a:rPr sz="24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2400" b="1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logic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‘1’	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this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pin</a:t>
            </a:r>
            <a:r>
              <a:rPr sz="24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then</a:t>
            </a:r>
            <a:r>
              <a:rPr sz="24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i="1" spc="-5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logic</a:t>
            </a:r>
            <a:r>
              <a:rPr sz="24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0.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registers: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IODIR,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IOSET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IOCLR.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IO0DIR |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= (1&lt;&lt;11);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//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Configuring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P0.11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output.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IO0SET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|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=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(1&lt;&lt;11);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//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Make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O/P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P0.11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High.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IO0CLR |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=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(1&lt;&lt;11);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//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Make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O/P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P0.11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Low.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Calibri"/>
              <a:cs typeface="Calibri"/>
            </a:endParaRPr>
          </a:p>
          <a:p>
            <a:pPr marL="240665" marR="600075" indent="-228600">
              <a:lnSpc>
                <a:spcPts val="259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set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more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than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pin</a:t>
            </a:r>
            <a:r>
              <a:rPr sz="24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24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24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that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pin</a:t>
            </a:r>
            <a:r>
              <a:rPr sz="24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must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HIGH. </a:t>
            </a:r>
            <a:r>
              <a:rPr sz="2400" b="1" i="1" spc="-5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Consider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pins 7 and</a:t>
            </a:r>
            <a:r>
              <a:rPr sz="24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14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b="1" i="1" spc="-15" dirty="0">
                <a:solidFill>
                  <a:srgbClr val="C00000"/>
                </a:solidFill>
                <a:latin typeface="Calibri"/>
                <a:cs typeface="Calibri"/>
              </a:rPr>
              <a:t>PORT0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(P0.7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Calibri"/>
                <a:cs typeface="Calibri"/>
              </a:rPr>
              <a:t>P0.14).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IO0DIR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| =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(1&lt;&lt;7) |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(1&lt;&lt;14);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//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Configuring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</a:t>
            </a:r>
            <a:r>
              <a:rPr sz="2000" dirty="0">
                <a:latin typeface="Calibri"/>
                <a:cs typeface="Calibri"/>
              </a:rPr>
              <a:t> P0.7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P0.14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IO0SET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|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(1&lt;&lt;7)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| (1&lt;&lt;14);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//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O/P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 </a:t>
            </a:r>
            <a:r>
              <a:rPr sz="2000" dirty="0">
                <a:latin typeface="Calibri"/>
                <a:cs typeface="Calibri"/>
              </a:rPr>
              <a:t>P0.7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P0.14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High.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711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90" dirty="0"/>
              <a:t> </a:t>
            </a:r>
            <a:r>
              <a:rPr spc="-45" dirty="0"/>
              <a:t>microcontroller</a:t>
            </a:r>
            <a:r>
              <a:rPr spc="-80" dirty="0"/>
              <a:t> </a:t>
            </a:r>
            <a:r>
              <a:rPr spc="-20" dirty="0"/>
              <a:t>GPIO</a:t>
            </a:r>
            <a:r>
              <a:rPr spc="-90" dirty="0"/>
              <a:t> </a:t>
            </a:r>
            <a:r>
              <a:rPr spc="-5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718326"/>
            <a:ext cx="10848975" cy="54711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Fast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GPIO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fast </a:t>
            </a:r>
            <a:r>
              <a:rPr sz="2400" spc="-5" dirty="0">
                <a:latin typeface="Calibri"/>
                <a:cs typeface="Calibri"/>
              </a:rPr>
              <a:t>GPIO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27685" lvl="1" indent="-33782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28320" algn="l"/>
              </a:tabLst>
            </a:pPr>
            <a:r>
              <a:rPr sz="2400" b="1" spc="-5" dirty="0">
                <a:latin typeface="Calibri"/>
                <a:cs typeface="Calibri"/>
              </a:rPr>
              <a:t>FIOxDIR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(Fast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GPIO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Port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Direction control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register)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32-bit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register.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individually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direction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port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pin.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Setting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‘1’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configures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corresponding</a:t>
            </a:r>
            <a:r>
              <a:rPr sz="2200" spc="-5" dirty="0">
                <a:latin typeface="Calibri"/>
                <a:cs typeface="Calibri"/>
              </a:rPr>
              <a:t> pin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 </a:t>
            </a:r>
            <a:r>
              <a:rPr sz="2200" spc="-10" dirty="0">
                <a:latin typeface="Calibri"/>
                <a:cs typeface="Calibri"/>
              </a:rPr>
              <a:t>pin.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200" spc="-5" dirty="0">
                <a:latin typeface="Calibri"/>
                <a:cs typeface="Calibri"/>
              </a:rPr>
              <a:t>‒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Setting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‘0’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configures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corresponding </a:t>
            </a:r>
            <a:r>
              <a:rPr sz="2200" spc="-5" dirty="0">
                <a:latin typeface="Calibri"/>
                <a:cs typeface="Calibri"/>
              </a:rPr>
              <a:t>pin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input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Calibri"/>
              <a:cs typeface="Calibri"/>
            </a:endParaRPr>
          </a:p>
          <a:p>
            <a:pPr marL="544830" lvl="1" indent="-354965">
              <a:lnSpc>
                <a:spcPct val="100000"/>
              </a:lnSpc>
              <a:buAutoNum type="arabicPeriod" startAt="2"/>
              <a:tabLst>
                <a:tab pos="545465" algn="l"/>
              </a:tabLst>
            </a:pPr>
            <a:r>
              <a:rPr sz="2400" b="1" spc="-5" dirty="0">
                <a:latin typeface="Calibri"/>
                <a:cs typeface="Calibri"/>
              </a:rPr>
              <a:t>FIOxMASK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(Fast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Mask</a:t>
            </a:r>
            <a:r>
              <a:rPr sz="2400" b="1" spc="-15" dirty="0">
                <a:latin typeface="Calibri"/>
                <a:cs typeface="Calibri"/>
              </a:rPr>
              <a:t> register for </a:t>
            </a:r>
            <a:r>
              <a:rPr sz="2400" b="1" dirty="0">
                <a:latin typeface="Calibri"/>
                <a:cs typeface="Calibri"/>
              </a:rPr>
              <a:t>port)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3550">
              <a:lnSpc>
                <a:spcPct val="100000"/>
              </a:lnSpc>
              <a:spcBef>
                <a:spcPts val="250"/>
              </a:spcBef>
              <a:tabLst>
                <a:tab pos="736600" algn="l"/>
              </a:tabLst>
            </a:pPr>
            <a:r>
              <a:rPr sz="2200" spc="-5" dirty="0">
                <a:latin typeface="Calibri"/>
                <a:cs typeface="Calibri"/>
              </a:rPr>
              <a:t>‒	This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32-bit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wide </a:t>
            </a:r>
            <a:r>
              <a:rPr sz="2200" spc="-35" dirty="0">
                <a:latin typeface="Calibri"/>
                <a:cs typeface="Calibri"/>
              </a:rPr>
              <a:t>register.</a:t>
            </a:r>
            <a:endParaRPr sz="2200">
              <a:latin typeface="Calibri"/>
              <a:cs typeface="Calibri"/>
            </a:endParaRPr>
          </a:p>
          <a:p>
            <a:pPr marL="463550">
              <a:lnSpc>
                <a:spcPct val="100000"/>
              </a:lnSpc>
              <a:spcBef>
                <a:spcPts val="229"/>
              </a:spcBef>
              <a:tabLst>
                <a:tab pos="736600" algn="l"/>
              </a:tabLst>
            </a:pPr>
            <a:r>
              <a:rPr sz="2200" spc="-5" dirty="0">
                <a:latin typeface="Calibri"/>
                <a:cs typeface="Calibri"/>
              </a:rPr>
              <a:t>‒	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effect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(FIOxPIN,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FIOxSET,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FIOxCLR)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pins.</a:t>
            </a:r>
            <a:endParaRPr sz="2200">
              <a:latin typeface="Calibri"/>
              <a:cs typeface="Calibri"/>
            </a:endParaRPr>
          </a:p>
          <a:p>
            <a:pPr marL="736600" marR="5080" indent="-273050">
              <a:lnSpc>
                <a:spcPts val="2380"/>
              </a:lnSpc>
              <a:spcBef>
                <a:spcPts val="535"/>
              </a:spcBef>
              <a:tabLst>
                <a:tab pos="736600" algn="l"/>
              </a:tabLst>
            </a:pPr>
            <a:r>
              <a:rPr sz="2200" spc="-5" dirty="0">
                <a:latin typeface="Calibri"/>
                <a:cs typeface="Calibri"/>
              </a:rPr>
              <a:t>‒	</a:t>
            </a:r>
            <a:r>
              <a:rPr sz="2200" spc="-15" dirty="0">
                <a:latin typeface="Calibri"/>
                <a:cs typeface="Calibri"/>
              </a:rPr>
              <a:t>Setting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‘0’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configures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corresponding</a:t>
            </a:r>
            <a:r>
              <a:rPr sz="2200" spc="-5" dirty="0">
                <a:latin typeface="Calibri"/>
                <a:cs typeface="Calibri"/>
              </a:rPr>
              <a:t> pin access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i.e.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write/read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corresponding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 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fast</a:t>
            </a:r>
            <a:r>
              <a:rPr sz="2200" spc="-5" dirty="0">
                <a:latin typeface="Calibri"/>
                <a:cs typeface="Calibri"/>
              </a:rPr>
              <a:t> mode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fast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registers.</a:t>
            </a:r>
            <a:endParaRPr sz="2200">
              <a:latin typeface="Calibri"/>
              <a:cs typeface="Calibri"/>
            </a:endParaRPr>
          </a:p>
          <a:p>
            <a:pPr marL="463550">
              <a:lnSpc>
                <a:spcPct val="100000"/>
              </a:lnSpc>
              <a:spcBef>
                <a:spcPts val="200"/>
              </a:spcBef>
              <a:tabLst>
                <a:tab pos="800735" algn="l"/>
              </a:tabLst>
            </a:pPr>
            <a:r>
              <a:rPr sz="2200" spc="-5" dirty="0">
                <a:latin typeface="Calibri"/>
                <a:cs typeface="Calibri"/>
              </a:rPr>
              <a:t>‒	</a:t>
            </a:r>
            <a:r>
              <a:rPr sz="2200" spc="-15" dirty="0">
                <a:latin typeface="Calibri"/>
                <a:cs typeface="Calibri"/>
              </a:rPr>
              <a:t>Setting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‘1’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configures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corresponding </a:t>
            </a:r>
            <a:r>
              <a:rPr sz="2200" spc="-5" dirty="0">
                <a:latin typeface="Calibri"/>
                <a:cs typeface="Calibri"/>
              </a:rPr>
              <a:t>pin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unaffected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fast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5" y="0"/>
            <a:ext cx="711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90" dirty="0"/>
              <a:t> </a:t>
            </a:r>
            <a:r>
              <a:rPr spc="-45" dirty="0"/>
              <a:t>microcontroller</a:t>
            </a:r>
            <a:r>
              <a:rPr spc="-80" dirty="0"/>
              <a:t> </a:t>
            </a:r>
            <a:r>
              <a:rPr spc="-20" dirty="0"/>
              <a:t>GPIO</a:t>
            </a:r>
            <a:r>
              <a:rPr spc="-90" dirty="0"/>
              <a:t> </a:t>
            </a:r>
            <a:r>
              <a:rPr spc="-5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95" y="722300"/>
            <a:ext cx="11149965" cy="58801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5" dirty="0">
                <a:solidFill>
                  <a:srgbClr val="006FC0"/>
                </a:solidFill>
                <a:latin typeface="Calibri"/>
                <a:cs typeface="Calibri"/>
              </a:rPr>
              <a:t>Fast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 GPIO 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Registers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730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200" b="1" spc="-5" dirty="0">
                <a:latin typeface="Calibri"/>
                <a:cs typeface="Calibri"/>
              </a:rPr>
              <a:t>FIOxPIN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(Fast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Port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Pin</a:t>
            </a:r>
            <a:r>
              <a:rPr sz="2200" b="1" spc="-10" dirty="0">
                <a:latin typeface="Calibri"/>
                <a:cs typeface="Calibri"/>
              </a:rPr>
              <a:t> value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register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using FIOMASK)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32-bit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wide </a:t>
            </a:r>
            <a:r>
              <a:rPr sz="2000" spc="-35" dirty="0">
                <a:latin typeface="Calibri"/>
                <a:cs typeface="Calibri"/>
              </a:rPr>
              <a:t>register.</a:t>
            </a:r>
            <a:endParaRPr sz="2000">
              <a:latin typeface="Calibri"/>
              <a:cs typeface="Calibri"/>
            </a:endParaRPr>
          </a:p>
          <a:p>
            <a:pPr marL="698500" marR="236854" indent="-228600">
              <a:lnSpc>
                <a:spcPts val="2160"/>
              </a:lnSpc>
              <a:spcBef>
                <a:spcPts val="53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register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read/write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value on port pins, only if that corresponding port pins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(Access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enabled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Zeroes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FIOxMASK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register).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9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200" b="1" spc="-5" dirty="0">
                <a:latin typeface="Calibri"/>
                <a:cs typeface="Calibri"/>
              </a:rPr>
              <a:t>FIOxSET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(Fast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Port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Output</a:t>
            </a:r>
            <a:r>
              <a:rPr sz="2200" b="1" spc="-5" dirty="0">
                <a:latin typeface="Calibri"/>
                <a:cs typeface="Calibri"/>
              </a:rPr>
              <a:t> Set </a:t>
            </a:r>
            <a:r>
              <a:rPr sz="2200" b="1" spc="-15" dirty="0">
                <a:latin typeface="Calibri"/>
                <a:cs typeface="Calibri"/>
              </a:rPr>
              <a:t>register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using FIOMASK) 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32-bit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wide </a:t>
            </a:r>
            <a:r>
              <a:rPr sz="2000" spc="-35" dirty="0">
                <a:latin typeface="Calibri"/>
                <a:cs typeface="Calibri"/>
              </a:rPr>
              <a:t>register.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Port</a:t>
            </a:r>
            <a:r>
              <a:rPr sz="2000" spc="-5" dirty="0">
                <a:latin typeface="Calibri"/>
                <a:cs typeface="Calibri"/>
              </a:rPr>
              <a:t> HIGH.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Writing</a:t>
            </a:r>
            <a:r>
              <a:rPr sz="2000" spc="-5" dirty="0">
                <a:latin typeface="Calibri"/>
                <a:cs typeface="Calibri"/>
              </a:rPr>
              <a:t> 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 </a:t>
            </a:r>
            <a:r>
              <a:rPr sz="2000" spc="-15" dirty="0">
                <a:latin typeface="Calibri"/>
                <a:cs typeface="Calibri"/>
              </a:rPr>
              <a:t>makes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pin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Writing </a:t>
            </a:r>
            <a:r>
              <a:rPr sz="2000" spc="-25" dirty="0">
                <a:latin typeface="Calibri"/>
                <a:cs typeface="Calibri"/>
              </a:rPr>
              <a:t>zero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effect.</a:t>
            </a:r>
            <a:endParaRPr sz="2000">
              <a:latin typeface="Calibri"/>
              <a:cs typeface="Calibri"/>
            </a:endParaRPr>
          </a:p>
          <a:p>
            <a:pPr marL="698500" marR="376555" indent="-228600">
              <a:lnSpc>
                <a:spcPts val="2160"/>
              </a:lnSpc>
              <a:spcBef>
                <a:spcPts val="530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returns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register.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enabled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ZEROES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FIOMASK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altered.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690"/>
              </a:spcBef>
              <a:buAutoNum type="arabicPeriod" startAt="5"/>
              <a:tabLst>
                <a:tab pos="469900" algn="l"/>
                <a:tab pos="470534" algn="l"/>
              </a:tabLst>
            </a:pPr>
            <a:r>
              <a:rPr sz="2200" b="1" spc="-10" dirty="0">
                <a:latin typeface="Calibri"/>
                <a:cs typeface="Calibri"/>
              </a:rPr>
              <a:t>FIOxCLR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(Fast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Port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Output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Clear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register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using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FIOMASK)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is a</a:t>
            </a:r>
            <a:r>
              <a:rPr sz="2000" spc="-5" dirty="0">
                <a:latin typeface="Calibri"/>
                <a:cs typeface="Calibri"/>
              </a:rPr>
              <a:t> 32-bit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register.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‒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LOW.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specific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 </a:t>
            </a:r>
            <a:r>
              <a:rPr sz="2000" spc="-70" dirty="0">
                <a:latin typeface="Calibri"/>
                <a:cs typeface="Calibri"/>
              </a:rPr>
              <a:t>LOW.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Writing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spc="-20" dirty="0">
                <a:latin typeface="Calibri"/>
                <a:cs typeface="Calibri"/>
              </a:rPr>
              <a:t>zeroes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dirty="0">
                <a:latin typeface="Calibri"/>
                <a:cs typeface="Calibri"/>
              </a:rPr>
              <a:t> 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effect.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r>
              <a:rPr sz="2000" dirty="0">
                <a:latin typeface="Calibri"/>
                <a:cs typeface="Calibri"/>
              </a:rPr>
              <a:t> enabled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ZEROES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FIOMASK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altered.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4973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110" dirty="0"/>
              <a:t> </a:t>
            </a:r>
            <a:r>
              <a:rPr spc="-40" dirty="0"/>
              <a:t>Port</a:t>
            </a:r>
            <a:r>
              <a:rPr spc="-95" dirty="0"/>
              <a:t> </a:t>
            </a:r>
            <a:r>
              <a:rPr spc="-5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5332"/>
            <a:ext cx="10201275" cy="94106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LED</a:t>
            </a:r>
            <a:r>
              <a:rPr sz="24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blinking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32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PORT1.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Write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blink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LEDs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4973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110" dirty="0"/>
              <a:t> </a:t>
            </a:r>
            <a:r>
              <a:rPr spc="-40" dirty="0"/>
              <a:t>Port</a:t>
            </a:r>
            <a:r>
              <a:rPr spc="-95" dirty="0"/>
              <a:t> </a:t>
            </a:r>
            <a:r>
              <a:rPr spc="-5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9295"/>
            <a:ext cx="9378315" cy="13112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LED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blinking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Assume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32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connected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PORT1.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Write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program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blink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LEDs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Method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IOxSET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IOxCLR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485" y="2362962"/>
            <a:ext cx="2212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#include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&lt;lpc214x.h&gt;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85" y="2972816"/>
            <a:ext cx="35763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delay_ms(unsigned </a:t>
            </a:r>
            <a:r>
              <a:rPr sz="2000" spc="-10" dirty="0">
                <a:latin typeface="Calibri"/>
                <a:cs typeface="Calibri"/>
              </a:rPr>
              <a:t>int </a:t>
            </a:r>
            <a:r>
              <a:rPr sz="2000" spc="-5" dirty="0">
                <a:latin typeface="Calibri"/>
                <a:cs typeface="Calibri"/>
              </a:rPr>
              <a:t>count)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5600" marR="109601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unsigned </a:t>
            </a:r>
            <a:r>
              <a:rPr sz="2000" spc="-10" dirty="0">
                <a:latin typeface="Calibri"/>
                <a:cs typeface="Calibri"/>
              </a:rPr>
              <a:t>int </a:t>
            </a:r>
            <a:r>
              <a:rPr sz="2000" spc="-5" dirty="0">
                <a:latin typeface="Calibri"/>
                <a:cs typeface="Calibri"/>
              </a:rPr>
              <a:t>j=0,i=0;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for(j=0;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j&lt;count;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j++)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for(i=0;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i&lt;3000;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i++);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2535" y="2299462"/>
            <a:ext cx="618172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20675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/* </a:t>
            </a:r>
            <a:r>
              <a:rPr sz="2000" spc="-10" dirty="0">
                <a:latin typeface="Calibri"/>
                <a:cs typeface="Calibri"/>
              </a:rPr>
              <a:t>start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main </a:t>
            </a:r>
            <a:r>
              <a:rPr sz="2000" spc="-15" dirty="0">
                <a:latin typeface="Calibri"/>
                <a:cs typeface="Calibri"/>
              </a:rPr>
              <a:t>program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main()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PINSEL2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0x000000;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//Configure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P1</a:t>
            </a:r>
            <a:r>
              <a:rPr sz="2000" spc="-5" dirty="0">
                <a:latin typeface="Calibri"/>
                <a:cs typeface="Calibri"/>
              </a:rPr>
              <a:t> Pins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GPIO;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IODIR1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0xFFFFFFFF;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//Configure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OUTPUT;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6123" y="4128642"/>
            <a:ext cx="231140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while(1)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IO1SET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0xFFFFFFFF;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delay_ms(1000);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IO1CLR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0xFFFFFFFF;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delay_ms(1000);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3650" y="4738242"/>
            <a:ext cx="33077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//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7366" y="5348122"/>
            <a:ext cx="3235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//</a:t>
            </a:r>
            <a:r>
              <a:rPr sz="2000" spc="-15" dirty="0">
                <a:latin typeface="Calibri"/>
                <a:cs typeface="Calibri"/>
              </a:rPr>
              <a:t> Make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Port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low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535" y="6262522"/>
            <a:ext cx="106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4973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110" dirty="0"/>
              <a:t> </a:t>
            </a:r>
            <a:r>
              <a:rPr spc="-40" dirty="0"/>
              <a:t>Port</a:t>
            </a:r>
            <a:r>
              <a:rPr spc="-95" dirty="0"/>
              <a:t> </a:t>
            </a:r>
            <a:r>
              <a:rPr spc="-5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9295"/>
            <a:ext cx="10088245" cy="13112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LED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blinking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Assume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32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LEDS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connected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PORT1.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Write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program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blonk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LEDs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Method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which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IOxPIN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setting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clearing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pins.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99" y="2112644"/>
            <a:ext cx="2419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#include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&lt;lpc214x.h&gt;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699" y="2783204"/>
            <a:ext cx="391604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void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delay_ms(unsigned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count)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unsigned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j=0,i=0;</a:t>
            </a:r>
            <a:endParaRPr sz="22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for(j=0;j&lt;count;j++)</a:t>
            </a:r>
            <a:endParaRPr sz="22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774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for(i=0;i&lt;3000;i++);</a:t>
            </a:r>
            <a:endParaRPr sz="22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2535" y="2014473"/>
            <a:ext cx="3268979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/*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start</a:t>
            </a:r>
            <a:r>
              <a:rPr sz="2200" spc="-10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 </a:t>
            </a:r>
            <a:r>
              <a:rPr sz="2200" spc="-20" dirty="0">
                <a:latin typeface="Calibri"/>
                <a:cs typeface="Calibri"/>
              </a:rPr>
              <a:t>program</a:t>
            </a:r>
            <a:r>
              <a:rPr sz="2200" spc="-10" dirty="0">
                <a:latin typeface="Calibri"/>
                <a:cs typeface="Calibri"/>
              </a:rPr>
              <a:t> */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int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main()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8699" y="3020694"/>
            <a:ext cx="404685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//Configure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GPIO;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//Configure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P1 </a:t>
            </a:r>
            <a:r>
              <a:rPr sz="2200" spc="-10" dirty="0">
                <a:latin typeface="Calibri"/>
                <a:cs typeface="Calibri"/>
              </a:rPr>
              <a:t>pins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25" dirty="0">
                <a:latin typeface="Calibri"/>
                <a:cs typeface="Calibri"/>
              </a:rPr>
              <a:t>OUTPUT;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9028" y="3020694"/>
            <a:ext cx="276288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19494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PINSEL2 = 0x000000;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IO1DIR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0xFFFFFFFF;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while(1)</a:t>
            </a:r>
            <a:endParaRPr sz="22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IO1PIN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0xFFFFFFFF;</a:t>
            </a:r>
            <a:endParaRPr sz="22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delay_ms(1000);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9473" y="4362069"/>
            <a:ext cx="36264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// </a:t>
            </a:r>
            <a:r>
              <a:rPr sz="2200" spc="-25" dirty="0">
                <a:latin typeface="Calibri"/>
                <a:cs typeface="Calibri"/>
              </a:rPr>
              <a:t>Make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Port</a:t>
            </a:r>
            <a:r>
              <a:rPr sz="2200" spc="-5" dirty="0">
                <a:latin typeface="Calibri"/>
                <a:cs typeface="Calibri"/>
              </a:rPr>
              <a:t> pins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2535" y="5367934"/>
            <a:ext cx="677418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IO1PIN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0x00000000;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// </a:t>
            </a:r>
            <a:r>
              <a:rPr sz="2200" spc="-25" dirty="0">
                <a:latin typeface="Calibri"/>
                <a:cs typeface="Calibri"/>
              </a:rPr>
              <a:t>Make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low</a:t>
            </a:r>
            <a:endParaRPr sz="22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delay_ms(1000);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4973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LPC2148</a:t>
            </a:r>
            <a:r>
              <a:rPr spc="-110" dirty="0"/>
              <a:t> </a:t>
            </a:r>
            <a:r>
              <a:rPr spc="-40" dirty="0"/>
              <a:t>Port</a:t>
            </a:r>
            <a:r>
              <a:rPr spc="-95" dirty="0"/>
              <a:t> </a:t>
            </a:r>
            <a:r>
              <a:rPr spc="-50" dirty="0"/>
              <a:t>Programming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60" y="2274189"/>
            <a:ext cx="2791122" cy="35623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5485" y="597153"/>
            <a:ext cx="11087735" cy="20351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8600">
              <a:lnSpc>
                <a:spcPts val="26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LED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 is</a:t>
            </a:r>
            <a:r>
              <a:rPr sz="2400" i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55A11"/>
                </a:solidFill>
                <a:latin typeface="Calibri"/>
                <a:cs typeface="Calibri"/>
              </a:rPr>
              <a:t>interfaced </a:t>
            </a:r>
            <a:r>
              <a:rPr sz="2400" i="1" spc="-15" dirty="0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sz="2400" i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P0.0</a:t>
            </a:r>
            <a:r>
              <a:rPr sz="2400" i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and</a:t>
            </a:r>
            <a:r>
              <a:rPr sz="2400" i="1" spc="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55A11"/>
                </a:solidFill>
                <a:latin typeface="Calibri"/>
                <a:cs typeface="Calibri"/>
              </a:rPr>
              <a:t>switch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is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55A11"/>
                </a:solidFill>
                <a:latin typeface="Calibri"/>
                <a:cs typeface="Calibri"/>
              </a:rPr>
              <a:t>interfaced</a:t>
            </a:r>
            <a:r>
              <a:rPr sz="2400" i="1" spc="-15" dirty="0">
                <a:solidFill>
                  <a:srgbClr val="C55A11"/>
                </a:solidFill>
                <a:latin typeface="Calibri"/>
                <a:cs typeface="Calibri"/>
              </a:rPr>
              <a:t> to</a:t>
            </a:r>
            <a:r>
              <a:rPr sz="2400" i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55A11"/>
                </a:solidFill>
                <a:latin typeface="Calibri"/>
                <a:cs typeface="Calibri"/>
              </a:rPr>
              <a:t>P0.1.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C55A11"/>
                </a:solidFill>
                <a:latin typeface="Calibri"/>
                <a:cs typeface="Calibri"/>
              </a:rPr>
              <a:t>Write 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simple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program </a:t>
            </a:r>
            <a:r>
              <a:rPr sz="2400" i="1" spc="-15" dirty="0">
                <a:solidFill>
                  <a:srgbClr val="C55A11"/>
                </a:solidFill>
                <a:latin typeface="Calibri"/>
                <a:cs typeface="Calibri"/>
              </a:rPr>
              <a:t>for </a:t>
            </a:r>
            <a:r>
              <a:rPr sz="2400" i="1" spc="-5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turning</a:t>
            </a:r>
            <a:r>
              <a:rPr sz="2400" i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LED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 ON or</a:t>
            </a:r>
            <a:r>
              <a:rPr sz="2400" i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OFF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depending 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on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C55A11"/>
                </a:solidFill>
                <a:latin typeface="Calibri"/>
                <a:cs typeface="Calibri"/>
              </a:rPr>
              <a:t>status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of </a:t>
            </a:r>
            <a:r>
              <a:rPr sz="2400" i="1" dirty="0">
                <a:solidFill>
                  <a:srgbClr val="C55A11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C55A11"/>
                </a:solidFill>
                <a:latin typeface="Calibri"/>
                <a:cs typeface="Calibri"/>
              </a:rPr>
              <a:t>pin.</a:t>
            </a:r>
            <a:endParaRPr sz="2400">
              <a:latin typeface="Calibri"/>
              <a:cs typeface="Calibri"/>
            </a:endParaRPr>
          </a:p>
          <a:p>
            <a:pPr marL="3303270" marR="5810250">
              <a:lnSpc>
                <a:spcPct val="100000"/>
              </a:lnSpc>
              <a:spcBef>
                <a:spcPts val="1660"/>
              </a:spcBef>
            </a:pPr>
            <a:r>
              <a:rPr sz="1800" spc="-5" dirty="0">
                <a:latin typeface="Calibri"/>
                <a:cs typeface="Calibri"/>
              </a:rPr>
              <a:t>#include &lt;lpc214x.h&gt;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#include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&lt;stdint.h&gt; </a:t>
            </a:r>
            <a:r>
              <a:rPr sz="1800" spc="-5" dirty="0">
                <a:latin typeface="Calibri"/>
                <a:cs typeface="Calibri"/>
              </a:rPr>
              <a:t> int main(void)</a:t>
            </a:r>
            <a:endParaRPr sz="1800">
              <a:latin typeface="Calibri"/>
              <a:cs typeface="Calibri"/>
            </a:endParaRPr>
          </a:p>
          <a:p>
            <a:pPr marL="33032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9565" y="2606421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PINSEL0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0x00000000;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9209" y="2880436"/>
            <a:ext cx="1228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0x00000001;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4480" y="2606421"/>
            <a:ext cx="5346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P0.0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P0.15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GPIO </a:t>
            </a:r>
            <a:r>
              <a:rPr sz="1800" spc="-5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Make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P0.0 bit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P0.1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9565" y="2880436"/>
            <a:ext cx="8382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IO0DIR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while(1)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4346" y="3704082"/>
            <a:ext cx="53238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 </a:t>
            </a:r>
            <a:r>
              <a:rPr sz="1800" spc="-5" dirty="0">
                <a:latin typeface="Calibri"/>
                <a:cs typeface="Calibri"/>
              </a:rPr>
              <a:t>IO0PIN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(1&lt;&lt;1)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switch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open,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HIGH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78535">
              <a:lnSpc>
                <a:spcPct val="100000"/>
              </a:lnSpc>
              <a:tabLst>
                <a:tab pos="3670300" algn="l"/>
              </a:tabLst>
            </a:pPr>
            <a:r>
              <a:rPr sz="1800" dirty="0">
                <a:latin typeface="Calibri"/>
                <a:cs typeface="Calibri"/>
              </a:rPr>
              <a:t>IO0SET 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0x00000001;	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Turn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LED</a:t>
            </a:r>
            <a:r>
              <a:rPr sz="1800" dirty="0">
                <a:latin typeface="Calibri"/>
                <a:cs typeface="Calibri"/>
              </a:rPr>
              <a:t> */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4346" y="4527295"/>
            <a:ext cx="3956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0561" y="4801616"/>
            <a:ext cx="43141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80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switch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closed, pin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677795" algn="l"/>
              </a:tabLst>
            </a:pPr>
            <a:r>
              <a:rPr sz="1800" dirty="0">
                <a:latin typeface="Calibri"/>
                <a:cs typeface="Calibri"/>
              </a:rPr>
              <a:t>IO0CLR 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0x00000001;	</a:t>
            </a:r>
            <a:r>
              <a:rPr sz="1800" spc="-5" dirty="0">
                <a:latin typeface="Calibri"/>
                <a:cs typeface="Calibri"/>
              </a:rPr>
              <a:t>/* </a:t>
            </a:r>
            <a:r>
              <a:rPr sz="1800" spc="-30" dirty="0">
                <a:latin typeface="Calibri"/>
                <a:cs typeface="Calibri"/>
              </a:rPr>
              <a:t>Turn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LED */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9421" y="5624576"/>
            <a:ext cx="14027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76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27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Stepper</a:t>
            </a:r>
            <a:r>
              <a:rPr spc="-75" dirty="0"/>
              <a:t> </a:t>
            </a:r>
            <a:r>
              <a:rPr spc="-35" dirty="0"/>
              <a:t>Motor</a:t>
            </a:r>
            <a:r>
              <a:rPr spc="-75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15" dirty="0"/>
              <a:t>with</a:t>
            </a:r>
            <a:r>
              <a:rPr spc="-8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9295"/>
            <a:ext cx="11119485" cy="50438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r>
              <a:rPr sz="2200" spc="-10" dirty="0">
                <a:latin typeface="Calibri"/>
                <a:cs typeface="Calibri"/>
              </a:rPr>
              <a:t> brushless </a:t>
            </a:r>
            <a:r>
              <a:rPr sz="2200" spc="-5" dirty="0">
                <a:latin typeface="Calibri"/>
                <a:cs typeface="Calibri"/>
              </a:rPr>
              <a:t>DC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Motor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Control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applied</a:t>
            </a:r>
            <a:r>
              <a:rPr sz="2200" spc="-20" dirty="0">
                <a:latin typeface="Calibri"/>
                <a:cs typeface="Calibri"/>
              </a:rPr>
              <a:t> to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stepper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motor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rotate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steps.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speed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rotation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depends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rate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control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 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various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stepper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motors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available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minimum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angle.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Stepper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motor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up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mainly </a:t>
            </a:r>
            <a:r>
              <a:rPr sz="2200" spc="-10" dirty="0">
                <a:latin typeface="Calibri"/>
                <a:cs typeface="Calibri"/>
              </a:rPr>
              <a:t>two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parts: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rotor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Stator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coil </a:t>
            </a:r>
            <a:r>
              <a:rPr sz="2200" spc="-5" dirty="0">
                <a:latin typeface="Calibri"/>
                <a:cs typeface="Calibri"/>
              </a:rPr>
              <a:t>winding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Rotor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mostly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permanent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magnet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ferromagnetic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material.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Working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 Principle</a:t>
            </a:r>
            <a:r>
              <a:rPr sz="2200"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Stepper</a:t>
            </a:r>
            <a:r>
              <a:rPr sz="2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Motor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Current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flowing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winding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magnetic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North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South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coil.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wrap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right-hand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fingers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around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coil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current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flowing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coil,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thumb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direction </a:t>
            </a:r>
            <a:r>
              <a:rPr sz="2200" spc="-15" dirty="0">
                <a:latin typeface="Calibri"/>
                <a:cs typeface="Calibri"/>
              </a:rPr>
              <a:t>indicates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magnetic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North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Pole.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182" y="5600699"/>
            <a:ext cx="2257413" cy="12572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27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Stepper</a:t>
            </a:r>
            <a:r>
              <a:rPr spc="-75" dirty="0"/>
              <a:t> </a:t>
            </a:r>
            <a:r>
              <a:rPr spc="-35" dirty="0"/>
              <a:t>Motor</a:t>
            </a:r>
            <a:r>
              <a:rPr spc="-75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15" dirty="0"/>
              <a:t>with</a:t>
            </a:r>
            <a:r>
              <a:rPr spc="-8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9295"/>
            <a:ext cx="8284209" cy="174117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Working</a:t>
            </a:r>
            <a:r>
              <a:rPr sz="22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Principle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Stepper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motor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rotates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steps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latin typeface="Calibri"/>
                <a:cs typeface="Calibri"/>
              </a:rPr>
              <a:t>Two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winding,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B</a:t>
            </a:r>
            <a:r>
              <a:rPr sz="2200" spc="-10" dirty="0">
                <a:latin typeface="Calibri"/>
                <a:cs typeface="Calibri"/>
              </a:rPr>
              <a:t> 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motor.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Permanent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magnet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having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North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South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poles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rotor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motor.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325" y="2566269"/>
            <a:ext cx="3563380" cy="3335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0479" y="2467298"/>
            <a:ext cx="3706025" cy="3514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39947" y="2531324"/>
            <a:ext cx="3797541" cy="35008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6618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Features</a:t>
            </a:r>
            <a:r>
              <a:rPr spc="-90" dirty="0"/>
              <a:t> </a:t>
            </a:r>
            <a:r>
              <a:rPr spc="-10" dirty="0"/>
              <a:t>of</a:t>
            </a:r>
            <a:r>
              <a:rPr spc="-50" dirty="0"/>
              <a:t> </a:t>
            </a:r>
            <a:r>
              <a:rPr spc="-30" dirty="0"/>
              <a:t>LPC2148</a:t>
            </a:r>
            <a:r>
              <a:rPr spc="-100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785" y="510514"/>
            <a:ext cx="10962005" cy="624840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Calibri"/>
                <a:cs typeface="Calibri"/>
              </a:rPr>
              <a:t>Low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</a:t>
            </a:r>
            <a:r>
              <a:rPr sz="2000" spc="-10" dirty="0">
                <a:latin typeface="Calibri"/>
                <a:cs typeface="Calibri"/>
              </a:rPr>
              <a:t> Real-Time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(RTC)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independent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32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kHz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clock input.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interfaces</a:t>
            </a:r>
            <a:endParaRPr sz="20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340"/>
              </a:spcBef>
              <a:buFont typeface="Wingdings"/>
              <a:buChar char=""/>
              <a:tabLst>
                <a:tab pos="711200" algn="l"/>
              </a:tabLst>
            </a:pPr>
            <a:r>
              <a:rPr sz="1600" spc="-35" dirty="0">
                <a:latin typeface="Calibri"/>
                <a:cs typeface="Calibri"/>
              </a:rPr>
              <a:t>Two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UARTs</a:t>
            </a:r>
            <a:r>
              <a:rPr sz="1600" spc="-10" dirty="0">
                <a:latin typeface="Calibri"/>
                <a:cs typeface="Calibri"/>
              </a:rPr>
              <a:t> (16C550)</a:t>
            </a:r>
            <a:endParaRPr sz="16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315"/>
              </a:spcBef>
              <a:buFont typeface="Wingdings"/>
              <a:buChar char=""/>
              <a:tabLst>
                <a:tab pos="711200" algn="l"/>
              </a:tabLst>
            </a:pPr>
            <a:r>
              <a:rPr sz="1600" spc="-35" dirty="0">
                <a:latin typeface="Calibri"/>
                <a:cs typeface="Calibri"/>
              </a:rPr>
              <a:t>Two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Fast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</a:t>
            </a:r>
            <a:r>
              <a:rPr sz="1575" spc="-7" baseline="26455" dirty="0">
                <a:latin typeface="Calibri"/>
                <a:cs typeface="Calibri"/>
              </a:rPr>
              <a:t>2</a:t>
            </a:r>
            <a:r>
              <a:rPr sz="1600" spc="-5" dirty="0">
                <a:latin typeface="Calibri"/>
                <a:cs typeface="Calibri"/>
              </a:rPr>
              <a:t>C-bus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(400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kbit/s)</a:t>
            </a:r>
            <a:endParaRPr sz="16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711200" algn="l"/>
              </a:tabLst>
            </a:pPr>
            <a:r>
              <a:rPr sz="1600" spc="-10" dirty="0">
                <a:latin typeface="Calibri"/>
                <a:cs typeface="Calibri"/>
              </a:rPr>
              <a:t>SPI</a:t>
            </a:r>
            <a:endParaRPr sz="16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310"/>
              </a:spcBef>
              <a:buFont typeface="Wingdings"/>
              <a:buChar char=""/>
              <a:tabLst>
                <a:tab pos="711200" algn="l"/>
              </a:tabLst>
            </a:pPr>
            <a:r>
              <a:rPr sz="1600" spc="-10" dirty="0">
                <a:latin typeface="Calibri"/>
                <a:cs typeface="Calibri"/>
              </a:rPr>
              <a:t>SSP</a:t>
            </a:r>
            <a:endParaRPr sz="16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20" dirty="0">
                <a:latin typeface="Calibri"/>
                <a:cs typeface="Calibri"/>
              </a:rPr>
              <a:t>Vectored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Interrupt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Controller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(VIC)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configurable </a:t>
            </a:r>
            <a:r>
              <a:rPr sz="2000" spc="-5" dirty="0">
                <a:latin typeface="Calibri"/>
                <a:cs typeface="Calibri"/>
              </a:rPr>
              <a:t>priorities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vector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addresses.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Calibri"/>
                <a:cs typeface="Calibri"/>
              </a:rPr>
              <a:t>Up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45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tolerant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 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I/O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tiny LQFP64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package.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Calibri"/>
                <a:cs typeface="Calibri"/>
              </a:rPr>
              <a:t>Up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21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external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interrupt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 </a:t>
            </a:r>
            <a:r>
              <a:rPr sz="2000" spc="-10" dirty="0">
                <a:latin typeface="Calibri"/>
                <a:cs typeface="Calibri"/>
              </a:rPr>
              <a:t>available.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Calibri"/>
                <a:cs typeface="Calibri"/>
              </a:rPr>
              <a:t>60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MHz </a:t>
            </a:r>
            <a:r>
              <a:rPr sz="2000" spc="-5" dirty="0">
                <a:latin typeface="Calibri"/>
                <a:cs typeface="Calibri"/>
              </a:rPr>
              <a:t>maximum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CPU </a:t>
            </a:r>
            <a:r>
              <a:rPr sz="2000" dirty="0">
                <a:latin typeface="Calibri"/>
                <a:cs typeface="Calibri"/>
              </a:rPr>
              <a:t>clock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programmable </a:t>
            </a:r>
            <a:r>
              <a:rPr sz="2000" dirty="0">
                <a:latin typeface="Calibri"/>
                <a:cs typeface="Calibri"/>
              </a:rPr>
              <a:t>on-chip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settling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100 </a:t>
            </a:r>
            <a:r>
              <a:rPr sz="2000" spc="-5" dirty="0">
                <a:latin typeface="Calibri"/>
                <a:cs typeface="Calibri"/>
              </a:rPr>
              <a:t>ms.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Calibri"/>
                <a:cs typeface="Calibri"/>
              </a:rPr>
              <a:t>On-chip</a:t>
            </a:r>
            <a:r>
              <a:rPr sz="2000" spc="-15" dirty="0">
                <a:latin typeface="Calibri"/>
                <a:cs typeface="Calibri"/>
              </a:rPr>
              <a:t> integrated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oscillator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external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crystal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MHz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25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MHz.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15" dirty="0">
                <a:latin typeface="Calibri"/>
                <a:cs typeface="Calibri"/>
              </a:rPr>
              <a:t>Power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saving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modes: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Power-down.</a:t>
            </a:r>
            <a:endParaRPr sz="2000">
              <a:latin typeface="Calibri"/>
              <a:cs typeface="Calibri"/>
            </a:endParaRPr>
          </a:p>
          <a:p>
            <a:pPr marL="254000" marR="17780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Calibri"/>
                <a:cs typeface="Calibri"/>
              </a:rPr>
              <a:t>Individual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enable/disable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peripheral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peripheral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clock </a:t>
            </a:r>
            <a:r>
              <a:rPr sz="2000" spc="-5" dirty="0">
                <a:latin typeface="Calibri"/>
                <a:cs typeface="Calibri"/>
              </a:rPr>
              <a:t>scaling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additional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optimization.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10" dirty="0">
                <a:latin typeface="Calibri"/>
                <a:cs typeface="Calibri"/>
              </a:rPr>
              <a:t>Processor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wake-up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Power-down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external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interrupt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BOD.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Calibri"/>
                <a:cs typeface="Calibri"/>
              </a:rPr>
              <a:t>Single power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 and BOD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circuits:</a:t>
            </a:r>
            <a:endParaRPr sz="20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000" spc="-5" dirty="0">
                <a:latin typeface="Calibri"/>
                <a:cs typeface="Calibri"/>
              </a:rPr>
              <a:t>CPU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voltage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3.0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3.6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 </a:t>
            </a:r>
            <a:r>
              <a:rPr sz="2000" spc="-5" dirty="0">
                <a:latin typeface="Calibri"/>
                <a:cs typeface="Calibri"/>
              </a:rPr>
              <a:t>(3.3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±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%)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tolerant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I/O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pads.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27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Stepper</a:t>
            </a:r>
            <a:r>
              <a:rPr spc="-75" dirty="0"/>
              <a:t> </a:t>
            </a:r>
            <a:r>
              <a:rPr spc="-35" dirty="0"/>
              <a:t>Motor</a:t>
            </a:r>
            <a:r>
              <a:rPr spc="-75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15" dirty="0"/>
              <a:t>with</a:t>
            </a:r>
            <a:r>
              <a:rPr spc="-8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14476"/>
            <a:ext cx="10807700" cy="57740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Step</a:t>
            </a:r>
            <a:r>
              <a:rPr sz="24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Angle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angle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stepper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cover</a:t>
            </a:r>
            <a:r>
              <a:rPr sz="2400" dirty="0">
                <a:latin typeface="Calibri"/>
                <a:cs typeface="Calibri"/>
              </a:rPr>
              <a:t> within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move/step.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complete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rotation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depends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upon </a:t>
            </a:r>
            <a:r>
              <a:rPr sz="2400" spc="-15" dirty="0">
                <a:latin typeface="Calibri"/>
                <a:cs typeface="Calibri"/>
              </a:rPr>
              <a:t>step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angle.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Example: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r>
              <a:rPr sz="2400" dirty="0">
                <a:latin typeface="Calibri"/>
                <a:cs typeface="Calibri"/>
              </a:rPr>
              <a:t> angle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45°</a:t>
            </a:r>
            <a:r>
              <a:rPr sz="2400" dirty="0">
                <a:latin typeface="Calibri"/>
                <a:cs typeface="Calibri"/>
              </a:rPr>
              <a:t> then 8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5" dirty="0">
                <a:latin typeface="Calibri"/>
                <a:cs typeface="Calibri"/>
              </a:rPr>
              <a:t>rotation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595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Depending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upon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stepper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motor</a:t>
            </a:r>
            <a:r>
              <a:rPr sz="2400" spc="-15" dirty="0">
                <a:latin typeface="Calibri"/>
                <a:cs typeface="Calibri"/>
              </a:rPr>
              <a:t> configuration,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r>
              <a:rPr sz="2400" dirty="0">
                <a:latin typeface="Calibri"/>
                <a:cs typeface="Calibri"/>
              </a:rPr>
              <a:t> angle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e.g.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0.72°,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1.8°,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3.75°,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595"/>
              </a:lnSpc>
            </a:pPr>
            <a:r>
              <a:rPr sz="2400" spc="-5" dirty="0">
                <a:latin typeface="Calibri"/>
                <a:cs typeface="Calibri"/>
              </a:rPr>
              <a:t>7.5°,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15°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Classification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 of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Stepper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motors: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 spc="-5" dirty="0">
                <a:latin typeface="Calibri"/>
                <a:cs typeface="Calibri"/>
              </a:rPr>
              <a:t>Depending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upon </a:t>
            </a:r>
            <a:r>
              <a:rPr sz="2400" i="1" dirty="0">
                <a:latin typeface="Calibri"/>
                <a:cs typeface="Calibri"/>
              </a:rPr>
              <a:t>winding</a:t>
            </a:r>
            <a:r>
              <a:rPr sz="2400" i="1" spc="-5" dirty="0">
                <a:latin typeface="Calibri"/>
                <a:cs typeface="Calibri"/>
              </a:rPr>
              <a:t> arrangement</a:t>
            </a:r>
            <a:endParaRPr sz="2400">
              <a:latin typeface="Calibri"/>
              <a:cs typeface="Calibri"/>
            </a:endParaRPr>
          </a:p>
          <a:p>
            <a:pPr marL="1062355" lvl="1" indent="-232410">
              <a:lnSpc>
                <a:spcPct val="100000"/>
              </a:lnSpc>
              <a:spcBef>
                <a:spcPts val="420"/>
              </a:spcBef>
              <a:buChar char="-"/>
              <a:tabLst>
                <a:tab pos="1062355" algn="l"/>
                <a:tab pos="1062990" algn="l"/>
              </a:tabLst>
            </a:pPr>
            <a:r>
              <a:rPr sz="2400" spc="-5" dirty="0">
                <a:latin typeface="Calibri"/>
                <a:cs typeface="Calibri"/>
              </a:rPr>
              <a:t>Unipolar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Stepper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Motor</a:t>
            </a:r>
            <a:endParaRPr sz="2400">
              <a:latin typeface="Calibri"/>
              <a:cs typeface="Calibri"/>
            </a:endParaRPr>
          </a:p>
          <a:p>
            <a:pPr marL="1062355" lvl="1" indent="-232410">
              <a:lnSpc>
                <a:spcPct val="100000"/>
              </a:lnSpc>
              <a:spcBef>
                <a:spcPts val="434"/>
              </a:spcBef>
              <a:buChar char="-"/>
              <a:tabLst>
                <a:tab pos="1062355" algn="l"/>
                <a:tab pos="1062990" algn="l"/>
              </a:tabLst>
            </a:pPr>
            <a:r>
              <a:rPr sz="2400" dirty="0">
                <a:latin typeface="Calibri"/>
                <a:cs typeface="Calibri"/>
              </a:rPr>
              <a:t>Bipolar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Stepper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Motor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 spc="-5" dirty="0">
                <a:latin typeface="Calibri"/>
                <a:cs typeface="Calibri"/>
              </a:rPr>
              <a:t>Depending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upon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construction</a:t>
            </a:r>
            <a:endParaRPr sz="2400">
              <a:latin typeface="Calibri"/>
              <a:cs typeface="Calibri"/>
            </a:endParaRPr>
          </a:p>
          <a:p>
            <a:pPr marL="1062355" lvl="1" indent="-232410">
              <a:lnSpc>
                <a:spcPct val="100000"/>
              </a:lnSpc>
              <a:spcBef>
                <a:spcPts val="420"/>
              </a:spcBef>
              <a:buChar char="-"/>
              <a:tabLst>
                <a:tab pos="1062355" algn="l"/>
                <a:tab pos="1062990" algn="l"/>
              </a:tabLst>
            </a:pPr>
            <a:r>
              <a:rPr sz="2400" spc="-10" dirty="0">
                <a:latin typeface="Calibri"/>
                <a:cs typeface="Calibri"/>
              </a:rPr>
              <a:t>Permanent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Magnet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Stepper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Motor</a:t>
            </a:r>
            <a:endParaRPr sz="2400">
              <a:latin typeface="Calibri"/>
              <a:cs typeface="Calibri"/>
            </a:endParaRPr>
          </a:p>
          <a:p>
            <a:pPr marL="1062355" lvl="1" indent="-232410">
              <a:lnSpc>
                <a:spcPct val="100000"/>
              </a:lnSpc>
              <a:spcBef>
                <a:spcPts val="430"/>
              </a:spcBef>
              <a:buChar char="-"/>
              <a:tabLst>
                <a:tab pos="1062355" algn="l"/>
                <a:tab pos="1062990" algn="l"/>
              </a:tabLst>
            </a:pPr>
            <a:r>
              <a:rPr sz="2400" spc="-20" dirty="0">
                <a:latin typeface="Calibri"/>
                <a:cs typeface="Calibri"/>
              </a:rPr>
              <a:t>Variable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Reluctance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Stepper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Motor</a:t>
            </a:r>
            <a:endParaRPr sz="2400">
              <a:latin typeface="Calibri"/>
              <a:cs typeface="Calibri"/>
            </a:endParaRPr>
          </a:p>
          <a:p>
            <a:pPr marL="1062355" lvl="1" indent="-232410">
              <a:lnSpc>
                <a:spcPct val="100000"/>
              </a:lnSpc>
              <a:spcBef>
                <a:spcPts val="425"/>
              </a:spcBef>
              <a:buChar char="-"/>
              <a:tabLst>
                <a:tab pos="1062355" algn="l"/>
                <a:tab pos="1062990" algn="l"/>
              </a:tabLst>
            </a:pPr>
            <a:r>
              <a:rPr sz="2400" spc="-5" dirty="0">
                <a:latin typeface="Calibri"/>
                <a:cs typeface="Calibri"/>
              </a:rPr>
              <a:t>Hybrid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Stepper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27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Stepper</a:t>
            </a:r>
            <a:r>
              <a:rPr spc="-75" dirty="0"/>
              <a:t> </a:t>
            </a:r>
            <a:r>
              <a:rPr spc="-35" dirty="0"/>
              <a:t>Motor</a:t>
            </a:r>
            <a:r>
              <a:rPr spc="-75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15" dirty="0"/>
              <a:t>with</a:t>
            </a:r>
            <a:r>
              <a:rPr spc="-8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496953"/>
            <a:ext cx="11304270" cy="4100829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Unipolar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Stepper 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Motor</a:t>
            </a:r>
            <a:endParaRPr sz="2200">
              <a:latin typeface="Calibri"/>
              <a:cs typeface="Calibri"/>
            </a:endParaRPr>
          </a:p>
          <a:p>
            <a:pPr marL="241300" marR="33020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Unipolar</a:t>
            </a:r>
            <a:r>
              <a:rPr sz="2000" spc="-5" dirty="0">
                <a:latin typeface="Calibri"/>
                <a:cs typeface="Calibri"/>
              </a:rPr>
              <a:t> Stepper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tapped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 </a:t>
            </a:r>
            <a:r>
              <a:rPr sz="2000" spc="-10" dirty="0">
                <a:latin typeface="Calibri"/>
                <a:cs typeface="Calibri"/>
              </a:rPr>
              <a:t>centres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internally)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6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wires.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latin typeface="Calibri"/>
                <a:cs typeface="Calibri"/>
              </a:rPr>
              <a:t>Generally,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tapped </a:t>
            </a:r>
            <a:r>
              <a:rPr sz="2000" dirty="0">
                <a:latin typeface="Calibri"/>
                <a:cs typeface="Calibri"/>
              </a:rPr>
              <a:t>connections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supply.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providing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flow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current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half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coil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dirty="0">
                <a:latin typeface="Calibri"/>
                <a:cs typeface="Calibri"/>
              </a:rPr>
              <a:t> magnetic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poles.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altering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sequentially,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rotate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rotor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accordingly.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unidirectional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unipolar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motor.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Due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tap,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divided i.e.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 flows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half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winding.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Due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its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arrangement,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current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change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magnetic pole 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winding.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just</a:t>
            </a:r>
            <a:r>
              <a:rPr sz="2000" dirty="0">
                <a:latin typeface="Calibri"/>
                <a:cs typeface="Calibri"/>
              </a:rPr>
              <a:t> need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alter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winding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392" y="4590287"/>
            <a:ext cx="4462272" cy="226770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27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Stepper</a:t>
            </a:r>
            <a:r>
              <a:rPr spc="-75" dirty="0"/>
              <a:t> </a:t>
            </a:r>
            <a:r>
              <a:rPr spc="-35" dirty="0"/>
              <a:t>Motor</a:t>
            </a:r>
            <a:r>
              <a:rPr spc="-75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15" dirty="0"/>
              <a:t>with</a:t>
            </a:r>
            <a:r>
              <a:rPr spc="-8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10514"/>
            <a:ext cx="11290935" cy="230632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Bipolar</a:t>
            </a:r>
            <a:r>
              <a:rPr sz="20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Stepper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Motor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Bipolar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stepper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Motor has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centre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connection.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Normally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two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windings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i.e.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wire</a:t>
            </a:r>
            <a:r>
              <a:rPr sz="2000" dirty="0">
                <a:latin typeface="Calibri"/>
                <a:cs typeface="Calibri"/>
              </a:rPr>
              <a:t> end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Current flows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full </a:t>
            </a:r>
            <a:r>
              <a:rPr sz="2000" dirty="0">
                <a:latin typeface="Calibri"/>
                <a:cs typeface="Calibri"/>
              </a:rPr>
              <a:t>winding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stator.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Bidirectional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Bipolar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stepper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motor </a:t>
            </a:r>
            <a:r>
              <a:rPr sz="2000" spc="-5" dirty="0">
                <a:latin typeface="Calibri"/>
                <a:cs typeface="Calibri"/>
              </a:rPr>
              <a:t>i.e.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current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winding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alter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magnetic </a:t>
            </a:r>
            <a:r>
              <a:rPr sz="2000" spc="-5" dirty="0">
                <a:latin typeface="Calibri"/>
                <a:cs typeface="Calibri"/>
              </a:rPr>
              <a:t>pole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755" y="3408328"/>
            <a:ext cx="5493166" cy="253659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27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Stepper</a:t>
            </a:r>
            <a:r>
              <a:rPr spc="-75" dirty="0"/>
              <a:t> </a:t>
            </a:r>
            <a:r>
              <a:rPr spc="-35" dirty="0"/>
              <a:t>Motor</a:t>
            </a:r>
            <a:r>
              <a:rPr spc="-75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15" dirty="0"/>
              <a:t>with</a:t>
            </a:r>
            <a:r>
              <a:rPr spc="-8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10514"/>
            <a:ext cx="11347450" cy="30416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How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 Rotate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Stepper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Motor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Stepper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motor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rotates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limited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angle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rotation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sequential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sequences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rotate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Stepper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Motor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2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Full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Step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Sequence</a:t>
            </a:r>
            <a:endParaRPr sz="1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Half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Step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Sequence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Full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Sequence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-15" dirty="0">
                <a:latin typeface="Calibri"/>
                <a:cs typeface="Calibri"/>
              </a:rPr>
              <a:t>Here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motor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moves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basic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step</a:t>
            </a:r>
            <a:r>
              <a:rPr sz="1600" spc="-5" dirty="0">
                <a:latin typeface="Calibri"/>
                <a:cs typeface="Calibri"/>
              </a:rPr>
              <a:t> angle.</a:t>
            </a:r>
            <a:endParaRPr sz="1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-25" dirty="0">
                <a:latin typeface="Calibri"/>
                <a:cs typeface="Calibri"/>
              </a:rPr>
              <a:t>At</a:t>
            </a:r>
            <a:r>
              <a:rPr sz="1600" spc="-5" dirty="0">
                <a:latin typeface="Calibri"/>
                <a:cs typeface="Calibri"/>
              </a:rPr>
              <a:t> 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time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two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coils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excited.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69079"/>
            <a:ext cx="8324068" cy="213396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68563" y="4291584"/>
          <a:ext cx="3079115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Step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27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Stepper</a:t>
            </a:r>
            <a:r>
              <a:rPr spc="-75" dirty="0"/>
              <a:t> </a:t>
            </a:r>
            <a:r>
              <a:rPr spc="-35" dirty="0"/>
              <a:t>Motor</a:t>
            </a:r>
            <a:r>
              <a:rPr spc="-75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15" dirty="0"/>
              <a:t>with</a:t>
            </a:r>
            <a:r>
              <a:rPr spc="-8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10514"/>
            <a:ext cx="5848350" cy="139827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How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 Rotate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Stepper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Motor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Half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Sequence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-15" dirty="0">
                <a:latin typeface="Calibri"/>
                <a:cs typeface="Calibri"/>
              </a:rPr>
              <a:t>Here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motor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moves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half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basic </a:t>
            </a:r>
            <a:r>
              <a:rPr sz="1600" spc="-10" dirty="0">
                <a:latin typeface="Calibri"/>
                <a:cs typeface="Calibri"/>
              </a:rPr>
              <a:t>step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angle.</a:t>
            </a:r>
            <a:endParaRPr sz="1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Half</a:t>
            </a:r>
            <a:r>
              <a:rPr sz="1600" spc="-10" dirty="0">
                <a:latin typeface="Calibri"/>
                <a:cs typeface="Calibri"/>
              </a:rPr>
              <a:t> step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achieve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exciting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both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current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next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coil.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92" y="2405307"/>
            <a:ext cx="6793490" cy="348342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29956" y="2427732"/>
          <a:ext cx="4457065" cy="3086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Step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5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5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27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Stepper</a:t>
            </a:r>
            <a:r>
              <a:rPr spc="-75" dirty="0"/>
              <a:t> </a:t>
            </a:r>
            <a:r>
              <a:rPr spc="-35" dirty="0"/>
              <a:t>Motor</a:t>
            </a:r>
            <a:r>
              <a:rPr spc="-75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15" dirty="0"/>
              <a:t>with</a:t>
            </a:r>
            <a:r>
              <a:rPr spc="-85" dirty="0"/>
              <a:t> </a:t>
            </a:r>
            <a:r>
              <a:rPr spc="-30" dirty="0"/>
              <a:t>LPC2148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9211" y="1343386"/>
            <a:ext cx="6781076" cy="500980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279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Stepper</a:t>
            </a:r>
            <a:r>
              <a:rPr spc="-75" dirty="0"/>
              <a:t> </a:t>
            </a:r>
            <a:r>
              <a:rPr spc="-35" dirty="0"/>
              <a:t>Motor</a:t>
            </a:r>
            <a:r>
              <a:rPr spc="-75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15" dirty="0"/>
              <a:t>with</a:t>
            </a:r>
            <a:r>
              <a:rPr spc="-8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7872"/>
            <a:ext cx="205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#include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&lt;LPC214x.h&gt;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485" y="782192"/>
            <a:ext cx="553974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57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#include </a:t>
            </a:r>
            <a:r>
              <a:rPr sz="1800" spc="-10" dirty="0">
                <a:latin typeface="Calibri"/>
                <a:cs typeface="Calibri"/>
              </a:rPr>
              <a:t>&lt;stdio.h&gt;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delay(int);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unsigned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STEP[]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{0x09,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0x08, </a:t>
            </a:r>
            <a:r>
              <a:rPr sz="1800" spc="-5" dirty="0">
                <a:latin typeface="Calibri"/>
                <a:cs typeface="Calibri"/>
              </a:rPr>
              <a:t>0x0C,</a:t>
            </a:r>
            <a:r>
              <a:rPr sz="1800" dirty="0">
                <a:latin typeface="Calibri"/>
                <a:cs typeface="Calibri"/>
              </a:rPr>
              <a:t> 0x04,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0x06, 0x02,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0x03,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0x01};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main(void)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unsigned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i=0;</a:t>
            </a:r>
            <a:endParaRPr sz="1800">
              <a:latin typeface="Calibri"/>
              <a:cs typeface="Calibri"/>
            </a:endParaRPr>
          </a:p>
          <a:p>
            <a:pPr marL="927100" marR="204470">
              <a:lnSpc>
                <a:spcPct val="100000"/>
              </a:lnSpc>
              <a:tabLst>
                <a:tab pos="3141345" algn="l"/>
              </a:tabLst>
            </a:pPr>
            <a:r>
              <a:rPr sz="1800" spc="-5" dirty="0">
                <a:latin typeface="Calibri"/>
                <a:cs typeface="Calibri"/>
              </a:rPr>
              <a:t>PINSEL0 &amp;=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0xFFFFFF00;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P0.3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P0.0</a:t>
            </a:r>
            <a:r>
              <a:rPr sz="1800" dirty="0">
                <a:latin typeface="Calibri"/>
                <a:cs typeface="Calibri"/>
              </a:rPr>
              <a:t> 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GPIO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IODIR0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0x0000000F;	</a:t>
            </a:r>
            <a:r>
              <a:rPr sz="1800" spc="-5" dirty="0">
                <a:latin typeface="Calibri"/>
                <a:cs typeface="Calibri"/>
              </a:rPr>
              <a:t>// P0.3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while(1){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(STEP[i] </a:t>
            </a:r>
            <a:r>
              <a:rPr sz="1800" dirty="0">
                <a:latin typeface="Calibri"/>
                <a:cs typeface="Calibri"/>
              </a:rPr>
              <a:t>!=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'\0')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10375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IOSET0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STEP[i];</a:t>
            </a:r>
            <a:endParaRPr sz="1800">
              <a:latin typeface="Calibri"/>
              <a:cs typeface="Calibri"/>
            </a:endParaRPr>
          </a:p>
          <a:p>
            <a:pPr marL="21037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delay(1);</a:t>
            </a:r>
            <a:endParaRPr sz="1800">
              <a:latin typeface="Calibri"/>
              <a:cs typeface="Calibri"/>
            </a:endParaRPr>
          </a:p>
          <a:p>
            <a:pPr marL="210375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IOCLR0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STEP[i];</a:t>
            </a:r>
            <a:endParaRPr sz="1800">
              <a:latin typeface="Calibri"/>
              <a:cs typeface="Calibri"/>
            </a:endParaRPr>
          </a:p>
          <a:p>
            <a:pPr marL="21037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delay(1);</a:t>
            </a:r>
            <a:endParaRPr sz="1800">
              <a:latin typeface="Calibri"/>
              <a:cs typeface="Calibri"/>
            </a:endParaRPr>
          </a:p>
          <a:p>
            <a:pPr marL="21551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i++;</a:t>
            </a:r>
            <a:endParaRPr sz="1800">
              <a:latin typeface="Calibri"/>
              <a:cs typeface="Calibri"/>
            </a:endParaRPr>
          </a:p>
          <a:p>
            <a:pPr marL="1841500" marR="33464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=0;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85" y="6269532"/>
            <a:ext cx="1755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7390" y="722121"/>
            <a:ext cx="40392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delay(int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 marR="17284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 i,j;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for(i=0;i&lt;n;i++)</a:t>
            </a:r>
            <a:endParaRPr sz="1800">
              <a:latin typeface="Calibri"/>
              <a:cs typeface="Calibri"/>
            </a:endParaRPr>
          </a:p>
          <a:p>
            <a:pPr marL="9785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for(j=0;j&lt;0x3FF0;j++)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{;}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17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LCD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100" dirty="0"/>
              <a:t> </a:t>
            </a:r>
            <a:r>
              <a:rPr spc="-15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606297"/>
            <a:ext cx="11190605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LCDs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embedded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syustems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easy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flexibility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programmed.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Almost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electronic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kind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display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LCD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sixteen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</a:t>
            </a:r>
            <a:r>
              <a:rPr sz="2000" dirty="0">
                <a:latin typeface="Calibri"/>
                <a:cs typeface="Calibri"/>
              </a:rPr>
              <a:t> it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16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 </a:t>
            </a:r>
            <a:r>
              <a:rPr sz="2000" spc="-15" dirty="0">
                <a:latin typeface="Calibri"/>
                <a:cs typeface="Calibri"/>
              </a:rPr>
              <a:t>LCD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LCD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arrangements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(8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1),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(10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2),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(16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1),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normally used</a:t>
            </a:r>
            <a:r>
              <a:rPr sz="2000" dirty="0">
                <a:latin typeface="Calibri"/>
                <a:cs typeface="Calibri"/>
              </a:rPr>
              <a:t> in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embedded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7751" y="3041442"/>
            <a:ext cx="5677085" cy="351175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17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LCD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100" dirty="0"/>
              <a:t> </a:t>
            </a:r>
            <a:r>
              <a:rPr spc="-15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4337" y="509397"/>
          <a:ext cx="7192645" cy="6061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8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Pin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Symbol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Pin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Ground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VCC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+5v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Contrast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adjustment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(VO)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7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2016125" algn="l"/>
                          <a:tab pos="3382645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Select(RS)	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0:Command,	1: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R/W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Read/Write,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R/W=0:</a:t>
                      </a:r>
                      <a:r>
                        <a:rPr sz="18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R/W=1:</a:t>
                      </a:r>
                      <a:r>
                        <a:rPr sz="18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Enable.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Falling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edge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triggered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7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7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5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7/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Busy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Flag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A/LED+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Back-light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Anode(+)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5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K/LED-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Back-Light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Cathode(-)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1018" y="834043"/>
            <a:ext cx="3544960" cy="21926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17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LCD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100" dirty="0"/>
              <a:t> </a:t>
            </a:r>
            <a:r>
              <a:rPr spc="-15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17139" y="581533"/>
          <a:ext cx="6628765" cy="6254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b="1" spc="-55" dirty="0">
                          <a:latin typeface="Calibri"/>
                          <a:cs typeface="Calibri"/>
                        </a:rPr>
                        <a:t>Sr.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Hex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87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Command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LCD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Clear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display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screen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home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Decrement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(shift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2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Increment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(shift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display 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off,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Display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off,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on,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blinking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on,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blinking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7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cursor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cursor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position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entire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display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7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entire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display to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right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37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beginning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1st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line)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cursor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beginning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2nd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3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lines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and 5×7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matrix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10109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0010" algn="l"/>
              </a:tabLst>
            </a:pPr>
            <a:r>
              <a:rPr spc="-20" dirty="0"/>
              <a:t>Block</a:t>
            </a:r>
            <a:r>
              <a:rPr spc="-80" dirty="0"/>
              <a:t> </a:t>
            </a:r>
            <a:r>
              <a:rPr spc="-45" dirty="0"/>
              <a:t>Diagram/Architecture	</a:t>
            </a:r>
            <a:r>
              <a:rPr spc="-10" dirty="0"/>
              <a:t>of</a:t>
            </a:r>
            <a:r>
              <a:rPr spc="-95" dirty="0"/>
              <a:t> </a:t>
            </a:r>
            <a:r>
              <a:rPr spc="-30" dirty="0"/>
              <a:t>LPC2148</a:t>
            </a:r>
            <a:r>
              <a:rPr spc="-110" dirty="0"/>
              <a:t> </a:t>
            </a:r>
            <a:r>
              <a:rPr spc="-45" dirty="0"/>
              <a:t>Microcontroller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20" y="435865"/>
            <a:ext cx="8229600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17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LCD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100" dirty="0"/>
              <a:t> </a:t>
            </a:r>
            <a:r>
              <a:rPr spc="-15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9175" y="745021"/>
            <a:ext cx="6361968" cy="594366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17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LCD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100" dirty="0"/>
              <a:t> </a:t>
            </a:r>
            <a:r>
              <a:rPr spc="-15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10514"/>
            <a:ext cx="9279890" cy="403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71359">
              <a:lnSpc>
                <a:spcPct val="1316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#include &lt;lpc214x.h&gt;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#include</a:t>
            </a:r>
            <a:r>
              <a:rPr sz="2000" spc="-10" dirty="0">
                <a:latin typeface="Calibri"/>
                <a:cs typeface="Calibri"/>
              </a:rPr>
              <a:t> &lt;stdio.h&gt;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10" dirty="0">
                <a:latin typeface="Calibri"/>
                <a:cs typeface="Calibri"/>
              </a:rPr>
              <a:t>void delay_ms(int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/*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delay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milliseconds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760"/>
              </a:spcBef>
            </a:pP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x,i;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latin typeface="Calibri"/>
                <a:cs typeface="Calibri"/>
              </a:rPr>
              <a:t>for(i=0;i&lt;j;i++)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525780">
              <a:lnSpc>
                <a:spcPct val="100000"/>
              </a:lnSpc>
              <a:spcBef>
                <a:spcPts val="755"/>
              </a:spcBef>
              <a:tabLst>
                <a:tab pos="3004820" algn="l"/>
              </a:tabLst>
            </a:pPr>
            <a:r>
              <a:rPr sz="2000" spc="-10" dirty="0">
                <a:latin typeface="Calibri"/>
                <a:cs typeface="Calibri"/>
              </a:rPr>
              <a:t>for(x=0;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x&lt;6000;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x++);	/* </a:t>
            </a:r>
            <a:r>
              <a:rPr sz="2000" dirty="0">
                <a:latin typeface="Calibri"/>
                <a:cs typeface="Calibri"/>
              </a:rPr>
              <a:t>loop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generate</a:t>
            </a:r>
            <a:r>
              <a:rPr sz="2000" dirty="0">
                <a:latin typeface="Calibri"/>
                <a:cs typeface="Calibri"/>
              </a:rPr>
              <a:t> 1 </a:t>
            </a:r>
            <a:r>
              <a:rPr sz="2000" spc="-5" dirty="0">
                <a:latin typeface="Calibri"/>
                <a:cs typeface="Calibri"/>
              </a:rPr>
              <a:t>millisecond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Cclk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60MHz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17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LCD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100" dirty="0"/>
              <a:t> </a:t>
            </a:r>
            <a:r>
              <a:rPr spc="-15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606297"/>
            <a:ext cx="9789795" cy="6268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LCD_CMD(char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 marR="5080">
              <a:lnSpc>
                <a:spcPct val="102499"/>
              </a:lnSpc>
            </a:pPr>
            <a:r>
              <a:rPr sz="2000" dirty="0">
                <a:latin typeface="Calibri"/>
                <a:cs typeface="Calibri"/>
              </a:rPr>
              <a:t>IO0PIN = ( (IO0PIN &amp; 0xFFFF00FF) | </a:t>
            </a:r>
            <a:r>
              <a:rPr sz="2000" spc="-5" dirty="0">
                <a:latin typeface="Calibri"/>
                <a:cs typeface="Calibri"/>
              </a:rPr>
              <a:t>(command&lt;&lt;8) ); </a:t>
            </a:r>
            <a:r>
              <a:rPr sz="2000" dirty="0">
                <a:latin typeface="Calibri"/>
                <a:cs typeface="Calibri"/>
              </a:rPr>
              <a:t>/* Put command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pins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delay_ms(2);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IO0SET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0x00000040;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IO0CLR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0x00000030;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latin typeface="Calibri"/>
                <a:cs typeface="Calibri"/>
              </a:rPr>
              <a:t>delay_ms(2);</a:t>
            </a:r>
            <a:endParaRPr sz="2000">
              <a:latin typeface="Calibri"/>
              <a:cs typeface="Calibri"/>
            </a:endParaRPr>
          </a:p>
          <a:p>
            <a:pPr marL="927100" marR="1190625">
              <a:lnSpc>
                <a:spcPct val="102499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IO0CLR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0x00000040;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 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unchaned(i.e.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0)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delay_ms(5);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LCD_INIT(void)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IO0DIR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0x0000FFF0;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P0.8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P0.15</a:t>
            </a:r>
            <a:r>
              <a:rPr sz="2000" spc="-10" dirty="0">
                <a:latin typeface="Calibri"/>
                <a:cs typeface="Calibri"/>
              </a:rPr>
              <a:t> LCD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 </a:t>
            </a:r>
            <a:r>
              <a:rPr sz="2000" dirty="0">
                <a:latin typeface="Calibri"/>
                <a:cs typeface="Calibri"/>
              </a:rPr>
              <a:t>P0.4,5,6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RS</a:t>
            </a:r>
            <a:r>
              <a:rPr sz="2000" spc="-5" dirty="0">
                <a:latin typeface="Calibri"/>
                <a:cs typeface="Calibri"/>
              </a:rPr>
              <a:t> RW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latin typeface="Calibri"/>
                <a:cs typeface="Calibri"/>
              </a:rPr>
              <a:t>delay_ms(20);</a:t>
            </a:r>
            <a:endParaRPr sz="2000">
              <a:latin typeface="Calibri"/>
              <a:cs typeface="Calibri"/>
            </a:endParaRPr>
          </a:p>
          <a:p>
            <a:pPr marL="927100" marR="4107815">
              <a:lnSpc>
                <a:spcPct val="102499"/>
              </a:lnSpc>
              <a:tabLst>
                <a:tab pos="2846705" algn="l"/>
              </a:tabLst>
            </a:pPr>
            <a:r>
              <a:rPr sz="2000" spc="-5" dirty="0">
                <a:latin typeface="Calibri"/>
                <a:cs typeface="Calibri"/>
              </a:rPr>
              <a:t>LCD_CMD(0x38);</a:t>
            </a:r>
            <a:r>
              <a:rPr sz="2000" dirty="0">
                <a:latin typeface="Calibri"/>
                <a:cs typeface="Calibri"/>
              </a:rPr>
              <a:t> /* </a:t>
            </a:r>
            <a:r>
              <a:rPr sz="2000" spc="-10" dirty="0">
                <a:latin typeface="Calibri"/>
                <a:cs typeface="Calibri"/>
              </a:rPr>
              <a:t>Initialize </a:t>
            </a:r>
            <a:r>
              <a:rPr sz="2000" dirty="0">
                <a:latin typeface="Calibri"/>
                <a:cs typeface="Calibri"/>
              </a:rPr>
              <a:t>lcd */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LCD_CMD(0x0C);	/* </a:t>
            </a:r>
            <a:r>
              <a:rPr sz="2000" spc="-10" dirty="0">
                <a:latin typeface="Calibri"/>
                <a:cs typeface="Calibri"/>
              </a:rPr>
              <a:t>Display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cursor off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LCD_CMD(0x06);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/*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increment cursor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LCD_CMD(0x01);	/*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spc="-5" dirty="0">
                <a:latin typeface="Calibri"/>
                <a:cs typeface="Calibri"/>
              </a:rPr>
              <a:t> clear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LCD_CMD(0x80);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17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LCD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100" dirty="0"/>
              <a:t> </a:t>
            </a:r>
            <a:r>
              <a:rPr spc="-15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414909"/>
            <a:ext cx="8181975" cy="628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LCD_CHAR(char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msg)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 marR="381000">
              <a:lnSpc>
                <a:spcPct val="103899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IO0PIN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 </a:t>
            </a:r>
            <a:r>
              <a:rPr sz="1800" spc="-5" dirty="0">
                <a:latin typeface="Calibri"/>
                <a:cs typeface="Calibri"/>
              </a:rPr>
              <a:t>(IO0PIN</a:t>
            </a:r>
            <a:r>
              <a:rPr sz="1800" dirty="0">
                <a:latin typeface="Calibri"/>
                <a:cs typeface="Calibri"/>
              </a:rPr>
              <a:t> &amp;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0xFFFF00FF)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(msg&lt;&lt;8)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msg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pins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*/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delay_ms(2);</a:t>
            </a:r>
            <a:endParaRPr sz="1800">
              <a:latin typeface="Calibri"/>
              <a:cs typeface="Calibri"/>
            </a:endParaRPr>
          </a:p>
          <a:p>
            <a:pPr marL="927100" marR="3240405">
              <a:lnSpc>
                <a:spcPct val="103899"/>
              </a:lnSpc>
            </a:pPr>
            <a:r>
              <a:rPr sz="1800" dirty="0">
                <a:latin typeface="Calibri"/>
                <a:cs typeface="Calibri"/>
              </a:rPr>
              <a:t>IO0SET = 0x00000050; </a:t>
            </a:r>
            <a:r>
              <a:rPr sz="1800" spc="-5" dirty="0">
                <a:latin typeface="Calibri"/>
                <a:cs typeface="Calibri"/>
              </a:rPr>
              <a:t>/* </a:t>
            </a:r>
            <a:r>
              <a:rPr sz="1800" spc="-15" dirty="0">
                <a:latin typeface="Calibri"/>
                <a:cs typeface="Calibri"/>
              </a:rPr>
              <a:t>RS </a:t>
            </a:r>
            <a:r>
              <a:rPr sz="1800" dirty="0">
                <a:latin typeface="Calibri"/>
                <a:cs typeface="Calibri"/>
              </a:rPr>
              <a:t>= 1, , </a:t>
            </a:r>
            <a:r>
              <a:rPr sz="1800" spc="-5" dirty="0">
                <a:latin typeface="Calibri"/>
                <a:cs typeface="Calibri"/>
              </a:rPr>
              <a:t>EN </a:t>
            </a:r>
            <a:r>
              <a:rPr sz="1800" dirty="0">
                <a:latin typeface="Calibri"/>
                <a:cs typeface="Calibri"/>
              </a:rPr>
              <a:t>= 1 </a:t>
            </a:r>
            <a:r>
              <a:rPr sz="1800" spc="-5" dirty="0">
                <a:latin typeface="Calibri"/>
                <a:cs typeface="Calibri"/>
              </a:rPr>
              <a:t>*/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IO0CLR 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0x00000020;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RW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 */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5"/>
              </a:spcBef>
            </a:pPr>
            <a:r>
              <a:rPr sz="1800" spc="-10" dirty="0">
                <a:latin typeface="Calibri"/>
                <a:cs typeface="Calibri"/>
              </a:rPr>
              <a:t>delay_ms(2);</a:t>
            </a:r>
            <a:endParaRPr sz="1800">
              <a:latin typeface="Calibri"/>
              <a:cs typeface="Calibri"/>
            </a:endParaRPr>
          </a:p>
          <a:p>
            <a:pPr marL="927100" marR="5080">
              <a:lnSpc>
                <a:spcPct val="103899"/>
              </a:lnSpc>
            </a:pPr>
            <a:r>
              <a:rPr sz="1800" dirty="0">
                <a:latin typeface="Calibri"/>
                <a:cs typeface="Calibri"/>
              </a:rPr>
              <a:t>IO0CLR 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0x00000040;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 </a:t>
            </a:r>
            <a:r>
              <a:rPr sz="1800" spc="-15" dirty="0">
                <a:latin typeface="Calibri"/>
                <a:cs typeface="Calibri"/>
              </a:rPr>
              <a:t>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RW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unchanged(i.e.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 </a:t>
            </a:r>
            <a:r>
              <a:rPr sz="1800" spc="-10" dirty="0">
                <a:latin typeface="Calibri"/>
                <a:cs typeface="Calibri"/>
              </a:rPr>
              <a:t>RW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*/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delay_ms(5);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main(void)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0"/>
              </a:spcBef>
            </a:pPr>
            <a:r>
              <a:rPr sz="1800" spc="-5" dirty="0">
                <a:latin typeface="Calibri"/>
                <a:cs typeface="Calibri"/>
              </a:rPr>
              <a:t>char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msg[]="WELCOME";</a:t>
            </a:r>
            <a:endParaRPr sz="1800">
              <a:latin typeface="Calibri"/>
              <a:cs typeface="Calibri"/>
            </a:endParaRPr>
          </a:p>
          <a:p>
            <a:pPr marL="927100" marR="6203950">
              <a:lnSpc>
                <a:spcPct val="103899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int </a:t>
            </a:r>
            <a:r>
              <a:rPr sz="1800" spc="-10" dirty="0">
                <a:latin typeface="Calibri"/>
                <a:cs typeface="Calibri"/>
              </a:rPr>
              <a:t>i=0;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CD_IN</a:t>
            </a:r>
            <a:r>
              <a:rPr sz="1800" spc="5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while(msg[i]!=‘\0’)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LCD_CHAR(msg[i]);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i++;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5"/>
              </a:spcBef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80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DAC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20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5332"/>
            <a:ext cx="11291570" cy="296799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35" dirty="0">
                <a:latin typeface="Calibri"/>
                <a:cs typeface="Calibri"/>
              </a:rPr>
              <a:t>DAC</a:t>
            </a:r>
            <a:r>
              <a:rPr sz="2400" b="1" spc="-10" dirty="0">
                <a:latin typeface="Calibri"/>
                <a:cs typeface="Calibri"/>
              </a:rPr>
              <a:t> (Digital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Analog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Converter)</a:t>
            </a:r>
            <a:endParaRPr sz="2400">
              <a:latin typeface="Calibri"/>
              <a:cs typeface="Calibri"/>
            </a:endParaRPr>
          </a:p>
          <a:p>
            <a:pPr marL="241300" marR="194945" indent="-228600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DAC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device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converting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digital </a:t>
            </a:r>
            <a:r>
              <a:rPr sz="2400" spc="-5" dirty="0">
                <a:latin typeface="Calibri"/>
                <a:cs typeface="Calibri"/>
              </a:rPr>
              <a:t>(usually binary)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an analog </a:t>
            </a:r>
            <a:r>
              <a:rPr sz="2400" spc="-5" dirty="0">
                <a:latin typeface="Calibri"/>
                <a:cs typeface="Calibri"/>
              </a:rPr>
              <a:t>signal </a:t>
            </a:r>
            <a:r>
              <a:rPr sz="2400" spc="-10" dirty="0">
                <a:latin typeface="Calibri"/>
                <a:cs typeface="Calibri"/>
              </a:rPr>
              <a:t>(current,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voltage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charges)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interface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abstract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analog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life.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735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switches,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resistors,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capacitors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implement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conversion.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DAC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binary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outputs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analog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voltage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current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signal.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2572" y="4029037"/>
            <a:ext cx="4248905" cy="189441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80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DAC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20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785" y="515391"/>
            <a:ext cx="11186160" cy="36252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LPC2148</a:t>
            </a:r>
            <a:r>
              <a:rPr sz="22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30" dirty="0">
                <a:solidFill>
                  <a:srgbClr val="006FC0"/>
                </a:solidFill>
                <a:latin typeface="Calibri"/>
                <a:cs typeface="Calibri"/>
              </a:rPr>
              <a:t>DAC</a:t>
            </a:r>
            <a:endParaRPr sz="2200">
              <a:latin typeface="Calibri"/>
              <a:cs typeface="Calibri"/>
            </a:endParaRPr>
          </a:p>
          <a:p>
            <a:pPr marL="254000" marR="1778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latin typeface="Calibri"/>
                <a:cs typeface="Calibri"/>
              </a:rPr>
              <a:t>DAC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mostly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analog</a:t>
            </a:r>
            <a:r>
              <a:rPr sz="2200" spc="-10" dirty="0">
                <a:latin typeface="Calibri"/>
                <a:cs typeface="Calibri"/>
              </a:rPr>
              <a:t> signals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(e.g.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sine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wave,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triangular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wave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etc.)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digital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values.</a:t>
            </a:r>
            <a:endParaRPr sz="22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200" spc="-5" dirty="0">
                <a:latin typeface="Calibri"/>
                <a:cs typeface="Calibri"/>
              </a:rPr>
              <a:t>LPC2148</a:t>
            </a:r>
            <a:r>
              <a:rPr sz="2200" spc="-10" dirty="0">
                <a:latin typeface="Calibri"/>
                <a:cs typeface="Calibri"/>
              </a:rPr>
              <a:t> has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10-bit </a:t>
            </a:r>
            <a:r>
              <a:rPr sz="2200" spc="-20" dirty="0">
                <a:latin typeface="Calibri"/>
                <a:cs typeface="Calibri"/>
              </a:rPr>
              <a:t>DAC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resistor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architectureand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provides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buffered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analog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output.</a:t>
            </a:r>
            <a:endParaRPr sz="22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200" spc="-10" dirty="0">
                <a:latin typeface="Calibri"/>
                <a:cs typeface="Calibri"/>
              </a:rPr>
              <a:t>Most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simplest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DAC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consisting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5" dirty="0">
                <a:latin typeface="Calibri"/>
                <a:cs typeface="Calibri"/>
              </a:rPr>
              <a:t>2</a:t>
            </a:r>
            <a:r>
              <a:rPr sz="2175" spc="22" baseline="24904" dirty="0">
                <a:latin typeface="Calibri"/>
                <a:cs typeface="Calibri"/>
              </a:rPr>
              <a:t>N</a:t>
            </a:r>
            <a:r>
              <a:rPr sz="2175" spc="247" baseline="2490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resistors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-10" dirty="0">
                <a:latin typeface="Calibri"/>
                <a:cs typeface="Calibri"/>
              </a:rPr>
              <a:t> series</a:t>
            </a:r>
            <a:endParaRPr sz="22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60"/>
              </a:spcBef>
            </a:pPr>
            <a:r>
              <a:rPr sz="1900" spc="-5" dirty="0">
                <a:latin typeface="Courier New"/>
                <a:cs typeface="Courier New"/>
              </a:rPr>
              <a:t>o</a:t>
            </a:r>
            <a:r>
              <a:rPr sz="1900" spc="-48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alibri"/>
                <a:cs typeface="Calibri"/>
              </a:rPr>
              <a:t>where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 = no. 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bits which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simply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forms </a:t>
            </a:r>
            <a:r>
              <a:rPr sz="1900" spc="-5" dirty="0">
                <a:latin typeface="Calibri"/>
                <a:cs typeface="Calibri"/>
              </a:rPr>
              <a:t>a </a:t>
            </a:r>
            <a:r>
              <a:rPr sz="1900" spc="-15" dirty="0">
                <a:latin typeface="Calibri"/>
                <a:cs typeface="Calibri"/>
              </a:rPr>
              <a:t>Kelvin-Varley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Divider.</a:t>
            </a:r>
            <a:endParaRPr sz="19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200" spc="-5" dirty="0">
                <a:latin typeface="Calibri"/>
                <a:cs typeface="Calibri"/>
              </a:rPr>
              <a:t>It also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works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Power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down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mode.</a:t>
            </a:r>
            <a:endParaRPr sz="2200">
              <a:latin typeface="Calibri"/>
              <a:cs typeface="Calibri"/>
            </a:endParaRPr>
          </a:p>
          <a:p>
            <a:pPr marL="254000" marR="427355" indent="-228600">
              <a:lnSpc>
                <a:spcPts val="2110"/>
              </a:lnSpc>
              <a:spcBef>
                <a:spcPts val="98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200" spc="-5" dirty="0">
                <a:latin typeface="Calibri"/>
                <a:cs typeface="Calibri"/>
              </a:rPr>
              <a:t>LPC2148</a:t>
            </a:r>
            <a:r>
              <a:rPr sz="2200" spc="-10" dirty="0">
                <a:latin typeface="Calibri"/>
                <a:cs typeface="Calibri"/>
              </a:rPr>
              <a:t> has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Analog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(AOUT)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chip,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digital value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Analog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 </a:t>
            </a:r>
            <a:r>
              <a:rPr sz="2200" spc="-15" dirty="0">
                <a:latin typeface="Calibri"/>
                <a:cs typeface="Calibri"/>
              </a:rPr>
              <a:t>voltage.</a:t>
            </a:r>
            <a:endParaRPr sz="22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53365" algn="l"/>
                <a:tab pos="2540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Analog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voltage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AOUT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calculated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485" y="4635246"/>
            <a:ext cx="2000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𝑉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929" y="4766310"/>
            <a:ext cx="5772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60" dirty="0">
                <a:latin typeface="Cambria Math"/>
                <a:cs typeface="Cambria Math"/>
              </a:rPr>
              <a:t>𝐴</a:t>
            </a:r>
            <a:r>
              <a:rPr sz="1600" spc="70" dirty="0">
                <a:latin typeface="Cambria Math"/>
                <a:cs typeface="Cambria Math"/>
              </a:rPr>
              <a:t>𝑂</a:t>
            </a:r>
            <a:r>
              <a:rPr sz="1600" spc="65" dirty="0">
                <a:latin typeface="Cambria Math"/>
                <a:cs typeface="Cambria Math"/>
              </a:rPr>
              <a:t>𝑈𝑇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4088" y="4837429"/>
            <a:ext cx="1684020" cy="18415"/>
          </a:xfrm>
          <a:custGeom>
            <a:avLst/>
            <a:gdLst/>
            <a:ahLst/>
            <a:cxnLst/>
            <a:rect l="l" t="t" r="r" b="b"/>
            <a:pathLst>
              <a:path w="1684020" h="18414">
                <a:moveTo>
                  <a:pt x="1684020" y="0"/>
                </a:moveTo>
                <a:lnTo>
                  <a:pt x="0" y="0"/>
                </a:lnTo>
                <a:lnTo>
                  <a:pt x="0" y="18288"/>
                </a:lnTo>
                <a:lnTo>
                  <a:pt x="1684020" y="18288"/>
                </a:lnTo>
                <a:lnTo>
                  <a:pt x="1684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9705" y="4423409"/>
            <a:ext cx="2030095" cy="572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>
              <a:lnSpc>
                <a:spcPts val="2155"/>
              </a:lnSpc>
              <a:spcBef>
                <a:spcPts val="95"/>
              </a:spcBef>
            </a:pPr>
            <a:r>
              <a:rPr sz="2200" spc="-10" dirty="0">
                <a:latin typeface="Cambria Math"/>
                <a:cs typeface="Cambria Math"/>
              </a:rPr>
              <a:t>𝑉𝐴𝐿𝑈𝐸</a:t>
            </a:r>
            <a:r>
              <a:rPr sz="2200" spc="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∗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5" dirty="0">
                <a:latin typeface="Cambria Math"/>
                <a:cs typeface="Cambria Math"/>
              </a:rPr>
              <a:t>𝑉</a:t>
            </a:r>
            <a:r>
              <a:rPr sz="2400" spc="-82" baseline="-15625" dirty="0">
                <a:latin typeface="Cambria Math"/>
                <a:cs typeface="Cambria Math"/>
              </a:rPr>
              <a:t>𝑅𝐸𝐹</a:t>
            </a:r>
            <a:endParaRPr sz="2400" baseline="-15625">
              <a:latin typeface="Cambria Math"/>
              <a:cs typeface="Cambria Math"/>
            </a:endParaRPr>
          </a:p>
          <a:p>
            <a:pPr marL="38100">
              <a:lnSpc>
                <a:spcPts val="2155"/>
              </a:lnSpc>
            </a:pPr>
            <a:r>
              <a:rPr sz="2200" spc="-5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5042" y="4821173"/>
            <a:ext cx="641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mbria Math"/>
                <a:cs typeface="Cambria Math"/>
              </a:rPr>
              <a:t>1024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485" y="5927852"/>
            <a:ext cx="10991850" cy="62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Analog </a:t>
            </a:r>
            <a:r>
              <a:rPr sz="2200" spc="-10" dirty="0">
                <a:latin typeface="Calibri"/>
                <a:cs typeface="Calibri"/>
              </a:rPr>
              <a:t>output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voltage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VALUE</a:t>
            </a:r>
            <a:r>
              <a:rPr sz="2200" spc="-20" dirty="0">
                <a:latin typeface="Calibri"/>
                <a:cs typeface="Calibri"/>
              </a:rPr>
              <a:t>(10-bit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digital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value)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field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DACR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(DAC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80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DAC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20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81913"/>
            <a:ext cx="3902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Pins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relating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 to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LPC2148</a:t>
            </a:r>
            <a:r>
              <a:rPr sz="20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DAC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 block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485" y="3080385"/>
            <a:ext cx="2904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DACR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register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LPC2148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485" y="4127144"/>
            <a:ext cx="11193145" cy="25692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latin typeface="Calibri"/>
                <a:cs typeface="Calibri"/>
              </a:rPr>
              <a:t>This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register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used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program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DAC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block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ARM7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LPC2148.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libri"/>
                <a:cs typeface="Calibri"/>
              </a:rPr>
              <a:t>Bit[5:0]:</a:t>
            </a:r>
            <a:r>
              <a:rPr sz="1900" b="1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Reserved.</a:t>
            </a:r>
            <a:endParaRPr sz="19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libri"/>
                <a:cs typeface="Calibri"/>
              </a:rPr>
              <a:t>Bit[15:6]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–</a:t>
            </a:r>
            <a:r>
              <a:rPr sz="1900" b="1" spc="10" dirty="0">
                <a:latin typeface="Calibri"/>
                <a:cs typeface="Calibri"/>
              </a:rPr>
              <a:t> </a:t>
            </a:r>
            <a:r>
              <a:rPr sz="1900" b="1" spc="-30" dirty="0">
                <a:latin typeface="Calibri"/>
                <a:cs typeface="Calibri"/>
              </a:rPr>
              <a:t>VALUE: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After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new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VALUE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written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field,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given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settling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time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selected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using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BIAS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has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elapsed,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get</a:t>
            </a:r>
            <a:r>
              <a:rPr sz="1900" spc="-5" dirty="0">
                <a:latin typeface="Calibri"/>
                <a:cs typeface="Calibri"/>
              </a:rPr>
              <a:t>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converted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Analog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voltage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at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output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libri"/>
                <a:cs typeface="Calibri"/>
              </a:rPr>
              <a:t>Bit[16]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– BIAS: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-10" dirty="0">
                <a:latin typeface="Calibri"/>
                <a:cs typeface="Calibri"/>
              </a:rPr>
              <a:t>Setting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</a:t>
            </a:r>
            <a:r>
              <a:rPr sz="1600" spc="-10" dirty="0">
                <a:latin typeface="Calibri"/>
                <a:cs typeface="Calibri"/>
              </a:rPr>
              <a:t> 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settling</a:t>
            </a:r>
            <a:r>
              <a:rPr sz="1600" spc="-5" dirty="0">
                <a:latin typeface="Calibri"/>
                <a:cs typeface="Calibri"/>
              </a:rPr>
              <a:t> time 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max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10" dirty="0">
                <a:latin typeface="Calibri"/>
                <a:cs typeface="Calibri"/>
              </a:rPr>
              <a:t> max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current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consumption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700uA.</a:t>
            </a:r>
            <a:endParaRPr sz="1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Courier New"/>
              <a:buChar char="o"/>
              <a:tabLst>
                <a:tab pos="698500" algn="l"/>
              </a:tabLst>
            </a:pPr>
            <a:r>
              <a:rPr sz="1600" spc="-10" dirty="0">
                <a:latin typeface="Calibri"/>
                <a:cs typeface="Calibri"/>
              </a:rPr>
              <a:t>Setting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-10" dirty="0">
                <a:latin typeface="Calibri"/>
                <a:cs typeface="Calibri"/>
              </a:rPr>
              <a:t> 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 will </a:t>
            </a:r>
            <a:r>
              <a:rPr sz="1600" spc="-10" dirty="0">
                <a:latin typeface="Calibri"/>
                <a:cs typeface="Calibri"/>
              </a:rPr>
              <a:t>select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settling</a:t>
            </a:r>
            <a:r>
              <a:rPr sz="1600" spc="-5" dirty="0">
                <a:latin typeface="Calibri"/>
                <a:cs typeface="Calibri"/>
              </a:rPr>
              <a:t> time 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2.5us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reduced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max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current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consumption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350uA.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900" b="1" spc="-5" dirty="0">
                <a:latin typeface="Calibri"/>
                <a:cs typeface="Calibri"/>
              </a:rPr>
              <a:t>Bits[31:17]</a:t>
            </a:r>
            <a:r>
              <a:rPr sz="1900" spc="-5" dirty="0">
                <a:latin typeface="Calibri"/>
                <a:cs typeface="Calibri"/>
              </a:rPr>
              <a:t>: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Reserved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0011" y="984630"/>
          <a:ext cx="11095990" cy="202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Pin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AOUT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(P0.25)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Analog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Output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pin.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converted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Analog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referenced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5" baseline="-20833" dirty="0">
                          <a:latin typeface="Calibri"/>
                          <a:cs typeface="Calibri"/>
                        </a:rPr>
                        <a:t>SSA</a:t>
                      </a:r>
                      <a:r>
                        <a:rPr sz="1800" b="1" spc="17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i.e.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Analog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GND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Bits[19:18]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PINSEL1</a:t>
                      </a:r>
                      <a:r>
                        <a:rPr sz="18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[10]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enable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this function.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ts val="2090"/>
                        </a:lnSpc>
                        <a:spcBef>
                          <a:spcPts val="685"/>
                        </a:spcBef>
                      </a:pPr>
                      <a:r>
                        <a:rPr sz="2700" b="1" spc="-7" baseline="13888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REF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 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voltage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reference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pin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DAC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conversion.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700" b="1" spc="-7" baseline="13888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DDA</a:t>
                      </a:r>
                      <a:r>
                        <a:rPr sz="2700" b="1" spc="-7" baseline="13888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2700" b="1" spc="-52" baseline="13888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15" baseline="13888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SSA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64401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5" baseline="-20833" dirty="0">
                          <a:latin typeface="Calibri"/>
                          <a:cs typeface="Calibri"/>
                        </a:rPr>
                        <a:t>DDA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Analog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Power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15" baseline="-20833" dirty="0">
                          <a:latin typeface="Calibri"/>
                          <a:cs typeface="Calibri"/>
                        </a:rPr>
                        <a:t>SSA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Ground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pin used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 power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DAC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module.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These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generally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same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as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DD</a:t>
                      </a:r>
                      <a:r>
                        <a:rPr sz="1800" b="1" spc="23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b="1" spc="-7" baseline="-20833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800" b="1" spc="195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but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filtering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reduce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noise.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7750" y="3329034"/>
            <a:ext cx="7145029" cy="69830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7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DAC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20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" y="573786"/>
            <a:ext cx="6360160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/*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000" b="1" spc="-20" dirty="0">
                <a:solidFill>
                  <a:srgbClr val="006FC0"/>
                </a:solidFill>
                <a:latin typeface="Calibri"/>
                <a:cs typeface="Calibri"/>
              </a:rPr>
              <a:t>generate</a:t>
            </a:r>
            <a:r>
              <a:rPr sz="20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Square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wave*/</a:t>
            </a:r>
            <a:endParaRPr sz="2000">
              <a:latin typeface="Calibri"/>
              <a:cs typeface="Calibri"/>
            </a:endParaRPr>
          </a:p>
          <a:p>
            <a:pPr marL="12700" marR="4133215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latin typeface="Calibri"/>
                <a:cs typeface="Calibri"/>
              </a:rPr>
              <a:t>#include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&lt;lpc2148.h&gt;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#include </a:t>
            </a:r>
            <a:r>
              <a:rPr sz="2000" spc="-10" dirty="0">
                <a:latin typeface="Calibri"/>
                <a:cs typeface="Calibri"/>
              </a:rPr>
              <a:t>&lt;stdint.h&gt;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5" dirty="0">
                <a:latin typeface="Calibri"/>
                <a:cs typeface="Calibri"/>
              </a:rPr>
              <a:t> main </a:t>
            </a:r>
            <a:r>
              <a:rPr sz="2000" spc="-10" dirty="0">
                <a:latin typeface="Calibri"/>
                <a:cs typeface="Calibri"/>
              </a:rPr>
              <a:t>(void)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01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 marR="4472940">
              <a:lnSpc>
                <a:spcPts val="2160"/>
              </a:lnSpc>
              <a:spcBef>
                <a:spcPts val="150"/>
              </a:spcBef>
            </a:pP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value;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 </a:t>
            </a:r>
            <a:r>
              <a:rPr sz="2000" spc="-5" dirty="0">
                <a:latin typeface="Calibri"/>
                <a:cs typeface="Calibri"/>
              </a:rPr>
              <a:t>i;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010"/>
              </a:lnSpc>
            </a:pPr>
            <a:r>
              <a:rPr sz="200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280"/>
              </a:lnSpc>
              <a:tabLst>
                <a:tab pos="3670300" algn="l"/>
              </a:tabLst>
            </a:pPr>
            <a:r>
              <a:rPr sz="2000" dirty="0">
                <a:latin typeface="Calibri"/>
                <a:cs typeface="Calibri"/>
              </a:rPr>
              <a:t>PINSEL1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0x00080000;	/*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P0.25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DAC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output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IO0DIR = ( IO0DIR &amp; 0xFFFFFFFF </a:t>
            </a:r>
            <a:r>
              <a:rPr spc="-5" dirty="0"/>
              <a:t>); /*P0.25 </a:t>
            </a:r>
            <a:r>
              <a:rPr dirty="0"/>
              <a:t>as </a:t>
            </a:r>
            <a:r>
              <a:rPr spc="-5" dirty="0"/>
              <a:t>output pin*/ </a:t>
            </a:r>
            <a:r>
              <a:rPr spc="-440" dirty="0"/>
              <a:t> </a:t>
            </a:r>
            <a:r>
              <a:rPr spc="-5" dirty="0"/>
              <a:t>while(1){</a:t>
            </a:r>
          </a:p>
          <a:p>
            <a:pPr marL="927100">
              <a:lnSpc>
                <a:spcPts val="2010"/>
              </a:lnSpc>
            </a:pPr>
            <a:r>
              <a:rPr spc="-5" dirty="0"/>
              <a:t>value</a:t>
            </a:r>
            <a:r>
              <a:rPr spc="-25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dirty="0"/>
              <a:t>1023;</a:t>
            </a:r>
          </a:p>
          <a:p>
            <a:pPr marL="927100">
              <a:lnSpc>
                <a:spcPts val="2160"/>
              </a:lnSpc>
            </a:pPr>
            <a:r>
              <a:rPr spc="-10" dirty="0"/>
              <a:t>DACR</a:t>
            </a:r>
            <a:r>
              <a:rPr spc="-35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(</a:t>
            </a:r>
            <a:r>
              <a:rPr spc="-5" dirty="0"/>
              <a:t> (1&lt;&lt;16)</a:t>
            </a:r>
            <a:r>
              <a:rPr spc="-1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5" dirty="0"/>
              <a:t>(value&lt;&lt;6)</a:t>
            </a:r>
            <a:r>
              <a:rPr spc="5" dirty="0"/>
              <a:t> </a:t>
            </a:r>
            <a:r>
              <a:rPr dirty="0"/>
              <a:t>);</a:t>
            </a:r>
          </a:p>
          <a:p>
            <a:pPr marL="927100">
              <a:lnSpc>
                <a:spcPts val="2160"/>
              </a:lnSpc>
            </a:pPr>
            <a:r>
              <a:rPr spc="-5" dirty="0"/>
              <a:t>delay_ms(100);</a:t>
            </a:r>
          </a:p>
          <a:p>
            <a:pPr marL="927100">
              <a:lnSpc>
                <a:spcPts val="2160"/>
              </a:lnSpc>
            </a:pPr>
            <a:r>
              <a:rPr spc="-5" dirty="0"/>
              <a:t>value</a:t>
            </a:r>
            <a:r>
              <a:rPr spc="-30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dirty="0"/>
              <a:t>0;</a:t>
            </a:r>
          </a:p>
          <a:p>
            <a:pPr marL="927100">
              <a:lnSpc>
                <a:spcPts val="2160"/>
              </a:lnSpc>
            </a:pPr>
            <a:r>
              <a:rPr spc="-10" dirty="0"/>
              <a:t>DACR</a:t>
            </a:r>
            <a:r>
              <a:rPr spc="-35" dirty="0"/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(</a:t>
            </a:r>
            <a:r>
              <a:rPr spc="-5" dirty="0"/>
              <a:t> (1&lt;&lt;16)</a:t>
            </a:r>
            <a:r>
              <a:rPr spc="-10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5" dirty="0"/>
              <a:t>(value&lt;&lt;6)</a:t>
            </a:r>
            <a:r>
              <a:rPr spc="5" dirty="0"/>
              <a:t> </a:t>
            </a:r>
            <a:r>
              <a:rPr dirty="0"/>
              <a:t>);</a:t>
            </a:r>
          </a:p>
          <a:p>
            <a:pPr marL="927100">
              <a:lnSpc>
                <a:spcPts val="2160"/>
              </a:lnSpc>
            </a:pPr>
            <a:r>
              <a:rPr spc="-5" dirty="0"/>
              <a:t>delay_ms(100);</a:t>
            </a:r>
          </a:p>
          <a:p>
            <a:pPr marL="927100">
              <a:lnSpc>
                <a:spcPts val="2160"/>
              </a:lnSpc>
            </a:pPr>
            <a:r>
              <a:rPr dirty="0"/>
              <a:t>}</a:t>
            </a:r>
          </a:p>
          <a:p>
            <a:pPr marL="12700">
              <a:lnSpc>
                <a:spcPts val="2280"/>
              </a:lnSpc>
            </a:pPr>
            <a:r>
              <a:rPr spc="-10" dirty="0"/>
              <a:t>return</a:t>
            </a:r>
            <a:r>
              <a:rPr spc="-30" dirty="0"/>
              <a:t> </a:t>
            </a:r>
            <a:r>
              <a:rPr dirty="0"/>
              <a:t>0;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4012" y="5786424"/>
            <a:ext cx="106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6301" y="307847"/>
            <a:ext cx="3120630" cy="366477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56956" y="4314190"/>
            <a:ext cx="318643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delay_ms(uint16_t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x,i;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for(i=0;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i&lt;j;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i++)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for(x=0;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x&lt;6000;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x++);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7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DAC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20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" y="605790"/>
            <a:ext cx="6333490" cy="633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/*</a:t>
            </a:r>
            <a:r>
              <a:rPr sz="18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 generate</a:t>
            </a:r>
            <a:r>
              <a:rPr sz="18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Triangular</a:t>
            </a:r>
            <a:r>
              <a:rPr sz="18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wave*/</a:t>
            </a:r>
            <a:endParaRPr sz="1800">
              <a:latin typeface="Calibri"/>
              <a:cs typeface="Calibri"/>
            </a:endParaRPr>
          </a:p>
          <a:p>
            <a:pPr marL="12700" marR="43300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#include &lt;lpc2148.h&gt;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#include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&lt;stdint.h&gt; </a:t>
            </a:r>
            <a:r>
              <a:rPr sz="1800" spc="-5" dirty="0">
                <a:latin typeface="Calibri"/>
                <a:cs typeface="Calibri"/>
              </a:rPr>
              <a:t> int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(void)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value=0;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tabLst>
                <a:tab pos="3670300" algn="l"/>
              </a:tabLst>
            </a:pPr>
            <a:r>
              <a:rPr sz="1800" spc="-5" dirty="0">
                <a:latin typeface="Calibri"/>
                <a:cs typeface="Calibri"/>
              </a:rPr>
              <a:t>PINSEL1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0x00080000;	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P0.25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 */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IO0DIR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IO0DIR</a:t>
            </a:r>
            <a:r>
              <a:rPr sz="1800" dirty="0">
                <a:latin typeface="Calibri"/>
                <a:cs typeface="Calibri"/>
              </a:rPr>
              <a:t> &amp;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0xFFFFFFFF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/*P0.25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pin*/</a:t>
            </a:r>
            <a:endParaRPr sz="1800">
              <a:latin typeface="Calibri"/>
              <a:cs typeface="Calibri"/>
            </a:endParaRPr>
          </a:p>
          <a:p>
            <a:pPr marL="483234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while(1)</a:t>
            </a:r>
            <a:endParaRPr sz="1800">
              <a:latin typeface="Calibri"/>
              <a:cs typeface="Calibri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!=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1023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DACR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 (1&lt;&lt;16)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5" dirty="0">
                <a:latin typeface="Calibri"/>
                <a:cs typeface="Calibri"/>
              </a:rPr>
              <a:t> (value&lt;&lt;6)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value++;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!=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DACR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 (1&lt;&lt;16)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5" dirty="0">
                <a:latin typeface="Calibri"/>
                <a:cs typeface="Calibri"/>
              </a:rPr>
              <a:t> (value&lt;&lt;6)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value--;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83234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6301" y="307847"/>
            <a:ext cx="3120630" cy="3664771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12" y="0"/>
            <a:ext cx="5581650" cy="116776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775"/>
              </a:spcBef>
            </a:pPr>
            <a:r>
              <a:rPr spc="-35" dirty="0"/>
              <a:t>DAC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20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/*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 generate</a:t>
            </a:r>
            <a:r>
              <a:rPr sz="18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sine</a:t>
            </a:r>
            <a:r>
              <a:rPr sz="18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wave*/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2190" y="199644"/>
            <a:ext cx="2221313" cy="26074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68" y="803148"/>
            <a:ext cx="3659124" cy="291693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241894" y="5998552"/>
            <a:ext cx="2752725" cy="15240"/>
          </a:xfrm>
          <a:custGeom>
            <a:avLst/>
            <a:gdLst/>
            <a:ahLst/>
            <a:cxnLst/>
            <a:rect l="l" t="t" r="r" b="b"/>
            <a:pathLst>
              <a:path w="2752725" h="15239">
                <a:moveTo>
                  <a:pt x="2752382" y="0"/>
                </a:moveTo>
                <a:lnTo>
                  <a:pt x="0" y="0"/>
                </a:lnTo>
                <a:lnTo>
                  <a:pt x="0" y="15240"/>
                </a:lnTo>
                <a:lnTo>
                  <a:pt x="2752382" y="15240"/>
                </a:lnTo>
                <a:lnTo>
                  <a:pt x="275238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8468" y="5657799"/>
            <a:ext cx="3821429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3465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𝟏𝟎𝟐𝟒</a:t>
            </a:r>
            <a:r>
              <a:rPr sz="1800" spc="-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spc="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(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𝟏.</a:t>
            </a:r>
            <a:r>
              <a:rPr sz="1800" spc="-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𝟔𝟓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𝟏.</a:t>
            </a:r>
            <a:r>
              <a:rPr sz="1800" spc="-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𝟔𝟓 𝒔𝒊</a:t>
            </a: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𝒏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𝜽)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1764"/>
              </a:lnSpc>
            </a:pP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𝑽𝑨𝑳𝑼𝑬</a:t>
            </a:r>
            <a:r>
              <a:rPr sz="1800" spc="5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5954" y="5983935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𝟑.</a:t>
            </a:r>
            <a:r>
              <a:rPr sz="1800" spc="-9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818" y="4639182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7646" y="4747386"/>
            <a:ext cx="4851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" dirty="0">
                <a:solidFill>
                  <a:srgbClr val="006FC0"/>
                </a:solidFill>
                <a:latin typeface="Cambria Math"/>
                <a:cs typeface="Cambria Math"/>
              </a:rPr>
              <a:t>𝑨</a:t>
            </a:r>
            <a:r>
              <a:rPr sz="1300" spc="25" dirty="0">
                <a:solidFill>
                  <a:srgbClr val="006FC0"/>
                </a:solidFill>
                <a:latin typeface="Cambria Math"/>
                <a:cs typeface="Cambria Math"/>
              </a:rPr>
              <a:t>𝑶</a:t>
            </a:r>
            <a:r>
              <a:rPr sz="1300" spc="5" dirty="0">
                <a:solidFill>
                  <a:srgbClr val="006FC0"/>
                </a:solidFill>
                <a:latin typeface="Cambria Math"/>
                <a:cs typeface="Cambria Math"/>
              </a:rPr>
              <a:t>𝑼</a:t>
            </a:r>
            <a:r>
              <a:rPr sz="1300" spc="20" dirty="0">
                <a:solidFill>
                  <a:srgbClr val="006FC0"/>
                </a:solidFill>
                <a:latin typeface="Cambria Math"/>
                <a:cs typeface="Cambria Math"/>
              </a:rPr>
              <a:t>𝑻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56766" y="4806188"/>
            <a:ext cx="1445260" cy="15240"/>
          </a:xfrm>
          <a:custGeom>
            <a:avLst/>
            <a:gdLst/>
            <a:ahLst/>
            <a:cxnLst/>
            <a:rect l="l" t="t" r="r" b="b"/>
            <a:pathLst>
              <a:path w="1445260" h="15239">
                <a:moveTo>
                  <a:pt x="1444752" y="0"/>
                </a:moveTo>
                <a:lnTo>
                  <a:pt x="0" y="0"/>
                </a:lnTo>
                <a:lnTo>
                  <a:pt x="0" y="15239"/>
                </a:lnTo>
                <a:lnTo>
                  <a:pt x="1444752" y="15239"/>
                </a:lnTo>
                <a:lnTo>
                  <a:pt x="144475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4097" y="4465446"/>
            <a:ext cx="1748789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>
              <a:lnSpc>
                <a:spcPts val="1764"/>
              </a:lnSpc>
              <a:spcBef>
                <a:spcPts val="100"/>
              </a:spcBef>
            </a:pPr>
            <a:r>
              <a:rPr sz="1800" spc="-5" dirty="0">
                <a:solidFill>
                  <a:srgbClr val="006FC0"/>
                </a:solidFill>
                <a:latin typeface="Cambria Math"/>
                <a:cs typeface="Cambria Math"/>
              </a:rPr>
              <a:t>𝑽𝑨𝑳𝑼𝑬</a:t>
            </a:r>
            <a:r>
              <a:rPr sz="1800" spc="-3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∗</a:t>
            </a:r>
            <a:r>
              <a:rPr sz="1800" spc="-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006FC0"/>
                </a:solidFill>
                <a:latin typeface="Cambria Math"/>
                <a:cs typeface="Cambria Math"/>
              </a:rPr>
              <a:t>𝑽</a:t>
            </a:r>
            <a:r>
              <a:rPr sz="1950" spc="7" baseline="-14957" dirty="0">
                <a:solidFill>
                  <a:srgbClr val="006FC0"/>
                </a:solidFill>
                <a:latin typeface="Cambria Math"/>
                <a:cs typeface="Cambria Math"/>
              </a:rPr>
              <a:t>𝑹𝑬𝑭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4154" y="4791582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Cambria Math"/>
                <a:cs typeface="Cambria Math"/>
              </a:rPr>
              <a:t>𝟏𝟎𝟐𝟒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318" y="3768979"/>
            <a:ext cx="2165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1800" b="1" spc="-22" baseline="-20833" dirty="0">
                <a:solidFill>
                  <a:srgbClr val="006FC0"/>
                </a:solidFill>
                <a:latin typeface="Calibri"/>
                <a:cs typeface="Calibri"/>
              </a:rPr>
              <a:t>AOUT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=1.65</a:t>
            </a:r>
            <a:r>
              <a:rPr sz="18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1.65</a:t>
            </a: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sinθ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073266" y="774954"/>
          <a:ext cx="2467610" cy="566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Angle(θ)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512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601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20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687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30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768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40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841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50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904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60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955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70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993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80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1016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90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1024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1016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360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914400"/>
            <a:ext cx="4412945" cy="5656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3800" y="286876"/>
            <a:ext cx="4038600" cy="5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665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7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DAC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20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012" y="496951"/>
            <a:ext cx="11736070" cy="633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/*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Program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 generate</a:t>
            </a:r>
            <a:r>
              <a:rPr sz="1800" b="1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libri"/>
                <a:cs typeface="Calibri"/>
              </a:rPr>
              <a:t>sine</a:t>
            </a:r>
            <a:r>
              <a:rPr sz="18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wave*/</a:t>
            </a:r>
            <a:endParaRPr sz="1800">
              <a:latin typeface="Calibri"/>
              <a:cs typeface="Calibri"/>
            </a:endParaRPr>
          </a:p>
          <a:p>
            <a:pPr marL="12700" marR="97320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#include &lt;lpc2148.h&gt;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#include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&lt;stdint.h&gt;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</a:t>
            </a:r>
            <a:r>
              <a:rPr sz="1800" spc="-10" dirty="0">
                <a:latin typeface="Calibri"/>
                <a:cs typeface="Calibri"/>
              </a:rPr>
              <a:t> (void)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i=0;</a:t>
            </a:r>
            <a:endParaRPr sz="1800">
              <a:latin typeface="Calibri"/>
              <a:cs typeface="Calibri"/>
            </a:endParaRPr>
          </a:p>
          <a:p>
            <a:pPr marL="117475" marR="6108700">
              <a:lnSpc>
                <a:spcPct val="100000"/>
              </a:lnSpc>
              <a:tabLst>
                <a:tab pos="2755900" algn="l"/>
              </a:tabLst>
            </a:pPr>
            <a:r>
              <a:rPr sz="1800" spc="-5" dirty="0">
                <a:latin typeface="Calibri"/>
                <a:cs typeface="Calibri"/>
              </a:rPr>
              <a:t>PINSEL1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0x00080000;	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P0.25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DAC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*/ </a:t>
            </a:r>
            <a:r>
              <a:rPr sz="1800" dirty="0">
                <a:latin typeface="Calibri"/>
                <a:cs typeface="Calibri"/>
              </a:rPr>
              <a:t> IO0DIR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IO0DIR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0xFFFFFFFF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P0.25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5" dirty="0">
                <a:latin typeface="Calibri"/>
                <a:cs typeface="Calibri"/>
              </a:rPr>
              <a:t>output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sin_wave[36]={512,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601,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687,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768,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841, 904,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955,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993,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1016,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1024,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1016, 993,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955,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904,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841,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768,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687, 601,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423,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337,</a:t>
            </a:r>
            <a:endParaRPr sz="1800">
              <a:latin typeface="Calibri"/>
              <a:cs typeface="Calibri"/>
            </a:endParaRPr>
          </a:p>
          <a:p>
            <a:pPr marL="18173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256,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183,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120,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69,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69,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120,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183,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256,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337,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423};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while(1)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39763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while(i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!=36)</a:t>
            </a:r>
            <a:endParaRPr sz="1800">
              <a:latin typeface="Calibri"/>
              <a:cs typeface="Calibri"/>
            </a:endParaRPr>
          </a:p>
          <a:p>
            <a:pPr marL="13976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sin_wave[i];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DACR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 (1&lt;&lt;16)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5" dirty="0">
                <a:latin typeface="Calibri"/>
                <a:cs typeface="Calibri"/>
              </a:rPr>
              <a:t> (value&lt;&lt;6)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841500" marR="86899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y_m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);  </a:t>
            </a:r>
            <a:r>
              <a:rPr sz="1800" spc="-5" dirty="0">
                <a:latin typeface="Calibri"/>
                <a:cs typeface="Calibri"/>
              </a:rPr>
              <a:t>i++;</a:t>
            </a:r>
            <a:endParaRPr sz="1800">
              <a:latin typeface="Calibri"/>
              <a:cs typeface="Calibri"/>
            </a:endParaRPr>
          </a:p>
          <a:p>
            <a:pPr marL="13976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3976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3071" y="85343"/>
            <a:ext cx="2153864" cy="252989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79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DAC</a:t>
            </a:r>
            <a:r>
              <a:rPr spc="-100" dirty="0"/>
              <a:t> </a:t>
            </a:r>
            <a:r>
              <a:rPr spc="-40" dirty="0"/>
              <a:t>Interfacing</a:t>
            </a:r>
            <a:r>
              <a:rPr spc="-90" dirty="0"/>
              <a:t> </a:t>
            </a:r>
            <a:r>
              <a:rPr spc="-20" dirty="0"/>
              <a:t>with</a:t>
            </a:r>
            <a:r>
              <a:rPr spc="-95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97153"/>
            <a:ext cx="11344910" cy="13919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Interface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5" dirty="0">
                <a:latin typeface="Calibri"/>
                <a:cs typeface="Calibri"/>
              </a:rPr>
              <a:t>switches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P0.0-P0.2 port </a:t>
            </a:r>
            <a:r>
              <a:rPr sz="2400" dirty="0">
                <a:latin typeface="Calibri"/>
                <a:cs typeface="Calibri"/>
              </a:rPr>
              <a:t>lines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LPC2148 </a:t>
            </a:r>
            <a:r>
              <a:rPr sz="2400" spc="-25" dirty="0">
                <a:latin typeface="Calibri"/>
                <a:cs typeface="Calibri"/>
              </a:rPr>
              <a:t>microcontroller. </a:t>
            </a:r>
            <a:r>
              <a:rPr sz="2400" spc="-20" dirty="0">
                <a:latin typeface="Calibri"/>
                <a:cs typeface="Calibri"/>
              </a:rPr>
              <a:t>Write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assembly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fallowing</a:t>
            </a:r>
            <a:r>
              <a:rPr sz="2400" spc="-20" dirty="0">
                <a:latin typeface="Calibri"/>
                <a:cs typeface="Calibri"/>
              </a:rPr>
              <a:t> waveforms</a:t>
            </a:r>
            <a:r>
              <a:rPr sz="2400" spc="-5" dirty="0">
                <a:latin typeface="Calibri"/>
                <a:cs typeface="Calibri"/>
              </a:rPr>
              <a:t> using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per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condition </a:t>
            </a:r>
            <a:r>
              <a:rPr sz="2400" spc="-5" dirty="0">
                <a:latin typeface="Calibri"/>
                <a:cs typeface="Calibri"/>
              </a:rPr>
              <a:t>mentioned.</a:t>
            </a:r>
            <a:endParaRPr sz="24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290"/>
              </a:spcBef>
              <a:buAutoNum type="alphaLcPeriod"/>
              <a:tabLst>
                <a:tab pos="926465" algn="l"/>
                <a:tab pos="927735" algn="l"/>
              </a:tabLst>
            </a:pPr>
            <a:r>
              <a:rPr sz="2000" spc="-5" dirty="0">
                <a:latin typeface="Calibri"/>
                <a:cs typeface="Calibri"/>
              </a:rPr>
              <a:t>Saw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tooth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SW1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685" y="3347084"/>
            <a:ext cx="4147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b.	</a:t>
            </a:r>
            <a:r>
              <a:rPr sz="2000" spc="-5" dirty="0">
                <a:latin typeface="Calibri"/>
                <a:cs typeface="Calibri"/>
              </a:rPr>
              <a:t>Stair case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wave</a:t>
            </a:r>
            <a:r>
              <a:rPr sz="2000" dirty="0">
                <a:latin typeface="Calibri"/>
                <a:cs typeface="Calibri"/>
              </a:rPr>
              <a:t> when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SW2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685" y="5374030"/>
            <a:ext cx="4338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c.	</a:t>
            </a:r>
            <a:r>
              <a:rPr sz="2000" spc="-25" dirty="0">
                <a:latin typeface="Calibri"/>
                <a:cs typeface="Calibri"/>
              </a:rPr>
              <a:t>Trapezoidal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SW3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5717" y="1819574"/>
            <a:ext cx="2491486" cy="10158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0543" y="5234245"/>
            <a:ext cx="4029320" cy="116537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0675" y="3541648"/>
            <a:ext cx="3471191" cy="1246141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785" y="505332"/>
            <a:ext cx="10499090" cy="28752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54000" algn="l"/>
              </a:tabLst>
            </a:pPr>
            <a:r>
              <a:rPr sz="2400" dirty="0">
                <a:latin typeface="Calibri"/>
                <a:cs typeface="Calibri"/>
              </a:rPr>
              <a:t>ADC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convert</a:t>
            </a:r>
            <a:r>
              <a:rPr sz="2400" dirty="0">
                <a:latin typeface="Calibri"/>
                <a:cs typeface="Calibri"/>
              </a:rPr>
              <a:t> analog </a:t>
            </a:r>
            <a:r>
              <a:rPr sz="2400" spc="-15" dirty="0">
                <a:latin typeface="Calibri"/>
                <a:cs typeface="Calibri"/>
              </a:rPr>
              <a:t>voltage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equivalent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54000" algn="l"/>
              </a:tabLst>
            </a:pPr>
            <a:r>
              <a:rPr sz="2400" b="1" spc="-10" dirty="0">
                <a:latin typeface="Calibri"/>
                <a:cs typeface="Calibri"/>
              </a:rPr>
              <a:t>Resolution: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54000" algn="l"/>
              </a:tabLst>
            </a:pPr>
            <a:r>
              <a:rPr sz="2400" spc="-5" dirty="0">
                <a:latin typeface="Calibri"/>
                <a:cs typeface="Calibri"/>
              </a:rPr>
              <a:t>LPC2148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microcontroller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in-built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10-bit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ADC</a:t>
            </a:r>
            <a:endParaRPr sz="24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54000" algn="l"/>
              </a:tabLst>
            </a:pP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10-bit </a:t>
            </a:r>
            <a:r>
              <a:rPr sz="2400" dirty="0">
                <a:latin typeface="Calibri"/>
                <a:cs typeface="Calibri"/>
              </a:rPr>
              <a:t>ADC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resolution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10-bit</a:t>
            </a:r>
            <a:r>
              <a:rPr sz="2400" spc="-5" dirty="0">
                <a:latin typeface="Calibri"/>
                <a:cs typeface="Calibri"/>
              </a:rPr>
              <a:t> and maximum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</a:t>
            </a:r>
            <a:r>
              <a:rPr sz="2775" b="1" spc="-7" baseline="25525" dirty="0">
                <a:latin typeface="Calibri"/>
                <a:cs typeface="Calibri"/>
              </a:rPr>
              <a:t>10</a:t>
            </a:r>
            <a:r>
              <a:rPr sz="2800" b="1" spc="-5" dirty="0">
                <a:latin typeface="Calibri"/>
                <a:cs typeface="Calibri"/>
              </a:rPr>
              <a:t>=1024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540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discrete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r>
              <a:rPr sz="2400" dirty="0">
                <a:latin typeface="Calibri"/>
                <a:cs typeface="Calibri"/>
              </a:rPr>
              <a:t> lies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0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1023</a:t>
            </a:r>
            <a:endParaRPr sz="280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54000" algn="l"/>
              </a:tabLst>
            </a:pPr>
            <a:r>
              <a:rPr sz="2400" b="1" spc="-10" dirty="0">
                <a:latin typeface="Calibri"/>
                <a:cs typeface="Calibri"/>
              </a:rPr>
              <a:t>Step size: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minimum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input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voltage</a:t>
            </a:r>
            <a:r>
              <a:rPr sz="2400" dirty="0">
                <a:latin typeface="Calibri"/>
                <a:cs typeface="Calibri"/>
              </a:rPr>
              <a:t> which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resolved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ADC.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404" y="3961980"/>
            <a:ext cx="4572660" cy="2304751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5332"/>
            <a:ext cx="11177905" cy="35826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ADC in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LPC2148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10-bit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successive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approximation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analog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digital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converter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features are </a:t>
            </a:r>
            <a:r>
              <a:rPr sz="2400" spc="-10" dirty="0">
                <a:latin typeface="Calibri"/>
                <a:cs typeface="Calibri"/>
              </a:rPr>
              <a:t>listed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as: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Wingdings"/>
              <a:buChar char=""/>
              <a:tabLst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LPC2148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two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inbuilt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ADC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ADC0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&amp;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ADC1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ADC0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6-Channels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(AD0.1-AD0.6)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Wingdings"/>
              <a:buChar char="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ADC1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8-Channels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(AD1.0-AD1.7)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698500" algn="l"/>
              </a:tabLst>
            </a:pPr>
            <a:r>
              <a:rPr sz="2000" b="1" dirty="0">
                <a:latin typeface="Calibri"/>
                <a:cs typeface="Calibri"/>
              </a:rPr>
              <a:t>ADC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operating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frequency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4.5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MHz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(max.)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 decides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Supports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power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down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Wingdings"/>
              <a:buChar char=""/>
              <a:tabLst>
                <a:tab pos="698500" algn="l"/>
              </a:tabLst>
            </a:pPr>
            <a:r>
              <a:rPr sz="2000" b="1" spc="-10" dirty="0">
                <a:latin typeface="Calibri"/>
                <a:cs typeface="Calibri"/>
              </a:rPr>
              <a:t>Burst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conversion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inputs.</a:t>
            </a:r>
            <a:endParaRPr sz="200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5"/>
              </a:spcBef>
              <a:buFont typeface="Wingdings"/>
              <a:buChar char="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Both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ADCs</a:t>
            </a:r>
            <a:r>
              <a:rPr sz="2000" spc="-10" dirty="0">
                <a:latin typeface="Calibri"/>
                <a:cs typeface="Calibri"/>
              </a:rPr>
              <a:t> convert</a:t>
            </a:r>
            <a:r>
              <a:rPr sz="2000" dirty="0">
                <a:latin typeface="Calibri"/>
                <a:cs typeface="Calibri"/>
              </a:rPr>
              <a:t> analog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range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0V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VREF </a:t>
            </a:r>
            <a:r>
              <a:rPr sz="2000" spc="-5" dirty="0">
                <a:latin typeface="Calibri"/>
                <a:cs typeface="Calibri"/>
              </a:rPr>
              <a:t>(typically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3V;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exceed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VDDA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voltage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8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3714" y="581533"/>
          <a:ext cx="10238740" cy="6110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5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8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3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-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ADC</a:t>
                      </a:r>
                      <a:r>
                        <a:rPr sz="1600" b="1" spc="-1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Channel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-10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Port</a:t>
                      </a:r>
                      <a:r>
                        <a:rPr sz="1600" b="1" spc="-4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Pin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-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Pin</a:t>
                      </a:r>
                      <a:r>
                        <a:rPr sz="1600" b="1" spc="-4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50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-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Pin</a:t>
                      </a:r>
                      <a:r>
                        <a:rPr sz="1600" b="1" spc="-4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Functions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-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Associated</a:t>
                      </a:r>
                      <a:r>
                        <a:rPr sz="1600" b="1" spc="-30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PINSEL</a:t>
                      </a:r>
                      <a:r>
                        <a:rPr sz="1600" b="1" spc="-15" dirty="0">
                          <a:solidFill>
                            <a:srgbClr val="538235"/>
                          </a:solidFill>
                          <a:latin typeface="Calibri"/>
                          <a:cs typeface="Calibri"/>
                        </a:rPr>
                        <a:t> Register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6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0504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ADC0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AD0.1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P0.28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1-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AD0.1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2-CAP0.2,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MAT0.2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24,25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8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AD0.2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P0.29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1-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AD0.2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2-CAP0.3,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3-MAT0.3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26,27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PINSEL1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8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AD0.3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1-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AD0.3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2-EINT3,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3-CAP0.0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28,29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2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AD0.4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1-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AD0.4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2-AOUT,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18,19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8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AD0.6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1-SCK0,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2-CAP0.1 , 3-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AD0.6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08,09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8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AD0.7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1-MISO0,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2-MAT0.1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3-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AD0.7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10,11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893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0504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ADC1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1-MOSI0,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2-CAP0.2,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3-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AD1.0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12,13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8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AD1.1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33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1-TXD1, 2-PWM4,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3-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AD1.1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16,17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PINSEL0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8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AD1.2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1-RTS1,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2-CAP1.0,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3-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AD1.2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20,21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38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AD1.3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1-DSR1,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2-MAT1.0,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3-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AD1.3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24,25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8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AD1.4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1-DTR1,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2-MAT1.1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3-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AD1.4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26,27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38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AD1.5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45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1-RI1,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2-EINT2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3-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AD1.5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30,31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3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AD1.6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1-PWM5, 2-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AD1.6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3-CAP1.3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10,11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389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AD1.7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P0.22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0-GPIO,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1-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AD1.7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2-CAP0.0,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3-MAT0.0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12,13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PINSEL1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567" y="478802"/>
            <a:ext cx="8735060" cy="122936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ADC</a:t>
            </a:r>
            <a:r>
              <a:rPr sz="20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Registers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35" dirty="0">
                <a:latin typeface="Calibri"/>
                <a:cs typeface="Calibri"/>
              </a:rPr>
              <a:t>Table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LPC1768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ADC.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b="1" spc="-5" dirty="0">
                <a:latin typeface="Calibri"/>
                <a:cs typeface="Calibri"/>
              </a:rPr>
              <a:t>Focus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only 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ADCR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ADGDR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sufficient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A/D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conversion.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8777" y="1784095"/>
          <a:ext cx="11630025" cy="497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98">
                <a:tc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1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2000" b="1" spc="-4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6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ADxCR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A/D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ADCR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register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must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written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mode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A/D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conversion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can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occurs.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234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ADxGDR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A/D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Global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Data</a:t>
                      </a:r>
                      <a:r>
                        <a:rPr sz="20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Register: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ADC’s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result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most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recent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A/D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conversion.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234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b="1" spc="-50" dirty="0">
                          <a:latin typeface="Calibri"/>
                          <a:cs typeface="Calibri"/>
                        </a:rPr>
                        <a:t>ADxSTAT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103949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A/D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Status Register: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register contains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DONE and OVERRUN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flag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all the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A/D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Channels,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well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as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A/D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flag.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36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ADGSR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96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3594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A/D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Start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Register: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This address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written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(in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AD0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range)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start </a:t>
                      </a:r>
                      <a:r>
                        <a:rPr sz="2000" spc="-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conversions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 both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A/D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converters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simultaneously.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72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ADxINTEN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331470" algn="just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A/D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Interrupt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Enable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Register: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This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register contains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enable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bits that allow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DONE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flag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each A/D channel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be included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excluded from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contributing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generation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A/D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interrupt.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523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ADxDR0-ADxDR7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11480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A/D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Channel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Register:</a:t>
                      </a:r>
                      <a:r>
                        <a:rPr sz="20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Contains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recent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ADC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respective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channel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‘x’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473597"/>
            <a:ext cx="10784840" cy="39922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1.	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A/D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Control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Register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(AD0CR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AD1CR)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monitors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ADxCR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32-bit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register.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written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5" dirty="0">
                <a:latin typeface="Calibri"/>
                <a:cs typeface="Calibri"/>
              </a:rPr>
              <a:t> select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A/D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conversion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occur.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selecting: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6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ADC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6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clock</a:t>
            </a:r>
            <a:r>
              <a:rPr sz="2000" spc="-5" dirty="0">
                <a:latin typeface="Calibri"/>
                <a:cs typeface="Calibri"/>
              </a:rPr>
              <a:t> f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eque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ADC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60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clocks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60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libri"/>
                <a:cs typeface="Calibri"/>
              </a:rPr>
              <a:t>start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conversion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 </a:t>
            </a:r>
            <a:r>
              <a:rPr sz="2000" spc="-15" dirty="0">
                <a:latin typeface="Calibri"/>
                <a:cs typeface="Calibri"/>
              </a:rPr>
              <a:t>parameters.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418" y="4905304"/>
            <a:ext cx="10660688" cy="104670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485" y="0"/>
            <a:ext cx="538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FF0000"/>
                </a:solidFill>
                <a:latin typeface="Calibri Light"/>
                <a:cs typeface="Calibri Light"/>
              </a:rPr>
              <a:t>ADC</a:t>
            </a:r>
            <a:r>
              <a:rPr sz="3600" spc="-9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spc="-40" dirty="0">
                <a:solidFill>
                  <a:srgbClr val="FF0000"/>
                </a:solidFill>
                <a:latin typeface="Calibri Light"/>
                <a:cs typeface="Calibri Light"/>
              </a:rPr>
              <a:t>Interfacing</a:t>
            </a:r>
            <a:r>
              <a:rPr sz="3600" spc="-9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spc="-15" dirty="0">
                <a:solidFill>
                  <a:srgbClr val="FF0000"/>
                </a:solidFill>
                <a:latin typeface="Calibri Light"/>
                <a:cs typeface="Calibri Light"/>
              </a:rPr>
              <a:t>with</a:t>
            </a:r>
            <a:r>
              <a:rPr sz="3600" spc="-9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3600" spc="-30" dirty="0">
                <a:solidFill>
                  <a:srgbClr val="FF0000"/>
                </a:solidFill>
                <a:latin typeface="Calibri Light"/>
                <a:cs typeface="Calibri Light"/>
              </a:rPr>
              <a:t>LPC2148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85" y="597153"/>
            <a:ext cx="5693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1.	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A/D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Control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Register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(AD0CR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AD1CR)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696" y="1159094"/>
            <a:ext cx="9991904" cy="98052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8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72998"/>
            <a:ext cx="10116820" cy="104013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65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A/D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Global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Register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(AD0GDR and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AD1GDR)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AD0GDR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32-bit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register.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ADC’s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A/D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565" y="2112480"/>
            <a:ext cx="8974464" cy="885343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9295"/>
            <a:ext cx="9711690" cy="13112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469265" algn="l"/>
              </a:tabLst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3.	A/D</a:t>
            </a:r>
            <a:r>
              <a:rPr sz="22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Start</a:t>
            </a:r>
            <a:r>
              <a:rPr sz="2200" b="1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Register</a:t>
            </a:r>
            <a:r>
              <a:rPr sz="22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(ADGSR)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ADGSR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32-bit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register.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Software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write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simultaneously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start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conversions</a:t>
            </a:r>
            <a:r>
              <a:rPr sz="2200" spc="-5" dirty="0">
                <a:latin typeface="Calibri"/>
                <a:cs typeface="Calibri"/>
              </a:rPr>
              <a:t> 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both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ADC.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485" y="3938168"/>
            <a:ext cx="11303635" cy="118681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latin typeface="Calibri"/>
                <a:cs typeface="Calibri"/>
              </a:rPr>
              <a:t>BURST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(Bit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16),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0" dirty="0">
                <a:latin typeface="Calibri"/>
                <a:cs typeface="Calibri"/>
              </a:rPr>
              <a:t>START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(Bit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&lt;26:24&gt;)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&amp;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EDGE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(Bit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27)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These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same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ADC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control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i.e.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AD0CR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&amp;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AD1CR.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Only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difference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commonly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this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register.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3967" y="2321946"/>
            <a:ext cx="7303858" cy="12285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4467" y="509905"/>
            <a:ext cx="5523865" cy="631825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Interrupt</a:t>
            </a:r>
            <a:r>
              <a:rPr sz="18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controller</a:t>
            </a:r>
            <a:endParaRPr sz="1800">
              <a:latin typeface="Calibri"/>
              <a:cs typeface="Calibri"/>
            </a:endParaRPr>
          </a:p>
          <a:p>
            <a:pPr marL="241300" marR="37465" indent="-228600">
              <a:lnSpc>
                <a:spcPts val="1939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Vectored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Interrupt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(VIC)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accepts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interrupt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categorizes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 as: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latin typeface="Calibri"/>
                <a:cs typeface="Calibri"/>
              </a:rPr>
              <a:t>‒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Fast</a:t>
            </a:r>
            <a:r>
              <a:rPr sz="1800" spc="-10" dirty="0">
                <a:latin typeface="Calibri"/>
                <a:cs typeface="Calibri"/>
              </a:rPr>
              <a:t> Interrupt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(FIQ)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1800" dirty="0">
                <a:latin typeface="Calibri"/>
                <a:cs typeface="Calibri"/>
              </a:rPr>
              <a:t>‒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Interrupt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(IRQ)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050"/>
              </a:lnSpc>
              <a:spcBef>
                <a:spcPts val="290"/>
              </a:spcBef>
            </a:pPr>
            <a:r>
              <a:rPr sz="1800" dirty="0">
                <a:latin typeface="Calibri"/>
                <a:cs typeface="Calibri"/>
              </a:rPr>
              <a:t>‒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non-vectored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IRQ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5" dirty="0">
                <a:latin typeface="Calibri"/>
                <a:cs typeface="Calibri"/>
              </a:rPr>
              <a:t>defined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programmable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ts val="2050"/>
              </a:lnSpc>
            </a:pPr>
            <a:r>
              <a:rPr sz="1800" spc="-10" dirty="0">
                <a:latin typeface="Calibri"/>
                <a:cs typeface="Calibri"/>
              </a:rPr>
              <a:t>settings.</a:t>
            </a:r>
            <a:endParaRPr sz="1800">
              <a:latin typeface="Calibri"/>
              <a:cs typeface="Calibri"/>
            </a:endParaRPr>
          </a:p>
          <a:p>
            <a:pPr marL="241300" marR="160020" indent="-228600">
              <a:lnSpc>
                <a:spcPts val="1939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Priorities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interrupts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peripherals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dynamically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adjusted.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697865" algn="l"/>
              </a:tabLst>
            </a:pPr>
            <a:r>
              <a:rPr sz="1400" dirty="0">
                <a:latin typeface="Calibri"/>
                <a:cs typeface="Calibri"/>
              </a:rPr>
              <a:t>‒	</a:t>
            </a:r>
            <a:r>
              <a:rPr sz="1400" i="1" spc="-5" dirty="0">
                <a:latin typeface="Calibri"/>
                <a:cs typeface="Calibri"/>
              </a:rPr>
              <a:t>FIQ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has</a:t>
            </a:r>
            <a:r>
              <a:rPr sz="1400" i="1" dirty="0">
                <a:latin typeface="Calibri"/>
                <a:cs typeface="Calibri"/>
              </a:rPr>
              <a:t> the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highest </a:t>
            </a:r>
            <a:r>
              <a:rPr sz="1400" i="1" spc="-15" dirty="0">
                <a:latin typeface="Calibri"/>
                <a:cs typeface="Calibri"/>
              </a:rPr>
              <a:t>priority.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  <a:tabLst>
                <a:tab pos="697865" algn="l"/>
              </a:tabLst>
            </a:pPr>
            <a:r>
              <a:rPr sz="1400" dirty="0">
                <a:latin typeface="Calibri"/>
                <a:cs typeface="Calibri"/>
              </a:rPr>
              <a:t>‒	</a:t>
            </a:r>
            <a:r>
              <a:rPr sz="1400" i="1" spc="-15" dirty="0">
                <a:latin typeface="Calibri"/>
                <a:cs typeface="Calibri"/>
              </a:rPr>
              <a:t>Vectored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IRQs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have</a:t>
            </a:r>
            <a:r>
              <a:rPr sz="1400" i="1" dirty="0">
                <a:latin typeface="Calibri"/>
                <a:cs typeface="Calibri"/>
              </a:rPr>
              <a:t> the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middle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priority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697865" algn="l"/>
              </a:tabLst>
            </a:pPr>
            <a:r>
              <a:rPr sz="1400" dirty="0">
                <a:latin typeface="Calibri"/>
                <a:cs typeface="Calibri"/>
              </a:rPr>
              <a:t>‒	</a:t>
            </a:r>
            <a:r>
              <a:rPr sz="1400" i="1" spc="-5" dirty="0">
                <a:latin typeface="Calibri"/>
                <a:cs typeface="Calibri"/>
              </a:rPr>
              <a:t>Non-vectored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IRQs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have </a:t>
            </a:r>
            <a:r>
              <a:rPr sz="1400" i="1" dirty="0">
                <a:latin typeface="Calibri"/>
                <a:cs typeface="Calibri"/>
              </a:rPr>
              <a:t>the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lowest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15" dirty="0">
                <a:latin typeface="Calibri"/>
                <a:cs typeface="Calibri"/>
              </a:rPr>
              <a:t>priority.</a:t>
            </a:r>
            <a:endParaRPr sz="14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1939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The VIC </a:t>
            </a:r>
            <a:r>
              <a:rPr sz="1800" spc="-10" dirty="0">
                <a:latin typeface="Calibri"/>
                <a:cs typeface="Calibri"/>
              </a:rPr>
              <a:t>combines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requests from </a:t>
            </a:r>
            <a:r>
              <a:rPr sz="1800" dirty="0">
                <a:latin typeface="Calibri"/>
                <a:cs typeface="Calibri"/>
              </a:rPr>
              <a:t>all the </a:t>
            </a:r>
            <a:r>
              <a:rPr sz="1800" spc="-10" dirty="0">
                <a:latin typeface="Calibri"/>
                <a:cs typeface="Calibri"/>
              </a:rPr>
              <a:t>vectored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non-vectored </a:t>
            </a:r>
            <a:r>
              <a:rPr sz="1800" spc="-5" dirty="0">
                <a:latin typeface="Calibri"/>
                <a:cs typeface="Calibri"/>
              </a:rPr>
              <a:t>IRQs </a:t>
            </a:r>
            <a:r>
              <a:rPr sz="1800" spc="-10" dirty="0">
                <a:latin typeface="Calibri"/>
                <a:cs typeface="Calibri"/>
              </a:rPr>
              <a:t>to produce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IRQ </a:t>
            </a:r>
            <a:r>
              <a:rPr sz="1800" dirty="0">
                <a:latin typeface="Calibri"/>
                <a:cs typeface="Calibri"/>
              </a:rPr>
              <a:t>signal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ARM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processor.</a:t>
            </a:r>
            <a:endParaRPr sz="1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Interrupt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sources</a:t>
            </a:r>
            <a:endParaRPr sz="1800">
              <a:latin typeface="Calibri"/>
              <a:cs typeface="Calibri"/>
            </a:endParaRPr>
          </a:p>
          <a:p>
            <a:pPr marL="241300" marR="95250" indent="-228600" algn="just">
              <a:lnSpc>
                <a:spcPts val="195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Each peripheral </a:t>
            </a:r>
            <a:r>
              <a:rPr sz="1800" spc="-5" dirty="0">
                <a:latin typeface="Calibri"/>
                <a:cs typeface="Calibri"/>
              </a:rPr>
              <a:t>device has one </a:t>
            </a:r>
            <a:r>
              <a:rPr sz="1800" spc="-10" dirty="0">
                <a:latin typeface="Calibri"/>
                <a:cs typeface="Calibri"/>
              </a:rPr>
              <a:t>interrupt </a:t>
            </a:r>
            <a:r>
              <a:rPr sz="1800" spc="-5" dirty="0">
                <a:latin typeface="Calibri"/>
                <a:cs typeface="Calibri"/>
              </a:rPr>
              <a:t>line </a:t>
            </a:r>
            <a:r>
              <a:rPr sz="1800" spc="-10" dirty="0">
                <a:latin typeface="Calibri"/>
                <a:cs typeface="Calibri"/>
              </a:rPr>
              <a:t>connected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VIC</a:t>
            </a:r>
            <a:endParaRPr sz="1800">
              <a:latin typeface="Calibri"/>
              <a:cs typeface="Calibri"/>
            </a:endParaRPr>
          </a:p>
          <a:p>
            <a:pPr marL="241300" marR="513080" indent="-228600">
              <a:lnSpc>
                <a:spcPts val="1939"/>
              </a:lnSpc>
              <a:spcBef>
                <a:spcPts val="9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several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interrupt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flags.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interrupt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flags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also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 </a:t>
            </a:r>
            <a:r>
              <a:rPr sz="1800" spc="-5" dirty="0">
                <a:latin typeface="Calibri"/>
                <a:cs typeface="Calibri"/>
              </a:rPr>
              <a:t>one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interrupt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31" y="692729"/>
            <a:ext cx="5816240" cy="6121073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10514"/>
            <a:ext cx="7077709" cy="12306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469265" algn="l"/>
              </a:tabLst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4.	A/D</a:t>
            </a:r>
            <a:r>
              <a:rPr sz="20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Status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6FC0"/>
                </a:solidFill>
                <a:latin typeface="Calibri"/>
                <a:cs typeface="Calibri"/>
              </a:rPr>
              <a:t>Register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(ADC0:AD0STAT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000" b="1" spc="-30" dirty="0">
                <a:solidFill>
                  <a:srgbClr val="006FC0"/>
                </a:solidFill>
                <a:latin typeface="Calibri"/>
                <a:cs typeface="Calibri"/>
              </a:rPr>
              <a:t>ADC1:AD1STAT)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5" dirty="0">
                <a:latin typeface="Calibri"/>
                <a:cs typeface="Calibri"/>
              </a:rPr>
              <a:t>AD0STAT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32-bit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register.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status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A/D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simultaneously.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485" y="3382746"/>
            <a:ext cx="11094085" cy="28562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Bit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7:0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DONE7:DONE0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reflect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status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flag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A/D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Bit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15:8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OVERRUN7:OVERRUN0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reflect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OVERRUN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status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flag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A/D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7-channel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Bit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16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ADINT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65"/>
              </a:spcBef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</a:t>
            </a:r>
            <a:r>
              <a:rPr sz="2000" spc="5" dirty="0">
                <a:latin typeface="Calibri"/>
                <a:cs typeface="Calibri"/>
              </a:rPr>
              <a:t> A/D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flags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asserted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enables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ADC</a:t>
            </a:r>
            <a:r>
              <a:rPr sz="2000" spc="-10" dirty="0">
                <a:latin typeface="Calibri"/>
                <a:cs typeface="Calibri"/>
              </a:rPr>
              <a:t> interrupt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interrupt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AD0INTEN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register.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Bit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31:17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RESERVED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991" y="2069376"/>
            <a:ext cx="6471963" cy="902538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326" y="477570"/>
            <a:ext cx="10487025" cy="131000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469265" algn="l"/>
              </a:tabLst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5.	A/D</a:t>
            </a:r>
            <a:r>
              <a:rPr sz="2200"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Interrupt</a:t>
            </a:r>
            <a:r>
              <a:rPr sz="2200" b="1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Enable</a:t>
            </a:r>
            <a:r>
              <a:rPr sz="2200"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(ADC0:AD0INTEN</a:t>
            </a:r>
            <a:r>
              <a:rPr sz="22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ADC1:AD1INTEN)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AD0INTEN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32-bit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register.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allows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control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over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channels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interrupt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conversion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completed.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326" y="3541250"/>
            <a:ext cx="10179050" cy="264731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Bit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0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ADINTEN0</a:t>
            </a:r>
            <a:endParaRPr sz="2200">
              <a:latin typeface="Calibri"/>
              <a:cs typeface="Calibri"/>
            </a:endParaRPr>
          </a:p>
          <a:p>
            <a:pPr marL="469900" marR="225425">
              <a:lnSpc>
                <a:spcPct val="1089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0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Completion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A/D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conversion</a:t>
            </a:r>
            <a:r>
              <a:rPr sz="2200" spc="-5" dirty="0">
                <a:latin typeface="Calibri"/>
                <a:cs typeface="Calibri"/>
              </a:rPr>
              <a:t> 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ADC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channel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not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interrupt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 =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Completion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conversion</a:t>
            </a:r>
            <a:r>
              <a:rPr sz="2200" spc="-5" dirty="0">
                <a:latin typeface="Calibri"/>
                <a:cs typeface="Calibri"/>
              </a:rPr>
              <a:t> on ADC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channel</a:t>
            </a:r>
            <a:r>
              <a:rPr sz="2200" spc="-5" dirty="0">
                <a:latin typeface="Calibri"/>
                <a:cs typeface="Calibri"/>
              </a:rPr>
              <a:t> 0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interrupt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Remaining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ADINTEN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bits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similar</a:t>
            </a:r>
            <a:r>
              <a:rPr sz="2200" spc="-10" dirty="0">
                <a:latin typeface="Calibri"/>
                <a:cs typeface="Calibri"/>
              </a:rPr>
              <a:t> description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ADINTEN0.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Bit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8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–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ADGINTEN</a:t>
            </a:r>
            <a:endParaRPr sz="2200">
              <a:latin typeface="Calibri"/>
              <a:cs typeface="Calibri"/>
            </a:endParaRPr>
          </a:p>
          <a:p>
            <a:pPr marL="469900" marR="5080">
              <a:lnSpc>
                <a:spcPts val="288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0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ADC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channels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enabled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ADINTEN7:0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interrupts </a:t>
            </a:r>
            <a:r>
              <a:rPr sz="2200" spc="-5" dirty="0">
                <a:latin typeface="Calibri"/>
                <a:cs typeface="Calibri"/>
              </a:rPr>
              <a:t> 1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global</a:t>
            </a:r>
            <a:r>
              <a:rPr sz="2200" spc="-10" dirty="0">
                <a:latin typeface="Calibri"/>
                <a:cs typeface="Calibri"/>
              </a:rPr>
              <a:t> DONE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flag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A/D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enabled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interrupt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826" y="2004863"/>
            <a:ext cx="8024766" cy="113090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485363"/>
            <a:ext cx="10638790" cy="17119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469265" algn="l"/>
              </a:tabLst>
            </a:pP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6.	A/D</a:t>
            </a:r>
            <a:r>
              <a:rPr sz="22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b="1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6FC0"/>
                </a:solidFill>
                <a:latin typeface="Calibri"/>
                <a:cs typeface="Calibri"/>
              </a:rPr>
              <a:t>Registers</a:t>
            </a:r>
            <a:r>
              <a:rPr sz="22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(ADC0:AD0DR0-AD0DR7</a:t>
            </a:r>
            <a:r>
              <a:rPr sz="2200" b="1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ADC1:AD1DR0-AD1DR7)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These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32-bit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They hold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A/D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completed.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also </a:t>
            </a:r>
            <a:r>
              <a:rPr sz="1800" spc="-5" dirty="0">
                <a:latin typeface="Calibri"/>
                <a:cs typeface="Calibri"/>
              </a:rPr>
              <a:t>include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flags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indicate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spc="-5" dirty="0">
                <a:latin typeface="Calibri"/>
                <a:cs typeface="Calibri"/>
              </a:rPr>
              <a:t> overrun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occurred.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485" y="3209925"/>
            <a:ext cx="10979150" cy="3257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Bit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5:0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RESERVED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Bits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15:6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ts val="1835"/>
              </a:lnSpc>
              <a:spcBef>
                <a:spcPts val="90"/>
              </a:spcBef>
              <a:buFont typeface="Courier New"/>
              <a:buChar char="o"/>
              <a:tabLst>
                <a:tab pos="698500" algn="l"/>
              </a:tabLst>
            </a:pPr>
            <a:r>
              <a:rPr sz="1700" dirty="0">
                <a:latin typeface="Calibri"/>
                <a:cs typeface="Calibri"/>
              </a:rPr>
              <a:t>When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DONE </a:t>
            </a:r>
            <a:r>
              <a:rPr sz="1700" dirty="0">
                <a:latin typeface="Calibri"/>
                <a:cs typeface="Calibri"/>
              </a:rPr>
              <a:t>bit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5" dirty="0">
                <a:latin typeface="Calibri"/>
                <a:cs typeface="Calibri"/>
              </a:rPr>
              <a:t>set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1,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field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contains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10-bit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ADC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result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5" dirty="0">
                <a:latin typeface="Calibri"/>
                <a:cs typeface="Calibri"/>
              </a:rPr>
              <a:t> has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value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range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0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(less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equal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endParaRPr sz="1700">
              <a:latin typeface="Calibri"/>
              <a:cs typeface="Calibri"/>
            </a:endParaRPr>
          </a:p>
          <a:p>
            <a:pPr marL="698500">
              <a:lnSpc>
                <a:spcPts val="1835"/>
              </a:lnSpc>
            </a:pPr>
            <a:r>
              <a:rPr sz="1700" spc="-10" dirty="0">
                <a:latin typeface="Calibri"/>
                <a:cs typeface="Calibri"/>
              </a:rPr>
              <a:t>VSSA)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 </a:t>
            </a:r>
            <a:r>
              <a:rPr sz="1700" dirty="0">
                <a:latin typeface="Calibri"/>
                <a:cs typeface="Calibri"/>
              </a:rPr>
              <a:t>1023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(greater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equal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 VREF).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Bit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29:16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RESERVED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Bit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30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Overrun</a:t>
            </a:r>
            <a:endParaRPr sz="180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05"/>
              </a:spcBef>
              <a:buFont typeface="Courier New"/>
              <a:buChar char="o"/>
              <a:tabLst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This </a:t>
            </a:r>
            <a:r>
              <a:rPr sz="1700" dirty="0">
                <a:latin typeface="Calibri"/>
                <a:cs typeface="Calibri"/>
              </a:rPr>
              <a:t>bit is </a:t>
            </a:r>
            <a:r>
              <a:rPr sz="1700" spc="-5" dirty="0">
                <a:latin typeface="Calibri"/>
                <a:cs typeface="Calibri"/>
              </a:rPr>
              <a:t>set to </a:t>
            </a:r>
            <a:r>
              <a:rPr sz="1700" dirty="0">
                <a:latin typeface="Calibri"/>
                <a:cs typeface="Calibri"/>
              </a:rPr>
              <a:t>1 in </a:t>
            </a:r>
            <a:r>
              <a:rPr sz="1700" spc="-10" dirty="0">
                <a:latin typeface="Calibri"/>
                <a:cs typeface="Calibri"/>
              </a:rPr>
              <a:t>burst </a:t>
            </a:r>
            <a:r>
              <a:rPr sz="1700" spc="-5" dirty="0">
                <a:latin typeface="Calibri"/>
                <a:cs typeface="Calibri"/>
              </a:rPr>
              <a:t>mode </a:t>
            </a:r>
            <a:r>
              <a:rPr sz="1700" dirty="0">
                <a:latin typeface="Calibri"/>
                <a:cs typeface="Calibri"/>
              </a:rPr>
              <a:t>if the </a:t>
            </a:r>
            <a:r>
              <a:rPr sz="1700" spc="-5" dirty="0">
                <a:latin typeface="Calibri"/>
                <a:cs typeface="Calibri"/>
              </a:rPr>
              <a:t>result of </a:t>
            </a:r>
            <a:r>
              <a:rPr sz="1700" dirty="0">
                <a:latin typeface="Calibri"/>
                <a:cs typeface="Calibri"/>
              </a:rPr>
              <a:t>one </a:t>
            </a:r>
            <a:r>
              <a:rPr sz="1700" spc="-5" dirty="0">
                <a:latin typeface="Calibri"/>
                <a:cs typeface="Calibri"/>
              </a:rPr>
              <a:t>or </a:t>
            </a:r>
            <a:r>
              <a:rPr sz="1700" spc="-10" dirty="0">
                <a:latin typeface="Calibri"/>
                <a:cs typeface="Calibri"/>
              </a:rPr>
              <a:t>more conversions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5" dirty="0">
                <a:latin typeface="Calibri"/>
                <a:cs typeface="Calibri"/>
              </a:rPr>
              <a:t>lost </a:t>
            </a:r>
            <a:r>
              <a:rPr sz="1700" dirty="0">
                <a:latin typeface="Calibri"/>
                <a:cs typeface="Calibri"/>
              </a:rPr>
              <a:t>and </a:t>
            </a:r>
            <a:r>
              <a:rPr sz="1700" spc="-10" dirty="0">
                <a:latin typeface="Calibri"/>
                <a:cs typeface="Calibri"/>
              </a:rPr>
              <a:t>overwritten </a:t>
            </a:r>
            <a:r>
              <a:rPr sz="1700" spc="-15" dirty="0">
                <a:latin typeface="Calibri"/>
                <a:cs typeface="Calibri"/>
              </a:rPr>
              <a:t>before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10" dirty="0">
                <a:latin typeface="Calibri"/>
                <a:cs typeface="Calibri"/>
              </a:rPr>
              <a:t>conversion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that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produced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result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RESULT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bits.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85"/>
              </a:spcBef>
              <a:buFont typeface="Courier New"/>
              <a:buChar char="o"/>
              <a:tabLst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This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5" dirty="0">
                <a:latin typeface="Calibri"/>
                <a:cs typeface="Calibri"/>
              </a:rPr>
              <a:t>cleared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reading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register.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Bit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31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DONE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90"/>
              </a:spcBef>
              <a:buFont typeface="Courier New"/>
              <a:buChar char="o"/>
              <a:tabLst>
                <a:tab pos="698500" algn="l"/>
              </a:tabLst>
            </a:pPr>
            <a:r>
              <a:rPr sz="1700" spc="-5" dirty="0">
                <a:latin typeface="Calibri"/>
                <a:cs typeface="Calibri"/>
              </a:rPr>
              <a:t>This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bit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5" dirty="0">
                <a:latin typeface="Calibri"/>
                <a:cs typeface="Calibri"/>
              </a:rPr>
              <a:t>set to</a:t>
            </a:r>
            <a:r>
              <a:rPr sz="1700" dirty="0">
                <a:latin typeface="Calibri"/>
                <a:cs typeface="Calibri"/>
              </a:rPr>
              <a:t> 1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when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A/D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conversion</a:t>
            </a:r>
            <a:r>
              <a:rPr sz="1700" spc="-5" dirty="0">
                <a:latin typeface="Calibri"/>
                <a:cs typeface="Calibri"/>
              </a:rPr>
              <a:t> completes.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cleared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when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register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read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7621" y="2317831"/>
            <a:ext cx="6156320" cy="70897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5332"/>
            <a:ext cx="11067415" cy="54749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ADC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Operating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 modes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LPC214x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Calibri"/>
                <a:cs typeface="Calibri"/>
              </a:rPr>
              <a:t>Software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controlled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dirty="0">
                <a:latin typeface="Calibri"/>
                <a:cs typeface="Calibri"/>
              </a:rPr>
              <a:t>mode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spc="-5" dirty="0">
                <a:latin typeface="Calibri"/>
                <a:cs typeface="Calibri"/>
              </a:rPr>
              <a:t> 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controlled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software.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</a:t>
            </a:r>
            <a:r>
              <a:rPr sz="2000" spc="-5" dirty="0">
                <a:latin typeface="Calibri"/>
                <a:cs typeface="Calibri"/>
              </a:rPr>
              <a:t> another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re-initiate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5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software </a:t>
            </a:r>
            <a:r>
              <a:rPr sz="2000" spc="-5" dirty="0">
                <a:latin typeface="Calibri"/>
                <a:cs typeface="Calibri"/>
              </a:rPr>
              <a:t>mode only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bit </a:t>
            </a:r>
            <a:r>
              <a:rPr sz="2000" dirty="0">
                <a:latin typeface="Calibri"/>
                <a:cs typeface="Calibri"/>
              </a:rPr>
              <a:t>in the SEL </a:t>
            </a:r>
            <a:r>
              <a:rPr sz="2000" spc="-5" dirty="0">
                <a:latin typeface="Calibri"/>
                <a:cs typeface="Calibri"/>
              </a:rPr>
              <a:t>field </a:t>
            </a:r>
            <a:r>
              <a:rPr sz="2000" dirty="0">
                <a:latin typeface="Calibri"/>
                <a:cs typeface="Calibri"/>
              </a:rPr>
              <a:t>of AD0CR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 1 </a:t>
            </a:r>
            <a:r>
              <a:rPr sz="2000" spc="-5" dirty="0">
                <a:latin typeface="Calibri"/>
                <a:cs typeface="Calibri"/>
              </a:rPr>
              <a:t>i.e. only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Channel(i.e. Pin) can be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Channels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(one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particular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Channel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channels.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5" dirty="0">
                <a:latin typeface="Calibri"/>
                <a:cs typeface="Calibri"/>
              </a:rPr>
              <a:t>Burst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Hardware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mode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libri"/>
                <a:cs typeface="Calibri"/>
              </a:rPr>
              <a:t>conversions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continuously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round-robin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fashion.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Overrun</a:t>
            </a:r>
            <a:r>
              <a:rPr sz="2000" spc="-15" dirty="0">
                <a:latin typeface="Calibri"/>
                <a:cs typeface="Calibri"/>
              </a:rPr>
              <a:t> may</a:t>
            </a:r>
            <a:r>
              <a:rPr sz="2000" spc="-5" dirty="0">
                <a:latin typeface="Calibri"/>
                <a:cs typeface="Calibri"/>
              </a:rPr>
              <a:t> occur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 mode</a:t>
            </a:r>
            <a:endParaRPr sz="2000">
              <a:latin typeface="Calibri"/>
              <a:cs typeface="Calibri"/>
            </a:endParaRPr>
          </a:p>
          <a:p>
            <a:pPr marL="698500" marR="141605" lvl="1" indent="-228600">
              <a:lnSpc>
                <a:spcPts val="2160"/>
              </a:lnSpc>
              <a:spcBef>
                <a:spcPts val="5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Overrun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-5" dirty="0">
                <a:latin typeface="Calibri"/>
                <a:cs typeface="Calibri"/>
              </a:rPr>
              <a:t> result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read</a:t>
            </a:r>
            <a:r>
              <a:rPr sz="2000" dirty="0">
                <a:latin typeface="Calibri"/>
                <a:cs typeface="Calibri"/>
              </a:rPr>
              <a:t> i.e.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lost.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28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Usually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interrupt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Burst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latest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interrupt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triggered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conversion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one 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390455"/>
            <a:ext cx="11148695" cy="407289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Steps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for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Analog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Digital Conversion</a:t>
            </a:r>
            <a:endParaRPr sz="2400">
              <a:latin typeface="Calibri"/>
              <a:cs typeface="Calibri"/>
            </a:endParaRPr>
          </a:p>
          <a:p>
            <a:pPr marL="645160" lvl="1" indent="-274320">
              <a:lnSpc>
                <a:spcPct val="100000"/>
              </a:lnSpc>
              <a:spcBef>
                <a:spcPts val="1365"/>
              </a:spcBef>
              <a:buAutoNum type="arabicPeriod"/>
              <a:tabLst>
                <a:tab pos="645160" algn="l"/>
              </a:tabLst>
            </a:pPr>
            <a:r>
              <a:rPr sz="2000" spc="-10" dirty="0">
                <a:latin typeface="Calibri"/>
                <a:cs typeface="Calibri"/>
              </a:rPr>
              <a:t>Configure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ADxCR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(A/D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 Register)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according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5" dirty="0">
                <a:latin typeface="Calibri"/>
                <a:cs typeface="Calibri"/>
              </a:rPr>
              <a:t> of application.</a:t>
            </a:r>
            <a:endParaRPr sz="2000">
              <a:latin typeface="Calibri"/>
              <a:cs typeface="Calibri"/>
            </a:endParaRPr>
          </a:p>
          <a:p>
            <a:pPr marL="645160" lvl="1" indent="-274320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645160" algn="l"/>
              </a:tabLst>
            </a:pPr>
            <a:r>
              <a:rPr sz="2000" spc="-5" dirty="0">
                <a:latin typeface="Calibri"/>
                <a:cs typeface="Calibri"/>
              </a:rPr>
              <a:t>Start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A/D</a:t>
            </a:r>
            <a:r>
              <a:rPr sz="2000" spc="-15" dirty="0">
                <a:latin typeface="Calibri"/>
                <a:cs typeface="Calibri"/>
              </a:rPr>
              <a:t> conversion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writing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START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ADxCR.</a:t>
            </a:r>
            <a:endParaRPr sz="2000">
              <a:latin typeface="Calibri"/>
              <a:cs typeface="Calibri"/>
            </a:endParaRPr>
          </a:p>
          <a:p>
            <a:pPr marL="645160" marR="5080" lvl="1" indent="-274320">
              <a:lnSpc>
                <a:spcPct val="150000"/>
              </a:lnSpc>
              <a:spcBef>
                <a:spcPts val="505"/>
              </a:spcBef>
              <a:buAutoNum type="arabicPeriod"/>
              <a:tabLst>
                <a:tab pos="645160" algn="l"/>
              </a:tabLst>
            </a:pPr>
            <a:r>
              <a:rPr sz="2000" spc="-5" dirty="0">
                <a:latin typeface="Calibri"/>
                <a:cs typeface="Calibri"/>
              </a:rPr>
              <a:t>Monitor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dirty="0">
                <a:latin typeface="Calibri"/>
                <a:cs typeface="Calibri"/>
              </a:rPr>
              <a:t> (bit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31)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corresponding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ADxDRy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(A/D</a:t>
            </a:r>
            <a:r>
              <a:rPr sz="2000" spc="-15" dirty="0">
                <a:latin typeface="Calibri"/>
                <a:cs typeface="Calibri"/>
              </a:rPr>
              <a:t> 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Register)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till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1.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signals</a:t>
            </a:r>
            <a:r>
              <a:rPr sz="2000" spc="-5" dirty="0">
                <a:latin typeface="Calibri"/>
                <a:cs typeface="Calibri"/>
              </a:rPr>
              <a:t> completion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conversion.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monitor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ADGSR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corresponding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ADCxSTAT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register.</a:t>
            </a:r>
            <a:endParaRPr sz="2000">
              <a:latin typeface="Calibri"/>
              <a:cs typeface="Calibri"/>
            </a:endParaRPr>
          </a:p>
          <a:p>
            <a:pPr marL="645160" lvl="1" indent="-27432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645160" algn="l"/>
              </a:tabLst>
            </a:pPr>
            <a:r>
              <a:rPr sz="2000" spc="-10" dirty="0">
                <a:latin typeface="Calibri"/>
                <a:cs typeface="Calibri"/>
              </a:rPr>
              <a:t>Read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corresponding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A/D</a:t>
            </a:r>
            <a:r>
              <a:rPr sz="2000" spc="-15" dirty="0">
                <a:latin typeface="Calibri"/>
                <a:cs typeface="Calibri"/>
              </a:rPr>
              <a:t> 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ADxDRy.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695"/>
              </a:spcBef>
            </a:pPr>
            <a:r>
              <a:rPr sz="2000" b="1" spc="-5" dirty="0">
                <a:latin typeface="Calibri"/>
                <a:cs typeface="Calibri"/>
              </a:rPr>
              <a:t>Example: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AD0DR1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contains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result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channel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ADC0.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8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603249"/>
            <a:ext cx="6024880" cy="3710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0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3.3V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via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potentiometer.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Signal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P0.28.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P0.28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configured</a:t>
            </a:r>
            <a:r>
              <a:rPr sz="2200" spc="-5" dirty="0">
                <a:latin typeface="Calibri"/>
                <a:cs typeface="Calibri"/>
              </a:rPr>
              <a:t> 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AD0.1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PINSEL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register.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10-bit ADC result is </a:t>
            </a:r>
            <a:r>
              <a:rPr sz="2200" spc="-15" dirty="0">
                <a:latin typeface="Calibri"/>
                <a:cs typeface="Calibri"/>
              </a:rPr>
              <a:t>stored </a:t>
            </a:r>
            <a:r>
              <a:rPr sz="2200" spc="-5" dirty="0">
                <a:latin typeface="Calibri"/>
                <a:cs typeface="Calibri"/>
              </a:rPr>
              <a:t>in a variable and its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lower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P0.8-P0.15.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connected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data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pins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25" dirty="0">
                <a:latin typeface="Calibri"/>
                <a:cs typeface="Calibri"/>
              </a:rPr>
              <a:t>LCD.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P0.4,5,6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RS,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90" dirty="0">
                <a:latin typeface="Calibri"/>
                <a:cs typeface="Calibri"/>
              </a:rPr>
              <a:t>RW,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pins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LCD.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potentiometer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varied,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variation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equivalent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5" dirty="0">
                <a:latin typeface="Calibri"/>
                <a:cs typeface="Calibri"/>
              </a:rPr>
              <a:t>on 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LCD.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9335" y="969263"/>
            <a:ext cx="5186172" cy="455676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87975" cy="238315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  <a:p>
            <a:pPr marL="12700" marR="3180080">
              <a:lnSpc>
                <a:spcPct val="131700"/>
              </a:lnSpc>
              <a:spcBef>
                <a:spcPts val="85"/>
              </a:spcBef>
            </a:pP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#include &lt;lpc214x.h&gt; </a:t>
            </a:r>
            <a:r>
              <a:rPr sz="2000" spc="-4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#include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&lt;stdio.h&gt;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#include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&lt;stdint.h&gt;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#include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&lt;string.h&gt;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485" y="2518638"/>
            <a:ext cx="9279890" cy="32359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latin typeface="Calibri"/>
                <a:cs typeface="Calibri"/>
              </a:rPr>
              <a:t>void delay_ms(int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/*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delay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milliseconds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755"/>
              </a:spcBef>
            </a:pPr>
            <a:r>
              <a:rPr sz="2000" spc="-10" dirty="0">
                <a:latin typeface="Calibri"/>
                <a:cs typeface="Calibri"/>
              </a:rPr>
              <a:t>int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x,i;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latin typeface="Calibri"/>
                <a:cs typeface="Calibri"/>
              </a:rPr>
              <a:t>for(i=0;i&lt;j;i++)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525780">
              <a:lnSpc>
                <a:spcPct val="100000"/>
              </a:lnSpc>
              <a:spcBef>
                <a:spcPts val="755"/>
              </a:spcBef>
              <a:tabLst>
                <a:tab pos="3004820" algn="l"/>
              </a:tabLst>
            </a:pPr>
            <a:r>
              <a:rPr sz="2000" spc="-10" dirty="0">
                <a:latin typeface="Calibri"/>
                <a:cs typeface="Calibri"/>
              </a:rPr>
              <a:t>for(x=0;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x&lt;6000;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x++);	/* </a:t>
            </a:r>
            <a:r>
              <a:rPr sz="2000" dirty="0">
                <a:latin typeface="Calibri"/>
                <a:cs typeface="Calibri"/>
              </a:rPr>
              <a:t>loop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generate</a:t>
            </a:r>
            <a:r>
              <a:rPr sz="2000" dirty="0">
                <a:latin typeface="Calibri"/>
                <a:cs typeface="Calibri"/>
              </a:rPr>
              <a:t> 1 </a:t>
            </a:r>
            <a:r>
              <a:rPr sz="2000" spc="-5" dirty="0">
                <a:latin typeface="Calibri"/>
                <a:cs typeface="Calibri"/>
              </a:rPr>
              <a:t>millisecond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Cclk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60MHz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8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606297"/>
            <a:ext cx="9789795" cy="6268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LCD_CMD(char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command)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 marR="5080">
              <a:lnSpc>
                <a:spcPct val="102499"/>
              </a:lnSpc>
            </a:pPr>
            <a:r>
              <a:rPr sz="2000" dirty="0">
                <a:latin typeface="Calibri"/>
                <a:cs typeface="Calibri"/>
              </a:rPr>
              <a:t>IO0PIN = ( (IO0PIN &amp; 0xFFFF00FF) | </a:t>
            </a:r>
            <a:r>
              <a:rPr sz="2000" spc="-5" dirty="0">
                <a:latin typeface="Calibri"/>
                <a:cs typeface="Calibri"/>
              </a:rPr>
              <a:t>(command&lt;&lt;8) ); </a:t>
            </a:r>
            <a:r>
              <a:rPr sz="2000" dirty="0">
                <a:latin typeface="Calibri"/>
                <a:cs typeface="Calibri"/>
              </a:rPr>
              <a:t>/* Put command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pins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delay_ms(2);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IO0SET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0x00000040;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IO0CLR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0x00000030;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latin typeface="Calibri"/>
                <a:cs typeface="Calibri"/>
              </a:rPr>
              <a:t>delay_ms(2);</a:t>
            </a:r>
            <a:endParaRPr sz="2000">
              <a:latin typeface="Calibri"/>
              <a:cs typeface="Calibri"/>
            </a:endParaRPr>
          </a:p>
          <a:p>
            <a:pPr marL="927100" marR="1190625">
              <a:lnSpc>
                <a:spcPct val="102499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IO0CLR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0x00000040;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 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RW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unchaned(i.e.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0)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delay_ms(5);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LCD_INIT(void)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IO0DIR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0x0000FFF0;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P0.8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P0.15</a:t>
            </a:r>
            <a:r>
              <a:rPr sz="2000" spc="-10" dirty="0">
                <a:latin typeface="Calibri"/>
                <a:cs typeface="Calibri"/>
              </a:rPr>
              <a:t> LCD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 </a:t>
            </a:r>
            <a:r>
              <a:rPr sz="2000" dirty="0">
                <a:latin typeface="Calibri"/>
                <a:cs typeface="Calibri"/>
              </a:rPr>
              <a:t>P0.4,5,6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RS</a:t>
            </a:r>
            <a:r>
              <a:rPr sz="2000" spc="-5" dirty="0">
                <a:latin typeface="Calibri"/>
                <a:cs typeface="Calibri"/>
              </a:rPr>
              <a:t> RW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latin typeface="Calibri"/>
                <a:cs typeface="Calibri"/>
              </a:rPr>
              <a:t>delay_ms(20);</a:t>
            </a:r>
            <a:endParaRPr sz="2000">
              <a:latin typeface="Calibri"/>
              <a:cs typeface="Calibri"/>
            </a:endParaRPr>
          </a:p>
          <a:p>
            <a:pPr marL="927100" marR="4107815">
              <a:lnSpc>
                <a:spcPct val="102499"/>
              </a:lnSpc>
              <a:tabLst>
                <a:tab pos="2846705" algn="l"/>
              </a:tabLst>
            </a:pPr>
            <a:r>
              <a:rPr sz="2000" spc="-5" dirty="0">
                <a:latin typeface="Calibri"/>
                <a:cs typeface="Calibri"/>
              </a:rPr>
              <a:t>LCD_CMD(0x38);</a:t>
            </a:r>
            <a:r>
              <a:rPr sz="2000" dirty="0">
                <a:latin typeface="Calibri"/>
                <a:cs typeface="Calibri"/>
              </a:rPr>
              <a:t> /* </a:t>
            </a:r>
            <a:r>
              <a:rPr sz="2000" spc="-10" dirty="0">
                <a:latin typeface="Calibri"/>
                <a:cs typeface="Calibri"/>
              </a:rPr>
              <a:t>Initialize </a:t>
            </a:r>
            <a:r>
              <a:rPr sz="2000" dirty="0">
                <a:latin typeface="Calibri"/>
                <a:cs typeface="Calibri"/>
              </a:rPr>
              <a:t>lcd */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LCD_CMD(0x0C);	/* </a:t>
            </a:r>
            <a:r>
              <a:rPr sz="2000" spc="-10" dirty="0">
                <a:latin typeface="Calibri"/>
                <a:cs typeface="Calibri"/>
              </a:rPr>
              <a:t>Display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cursor off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LCD_CMD(0x06);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/*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increment cursor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LCD_CMD(0x01);	/*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</a:t>
            </a:r>
            <a:r>
              <a:rPr sz="2000" spc="-5" dirty="0">
                <a:latin typeface="Calibri"/>
                <a:cs typeface="Calibri"/>
              </a:rPr>
              <a:t> clear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LCD_CMD(0x80);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position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19430"/>
            <a:ext cx="8970010" cy="3143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void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LCD_CHAR(char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msg)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 marR="406400">
              <a:lnSpc>
                <a:spcPct val="102499"/>
              </a:lnSpc>
            </a:pPr>
            <a:r>
              <a:rPr sz="2000" dirty="0">
                <a:latin typeface="Calibri"/>
                <a:cs typeface="Calibri"/>
              </a:rPr>
              <a:t>IO0PIN = ( (IO0PIN &amp; 0xFFFF00FF) | (msg&lt;&lt;8) </a:t>
            </a:r>
            <a:r>
              <a:rPr sz="2000" spc="-5" dirty="0">
                <a:latin typeface="Calibri"/>
                <a:cs typeface="Calibri"/>
              </a:rPr>
              <a:t>); </a:t>
            </a:r>
            <a:r>
              <a:rPr sz="2000" dirty="0">
                <a:latin typeface="Calibri"/>
                <a:cs typeface="Calibri"/>
              </a:rPr>
              <a:t>/* Put </a:t>
            </a:r>
            <a:r>
              <a:rPr sz="2000" spc="-5" dirty="0">
                <a:latin typeface="Calibri"/>
                <a:cs typeface="Calibri"/>
              </a:rPr>
              <a:t>msg on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dirty="0">
                <a:latin typeface="Calibri"/>
                <a:cs typeface="Calibri"/>
              </a:rPr>
              <a:t>pins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delay_ms(2);</a:t>
            </a:r>
            <a:endParaRPr sz="2000">
              <a:latin typeface="Calibri"/>
              <a:cs typeface="Calibri"/>
            </a:endParaRPr>
          </a:p>
          <a:p>
            <a:pPr marL="927100" marR="3590290">
              <a:lnSpc>
                <a:spcPts val="246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IO0SET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0x00000050;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IO0CLR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0x00000020;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</a:t>
            </a:r>
            <a:r>
              <a:rPr sz="2000" spc="-5" dirty="0">
                <a:latin typeface="Calibri"/>
                <a:cs typeface="Calibri"/>
              </a:rPr>
              <a:t> RW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 */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2370"/>
              </a:lnSpc>
            </a:pPr>
            <a:r>
              <a:rPr sz="2000" spc="-5" dirty="0">
                <a:latin typeface="Calibri"/>
                <a:cs typeface="Calibri"/>
              </a:rPr>
              <a:t>delay_ms(2);</a:t>
            </a:r>
            <a:endParaRPr sz="2000">
              <a:latin typeface="Calibri"/>
              <a:cs typeface="Calibri"/>
            </a:endParaRPr>
          </a:p>
          <a:p>
            <a:pPr marL="927100" marR="5080">
              <a:lnSpc>
                <a:spcPct val="102499"/>
              </a:lnSpc>
            </a:pPr>
            <a:r>
              <a:rPr sz="2000" dirty="0">
                <a:latin typeface="Calibri"/>
                <a:cs typeface="Calibri"/>
              </a:rPr>
              <a:t>IO0CLR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0x00000040;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/* 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RW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unchanged(i.e.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0) </a:t>
            </a:r>
            <a:r>
              <a:rPr sz="2000" spc="-5" dirty="0">
                <a:latin typeface="Calibri"/>
                <a:cs typeface="Calibri"/>
              </a:rPr>
              <a:t>*/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delay_ms(5);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509905"/>
            <a:ext cx="9255125" cy="563689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main(void)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 marR="7091680">
              <a:lnSpc>
                <a:spcPct val="136100"/>
              </a:lnSpc>
            </a:pPr>
            <a:r>
              <a:rPr sz="1800" spc="-5" dirty="0">
                <a:latin typeface="Calibri"/>
                <a:cs typeface="Calibri"/>
              </a:rPr>
              <a:t>int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result,i=0;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float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voltage;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char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volt[18];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80"/>
              </a:spcBef>
            </a:pPr>
            <a:r>
              <a:rPr sz="1800" spc="-10" dirty="0">
                <a:latin typeface="Calibri"/>
                <a:cs typeface="Calibri"/>
              </a:rPr>
              <a:t>LCD_INIT();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85"/>
              </a:spcBef>
            </a:pPr>
            <a:r>
              <a:rPr sz="1800" spc="-5" dirty="0">
                <a:latin typeface="Calibri"/>
                <a:cs typeface="Calibri"/>
              </a:rPr>
              <a:t>PINSEL1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0x01000000;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P0.28 </a:t>
            </a:r>
            <a:r>
              <a:rPr sz="1800" dirty="0">
                <a:latin typeface="Calibri"/>
                <a:cs typeface="Calibri"/>
              </a:rPr>
              <a:t>as AD0.1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 marL="927100" marR="1108710">
              <a:lnSpc>
                <a:spcPct val="1361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AD0CR 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0x00200402;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operational,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10-bits, </a:t>
            </a:r>
            <a:r>
              <a:rPr sz="1800" dirty="0">
                <a:latin typeface="Calibri"/>
                <a:cs typeface="Calibri"/>
              </a:rPr>
              <a:t>11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clocks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conversion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*/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while(1){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Calibri"/>
                <a:cs typeface="Calibri"/>
              </a:rPr>
              <a:t>AD0CR</a:t>
            </a:r>
            <a:r>
              <a:rPr sz="1800" dirty="0">
                <a:latin typeface="Calibri"/>
                <a:cs typeface="Calibri"/>
              </a:rPr>
              <a:t> = AD0CR |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(1&lt;&lt;24);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Start Conversion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  <a:p>
            <a:pPr marL="1841500" marR="2275205">
              <a:lnSpc>
                <a:spcPct val="136100"/>
              </a:lnSpc>
              <a:spcBef>
                <a:spcPts val="15"/>
              </a:spcBef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 !(AD0DR1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 0x80000000) </a:t>
            </a:r>
            <a:r>
              <a:rPr sz="1800" spc="-5" dirty="0">
                <a:latin typeface="Calibri"/>
                <a:cs typeface="Calibri"/>
              </a:rPr>
              <a:t>);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 </a:t>
            </a:r>
            <a:r>
              <a:rPr sz="1800" spc="-20" dirty="0">
                <a:latin typeface="Calibri"/>
                <a:cs typeface="Calibri"/>
              </a:rPr>
              <a:t>Wait</a:t>
            </a:r>
            <a:r>
              <a:rPr sz="1800" spc="-5" dirty="0">
                <a:latin typeface="Calibri"/>
                <a:cs typeface="Calibri"/>
              </a:rPr>
              <a:t> till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*/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AD0DR1;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80"/>
              </a:spcBef>
            </a:pPr>
            <a:r>
              <a:rPr sz="1800" spc="-10" dirty="0">
                <a:latin typeface="Calibri"/>
                <a:cs typeface="Calibri"/>
              </a:rPr>
              <a:t>result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(result&gt;&gt;6);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90"/>
              </a:spcBef>
            </a:pP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(result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0x000003FF);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85"/>
              </a:spcBef>
            </a:pPr>
            <a:r>
              <a:rPr sz="1800" spc="-10" dirty="0">
                <a:latin typeface="Calibri"/>
                <a:cs typeface="Calibri"/>
              </a:rPr>
              <a:t>voltage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(result/1023.0)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3.3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equivalent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voltage</a:t>
            </a:r>
            <a:r>
              <a:rPr sz="1800" dirty="0">
                <a:latin typeface="Calibri"/>
                <a:cs typeface="Calibri"/>
              </a:rPr>
              <a:t> */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10514"/>
            <a:ext cx="5420995" cy="55619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Pin</a:t>
            </a:r>
            <a:r>
              <a:rPr sz="20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connect</a:t>
            </a:r>
            <a:r>
              <a:rPr sz="20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block</a:t>
            </a:r>
            <a:endParaRPr sz="2000">
              <a:latin typeface="Calibri"/>
              <a:cs typeface="Calibri"/>
            </a:endParaRPr>
          </a:p>
          <a:p>
            <a:pPr marL="241300" marR="495934" indent="-228600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Allows </a:t>
            </a:r>
            <a:r>
              <a:rPr sz="2000" spc="-5" dirty="0">
                <a:latin typeface="Calibri"/>
                <a:cs typeface="Calibri"/>
              </a:rPr>
              <a:t>selected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microcontroller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than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241300" marR="36195" indent="-228600">
              <a:lnSpc>
                <a:spcPts val="216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Configuration </a:t>
            </a:r>
            <a:r>
              <a:rPr sz="2000" spc="-15" dirty="0">
                <a:latin typeface="Calibri"/>
                <a:cs typeface="Calibri"/>
              </a:rPr>
              <a:t>registers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multiplexers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 chip</a:t>
            </a:r>
            <a:r>
              <a:rPr sz="2000" spc="-10" dirty="0">
                <a:latin typeface="Calibri"/>
                <a:cs typeface="Calibri"/>
              </a:rPr>
              <a:t> peripherals.</a:t>
            </a:r>
            <a:endParaRPr sz="2000">
              <a:latin typeface="Calibri"/>
              <a:cs typeface="Calibri"/>
            </a:endParaRPr>
          </a:p>
          <a:p>
            <a:pPr marL="241300" marR="354330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Peripherals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connected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prior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being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activated,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prior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 </a:t>
            </a:r>
            <a:r>
              <a:rPr sz="2000" spc="-15" dirty="0">
                <a:latin typeface="Calibri"/>
                <a:cs typeface="Calibri"/>
              </a:rPr>
              <a:t>related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interrupt(s)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enabled.</a:t>
            </a:r>
            <a:endParaRPr sz="2000">
              <a:latin typeface="Calibri"/>
              <a:cs typeface="Calibri"/>
            </a:endParaRPr>
          </a:p>
          <a:p>
            <a:pPr marL="241300" marR="868680" indent="-228600">
              <a:lnSpc>
                <a:spcPct val="90100"/>
              </a:lnSpc>
              <a:spcBef>
                <a:spcPts val="9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Pin </a:t>
            </a:r>
            <a:r>
              <a:rPr sz="2000" spc="-10" dirty="0">
                <a:latin typeface="Calibri"/>
                <a:cs typeface="Calibri"/>
              </a:rPr>
              <a:t>Control </a:t>
            </a:r>
            <a:r>
              <a:rPr sz="2000" dirty="0">
                <a:latin typeface="Calibri"/>
                <a:cs typeface="Calibri"/>
              </a:rPr>
              <a:t>Module </a:t>
            </a:r>
            <a:r>
              <a:rPr sz="2000" spc="-5" dirty="0">
                <a:latin typeface="Calibri"/>
                <a:cs typeface="Calibri"/>
              </a:rPr>
              <a:t>with its pin select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functionality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microcontroller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Module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registers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read/write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dirty="0">
                <a:latin typeface="Calibri"/>
                <a:cs typeface="Calibri"/>
              </a:rPr>
              <a:t> -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Calibri"/>
                <a:cs typeface="Calibri"/>
              </a:rPr>
              <a:t>‒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PINSEL0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1800" dirty="0">
                <a:latin typeface="Calibri"/>
                <a:cs typeface="Calibri"/>
              </a:rPr>
              <a:t>‒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PINSEL1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Calibri"/>
                <a:cs typeface="Calibri"/>
              </a:rPr>
              <a:t>‒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PINSEL2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538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ADC</a:t>
            </a:r>
            <a:r>
              <a:rPr spc="-90" dirty="0"/>
              <a:t> </a:t>
            </a:r>
            <a:r>
              <a:rPr spc="-40" dirty="0"/>
              <a:t>Interfacing</a:t>
            </a:r>
            <a:r>
              <a:rPr spc="-95" dirty="0"/>
              <a:t> </a:t>
            </a:r>
            <a:r>
              <a:rPr spc="-15" dirty="0"/>
              <a:t>with</a:t>
            </a:r>
            <a:r>
              <a:rPr spc="-90" dirty="0"/>
              <a:t> </a:t>
            </a:r>
            <a:r>
              <a:rPr spc="-30" dirty="0"/>
              <a:t>LPC2148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485" y="887094"/>
            <a:ext cx="9255125" cy="41382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880"/>
              </a:spcBef>
            </a:pP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(result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0x000003FF);</a:t>
            </a:r>
            <a:endParaRPr sz="1800">
              <a:latin typeface="Calibri"/>
              <a:cs typeface="Calibri"/>
            </a:endParaRPr>
          </a:p>
          <a:p>
            <a:pPr marL="1841500" marR="5080">
              <a:lnSpc>
                <a:spcPct val="136100"/>
              </a:lnSpc>
            </a:pPr>
            <a:r>
              <a:rPr sz="1800" spc="-10" dirty="0">
                <a:latin typeface="Calibri"/>
                <a:cs typeface="Calibri"/>
              </a:rPr>
              <a:t>voltage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(result/1023.0)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3.3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);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equivalent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voltage</a:t>
            </a:r>
            <a:r>
              <a:rPr sz="1800" dirty="0">
                <a:latin typeface="Calibri"/>
                <a:cs typeface="Calibri"/>
              </a:rPr>
              <a:t> */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sprintf(volt,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"Voltage=%.2f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", </a:t>
            </a:r>
            <a:r>
              <a:rPr sz="1800" spc="-10" dirty="0">
                <a:latin typeface="Calibri"/>
                <a:cs typeface="Calibri"/>
              </a:rPr>
              <a:t>voltage);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Calibri"/>
                <a:cs typeface="Calibri"/>
              </a:rPr>
              <a:t>while(volt[i]!='\0')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755900" marR="4760595">
              <a:lnSpc>
                <a:spcPts val="2950"/>
              </a:lnSpc>
              <a:spcBef>
                <a:spcPts val="225"/>
              </a:spcBef>
            </a:pPr>
            <a:r>
              <a:rPr sz="1800" spc="-10" dirty="0">
                <a:latin typeface="Calibri"/>
                <a:cs typeface="Calibri"/>
              </a:rPr>
              <a:t>LCD_CHAR(volt[i]);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i++;</a:t>
            </a:r>
            <a:endParaRPr sz="1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485" y="0"/>
            <a:ext cx="7309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Introduction</a:t>
            </a:r>
            <a:r>
              <a:rPr spc="-100" dirty="0"/>
              <a:t> </a:t>
            </a:r>
            <a:r>
              <a:rPr spc="-25" dirty="0"/>
              <a:t>to</a:t>
            </a:r>
            <a:r>
              <a:rPr spc="-75" dirty="0"/>
              <a:t> </a:t>
            </a:r>
            <a:r>
              <a:rPr spc="-30" dirty="0"/>
              <a:t>LPC2148</a:t>
            </a:r>
            <a:r>
              <a:rPr spc="-105" dirty="0"/>
              <a:t> </a:t>
            </a:r>
            <a:r>
              <a:rPr spc="-45" dirty="0"/>
              <a:t>Microcontroller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8028" y="509905"/>
            <a:ext cx="5375275" cy="559117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20" dirty="0">
                <a:solidFill>
                  <a:srgbClr val="006FC0"/>
                </a:solidFill>
                <a:latin typeface="Calibri"/>
                <a:cs typeface="Calibri"/>
              </a:rPr>
              <a:t>Fast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general </a:t>
            </a: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purpose parallel</a:t>
            </a:r>
            <a:r>
              <a:rPr sz="1800"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I/O</a:t>
            </a:r>
            <a:r>
              <a:rPr sz="18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(GPIO)</a:t>
            </a:r>
            <a:endParaRPr sz="1800">
              <a:latin typeface="Calibri"/>
              <a:cs typeface="Calibri"/>
            </a:endParaRPr>
          </a:p>
          <a:p>
            <a:pPr marL="241300" marR="680085" indent="-228600">
              <a:lnSpc>
                <a:spcPts val="1939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Pins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dynamically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inputs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outputs.</a:t>
            </a:r>
            <a:endParaRPr sz="1800">
              <a:latin typeface="Calibri"/>
              <a:cs typeface="Calibri"/>
            </a:endParaRPr>
          </a:p>
          <a:p>
            <a:pPr marL="241300" marR="21590" indent="-228600">
              <a:lnSpc>
                <a:spcPts val="1939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Separate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setting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clearing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dirty="0">
                <a:latin typeface="Calibri"/>
                <a:cs typeface="Calibri"/>
              </a:rPr>
              <a:t> number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outputs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simultaneously.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05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LPC2141/42/44/46/48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introduce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accelerated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GPIO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0"/>
              </a:lnSpc>
            </a:pPr>
            <a:r>
              <a:rPr sz="1800" spc="-5" dirty="0">
                <a:latin typeface="Calibri"/>
                <a:cs typeface="Calibri"/>
              </a:rPr>
              <a:t>functions:</a:t>
            </a:r>
            <a:endParaRPr sz="1800">
              <a:latin typeface="Calibri"/>
              <a:cs typeface="Calibri"/>
            </a:endParaRPr>
          </a:p>
          <a:p>
            <a:pPr marL="698500" marR="5080" indent="-228600">
              <a:lnSpc>
                <a:spcPts val="1730"/>
              </a:lnSpc>
              <a:spcBef>
                <a:spcPts val="550"/>
              </a:spcBef>
            </a:pPr>
            <a:r>
              <a:rPr sz="1600" spc="-5" dirty="0">
                <a:latin typeface="Calibri"/>
                <a:cs typeface="Calibri"/>
              </a:rPr>
              <a:t>‒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GPIO </a:t>
            </a:r>
            <a:r>
              <a:rPr sz="1600" spc="-15" dirty="0">
                <a:latin typeface="Calibri"/>
                <a:cs typeface="Calibri"/>
              </a:rPr>
              <a:t>registers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relocated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ARM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local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fastest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possible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I/O timing.</a:t>
            </a:r>
            <a:endParaRPr sz="1600">
              <a:latin typeface="Calibri"/>
              <a:cs typeface="Calibri"/>
            </a:endParaRPr>
          </a:p>
          <a:p>
            <a:pPr marL="698500" marR="19050" indent="-228600">
              <a:lnSpc>
                <a:spcPts val="1730"/>
              </a:lnSpc>
              <a:spcBef>
                <a:spcPts val="490"/>
              </a:spcBef>
            </a:pPr>
            <a:r>
              <a:rPr sz="1600" spc="-5" dirty="0">
                <a:latin typeface="Calibri"/>
                <a:cs typeface="Calibri"/>
              </a:rPr>
              <a:t>‒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Mask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registers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allow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treating sets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a</a:t>
            </a:r>
            <a:r>
              <a:rPr sz="1600" spc="-10" dirty="0">
                <a:latin typeface="Calibri"/>
                <a:cs typeface="Calibri"/>
              </a:rPr>
              <a:t> group,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leaving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other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 </a:t>
            </a:r>
            <a:r>
              <a:rPr sz="1600" spc="-10" dirty="0">
                <a:latin typeface="Calibri"/>
                <a:cs typeface="Calibri"/>
              </a:rPr>
              <a:t>unchanged.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84"/>
              </a:spcBef>
            </a:pPr>
            <a:r>
              <a:rPr sz="1600" spc="-5" dirty="0">
                <a:latin typeface="Calibri"/>
                <a:cs typeface="Calibri"/>
              </a:rPr>
              <a:t>‒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GPIO </a:t>
            </a:r>
            <a:r>
              <a:rPr sz="1600" spc="-15" dirty="0">
                <a:latin typeface="Calibri"/>
                <a:cs typeface="Calibri"/>
              </a:rPr>
              <a:t>registers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addressable.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libri"/>
                <a:cs typeface="Calibri"/>
              </a:rPr>
              <a:t>‒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Entire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written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instruction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  <a:p>
            <a:pPr marL="698500" marR="64135" indent="-228600">
              <a:lnSpc>
                <a:spcPts val="1730"/>
              </a:lnSpc>
              <a:spcBef>
                <a:spcPts val="545"/>
              </a:spcBef>
            </a:pPr>
            <a:r>
              <a:rPr sz="1600" spc="-5" dirty="0">
                <a:latin typeface="Calibri"/>
                <a:cs typeface="Calibri"/>
              </a:rPr>
              <a:t>‒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Bit-level </a:t>
            </a:r>
            <a:r>
              <a:rPr sz="1600" spc="-10" dirty="0">
                <a:latin typeface="Calibri"/>
                <a:cs typeface="Calibri"/>
              </a:rPr>
              <a:t>set </a:t>
            </a:r>
            <a:r>
              <a:rPr sz="1600" spc="-5" dirty="0">
                <a:latin typeface="Calibri"/>
                <a:cs typeface="Calibri"/>
              </a:rPr>
              <a:t>and clear </a:t>
            </a:r>
            <a:r>
              <a:rPr sz="1600" spc="-15" dirty="0">
                <a:latin typeface="Calibri"/>
                <a:cs typeface="Calibri"/>
              </a:rPr>
              <a:t>registers </a:t>
            </a:r>
            <a:r>
              <a:rPr sz="1600" spc="-5" dirty="0">
                <a:latin typeface="Calibri"/>
                <a:cs typeface="Calibri"/>
              </a:rPr>
              <a:t>allow a single </a:t>
            </a:r>
            <a:r>
              <a:rPr sz="1600" spc="-10" dirty="0">
                <a:latin typeface="Calibri"/>
                <a:cs typeface="Calibri"/>
              </a:rPr>
              <a:t>instruction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clear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5" dirty="0">
                <a:latin typeface="Calibri"/>
                <a:cs typeface="Calibri"/>
              </a:rPr>
              <a:t>any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port.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latin typeface="Calibri"/>
                <a:cs typeface="Calibri"/>
              </a:rPr>
              <a:t>‒</a:t>
            </a:r>
            <a:r>
              <a:rPr sz="1600" spc="2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Direction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control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individual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bits.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1600" spc="-5" dirty="0">
                <a:latin typeface="Calibri"/>
                <a:cs typeface="Calibri"/>
              </a:rPr>
              <a:t>‒</a:t>
            </a:r>
            <a:r>
              <a:rPr sz="1600" spc="27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Separate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control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output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clear.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Calibri"/>
                <a:cs typeface="Calibri"/>
              </a:rPr>
              <a:t>‒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I/O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default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 </a:t>
            </a:r>
            <a:r>
              <a:rPr sz="1600" spc="-5" dirty="0">
                <a:latin typeface="Calibri"/>
                <a:cs typeface="Calibri"/>
              </a:rPr>
              <a:t>inputs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after reset.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435862"/>
            <a:ext cx="6022848" cy="6422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AC52761B1B294BB5507592EC424A76" ma:contentTypeVersion="12" ma:contentTypeDescription="Create a new document." ma:contentTypeScope="" ma:versionID="5e32588660b162ea3cd4da913b6faf30">
  <xsd:schema xmlns:xsd="http://www.w3.org/2001/XMLSchema" xmlns:xs="http://www.w3.org/2001/XMLSchema" xmlns:p="http://schemas.microsoft.com/office/2006/metadata/properties" xmlns:ns2="8eb546a7-7f68-4468-8c4c-ac00128f5433" xmlns:ns3="d15799d3-7764-4201-829a-6b1f77c208f7" targetNamespace="http://schemas.microsoft.com/office/2006/metadata/properties" ma:root="true" ma:fieldsID="2d8d5c5e6b2d0447d2bdd3dce56ef019" ns2:_="" ns3:_="">
    <xsd:import namespace="8eb546a7-7f68-4468-8c4c-ac00128f5433"/>
    <xsd:import namespace="d15799d3-7764-4201-829a-6b1f77c20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546a7-7f68-4468-8c4c-ac00128f5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date" ma:index="19" nillable="true" ma:displayName="date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799d3-7764-4201-829a-6b1f77c208f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6d1eb00-2060-40d8-a1f9-7332926f1a64}" ma:internalName="TaxCatchAll" ma:showField="CatchAllData" ma:web="d15799d3-7764-4201-829a-6b1f77c208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8eb546a7-7f68-4468-8c4c-ac00128f5433" xsi:nil="true"/>
    <TaxCatchAll xmlns="d15799d3-7764-4201-829a-6b1f77c208f7" xsi:nil="true"/>
    <lcf76f155ced4ddcb4097134ff3c332f xmlns="8eb546a7-7f68-4468-8c4c-ac00128f543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2EF383C-E507-4A21-BA83-0D85AEA446F0}"/>
</file>

<file path=customXml/itemProps2.xml><?xml version="1.0" encoding="utf-8"?>
<ds:datastoreItem xmlns:ds="http://schemas.openxmlformats.org/officeDocument/2006/customXml" ds:itemID="{448B8ECF-21E3-4DB5-A57F-1C78B2D90E8B}"/>
</file>

<file path=customXml/itemProps3.xml><?xml version="1.0" encoding="utf-8"?>
<ds:datastoreItem xmlns:ds="http://schemas.openxmlformats.org/officeDocument/2006/customXml" ds:itemID="{573BC70E-A05A-471C-9EE5-B5DB9876A63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8944</Words>
  <Application>Microsoft Office PowerPoint</Application>
  <PresentationFormat>Widescreen</PresentationFormat>
  <Paragraphs>1178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 MT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LPC2148  MICROCONTROLLER</vt:lpstr>
      <vt:lpstr>Introduction to LPC2148 Microcontroller</vt:lpstr>
      <vt:lpstr>Features of LPC2148 Microcontroller</vt:lpstr>
      <vt:lpstr>Features of LPC2148 Microcontroller</vt:lpstr>
      <vt:lpstr>Block Diagram/Architecture of LPC2148 Microcontroller</vt:lpstr>
      <vt:lpstr>PowerPoint Presentation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Introduction to LPC2148 Microcontroller</vt:lpstr>
      <vt:lpstr>LPC2148 Pin diagram</vt:lpstr>
      <vt:lpstr>LPC2148 GPIO Ports and Registers</vt:lpstr>
      <vt:lpstr>PIN connect block in LPC2148 microcontroller</vt:lpstr>
      <vt:lpstr>PIN connect block in LPC2148 microcontroller</vt:lpstr>
      <vt:lpstr>PIN connect block in LPC2148 microcontroller</vt:lpstr>
      <vt:lpstr>LPC2148 microcontroller GPIO registers</vt:lpstr>
      <vt:lpstr>LPC2148 microcontroller GPIO registers</vt:lpstr>
      <vt:lpstr>LPC2148 microcontroller GPIO registers</vt:lpstr>
      <vt:lpstr>LPC2148 microcontroller GPIO registers</vt:lpstr>
      <vt:lpstr>LPC2148 microcontroller GPIO registers</vt:lpstr>
      <vt:lpstr>LPC2148 microcontroller GPIO registers</vt:lpstr>
      <vt:lpstr>LPC2148 microcontroller GPIO registers</vt:lpstr>
      <vt:lpstr>LPC2148 microcontroller GPIO registers</vt:lpstr>
      <vt:lpstr>LPC2148 Port Programming</vt:lpstr>
      <vt:lpstr>LPC2148 Port Programming</vt:lpstr>
      <vt:lpstr>LPC2148 Port Programming</vt:lpstr>
      <vt:lpstr>LPC2148 Port Programming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Stepper Motor Interfacing with LPC2148</vt:lpstr>
      <vt:lpstr>LCD Interfacing with LPC2148</vt:lpstr>
      <vt:lpstr>LCD Interfacing with LPC2148</vt:lpstr>
      <vt:lpstr>LCD Interfacing with LPC2148</vt:lpstr>
      <vt:lpstr>LCD Interfacing with LPC2148</vt:lpstr>
      <vt:lpstr>LCD Interfacing with LPC2148</vt:lpstr>
      <vt:lpstr>LCD Interfacing with LPC2148</vt:lpstr>
      <vt:lpstr>LCD Interfacing with LPC2148</vt:lpstr>
      <vt:lpstr>DAC Interfacing with LPC2148</vt:lpstr>
      <vt:lpstr>DAC Interfacing with LPC2148</vt:lpstr>
      <vt:lpstr>DAC Interfacing with LPC2148</vt:lpstr>
      <vt:lpstr>DAC Interfacing with LPC2148</vt:lpstr>
      <vt:lpstr>DAC Interfacing with LPC2148</vt:lpstr>
      <vt:lpstr>DAC Interfacing with LPC2148 /* Program to generate sine wave*/</vt:lpstr>
      <vt:lpstr>DAC Interfacing with LPC2148</vt:lpstr>
      <vt:lpstr>DAC Interfacing with LPC2148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  <vt:lpstr>PowerPoint Presentation</vt:lpstr>
      <vt:lpstr>ADC Interfacing with LPC2148</vt:lpstr>
      <vt:lpstr>ADC Interfacing with LPC2148</vt:lpstr>
      <vt:lpstr>ADC Interfacing with LPC2148</vt:lpstr>
      <vt:lpstr>ADC Interfacing with LPC2148</vt:lpstr>
      <vt:lpstr>ADC Interfacing with LPC2148</vt:lpstr>
      <vt:lpstr>Introduction to LPC2148 Microcontroller</vt:lpstr>
      <vt:lpstr>ADC Interfacing with LPC2148</vt:lpstr>
      <vt:lpstr>ADC Interfacing with LPC2148</vt:lpstr>
      <vt:lpstr>ADC Interfacing with LPC2148 #include &lt;lpc214x.h&gt;  #include &lt;stdio.h&gt;  #include &lt;stdint.h&gt;  #include &lt;string.h&gt;</vt:lpstr>
      <vt:lpstr>ADC Interfacing with LPC2148</vt:lpstr>
      <vt:lpstr>ADC Interfacing with LPC2148</vt:lpstr>
      <vt:lpstr>ADC Interfacing with LPC2148</vt:lpstr>
      <vt:lpstr>ADC Interfacing with LPC2148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LPC2148  MICROCONTROLLER</dc:title>
  <dc:creator>S.B.Boregowda [MAHE-MIT]</dc:creator>
  <cp:lastModifiedBy>Kavya B S [MAHE-MITBLR]</cp:lastModifiedBy>
  <cp:revision>7</cp:revision>
  <dcterms:created xsi:type="dcterms:W3CDTF">2023-09-11T05:37:49Z</dcterms:created>
  <dcterms:modified xsi:type="dcterms:W3CDTF">2024-08-29T03:56:15Z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2023-09-11T00:00:00Z</vt:filetime>
  </property>
  <property fmtid="{D5CDD505-2E9C-101B-9397-08002B2CF9AE}" pid="5" name="ContentTypeId">
    <vt:lpwstr>0x01010099AC52761B1B294BB5507592EC424A76</vt:lpwstr>
  </property>
</Properties>
</file>