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301" r:id="rId8"/>
    <p:sldId id="259" r:id="rId9"/>
    <p:sldId id="261" r:id="rId10"/>
    <p:sldId id="302" r:id="rId11"/>
    <p:sldId id="303" r:id="rId12"/>
    <p:sldId id="304" r:id="rId13"/>
    <p:sldId id="305" r:id="rId14"/>
    <p:sldId id="306" r:id="rId15"/>
    <p:sldId id="309" r:id="rId16"/>
    <p:sldId id="310" r:id="rId17"/>
    <p:sldId id="311" r:id="rId18"/>
    <p:sldId id="312" r:id="rId19"/>
    <p:sldId id="313" r:id="rId20"/>
    <p:sldId id="307" r:id="rId21"/>
    <p:sldId id="308" r:id="rId22"/>
    <p:sldId id="314" r:id="rId23"/>
    <p:sldId id="260" r:id="rId24"/>
    <p:sldId id="315" r:id="rId25"/>
    <p:sldId id="316" r:id="rId26"/>
    <p:sldId id="326" r:id="rId27"/>
    <p:sldId id="325" r:id="rId28"/>
    <p:sldId id="317" r:id="rId29"/>
    <p:sldId id="353" r:id="rId30"/>
    <p:sldId id="318" r:id="rId31"/>
    <p:sldId id="319" r:id="rId32"/>
    <p:sldId id="320" r:id="rId33"/>
    <p:sldId id="321" r:id="rId34"/>
    <p:sldId id="322" r:id="rId35"/>
    <p:sldId id="323" r:id="rId36"/>
    <p:sldId id="32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E" initials="M" lastIdx="1" clrIdx="0">
    <p:extLst>
      <p:ext uri="{19B8F6BF-5375-455C-9EA6-DF929625EA0E}">
        <p15:presenceInfo xmlns:p15="http://schemas.microsoft.com/office/powerpoint/2012/main" userId="MAH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111" d="100"/>
          <a:sy n="111" d="100"/>
        </p:scale>
        <p:origin x="4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0-18T11:52:02.170" idx="1">
    <p:pos x="10" y="10"/>
    <p:text/>
    <p:extLst>
      <p:ext uri="{C676402C-5697-4E1C-873F-D02D1690AC5C}">
        <p15:threadingInfo xmlns:p15="http://schemas.microsoft.com/office/powerpoint/2012/main" timeZoneBias="-33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336FAEF-65CC-4D0D-B2E4-95FC081F7D50}" type="datetimeFigureOut">
              <a:rPr lang="en-IN" smtClean="0"/>
              <a:t>22-07-2025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3069B8-A822-4EF0-B553-D871E7E3AB10}" type="slidenum">
              <a:rPr lang="en-IN" smtClean="0"/>
              <a:t>‹#›</a:t>
            </a:fld>
            <a:endParaRPr lang="en-IN"/>
          </a:p>
        </p:txBody>
      </p:sp>
    </p:spTree>
    <p:extLst>
      <p:ext uri="{BB962C8B-B14F-4D97-AF65-F5344CB8AC3E}">
        <p14:creationId xmlns:p14="http://schemas.microsoft.com/office/powerpoint/2010/main" val="179445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336FAEF-65CC-4D0D-B2E4-95FC081F7D50}" type="datetimeFigureOut">
              <a:rPr lang="en-IN" smtClean="0"/>
              <a:t>22-07-2025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3069B8-A822-4EF0-B553-D871E7E3AB10}" type="slidenum">
              <a:rPr lang="en-IN" smtClean="0"/>
              <a:t>‹#›</a:t>
            </a:fld>
            <a:endParaRPr lang="en-IN"/>
          </a:p>
        </p:txBody>
      </p:sp>
    </p:spTree>
    <p:extLst>
      <p:ext uri="{BB962C8B-B14F-4D97-AF65-F5344CB8AC3E}">
        <p14:creationId xmlns:p14="http://schemas.microsoft.com/office/powerpoint/2010/main" val="1788624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336FAEF-65CC-4D0D-B2E4-95FC081F7D50}" type="datetimeFigureOut">
              <a:rPr lang="en-IN" smtClean="0"/>
              <a:t>22-07-2025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3069B8-A822-4EF0-B553-D871E7E3AB10}" type="slidenum">
              <a:rPr lang="en-IN" smtClean="0"/>
              <a:t>‹#›</a:t>
            </a:fld>
            <a:endParaRPr lang="en-IN"/>
          </a:p>
        </p:txBody>
      </p:sp>
    </p:spTree>
    <p:extLst>
      <p:ext uri="{BB962C8B-B14F-4D97-AF65-F5344CB8AC3E}">
        <p14:creationId xmlns:p14="http://schemas.microsoft.com/office/powerpoint/2010/main" val="4092227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336FAEF-65CC-4D0D-B2E4-95FC081F7D50}" type="datetimeFigureOut">
              <a:rPr lang="en-IN" smtClean="0"/>
              <a:t>22-07-2025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3069B8-A822-4EF0-B553-D871E7E3AB10}" type="slidenum">
              <a:rPr lang="en-IN" smtClean="0"/>
              <a:t>‹#›</a:t>
            </a:fld>
            <a:endParaRPr lang="en-IN"/>
          </a:p>
        </p:txBody>
      </p:sp>
    </p:spTree>
    <p:extLst>
      <p:ext uri="{BB962C8B-B14F-4D97-AF65-F5344CB8AC3E}">
        <p14:creationId xmlns:p14="http://schemas.microsoft.com/office/powerpoint/2010/main" val="4066386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36FAEF-65CC-4D0D-B2E4-95FC081F7D50}" type="datetimeFigureOut">
              <a:rPr lang="en-IN" smtClean="0"/>
              <a:t>22-07-2025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3069B8-A822-4EF0-B553-D871E7E3AB10}" type="slidenum">
              <a:rPr lang="en-IN" smtClean="0"/>
              <a:t>‹#›</a:t>
            </a:fld>
            <a:endParaRPr lang="en-IN"/>
          </a:p>
        </p:txBody>
      </p:sp>
    </p:spTree>
    <p:extLst>
      <p:ext uri="{BB962C8B-B14F-4D97-AF65-F5344CB8AC3E}">
        <p14:creationId xmlns:p14="http://schemas.microsoft.com/office/powerpoint/2010/main" val="49793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336FAEF-65CC-4D0D-B2E4-95FC081F7D50}" type="datetimeFigureOut">
              <a:rPr lang="en-IN" smtClean="0"/>
              <a:t>22-07-2025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3069B8-A822-4EF0-B553-D871E7E3AB10}" type="slidenum">
              <a:rPr lang="en-IN" smtClean="0"/>
              <a:t>‹#›</a:t>
            </a:fld>
            <a:endParaRPr lang="en-IN"/>
          </a:p>
        </p:txBody>
      </p:sp>
    </p:spTree>
    <p:extLst>
      <p:ext uri="{BB962C8B-B14F-4D97-AF65-F5344CB8AC3E}">
        <p14:creationId xmlns:p14="http://schemas.microsoft.com/office/powerpoint/2010/main" val="3900830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336FAEF-65CC-4D0D-B2E4-95FC081F7D50}" type="datetimeFigureOut">
              <a:rPr lang="en-IN" smtClean="0"/>
              <a:t>22-07-2025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3069B8-A822-4EF0-B553-D871E7E3AB10}" type="slidenum">
              <a:rPr lang="en-IN" smtClean="0"/>
              <a:t>‹#›</a:t>
            </a:fld>
            <a:endParaRPr lang="en-IN"/>
          </a:p>
        </p:txBody>
      </p:sp>
    </p:spTree>
    <p:extLst>
      <p:ext uri="{BB962C8B-B14F-4D97-AF65-F5344CB8AC3E}">
        <p14:creationId xmlns:p14="http://schemas.microsoft.com/office/powerpoint/2010/main" val="286013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336FAEF-65CC-4D0D-B2E4-95FC081F7D50}" type="datetimeFigureOut">
              <a:rPr lang="en-IN" smtClean="0"/>
              <a:t>22-07-2025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3069B8-A822-4EF0-B553-D871E7E3AB10}" type="slidenum">
              <a:rPr lang="en-IN" smtClean="0"/>
              <a:t>‹#›</a:t>
            </a:fld>
            <a:endParaRPr lang="en-IN"/>
          </a:p>
        </p:txBody>
      </p:sp>
    </p:spTree>
    <p:extLst>
      <p:ext uri="{BB962C8B-B14F-4D97-AF65-F5344CB8AC3E}">
        <p14:creationId xmlns:p14="http://schemas.microsoft.com/office/powerpoint/2010/main" val="91419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36FAEF-65CC-4D0D-B2E4-95FC081F7D50}" type="datetimeFigureOut">
              <a:rPr lang="en-IN" smtClean="0"/>
              <a:t>22-07-2025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3069B8-A822-4EF0-B553-D871E7E3AB10}" type="slidenum">
              <a:rPr lang="en-IN" smtClean="0"/>
              <a:t>‹#›</a:t>
            </a:fld>
            <a:endParaRPr lang="en-IN"/>
          </a:p>
        </p:txBody>
      </p:sp>
    </p:spTree>
    <p:extLst>
      <p:ext uri="{BB962C8B-B14F-4D97-AF65-F5344CB8AC3E}">
        <p14:creationId xmlns:p14="http://schemas.microsoft.com/office/powerpoint/2010/main" val="2857562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336FAEF-65CC-4D0D-B2E4-95FC081F7D50}" type="datetimeFigureOut">
              <a:rPr lang="en-IN" smtClean="0"/>
              <a:t>22-07-2025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3069B8-A822-4EF0-B553-D871E7E3AB10}" type="slidenum">
              <a:rPr lang="en-IN" smtClean="0"/>
              <a:t>‹#›</a:t>
            </a:fld>
            <a:endParaRPr lang="en-IN"/>
          </a:p>
        </p:txBody>
      </p:sp>
    </p:spTree>
    <p:extLst>
      <p:ext uri="{BB962C8B-B14F-4D97-AF65-F5344CB8AC3E}">
        <p14:creationId xmlns:p14="http://schemas.microsoft.com/office/powerpoint/2010/main" val="1756746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336FAEF-65CC-4D0D-B2E4-95FC081F7D50}" type="datetimeFigureOut">
              <a:rPr lang="en-IN" smtClean="0"/>
              <a:t>22-07-2025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3069B8-A822-4EF0-B553-D871E7E3AB10}" type="slidenum">
              <a:rPr lang="en-IN" smtClean="0"/>
              <a:t>‹#›</a:t>
            </a:fld>
            <a:endParaRPr lang="en-IN"/>
          </a:p>
        </p:txBody>
      </p:sp>
    </p:spTree>
    <p:extLst>
      <p:ext uri="{BB962C8B-B14F-4D97-AF65-F5344CB8AC3E}">
        <p14:creationId xmlns:p14="http://schemas.microsoft.com/office/powerpoint/2010/main" val="333446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36FAEF-65CC-4D0D-B2E4-95FC081F7D50}" type="datetimeFigureOut">
              <a:rPr lang="en-IN" smtClean="0"/>
              <a:t>22-07-2025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069B8-A822-4EF0-B553-D871E7E3AB10}" type="slidenum">
              <a:rPr lang="en-IN" smtClean="0"/>
              <a:t>‹#›</a:t>
            </a:fld>
            <a:endParaRPr lang="en-IN"/>
          </a:p>
        </p:txBody>
      </p:sp>
    </p:spTree>
    <p:extLst>
      <p:ext uri="{BB962C8B-B14F-4D97-AF65-F5344CB8AC3E}">
        <p14:creationId xmlns:p14="http://schemas.microsoft.com/office/powerpoint/2010/main" val="4181405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C00000"/>
                </a:solidFill>
                <a:effectLst>
                  <a:outerShdw blurRad="38100" dist="38100" dir="2700000" algn="tl">
                    <a:srgbClr val="000000">
                      <a:alpha val="43137"/>
                    </a:srgbClr>
                  </a:outerShdw>
                </a:effectLst>
              </a:rPr>
              <a:t>LPC2148 </a:t>
            </a:r>
            <a:br>
              <a:rPr lang="en-US" b="1" dirty="0">
                <a:solidFill>
                  <a:srgbClr val="C00000"/>
                </a:solidFill>
                <a:effectLst>
                  <a:outerShdw blurRad="38100" dist="38100" dir="2700000" algn="tl">
                    <a:srgbClr val="000000">
                      <a:alpha val="43137"/>
                    </a:srgbClr>
                  </a:outerShdw>
                </a:effectLst>
              </a:rPr>
            </a:br>
            <a:r>
              <a:rPr lang="en-US" b="1" dirty="0">
                <a:solidFill>
                  <a:srgbClr val="C00000"/>
                </a:solidFill>
                <a:effectLst>
                  <a:outerShdw blurRad="38100" dist="38100" dir="2700000" algn="tl">
                    <a:srgbClr val="000000">
                      <a:alpha val="43137"/>
                    </a:srgbClr>
                  </a:outerShdw>
                </a:effectLst>
              </a:rPr>
              <a:t>MICROCONTROLLER</a:t>
            </a:r>
            <a:endParaRPr lang="en-IN" b="1" dirty="0">
              <a:solidFill>
                <a:srgbClr val="C0000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normAutofit fontScale="92500" lnSpcReduction="10000"/>
          </a:bodyPr>
          <a:lstStyle/>
          <a:p>
            <a:r>
              <a:rPr lang="en-US" b="1" dirty="0">
                <a:solidFill>
                  <a:srgbClr val="0070C0"/>
                </a:solidFill>
              </a:rPr>
              <a:t>Dr. </a:t>
            </a:r>
            <a:r>
              <a:rPr lang="en-US" b="1">
                <a:solidFill>
                  <a:srgbClr val="0070C0"/>
                </a:solidFill>
              </a:rPr>
              <a:t>Kavya B S</a:t>
            </a:r>
            <a:endParaRPr lang="en-US" b="1" dirty="0">
              <a:solidFill>
                <a:srgbClr val="0070C0"/>
              </a:solidFill>
            </a:endParaRPr>
          </a:p>
          <a:p>
            <a:r>
              <a:rPr lang="en-US" b="1" dirty="0">
                <a:solidFill>
                  <a:srgbClr val="002060"/>
                </a:solidFill>
              </a:rPr>
              <a:t>Dept. of ECE</a:t>
            </a:r>
          </a:p>
          <a:p>
            <a:r>
              <a:rPr lang="en-US" b="1" dirty="0">
                <a:solidFill>
                  <a:srgbClr val="002060"/>
                </a:solidFill>
              </a:rPr>
              <a:t>MIT</a:t>
            </a:r>
          </a:p>
          <a:p>
            <a:r>
              <a:rPr lang="en-IN" b="1" dirty="0">
                <a:solidFill>
                  <a:srgbClr val="002060"/>
                </a:solidFill>
              </a:rPr>
              <a:t>Bangalore</a:t>
            </a:r>
          </a:p>
        </p:txBody>
      </p:sp>
    </p:spTree>
    <p:extLst>
      <p:ext uri="{BB962C8B-B14F-4D97-AF65-F5344CB8AC3E}">
        <p14:creationId xmlns:p14="http://schemas.microsoft.com/office/powerpoint/2010/main" val="1716217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1" y="1"/>
            <a:ext cx="11506199" cy="587828"/>
          </a:xfrm>
        </p:spPr>
        <p:txBody>
          <a:bodyPr>
            <a:normAutofit fontScale="90000"/>
          </a:bodyPr>
          <a:lstStyle/>
          <a:p>
            <a:r>
              <a:rPr lang="en-US" sz="4000" b="1" dirty="0">
                <a:solidFill>
                  <a:srgbClr val="FF0000"/>
                </a:solidFill>
              </a:rPr>
              <a:t>Introduction to LPC2148 Microcontroller</a:t>
            </a:r>
            <a:endParaRPr lang="en-IN" sz="4000" b="1" dirty="0">
              <a:solidFill>
                <a:srgbClr val="FF0000"/>
              </a:solidFill>
            </a:endParaRPr>
          </a:p>
        </p:txBody>
      </p:sp>
      <p:sp>
        <p:nvSpPr>
          <p:cNvPr id="3" name="Content Placeholder 2"/>
          <p:cNvSpPr>
            <a:spLocks noGrp="1"/>
          </p:cNvSpPr>
          <p:nvPr>
            <p:ph idx="1"/>
          </p:nvPr>
        </p:nvSpPr>
        <p:spPr>
          <a:xfrm>
            <a:off x="6248400" y="620479"/>
            <a:ext cx="5584370" cy="6030691"/>
          </a:xfrm>
        </p:spPr>
        <p:txBody>
          <a:bodyPr>
            <a:normAutofit/>
          </a:bodyPr>
          <a:lstStyle/>
          <a:p>
            <a:r>
              <a:rPr lang="en-US" sz="2200" b="1" dirty="0">
                <a:solidFill>
                  <a:srgbClr val="0070C0"/>
                </a:solidFill>
              </a:rPr>
              <a:t>10-bit DAC</a:t>
            </a:r>
          </a:p>
          <a:p>
            <a:pPr lvl="1">
              <a:buFont typeface="Calibri" panose="020F0502020204030204" pitchFamily="34" charset="0"/>
              <a:buChar char="‒"/>
            </a:pPr>
            <a:r>
              <a:rPr lang="en-US" sz="2200" dirty="0"/>
              <a:t>10-bit DAC.</a:t>
            </a:r>
          </a:p>
          <a:p>
            <a:pPr lvl="1">
              <a:buFont typeface="Calibri" panose="020F0502020204030204" pitchFamily="34" charset="0"/>
              <a:buChar char="‒"/>
            </a:pPr>
            <a:r>
              <a:rPr lang="en-US" sz="2200" dirty="0"/>
              <a:t>Buffered output.</a:t>
            </a:r>
          </a:p>
          <a:p>
            <a:pPr lvl="1">
              <a:buFont typeface="Calibri" panose="020F0502020204030204" pitchFamily="34" charset="0"/>
              <a:buChar char="‒"/>
            </a:pPr>
            <a:r>
              <a:rPr lang="en-US" sz="2200" dirty="0"/>
              <a:t>Power-down mode available.</a:t>
            </a:r>
            <a:endParaRPr lang="en-IN" sz="2200" dirty="0"/>
          </a:p>
        </p:txBody>
      </p:sp>
      <p:pic>
        <p:nvPicPr>
          <p:cNvPr id="4" name="Picture 3"/>
          <p:cNvPicPr>
            <a:picLocks noChangeAspect="1"/>
          </p:cNvPicPr>
          <p:nvPr/>
        </p:nvPicPr>
        <p:blipFill>
          <a:blip r:embed="rId2"/>
          <a:stretch>
            <a:fillRect/>
          </a:stretch>
        </p:blipFill>
        <p:spPr>
          <a:xfrm>
            <a:off x="102050" y="435429"/>
            <a:ext cx="6022827" cy="6422571"/>
          </a:xfrm>
          <a:prstGeom prst="rect">
            <a:avLst/>
          </a:prstGeom>
        </p:spPr>
      </p:pic>
    </p:spTree>
    <p:extLst>
      <p:ext uri="{BB962C8B-B14F-4D97-AF65-F5344CB8AC3E}">
        <p14:creationId xmlns:p14="http://schemas.microsoft.com/office/powerpoint/2010/main" val="3308366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1" y="1"/>
            <a:ext cx="11506199" cy="587828"/>
          </a:xfrm>
        </p:spPr>
        <p:txBody>
          <a:bodyPr>
            <a:normAutofit fontScale="90000"/>
          </a:bodyPr>
          <a:lstStyle/>
          <a:p>
            <a:r>
              <a:rPr lang="en-US" sz="4000" b="1" dirty="0">
                <a:solidFill>
                  <a:srgbClr val="FF0000"/>
                </a:solidFill>
              </a:rPr>
              <a:t>Introduction to LPC2148 Microcontroller</a:t>
            </a:r>
            <a:endParaRPr lang="en-IN" sz="4000" b="1" dirty="0">
              <a:solidFill>
                <a:srgbClr val="FF0000"/>
              </a:solidFill>
            </a:endParaRPr>
          </a:p>
        </p:txBody>
      </p:sp>
      <p:sp>
        <p:nvSpPr>
          <p:cNvPr id="3" name="Content Placeholder 2"/>
          <p:cNvSpPr>
            <a:spLocks noGrp="1"/>
          </p:cNvSpPr>
          <p:nvPr>
            <p:ph idx="1"/>
          </p:nvPr>
        </p:nvSpPr>
        <p:spPr>
          <a:xfrm>
            <a:off x="6248400" y="620479"/>
            <a:ext cx="5584370" cy="6030691"/>
          </a:xfrm>
        </p:spPr>
        <p:txBody>
          <a:bodyPr>
            <a:noAutofit/>
          </a:bodyPr>
          <a:lstStyle/>
          <a:p>
            <a:r>
              <a:rPr lang="en-IN" sz="2400" b="1" dirty="0">
                <a:solidFill>
                  <a:srgbClr val="0070C0"/>
                </a:solidFill>
              </a:rPr>
              <a:t>USB 2.0 device controller</a:t>
            </a:r>
            <a:endParaRPr lang="en-IN" sz="2400" dirty="0">
              <a:solidFill>
                <a:srgbClr val="0070C0"/>
              </a:solidFill>
            </a:endParaRPr>
          </a:p>
          <a:p>
            <a:pPr lvl="1">
              <a:buFont typeface="Calibri" panose="020F0502020204030204" pitchFamily="34" charset="0"/>
              <a:buChar char="‒"/>
            </a:pPr>
            <a:r>
              <a:rPr lang="en-IN" sz="2200" dirty="0"/>
              <a:t>Fully compliant with USB 2.0 Full-speed specification.</a:t>
            </a:r>
          </a:p>
          <a:p>
            <a:pPr lvl="1">
              <a:buFont typeface="Calibri" panose="020F0502020204030204" pitchFamily="34" charset="0"/>
              <a:buChar char="‒"/>
            </a:pPr>
            <a:r>
              <a:rPr lang="en-IN" sz="2200" dirty="0"/>
              <a:t>Supports 32 physical (16 logical) endpoints.</a:t>
            </a:r>
          </a:p>
          <a:p>
            <a:pPr lvl="1">
              <a:buFont typeface="Calibri" panose="020F0502020204030204" pitchFamily="34" charset="0"/>
              <a:buChar char="‒"/>
            </a:pPr>
            <a:r>
              <a:rPr lang="en-IN" sz="2200" dirty="0"/>
              <a:t>Supports </a:t>
            </a:r>
            <a:r>
              <a:rPr lang="en-IN" sz="2200" i="1" dirty="0"/>
              <a:t>control, bulk, interrupt and isochronous endpoints</a:t>
            </a:r>
            <a:r>
              <a:rPr lang="en-IN" sz="2200" dirty="0"/>
              <a:t>.</a:t>
            </a:r>
          </a:p>
          <a:p>
            <a:pPr lvl="1">
              <a:buFont typeface="Calibri" panose="020F0502020204030204" pitchFamily="34" charset="0"/>
              <a:buChar char="‒"/>
            </a:pPr>
            <a:r>
              <a:rPr lang="en-IN" sz="2200" dirty="0"/>
              <a:t>Scalable realization of endpoints at run time.</a:t>
            </a:r>
          </a:p>
          <a:p>
            <a:pPr lvl="1">
              <a:buFont typeface="Calibri" panose="020F0502020204030204" pitchFamily="34" charset="0"/>
              <a:buChar char="‒"/>
            </a:pPr>
            <a:r>
              <a:rPr lang="en-IN" sz="2200" dirty="0"/>
              <a:t>Endpoint maximum packet size selection (up to USB maximum specification) by software at run time.</a:t>
            </a:r>
          </a:p>
          <a:p>
            <a:pPr lvl="1">
              <a:buFont typeface="Calibri" panose="020F0502020204030204" pitchFamily="34" charset="0"/>
              <a:buChar char="‒"/>
            </a:pPr>
            <a:r>
              <a:rPr lang="en-US" sz="2200" dirty="0"/>
              <a:t>Supports DMA transfer on all non-control endpoints </a:t>
            </a:r>
          </a:p>
          <a:p>
            <a:pPr lvl="1">
              <a:buFont typeface="Calibri" panose="020F0502020204030204" pitchFamily="34" charset="0"/>
              <a:buChar char="‒"/>
            </a:pPr>
            <a:r>
              <a:rPr lang="en-US" sz="2200" dirty="0"/>
              <a:t>One duplex DMA channel serves all endpoints</a:t>
            </a:r>
            <a:endParaRPr lang="en-IN" sz="2200" dirty="0"/>
          </a:p>
        </p:txBody>
      </p:sp>
      <p:pic>
        <p:nvPicPr>
          <p:cNvPr id="4" name="Picture 3"/>
          <p:cNvPicPr>
            <a:picLocks noChangeAspect="1"/>
          </p:cNvPicPr>
          <p:nvPr/>
        </p:nvPicPr>
        <p:blipFill>
          <a:blip r:embed="rId2"/>
          <a:stretch>
            <a:fillRect/>
          </a:stretch>
        </p:blipFill>
        <p:spPr>
          <a:xfrm>
            <a:off x="102050" y="435429"/>
            <a:ext cx="6022827" cy="6422571"/>
          </a:xfrm>
          <a:prstGeom prst="rect">
            <a:avLst/>
          </a:prstGeom>
        </p:spPr>
      </p:pic>
    </p:spTree>
    <p:extLst>
      <p:ext uri="{BB962C8B-B14F-4D97-AF65-F5344CB8AC3E}">
        <p14:creationId xmlns:p14="http://schemas.microsoft.com/office/powerpoint/2010/main" val="1378535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1" y="1"/>
            <a:ext cx="11506199" cy="587828"/>
          </a:xfrm>
        </p:spPr>
        <p:txBody>
          <a:bodyPr>
            <a:normAutofit fontScale="90000"/>
          </a:bodyPr>
          <a:lstStyle/>
          <a:p>
            <a:r>
              <a:rPr lang="en-US" sz="4000" b="1" dirty="0">
                <a:solidFill>
                  <a:srgbClr val="FF0000"/>
                </a:solidFill>
              </a:rPr>
              <a:t>Introduction to LPC2148 Microcontroller</a:t>
            </a:r>
            <a:endParaRPr lang="en-IN" sz="4000" b="1" dirty="0">
              <a:solidFill>
                <a:srgbClr val="FF0000"/>
              </a:solidFill>
            </a:endParaRPr>
          </a:p>
        </p:txBody>
      </p:sp>
      <p:sp>
        <p:nvSpPr>
          <p:cNvPr id="3" name="Content Placeholder 2"/>
          <p:cNvSpPr>
            <a:spLocks noGrp="1"/>
          </p:cNvSpPr>
          <p:nvPr>
            <p:ph idx="1"/>
          </p:nvPr>
        </p:nvSpPr>
        <p:spPr>
          <a:xfrm>
            <a:off x="6248400" y="620479"/>
            <a:ext cx="5584370" cy="6030691"/>
          </a:xfrm>
        </p:spPr>
        <p:txBody>
          <a:bodyPr>
            <a:normAutofit/>
          </a:bodyPr>
          <a:lstStyle/>
          <a:p>
            <a:r>
              <a:rPr lang="en-IN" sz="2400" b="1" dirty="0">
                <a:solidFill>
                  <a:srgbClr val="0070C0"/>
                </a:solidFill>
              </a:rPr>
              <a:t>UARTs</a:t>
            </a:r>
            <a:endParaRPr lang="en-IN" sz="2400" dirty="0">
              <a:solidFill>
                <a:srgbClr val="0070C0"/>
              </a:solidFill>
            </a:endParaRPr>
          </a:p>
          <a:p>
            <a:pPr lvl="0"/>
            <a:r>
              <a:rPr lang="en-IN" sz="2200" dirty="0"/>
              <a:t>16 bytes Receive and Transmit FIFOs.</a:t>
            </a:r>
          </a:p>
          <a:p>
            <a:pPr lvl="0"/>
            <a:r>
              <a:rPr lang="en-IN" sz="2200" dirty="0"/>
              <a:t>Receiver FIFO trigger points at 1 B, 4 B, 8 B, and 14 B</a:t>
            </a:r>
          </a:p>
          <a:p>
            <a:pPr lvl="0"/>
            <a:r>
              <a:rPr lang="en-IN" sz="2200" dirty="0"/>
              <a:t>Built-in fractional baud rate generator covering wide range of baud rates without a need for external crystals of particular values.</a:t>
            </a:r>
          </a:p>
          <a:p>
            <a:pPr lvl="0"/>
            <a:r>
              <a:rPr lang="en-IN" sz="2200" dirty="0"/>
              <a:t>Transmission FIFO control enables implementation of software (XON/XOFF) flow control on both UARTs.</a:t>
            </a:r>
          </a:p>
          <a:p>
            <a:pPr lvl="0"/>
            <a:r>
              <a:rPr lang="en-IN" sz="2200" dirty="0"/>
              <a:t>LPC2144/46/48 UART1 equipped with standard modem interface signals. </a:t>
            </a:r>
          </a:p>
          <a:p>
            <a:pPr lvl="0"/>
            <a:r>
              <a:rPr lang="en-IN" sz="2200" dirty="0"/>
              <a:t>Module also provides full support for hardware flow control (auto-CTS/RTS).</a:t>
            </a:r>
          </a:p>
          <a:p>
            <a:endParaRPr lang="en-IN" sz="2000" dirty="0"/>
          </a:p>
        </p:txBody>
      </p:sp>
      <p:pic>
        <p:nvPicPr>
          <p:cNvPr id="4" name="Picture 3"/>
          <p:cNvPicPr>
            <a:picLocks noChangeAspect="1"/>
          </p:cNvPicPr>
          <p:nvPr/>
        </p:nvPicPr>
        <p:blipFill>
          <a:blip r:embed="rId2"/>
          <a:stretch>
            <a:fillRect/>
          </a:stretch>
        </p:blipFill>
        <p:spPr>
          <a:xfrm>
            <a:off x="102050" y="435429"/>
            <a:ext cx="6022827" cy="6422571"/>
          </a:xfrm>
          <a:prstGeom prst="rect">
            <a:avLst/>
          </a:prstGeom>
        </p:spPr>
      </p:pic>
    </p:spTree>
    <p:extLst>
      <p:ext uri="{BB962C8B-B14F-4D97-AF65-F5344CB8AC3E}">
        <p14:creationId xmlns:p14="http://schemas.microsoft.com/office/powerpoint/2010/main" val="3571118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1" y="1"/>
            <a:ext cx="11506199" cy="587828"/>
          </a:xfrm>
        </p:spPr>
        <p:txBody>
          <a:bodyPr>
            <a:normAutofit fontScale="90000"/>
          </a:bodyPr>
          <a:lstStyle/>
          <a:p>
            <a:r>
              <a:rPr lang="en-US" sz="4000" b="1" dirty="0">
                <a:solidFill>
                  <a:srgbClr val="FF0000"/>
                </a:solidFill>
              </a:rPr>
              <a:t>Introduction to LPC2148 Microcontroller</a:t>
            </a:r>
            <a:endParaRPr lang="en-IN" sz="4000" b="1" dirty="0">
              <a:solidFill>
                <a:srgbClr val="FF0000"/>
              </a:solidFill>
            </a:endParaRPr>
          </a:p>
        </p:txBody>
      </p:sp>
      <p:sp>
        <p:nvSpPr>
          <p:cNvPr id="3" name="Content Placeholder 2"/>
          <p:cNvSpPr>
            <a:spLocks noGrp="1"/>
          </p:cNvSpPr>
          <p:nvPr>
            <p:ph idx="1"/>
          </p:nvPr>
        </p:nvSpPr>
        <p:spPr>
          <a:xfrm>
            <a:off x="6124877" y="620479"/>
            <a:ext cx="6067123" cy="6030691"/>
          </a:xfrm>
        </p:spPr>
        <p:txBody>
          <a:bodyPr>
            <a:noAutofit/>
          </a:bodyPr>
          <a:lstStyle/>
          <a:p>
            <a:pPr algn="just">
              <a:lnSpc>
                <a:spcPct val="115000"/>
              </a:lnSpc>
              <a:spcAft>
                <a:spcPts val="0"/>
              </a:spcAft>
            </a:pPr>
            <a:r>
              <a:rPr lang="en-IN" sz="2400" b="1" dirty="0">
                <a:solidFill>
                  <a:srgbClr val="0070C0"/>
                </a:solidFill>
                <a:ea typeface="Calibri" panose="020F0502020204030204" pitchFamily="34" charset="0"/>
                <a:cs typeface="Times New Roman" panose="02020603050405020304" pitchFamily="18" charset="0"/>
              </a:rPr>
              <a:t>I2C-bus serial I/O controller</a:t>
            </a:r>
            <a:endParaRPr lang="en-IN" sz="2400" dirty="0">
              <a:solidFill>
                <a:srgbClr val="0070C0"/>
              </a:solidFill>
              <a:ea typeface="Calibri" panose="020F0502020204030204" pitchFamily="34" charset="0"/>
              <a:cs typeface="Times New Roman" panose="02020603050405020304" pitchFamily="18" charset="0"/>
            </a:endParaRPr>
          </a:p>
          <a:p>
            <a:pPr marL="342900" lvl="0" indent="-342900" algn="just">
              <a:lnSpc>
                <a:spcPct val="100000"/>
              </a:lnSpc>
              <a:buFont typeface="Times New Roman" panose="02020603050405020304" pitchFamily="18" charset="0"/>
              <a:buChar char="•"/>
            </a:pPr>
            <a:r>
              <a:rPr lang="en-IN" sz="2000" dirty="0">
                <a:ea typeface="Calibri" panose="020F0502020204030204" pitchFamily="34" charset="0"/>
                <a:cs typeface="Times New Roman" panose="02020603050405020304" pitchFamily="18" charset="0"/>
              </a:rPr>
              <a:t>Compliant with standard I2C-bus interface.</a:t>
            </a:r>
          </a:p>
          <a:p>
            <a:pPr marL="342900" lvl="0" indent="-342900" algn="just">
              <a:lnSpc>
                <a:spcPct val="100000"/>
              </a:lnSpc>
              <a:buFont typeface="Times New Roman" panose="02020603050405020304" pitchFamily="18" charset="0"/>
              <a:buChar char="•"/>
            </a:pPr>
            <a:r>
              <a:rPr lang="en-IN" sz="2000" dirty="0">
                <a:ea typeface="Calibri" panose="020F0502020204030204" pitchFamily="34" charset="0"/>
                <a:cs typeface="Times New Roman" panose="02020603050405020304" pitchFamily="18" charset="0"/>
              </a:rPr>
              <a:t>Easy to configure </a:t>
            </a:r>
            <a:r>
              <a:rPr lang="en-IN" sz="2000" i="1" dirty="0">
                <a:ea typeface="Calibri" panose="020F0502020204030204" pitchFamily="34" charset="0"/>
                <a:cs typeface="Times New Roman" panose="02020603050405020304" pitchFamily="18" charset="0"/>
              </a:rPr>
              <a:t>as master, slave, or master/slave</a:t>
            </a:r>
            <a:r>
              <a:rPr lang="en-IN" sz="2000" dirty="0">
                <a:ea typeface="Calibri" panose="020F0502020204030204" pitchFamily="34" charset="0"/>
                <a:cs typeface="Times New Roman" panose="02020603050405020304" pitchFamily="18" charset="0"/>
              </a:rPr>
              <a:t>.</a:t>
            </a:r>
          </a:p>
          <a:p>
            <a:pPr marL="342900" lvl="0" indent="-342900" algn="just">
              <a:lnSpc>
                <a:spcPct val="100000"/>
              </a:lnSpc>
              <a:buFont typeface="Times New Roman" panose="02020603050405020304" pitchFamily="18" charset="0"/>
              <a:buChar char="•"/>
            </a:pPr>
            <a:r>
              <a:rPr lang="en-IN" sz="2000" dirty="0">
                <a:ea typeface="Calibri" panose="020F0502020204030204" pitchFamily="34" charset="0"/>
                <a:cs typeface="Times New Roman" panose="02020603050405020304" pitchFamily="18" charset="0"/>
              </a:rPr>
              <a:t>Programmable clocks allow versatile rate control.</a:t>
            </a:r>
          </a:p>
          <a:p>
            <a:pPr marL="342900" lvl="0" indent="-342900" algn="just">
              <a:lnSpc>
                <a:spcPct val="100000"/>
              </a:lnSpc>
              <a:buFont typeface="Times New Roman" panose="02020603050405020304" pitchFamily="18" charset="0"/>
              <a:buChar char="•"/>
            </a:pPr>
            <a:r>
              <a:rPr lang="en-IN" sz="2000" dirty="0">
                <a:ea typeface="Calibri" panose="020F0502020204030204" pitchFamily="34" charset="0"/>
                <a:cs typeface="Times New Roman" panose="02020603050405020304" pitchFamily="18" charset="0"/>
              </a:rPr>
              <a:t>Bidirectional data transfer between masters and slaves.</a:t>
            </a:r>
          </a:p>
          <a:p>
            <a:pPr marL="342900" lvl="0" indent="-342900" algn="just">
              <a:lnSpc>
                <a:spcPct val="100000"/>
              </a:lnSpc>
              <a:buFont typeface="Times New Roman" panose="02020603050405020304" pitchFamily="18" charset="0"/>
              <a:buChar char="•"/>
            </a:pPr>
            <a:r>
              <a:rPr lang="en-IN" sz="2000" dirty="0">
                <a:ea typeface="Calibri" panose="020F0502020204030204" pitchFamily="34" charset="0"/>
                <a:cs typeface="Times New Roman" panose="02020603050405020304" pitchFamily="18" charset="0"/>
              </a:rPr>
              <a:t>Multi-master bus (no central master).</a:t>
            </a:r>
          </a:p>
          <a:p>
            <a:pPr marL="342900" lvl="0" indent="-342900" algn="just">
              <a:lnSpc>
                <a:spcPct val="100000"/>
              </a:lnSpc>
              <a:buFont typeface="Times New Roman" panose="02020603050405020304" pitchFamily="18" charset="0"/>
              <a:buChar char="•"/>
            </a:pPr>
            <a:r>
              <a:rPr lang="en-IN" sz="2000" dirty="0">
                <a:ea typeface="Calibri" panose="020F0502020204030204" pitchFamily="34" charset="0"/>
                <a:cs typeface="Times New Roman" panose="02020603050405020304" pitchFamily="18" charset="0"/>
              </a:rPr>
              <a:t>Arbitration between simultaneously transmitting masters without corruption of serial data on the bus.</a:t>
            </a:r>
          </a:p>
          <a:p>
            <a:pPr marL="342900" lvl="0" indent="-342900" algn="just">
              <a:lnSpc>
                <a:spcPct val="100000"/>
              </a:lnSpc>
              <a:buFont typeface="Times New Roman" panose="02020603050405020304" pitchFamily="18" charset="0"/>
              <a:buChar char="•"/>
            </a:pPr>
            <a:r>
              <a:rPr lang="en-IN" sz="2000" dirty="0">
                <a:ea typeface="Calibri" panose="020F0502020204030204" pitchFamily="34" charset="0"/>
                <a:cs typeface="Times New Roman" panose="02020603050405020304" pitchFamily="18" charset="0"/>
              </a:rPr>
              <a:t>Serial clock synchronization allows devices with different bit rates to communicate via one serial bus.</a:t>
            </a:r>
          </a:p>
          <a:p>
            <a:pPr marL="342900" lvl="0" indent="-342900" algn="just">
              <a:lnSpc>
                <a:spcPct val="100000"/>
              </a:lnSpc>
              <a:buFont typeface="Times New Roman" panose="02020603050405020304" pitchFamily="18" charset="0"/>
              <a:buChar char="•"/>
            </a:pPr>
            <a:r>
              <a:rPr lang="en-IN" sz="2000" dirty="0">
                <a:ea typeface="Calibri" panose="020F0502020204030204" pitchFamily="34" charset="0"/>
                <a:cs typeface="Times New Roman" panose="02020603050405020304" pitchFamily="18" charset="0"/>
              </a:rPr>
              <a:t>Serial clock synchronization can be used as a handshake mechanism to suspend and resume serial transfer.</a:t>
            </a:r>
          </a:p>
          <a:p>
            <a:pPr marL="342900" lvl="0" indent="-342900" algn="just">
              <a:lnSpc>
                <a:spcPct val="100000"/>
              </a:lnSpc>
              <a:buFont typeface="Times New Roman" panose="02020603050405020304" pitchFamily="18" charset="0"/>
              <a:buChar char="•"/>
            </a:pPr>
            <a:r>
              <a:rPr lang="en-IN" sz="2000" dirty="0">
                <a:ea typeface="Calibri" panose="020F0502020204030204" pitchFamily="34" charset="0"/>
              </a:rPr>
              <a:t>The I2C-bus can be used for test and diagnostic purposes</a:t>
            </a:r>
            <a:endParaRPr lang="en-IN" sz="2000" dirty="0"/>
          </a:p>
        </p:txBody>
      </p:sp>
      <p:pic>
        <p:nvPicPr>
          <p:cNvPr id="4" name="Picture 3"/>
          <p:cNvPicPr>
            <a:picLocks noChangeAspect="1"/>
          </p:cNvPicPr>
          <p:nvPr/>
        </p:nvPicPr>
        <p:blipFill>
          <a:blip r:embed="rId2"/>
          <a:stretch>
            <a:fillRect/>
          </a:stretch>
        </p:blipFill>
        <p:spPr>
          <a:xfrm>
            <a:off x="102050" y="435429"/>
            <a:ext cx="6022827" cy="6422571"/>
          </a:xfrm>
          <a:prstGeom prst="rect">
            <a:avLst/>
          </a:prstGeom>
        </p:spPr>
      </p:pic>
    </p:spTree>
    <p:extLst>
      <p:ext uri="{BB962C8B-B14F-4D97-AF65-F5344CB8AC3E}">
        <p14:creationId xmlns:p14="http://schemas.microsoft.com/office/powerpoint/2010/main" val="395896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1" y="1"/>
            <a:ext cx="11506199" cy="587828"/>
          </a:xfrm>
        </p:spPr>
        <p:txBody>
          <a:bodyPr>
            <a:normAutofit fontScale="90000"/>
          </a:bodyPr>
          <a:lstStyle/>
          <a:p>
            <a:r>
              <a:rPr lang="en-US" sz="4000" b="1" dirty="0">
                <a:solidFill>
                  <a:srgbClr val="FF0000"/>
                </a:solidFill>
              </a:rPr>
              <a:t>Introduction to LPC2148 Microcontroller</a:t>
            </a:r>
            <a:endParaRPr lang="en-IN" sz="4000" b="1" dirty="0">
              <a:solidFill>
                <a:srgbClr val="FF0000"/>
              </a:solidFill>
            </a:endParaRPr>
          </a:p>
        </p:txBody>
      </p:sp>
      <p:sp>
        <p:nvSpPr>
          <p:cNvPr id="3" name="Content Placeholder 2"/>
          <p:cNvSpPr>
            <a:spLocks noGrp="1"/>
          </p:cNvSpPr>
          <p:nvPr>
            <p:ph idx="1"/>
          </p:nvPr>
        </p:nvSpPr>
        <p:spPr>
          <a:xfrm>
            <a:off x="6248400" y="620479"/>
            <a:ext cx="5584370" cy="6030691"/>
          </a:xfrm>
        </p:spPr>
        <p:txBody>
          <a:bodyPr>
            <a:normAutofit fontScale="92500" lnSpcReduction="20000"/>
          </a:bodyPr>
          <a:lstStyle/>
          <a:p>
            <a:pPr algn="just">
              <a:lnSpc>
                <a:spcPct val="115000"/>
              </a:lnSpc>
              <a:spcAft>
                <a:spcPts val="0"/>
              </a:spcAft>
            </a:pPr>
            <a:r>
              <a:rPr lang="en-IN" sz="2400" b="1" dirty="0">
                <a:solidFill>
                  <a:srgbClr val="0070C0"/>
                </a:solidFill>
              </a:rPr>
              <a:t>Serial Peripheral Interface(</a:t>
            </a:r>
            <a:r>
              <a:rPr lang="en-IN" sz="2400" b="1" dirty="0">
                <a:solidFill>
                  <a:srgbClr val="0070C0"/>
                </a:solidFill>
                <a:ea typeface="Calibri" panose="020F0502020204030204" pitchFamily="34" charset="0"/>
                <a:cs typeface="Times New Roman" panose="02020603050405020304" pitchFamily="18" charset="0"/>
              </a:rPr>
              <a:t>SPI) serial I/O controller</a:t>
            </a:r>
          </a:p>
          <a:p>
            <a:pPr algn="just">
              <a:lnSpc>
                <a:spcPct val="115000"/>
              </a:lnSpc>
              <a:spcAft>
                <a:spcPts val="0"/>
              </a:spcAft>
            </a:pPr>
            <a:r>
              <a:rPr lang="en-IN" sz="2000" dirty="0">
                <a:ea typeface="Calibri" panose="020F0502020204030204" pitchFamily="34" charset="0"/>
                <a:cs typeface="Times New Roman" panose="02020603050405020304" pitchFamily="18" charset="0"/>
              </a:rPr>
              <a:t>The LPC2148 contain one SPI controller. </a:t>
            </a:r>
          </a:p>
          <a:p>
            <a:pPr marL="342900" lvl="0" indent="-342900" algn="just">
              <a:lnSpc>
                <a:spcPct val="115000"/>
              </a:lnSpc>
              <a:buFont typeface="Times New Roman" panose="02020603050405020304" pitchFamily="18" charset="0"/>
              <a:buChar char="•"/>
            </a:pPr>
            <a:r>
              <a:rPr lang="en-IN" sz="2000" dirty="0">
                <a:ea typeface="Calibri" panose="020F0502020204030204" pitchFamily="34" charset="0"/>
                <a:cs typeface="Times New Roman" panose="02020603050405020304" pitchFamily="18" charset="0"/>
              </a:rPr>
              <a:t>Compliant with SPI specification.</a:t>
            </a:r>
          </a:p>
          <a:p>
            <a:pPr marL="342900" lvl="0" indent="-342900" algn="just">
              <a:lnSpc>
                <a:spcPct val="115000"/>
              </a:lnSpc>
              <a:buFont typeface="Times New Roman" panose="02020603050405020304" pitchFamily="18" charset="0"/>
              <a:buChar char="•"/>
            </a:pPr>
            <a:r>
              <a:rPr lang="en-IN" sz="2000" dirty="0">
                <a:ea typeface="Calibri" panose="020F0502020204030204" pitchFamily="34" charset="0"/>
                <a:cs typeface="Times New Roman" panose="02020603050405020304" pitchFamily="18" charset="0"/>
              </a:rPr>
              <a:t>Synchronous, Serial, Full Duplex, Communication.</a:t>
            </a:r>
          </a:p>
          <a:p>
            <a:pPr marL="342900" lvl="0" indent="-342900" algn="just">
              <a:lnSpc>
                <a:spcPct val="115000"/>
              </a:lnSpc>
              <a:buFont typeface="Times New Roman" panose="02020603050405020304" pitchFamily="18" charset="0"/>
              <a:buChar char="•"/>
            </a:pPr>
            <a:r>
              <a:rPr lang="en-IN" sz="2000" dirty="0">
                <a:ea typeface="Calibri" panose="020F0502020204030204" pitchFamily="34" charset="0"/>
                <a:cs typeface="Times New Roman" panose="02020603050405020304" pitchFamily="18" charset="0"/>
              </a:rPr>
              <a:t>Combined SPI master and slave.</a:t>
            </a:r>
          </a:p>
          <a:p>
            <a:pPr marL="342900" lvl="0" indent="-342900" algn="just">
              <a:lnSpc>
                <a:spcPct val="115000"/>
              </a:lnSpc>
              <a:buFont typeface="Times New Roman" panose="02020603050405020304" pitchFamily="18" charset="0"/>
              <a:buChar char="•"/>
            </a:pPr>
            <a:r>
              <a:rPr lang="en-IN" sz="2000" dirty="0">
                <a:ea typeface="Calibri" panose="020F0502020204030204" pitchFamily="34" charset="0"/>
                <a:cs typeface="Times New Roman" panose="02020603050405020304" pitchFamily="18" charset="0"/>
              </a:rPr>
              <a:t>Maximum data bit rate of </a:t>
            </a:r>
            <a:r>
              <a:rPr lang="en-IN" sz="2000" i="1" dirty="0">
                <a:ea typeface="Calibri" panose="020F0502020204030204" pitchFamily="34" charset="0"/>
                <a:cs typeface="Times New Roman" panose="02020603050405020304" pitchFamily="18" charset="0"/>
              </a:rPr>
              <a:t>one eighth of the input clock rate</a:t>
            </a:r>
            <a:r>
              <a:rPr lang="en-IN" sz="2000" dirty="0">
                <a:ea typeface="Calibri" panose="020F0502020204030204" pitchFamily="34" charset="0"/>
                <a:cs typeface="Times New Roman" panose="02020603050405020304" pitchFamily="18" charset="0"/>
              </a:rPr>
              <a:t>.</a:t>
            </a:r>
          </a:p>
          <a:p>
            <a:r>
              <a:rPr lang="en-IN" sz="2400" b="1" dirty="0">
                <a:solidFill>
                  <a:srgbClr val="0070C0"/>
                </a:solidFill>
              </a:rPr>
              <a:t>Synchronous Serial Port(SSP) serial I/O controller</a:t>
            </a:r>
            <a:endParaRPr lang="en-US" sz="2400" b="1" dirty="0">
              <a:solidFill>
                <a:srgbClr val="0070C0"/>
              </a:solidFill>
            </a:endParaRPr>
          </a:p>
          <a:p>
            <a:pPr marL="342900" lvl="0" indent="-342900" algn="just">
              <a:lnSpc>
                <a:spcPct val="115000"/>
              </a:lnSpc>
              <a:buFont typeface="Times New Roman" panose="02020603050405020304" pitchFamily="18" charset="0"/>
              <a:buChar char="•"/>
            </a:pPr>
            <a:r>
              <a:rPr lang="en-IN" sz="2000" dirty="0">
                <a:ea typeface="Calibri" panose="020F0502020204030204" pitchFamily="34" charset="0"/>
                <a:cs typeface="Times New Roman" panose="02020603050405020304" pitchFamily="18" charset="0"/>
              </a:rPr>
              <a:t>Compatible with Motorola’s SPI, TI’s 4-wire SSI and National Semiconductor’s </a:t>
            </a:r>
            <a:r>
              <a:rPr lang="en-IN" sz="2000" dirty="0" err="1">
                <a:ea typeface="Calibri" panose="020F0502020204030204" pitchFamily="34" charset="0"/>
                <a:cs typeface="Times New Roman" panose="02020603050405020304" pitchFamily="18" charset="0"/>
              </a:rPr>
              <a:t>Microwire</a:t>
            </a:r>
            <a:r>
              <a:rPr lang="en-IN" sz="2000" dirty="0">
                <a:ea typeface="Calibri" panose="020F0502020204030204" pitchFamily="34" charset="0"/>
                <a:cs typeface="Times New Roman" panose="02020603050405020304" pitchFamily="18" charset="0"/>
              </a:rPr>
              <a:t> buses.</a:t>
            </a:r>
          </a:p>
          <a:p>
            <a:pPr marL="342900" lvl="0" indent="-342900" algn="just">
              <a:lnSpc>
                <a:spcPct val="115000"/>
              </a:lnSpc>
              <a:buFont typeface="Times New Roman" panose="02020603050405020304" pitchFamily="18" charset="0"/>
              <a:buChar char="•"/>
            </a:pPr>
            <a:r>
              <a:rPr lang="en-IN" sz="2000" dirty="0">
                <a:ea typeface="Calibri" panose="020F0502020204030204" pitchFamily="34" charset="0"/>
                <a:cs typeface="Times New Roman" panose="02020603050405020304" pitchFamily="18" charset="0"/>
              </a:rPr>
              <a:t>Synchronous serial communication.</a:t>
            </a:r>
          </a:p>
          <a:p>
            <a:pPr marL="342900" lvl="0" indent="-342900" algn="just">
              <a:lnSpc>
                <a:spcPct val="115000"/>
              </a:lnSpc>
              <a:buFont typeface="Times New Roman" panose="02020603050405020304" pitchFamily="18" charset="0"/>
              <a:buChar char="•"/>
            </a:pPr>
            <a:r>
              <a:rPr lang="en-IN" sz="2000" dirty="0">
                <a:ea typeface="Calibri" panose="020F0502020204030204" pitchFamily="34" charset="0"/>
                <a:cs typeface="Times New Roman" panose="02020603050405020304" pitchFamily="18" charset="0"/>
              </a:rPr>
              <a:t>Master or slave operation.</a:t>
            </a:r>
          </a:p>
          <a:p>
            <a:pPr marL="342900" lvl="0" indent="-342900" algn="just">
              <a:lnSpc>
                <a:spcPct val="115000"/>
              </a:lnSpc>
              <a:buFont typeface="Times New Roman" panose="02020603050405020304" pitchFamily="18" charset="0"/>
              <a:buChar char="•"/>
            </a:pPr>
            <a:r>
              <a:rPr lang="en-IN" sz="2000" dirty="0">
                <a:ea typeface="Calibri" panose="020F0502020204030204" pitchFamily="34" charset="0"/>
                <a:cs typeface="Times New Roman" panose="02020603050405020304" pitchFamily="18" charset="0"/>
              </a:rPr>
              <a:t>8-frame FIFOs for both transmit and receive.</a:t>
            </a:r>
          </a:p>
          <a:p>
            <a:pPr marL="342900" lvl="0" indent="-342900" algn="just">
              <a:lnSpc>
                <a:spcPct val="115000"/>
              </a:lnSpc>
              <a:buFont typeface="Times New Roman" panose="02020603050405020304" pitchFamily="18" charset="0"/>
              <a:buChar char="•"/>
            </a:pPr>
            <a:r>
              <a:rPr lang="en-IN" sz="2000" dirty="0">
                <a:ea typeface="Calibri" panose="020F0502020204030204" pitchFamily="34" charset="0"/>
              </a:rPr>
              <a:t>Four bits to 16 bits per frame.</a:t>
            </a:r>
            <a:endParaRPr lang="en-IN" sz="2000" dirty="0"/>
          </a:p>
          <a:p>
            <a:endParaRPr lang="en-IN" sz="2000" dirty="0"/>
          </a:p>
        </p:txBody>
      </p:sp>
      <p:pic>
        <p:nvPicPr>
          <p:cNvPr id="4" name="Picture 3"/>
          <p:cNvPicPr>
            <a:picLocks noChangeAspect="1"/>
          </p:cNvPicPr>
          <p:nvPr/>
        </p:nvPicPr>
        <p:blipFill>
          <a:blip r:embed="rId2"/>
          <a:stretch>
            <a:fillRect/>
          </a:stretch>
        </p:blipFill>
        <p:spPr>
          <a:xfrm>
            <a:off x="102050" y="435429"/>
            <a:ext cx="6022827" cy="6422571"/>
          </a:xfrm>
          <a:prstGeom prst="rect">
            <a:avLst/>
          </a:prstGeom>
        </p:spPr>
      </p:pic>
    </p:spTree>
    <p:extLst>
      <p:ext uri="{BB962C8B-B14F-4D97-AF65-F5344CB8AC3E}">
        <p14:creationId xmlns:p14="http://schemas.microsoft.com/office/powerpoint/2010/main" val="105701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1" y="1"/>
            <a:ext cx="11506199" cy="587828"/>
          </a:xfrm>
        </p:spPr>
        <p:txBody>
          <a:bodyPr>
            <a:normAutofit fontScale="90000"/>
          </a:bodyPr>
          <a:lstStyle/>
          <a:p>
            <a:r>
              <a:rPr lang="en-US" sz="4000" b="1" dirty="0">
                <a:solidFill>
                  <a:srgbClr val="FF0000"/>
                </a:solidFill>
              </a:rPr>
              <a:t>Introduction to LPC2148 Microcontroller</a:t>
            </a:r>
            <a:endParaRPr lang="en-IN" sz="4000" b="1" dirty="0">
              <a:solidFill>
                <a:srgbClr val="FF0000"/>
              </a:solidFill>
            </a:endParaRPr>
          </a:p>
        </p:txBody>
      </p:sp>
      <p:sp>
        <p:nvSpPr>
          <p:cNvPr id="3" name="Content Placeholder 2"/>
          <p:cNvSpPr>
            <a:spLocks noGrp="1"/>
          </p:cNvSpPr>
          <p:nvPr>
            <p:ph idx="1"/>
          </p:nvPr>
        </p:nvSpPr>
        <p:spPr>
          <a:xfrm>
            <a:off x="6124877" y="620479"/>
            <a:ext cx="6067123" cy="6030691"/>
          </a:xfrm>
        </p:spPr>
        <p:txBody>
          <a:bodyPr>
            <a:noAutofit/>
          </a:bodyPr>
          <a:lstStyle/>
          <a:p>
            <a:pPr marL="177800" indent="-177800" algn="just">
              <a:lnSpc>
                <a:spcPct val="115000"/>
              </a:lnSpc>
              <a:buFont typeface="Times New Roman" panose="02020603050405020304" pitchFamily="18" charset="0"/>
              <a:buChar char="•"/>
            </a:pPr>
            <a:r>
              <a:rPr lang="en-IN" sz="2000" b="1" dirty="0">
                <a:solidFill>
                  <a:srgbClr val="0070C0"/>
                </a:solidFill>
              </a:rPr>
              <a:t>General purpose timers/external event counters</a:t>
            </a:r>
            <a:endParaRPr lang="en-IN" sz="1400" dirty="0">
              <a:solidFill>
                <a:srgbClr val="0070C0"/>
              </a:solidFill>
              <a:ea typeface="Calibri" panose="020F0502020204030204" pitchFamily="34" charset="0"/>
              <a:cs typeface="Times New Roman" panose="02020603050405020304" pitchFamily="18" charset="0"/>
            </a:endParaRPr>
          </a:p>
          <a:p>
            <a:pPr marL="177800" lvl="0" indent="-177800" algn="just">
              <a:lnSpc>
                <a:spcPct val="115000"/>
              </a:lnSpc>
              <a:buFont typeface="Times New Roman" panose="02020603050405020304" pitchFamily="18" charset="0"/>
              <a:buChar char="•"/>
            </a:pPr>
            <a:r>
              <a:rPr lang="en-IN" sz="1700" dirty="0">
                <a:ea typeface="Calibri" panose="020F0502020204030204" pitchFamily="34" charset="0"/>
                <a:cs typeface="Times New Roman" panose="02020603050405020304" pitchFamily="18" charset="0"/>
              </a:rPr>
              <a:t>A 32-bit timer/counter with a programmable 32-bit </a:t>
            </a:r>
            <a:r>
              <a:rPr lang="en-IN" sz="1700" dirty="0" err="1">
                <a:ea typeface="Calibri" panose="020F0502020204030204" pitchFamily="34" charset="0"/>
                <a:cs typeface="Times New Roman" panose="02020603050405020304" pitchFamily="18" charset="0"/>
              </a:rPr>
              <a:t>prescaler</a:t>
            </a:r>
            <a:r>
              <a:rPr lang="en-IN" sz="1700" dirty="0">
                <a:ea typeface="Calibri" panose="020F0502020204030204" pitchFamily="34" charset="0"/>
                <a:cs typeface="Times New Roman" panose="02020603050405020304" pitchFamily="18" charset="0"/>
              </a:rPr>
              <a:t>.</a:t>
            </a:r>
          </a:p>
          <a:p>
            <a:pPr marL="177800" lvl="0" indent="-177800" algn="just">
              <a:lnSpc>
                <a:spcPct val="115000"/>
              </a:lnSpc>
              <a:buFont typeface="Times New Roman" panose="02020603050405020304" pitchFamily="18" charset="0"/>
              <a:buChar char="•"/>
            </a:pPr>
            <a:r>
              <a:rPr lang="en-IN" sz="1700" dirty="0">
                <a:ea typeface="Calibri" panose="020F0502020204030204" pitchFamily="34" charset="0"/>
                <a:cs typeface="Times New Roman" panose="02020603050405020304" pitchFamily="18" charset="0"/>
              </a:rPr>
              <a:t>External event counter or timer operation.</a:t>
            </a:r>
          </a:p>
          <a:p>
            <a:pPr marL="177800" lvl="0" indent="-177800" algn="just">
              <a:lnSpc>
                <a:spcPct val="115000"/>
              </a:lnSpc>
              <a:buFont typeface="Times New Roman" panose="02020603050405020304" pitchFamily="18" charset="0"/>
              <a:buChar char="•"/>
            </a:pPr>
            <a:r>
              <a:rPr lang="en-IN" sz="1700" dirty="0">
                <a:ea typeface="Calibri" panose="020F0502020204030204" pitchFamily="34" charset="0"/>
                <a:cs typeface="Times New Roman" panose="02020603050405020304" pitchFamily="18" charset="0"/>
              </a:rPr>
              <a:t>Four 32-bit capture channels per timer/counter that can take a snapshot of the timer value when an input signal transitions. A capture event may also optionally generate an interrupt.</a:t>
            </a:r>
          </a:p>
          <a:p>
            <a:pPr marL="177800" lvl="0" indent="-177800" algn="just">
              <a:lnSpc>
                <a:spcPct val="115000"/>
              </a:lnSpc>
              <a:buFont typeface="Times New Roman" panose="02020603050405020304" pitchFamily="18" charset="0"/>
              <a:buChar char="•"/>
            </a:pPr>
            <a:r>
              <a:rPr lang="en-IN" sz="1700" dirty="0">
                <a:ea typeface="Calibri" panose="020F0502020204030204" pitchFamily="34" charset="0"/>
                <a:cs typeface="Times New Roman" panose="02020603050405020304" pitchFamily="18" charset="0"/>
              </a:rPr>
              <a:t>Four 32-bit match registers that allow:</a:t>
            </a:r>
          </a:p>
          <a:p>
            <a:pPr marL="627063" lvl="1" indent="-169863" algn="just">
              <a:lnSpc>
                <a:spcPct val="115000"/>
              </a:lnSpc>
              <a:buFont typeface="Times New Roman" panose="02020603050405020304" pitchFamily="18" charset="0"/>
              <a:buChar char="–"/>
            </a:pPr>
            <a:r>
              <a:rPr lang="en-IN" sz="1700" dirty="0">
                <a:ea typeface="Calibri" panose="020F0502020204030204" pitchFamily="34" charset="0"/>
                <a:cs typeface="Times New Roman" panose="02020603050405020304" pitchFamily="18" charset="0"/>
              </a:rPr>
              <a:t>Continuous operation with optional interrupt generation on match.</a:t>
            </a:r>
          </a:p>
          <a:p>
            <a:pPr marL="627063" lvl="1" indent="-169863" algn="just">
              <a:lnSpc>
                <a:spcPct val="115000"/>
              </a:lnSpc>
              <a:buFont typeface="Times New Roman" panose="02020603050405020304" pitchFamily="18" charset="0"/>
              <a:buChar char="–"/>
            </a:pPr>
            <a:r>
              <a:rPr lang="en-IN" sz="1700" dirty="0">
                <a:ea typeface="Calibri" panose="020F0502020204030204" pitchFamily="34" charset="0"/>
                <a:cs typeface="Times New Roman" panose="02020603050405020304" pitchFamily="18" charset="0"/>
              </a:rPr>
              <a:t>Stop timer on match with optional interrupt generation.</a:t>
            </a:r>
          </a:p>
          <a:p>
            <a:pPr marL="627063" lvl="1" indent="-169863" algn="just">
              <a:lnSpc>
                <a:spcPct val="115000"/>
              </a:lnSpc>
              <a:buFont typeface="Times New Roman" panose="02020603050405020304" pitchFamily="18" charset="0"/>
              <a:buChar char="–"/>
            </a:pPr>
            <a:r>
              <a:rPr lang="en-IN" sz="1700" dirty="0">
                <a:ea typeface="Calibri" panose="020F0502020204030204" pitchFamily="34" charset="0"/>
                <a:cs typeface="Times New Roman" panose="02020603050405020304" pitchFamily="18" charset="0"/>
              </a:rPr>
              <a:t>Reset timer on match with optional interrupt generation.</a:t>
            </a:r>
          </a:p>
          <a:p>
            <a:pPr marL="177800" lvl="0" indent="-177800" algn="just">
              <a:lnSpc>
                <a:spcPct val="115000"/>
              </a:lnSpc>
              <a:buFont typeface="Times New Roman" panose="02020603050405020304" pitchFamily="18" charset="0"/>
              <a:buChar char="•"/>
            </a:pPr>
            <a:r>
              <a:rPr lang="en-IN" sz="1700" dirty="0">
                <a:ea typeface="Calibri" panose="020F0502020204030204" pitchFamily="34" charset="0"/>
                <a:cs typeface="Times New Roman" panose="02020603050405020304" pitchFamily="18" charset="0"/>
              </a:rPr>
              <a:t>Four external outputs per timer/counter corresponding to match registers, with the following capabilities:</a:t>
            </a:r>
          </a:p>
          <a:p>
            <a:pPr marL="800100" lvl="1" indent="-342900" algn="just">
              <a:lnSpc>
                <a:spcPct val="115000"/>
              </a:lnSpc>
              <a:buFont typeface="Times New Roman" panose="02020603050405020304" pitchFamily="18" charset="0"/>
              <a:buChar char="–"/>
            </a:pPr>
            <a:r>
              <a:rPr lang="en-IN" sz="1700" dirty="0">
                <a:ea typeface="Calibri" panose="020F0502020204030204" pitchFamily="34" charset="0"/>
                <a:cs typeface="Times New Roman" panose="02020603050405020304" pitchFamily="18" charset="0"/>
              </a:rPr>
              <a:t>Set LOW on match.</a:t>
            </a:r>
          </a:p>
          <a:p>
            <a:pPr marL="800100" lvl="1" indent="-342900" algn="just">
              <a:lnSpc>
                <a:spcPct val="115000"/>
              </a:lnSpc>
              <a:buFont typeface="Times New Roman" panose="02020603050405020304" pitchFamily="18" charset="0"/>
              <a:buChar char="–"/>
            </a:pPr>
            <a:r>
              <a:rPr lang="en-IN" sz="1700" dirty="0">
                <a:ea typeface="Calibri" panose="020F0502020204030204" pitchFamily="34" charset="0"/>
                <a:cs typeface="Times New Roman" panose="02020603050405020304" pitchFamily="18" charset="0"/>
              </a:rPr>
              <a:t>Set HIGH on match.</a:t>
            </a:r>
          </a:p>
          <a:p>
            <a:pPr marL="800100" lvl="1" indent="-342900" algn="just">
              <a:lnSpc>
                <a:spcPct val="115000"/>
              </a:lnSpc>
              <a:buFont typeface="Times New Roman" panose="02020603050405020304" pitchFamily="18" charset="0"/>
              <a:buChar char="–"/>
            </a:pPr>
            <a:r>
              <a:rPr lang="en-IN" sz="1700" dirty="0">
                <a:ea typeface="Calibri" panose="020F0502020204030204" pitchFamily="34" charset="0"/>
                <a:cs typeface="Times New Roman" panose="02020603050405020304" pitchFamily="18" charset="0"/>
              </a:rPr>
              <a:t>Toggle on match.</a:t>
            </a:r>
          </a:p>
          <a:p>
            <a:pPr marL="800100" lvl="1" indent="-342900" algn="just">
              <a:lnSpc>
                <a:spcPct val="115000"/>
              </a:lnSpc>
              <a:buFont typeface="Times New Roman" panose="02020603050405020304" pitchFamily="18" charset="0"/>
              <a:buChar char="–"/>
            </a:pPr>
            <a:r>
              <a:rPr lang="en-IN" sz="1700" dirty="0">
                <a:ea typeface="Calibri" panose="020F0502020204030204" pitchFamily="34" charset="0"/>
                <a:cs typeface="Times New Roman" panose="02020603050405020304" pitchFamily="18" charset="0"/>
              </a:rPr>
              <a:t>Do nothing on match.</a:t>
            </a:r>
          </a:p>
          <a:p>
            <a:pPr lvl="1"/>
            <a:endParaRPr lang="en-IN" sz="1200" dirty="0"/>
          </a:p>
        </p:txBody>
      </p:sp>
      <p:pic>
        <p:nvPicPr>
          <p:cNvPr id="4" name="Picture 3"/>
          <p:cNvPicPr>
            <a:picLocks noChangeAspect="1"/>
          </p:cNvPicPr>
          <p:nvPr/>
        </p:nvPicPr>
        <p:blipFill>
          <a:blip r:embed="rId2"/>
          <a:stretch>
            <a:fillRect/>
          </a:stretch>
        </p:blipFill>
        <p:spPr>
          <a:xfrm>
            <a:off x="102050" y="435429"/>
            <a:ext cx="6022827" cy="6422571"/>
          </a:xfrm>
          <a:prstGeom prst="rect">
            <a:avLst/>
          </a:prstGeom>
        </p:spPr>
      </p:pic>
    </p:spTree>
    <p:extLst>
      <p:ext uri="{BB962C8B-B14F-4D97-AF65-F5344CB8AC3E}">
        <p14:creationId xmlns:p14="http://schemas.microsoft.com/office/powerpoint/2010/main" val="2609592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1" y="1"/>
            <a:ext cx="11506199" cy="587828"/>
          </a:xfrm>
        </p:spPr>
        <p:txBody>
          <a:bodyPr>
            <a:normAutofit fontScale="90000"/>
          </a:bodyPr>
          <a:lstStyle/>
          <a:p>
            <a:r>
              <a:rPr lang="en-US" sz="4000" b="1" dirty="0">
                <a:solidFill>
                  <a:srgbClr val="FF0000"/>
                </a:solidFill>
              </a:rPr>
              <a:t>Introduction to LPC2148 Microcontroller</a:t>
            </a:r>
            <a:endParaRPr lang="en-IN" sz="4000" b="1" dirty="0">
              <a:solidFill>
                <a:srgbClr val="FF0000"/>
              </a:solidFill>
            </a:endParaRPr>
          </a:p>
        </p:txBody>
      </p:sp>
      <p:sp>
        <p:nvSpPr>
          <p:cNvPr id="3" name="Content Placeholder 2"/>
          <p:cNvSpPr>
            <a:spLocks noGrp="1"/>
          </p:cNvSpPr>
          <p:nvPr>
            <p:ph idx="1"/>
          </p:nvPr>
        </p:nvSpPr>
        <p:spPr>
          <a:xfrm>
            <a:off x="6248400" y="620479"/>
            <a:ext cx="5584370" cy="6030691"/>
          </a:xfrm>
        </p:spPr>
        <p:txBody>
          <a:bodyPr>
            <a:normAutofit/>
          </a:bodyPr>
          <a:lstStyle/>
          <a:p>
            <a:r>
              <a:rPr lang="en-IN" sz="2400" b="1" dirty="0">
                <a:solidFill>
                  <a:srgbClr val="0070C0"/>
                </a:solidFill>
              </a:rPr>
              <a:t>Watchdog timer</a:t>
            </a:r>
            <a:endParaRPr lang="en-IN" sz="2400" dirty="0">
              <a:solidFill>
                <a:srgbClr val="0070C0"/>
              </a:solidFill>
            </a:endParaRPr>
          </a:p>
          <a:p>
            <a:pPr lvl="0"/>
            <a:r>
              <a:rPr lang="en-IN" sz="2200" dirty="0"/>
              <a:t>Internally resets chip if not periodically reloaded.</a:t>
            </a:r>
          </a:p>
          <a:p>
            <a:pPr lvl="0"/>
            <a:r>
              <a:rPr lang="en-IN" sz="2200" dirty="0"/>
              <a:t>Debug mode.</a:t>
            </a:r>
          </a:p>
          <a:p>
            <a:pPr lvl="0"/>
            <a:r>
              <a:rPr lang="en-IN" sz="2200" dirty="0"/>
              <a:t>Enabled by software but requires a hardware reset or a watchdog reset/interrupt to be disabled.</a:t>
            </a:r>
          </a:p>
          <a:p>
            <a:pPr lvl="0"/>
            <a:r>
              <a:rPr lang="en-IN" sz="2200" dirty="0"/>
              <a:t>Incorrect/Incomplete feed sequence causes reset/interrupt if enabled.</a:t>
            </a:r>
          </a:p>
          <a:p>
            <a:pPr lvl="0"/>
            <a:r>
              <a:rPr lang="en-IN" sz="2200" dirty="0"/>
              <a:t>Flag to indicate watchdog reset.</a:t>
            </a:r>
          </a:p>
          <a:p>
            <a:pPr lvl="0"/>
            <a:r>
              <a:rPr lang="en-IN" sz="2200" dirty="0"/>
              <a:t>Programmable 32-bit timer with internal pre-scaler.</a:t>
            </a:r>
          </a:p>
          <a:p>
            <a:endParaRPr lang="en-IN" sz="2000" dirty="0"/>
          </a:p>
        </p:txBody>
      </p:sp>
      <p:pic>
        <p:nvPicPr>
          <p:cNvPr id="4" name="Picture 3"/>
          <p:cNvPicPr>
            <a:picLocks noChangeAspect="1"/>
          </p:cNvPicPr>
          <p:nvPr/>
        </p:nvPicPr>
        <p:blipFill>
          <a:blip r:embed="rId2"/>
          <a:stretch>
            <a:fillRect/>
          </a:stretch>
        </p:blipFill>
        <p:spPr>
          <a:xfrm>
            <a:off x="102050" y="435429"/>
            <a:ext cx="6022827" cy="6422571"/>
          </a:xfrm>
          <a:prstGeom prst="rect">
            <a:avLst/>
          </a:prstGeom>
        </p:spPr>
      </p:pic>
    </p:spTree>
    <p:extLst>
      <p:ext uri="{BB962C8B-B14F-4D97-AF65-F5344CB8AC3E}">
        <p14:creationId xmlns:p14="http://schemas.microsoft.com/office/powerpoint/2010/main" val="3329781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1" y="1"/>
            <a:ext cx="11506199" cy="587828"/>
          </a:xfrm>
        </p:spPr>
        <p:txBody>
          <a:bodyPr>
            <a:normAutofit fontScale="90000"/>
          </a:bodyPr>
          <a:lstStyle/>
          <a:p>
            <a:r>
              <a:rPr lang="en-US" sz="4000" b="1" dirty="0">
                <a:solidFill>
                  <a:srgbClr val="FF0000"/>
                </a:solidFill>
              </a:rPr>
              <a:t>Introduction to LPC2148 Microcontroller</a:t>
            </a:r>
            <a:endParaRPr lang="en-IN" sz="4000" b="1" dirty="0">
              <a:solidFill>
                <a:srgbClr val="FF0000"/>
              </a:solidFill>
            </a:endParaRPr>
          </a:p>
        </p:txBody>
      </p:sp>
      <p:sp>
        <p:nvSpPr>
          <p:cNvPr id="3" name="Content Placeholder 2"/>
          <p:cNvSpPr>
            <a:spLocks noGrp="1"/>
          </p:cNvSpPr>
          <p:nvPr>
            <p:ph idx="1"/>
          </p:nvPr>
        </p:nvSpPr>
        <p:spPr>
          <a:xfrm>
            <a:off x="6248400" y="620479"/>
            <a:ext cx="5584370" cy="6030691"/>
          </a:xfrm>
        </p:spPr>
        <p:txBody>
          <a:bodyPr>
            <a:normAutofit/>
          </a:bodyPr>
          <a:lstStyle/>
          <a:p>
            <a:r>
              <a:rPr lang="en-IN" sz="2400" b="1" dirty="0">
                <a:solidFill>
                  <a:srgbClr val="0070C0"/>
                </a:solidFill>
              </a:rPr>
              <a:t>Real-time clock</a:t>
            </a:r>
            <a:endParaRPr lang="en-IN" sz="2400" dirty="0">
              <a:solidFill>
                <a:srgbClr val="0070C0"/>
              </a:solidFill>
            </a:endParaRPr>
          </a:p>
          <a:p>
            <a:pPr lvl="0"/>
            <a:r>
              <a:rPr lang="en-IN" sz="2200" dirty="0"/>
              <a:t>Measures the passage of time to maintain a calendar and clock.</a:t>
            </a:r>
          </a:p>
          <a:p>
            <a:pPr lvl="0"/>
            <a:r>
              <a:rPr lang="en-IN" sz="2200" dirty="0"/>
              <a:t>Ultra-low power design to support battery powered systems.</a:t>
            </a:r>
          </a:p>
          <a:p>
            <a:pPr lvl="0"/>
            <a:r>
              <a:rPr lang="en-IN" sz="2200" dirty="0"/>
              <a:t>Provides </a:t>
            </a:r>
            <a:r>
              <a:rPr lang="en-IN" sz="2200" i="1" dirty="0"/>
              <a:t>Seconds, Minutes, Hours, Day of Month, Month, Year, Day of Week, and Day of Year.</a:t>
            </a:r>
          </a:p>
          <a:p>
            <a:pPr lvl="0"/>
            <a:r>
              <a:rPr lang="en-IN" sz="2200" dirty="0"/>
              <a:t>Can use either the RTC dedicated 32 kHz oscillator input or clock derived from the external</a:t>
            </a:r>
          </a:p>
          <a:p>
            <a:pPr lvl="0"/>
            <a:r>
              <a:rPr lang="en-IN" sz="2200" dirty="0"/>
              <a:t>Dedicated power supply pin can be connected to a battery or the main 3.3 V</a:t>
            </a:r>
          </a:p>
          <a:p>
            <a:endParaRPr lang="en-IN" sz="2000" dirty="0"/>
          </a:p>
        </p:txBody>
      </p:sp>
      <p:pic>
        <p:nvPicPr>
          <p:cNvPr id="4" name="Picture 3"/>
          <p:cNvPicPr>
            <a:picLocks noChangeAspect="1"/>
          </p:cNvPicPr>
          <p:nvPr/>
        </p:nvPicPr>
        <p:blipFill>
          <a:blip r:embed="rId2"/>
          <a:stretch>
            <a:fillRect/>
          </a:stretch>
        </p:blipFill>
        <p:spPr>
          <a:xfrm>
            <a:off x="102050" y="435429"/>
            <a:ext cx="6022827" cy="6422571"/>
          </a:xfrm>
          <a:prstGeom prst="rect">
            <a:avLst/>
          </a:prstGeom>
        </p:spPr>
      </p:pic>
    </p:spTree>
    <p:extLst>
      <p:ext uri="{BB962C8B-B14F-4D97-AF65-F5344CB8AC3E}">
        <p14:creationId xmlns:p14="http://schemas.microsoft.com/office/powerpoint/2010/main" val="3377296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1" y="1"/>
            <a:ext cx="11506199" cy="587828"/>
          </a:xfrm>
        </p:spPr>
        <p:txBody>
          <a:bodyPr>
            <a:normAutofit fontScale="90000"/>
          </a:bodyPr>
          <a:lstStyle/>
          <a:p>
            <a:r>
              <a:rPr lang="en-US" sz="4000" b="1" dirty="0">
                <a:solidFill>
                  <a:srgbClr val="FF0000"/>
                </a:solidFill>
              </a:rPr>
              <a:t>Introduction to LPC2148 Microcontroller</a:t>
            </a:r>
            <a:endParaRPr lang="en-IN" sz="4000" b="1" dirty="0">
              <a:solidFill>
                <a:srgbClr val="FF0000"/>
              </a:solidFill>
            </a:endParaRPr>
          </a:p>
        </p:txBody>
      </p:sp>
      <p:sp>
        <p:nvSpPr>
          <p:cNvPr id="3" name="Content Placeholder 2"/>
          <p:cNvSpPr>
            <a:spLocks noGrp="1"/>
          </p:cNvSpPr>
          <p:nvPr>
            <p:ph idx="1"/>
          </p:nvPr>
        </p:nvSpPr>
        <p:spPr>
          <a:xfrm>
            <a:off x="6248400" y="620479"/>
            <a:ext cx="5584370" cy="6030691"/>
          </a:xfrm>
        </p:spPr>
        <p:txBody>
          <a:bodyPr>
            <a:noAutofit/>
          </a:bodyPr>
          <a:lstStyle/>
          <a:p>
            <a:r>
              <a:rPr lang="en-IN" sz="2400" b="1" dirty="0">
                <a:solidFill>
                  <a:srgbClr val="0070C0"/>
                </a:solidFill>
              </a:rPr>
              <a:t>Pulse width modulator</a:t>
            </a:r>
            <a:endParaRPr lang="en-IN" sz="1400" dirty="0">
              <a:solidFill>
                <a:srgbClr val="0070C0"/>
              </a:solidFill>
            </a:endParaRPr>
          </a:p>
          <a:p>
            <a:pPr lvl="0"/>
            <a:r>
              <a:rPr lang="en-IN" sz="2100" dirty="0"/>
              <a:t>Supports single edge controlled and/or double edge controlled PWM outputs.</a:t>
            </a:r>
          </a:p>
          <a:p>
            <a:pPr lvl="0"/>
            <a:r>
              <a:rPr lang="en-IN" sz="2100" dirty="0"/>
              <a:t>Pulse period and width can be any number of timer counts. </a:t>
            </a:r>
          </a:p>
          <a:p>
            <a:pPr lvl="0"/>
            <a:r>
              <a:rPr lang="en-IN" sz="2100" dirty="0"/>
              <a:t>All PWM outputs will occur at the same repetition rate.</a:t>
            </a:r>
          </a:p>
          <a:p>
            <a:pPr lvl="0"/>
            <a:r>
              <a:rPr lang="en-IN" sz="2100" dirty="0"/>
              <a:t>Double edge controlled PWM outputs can be programmed to be either positive going or negative going pulses.</a:t>
            </a:r>
          </a:p>
          <a:p>
            <a:pPr lvl="0"/>
            <a:r>
              <a:rPr lang="en-IN" sz="2100" dirty="0"/>
              <a:t>Match register updates are synchronized with pulse outputs to prevent generation of erroneous pulses. </a:t>
            </a:r>
          </a:p>
          <a:p>
            <a:pPr lvl="0"/>
            <a:r>
              <a:rPr lang="en-IN" sz="2100" dirty="0"/>
              <a:t>May be used as a standard timer if the PWM mode is not enabled.</a:t>
            </a:r>
          </a:p>
          <a:p>
            <a:r>
              <a:rPr lang="en-IN" sz="2100" dirty="0"/>
              <a:t>A 32-bit Timer/Counter with a programmable 32-bit </a:t>
            </a:r>
            <a:r>
              <a:rPr lang="en-IN" sz="2100" dirty="0" err="1"/>
              <a:t>Prescaler</a:t>
            </a:r>
            <a:endParaRPr lang="en-IN" sz="2100" dirty="0"/>
          </a:p>
        </p:txBody>
      </p:sp>
      <p:pic>
        <p:nvPicPr>
          <p:cNvPr id="4" name="Picture 3"/>
          <p:cNvPicPr>
            <a:picLocks noChangeAspect="1"/>
          </p:cNvPicPr>
          <p:nvPr/>
        </p:nvPicPr>
        <p:blipFill>
          <a:blip r:embed="rId2"/>
          <a:stretch>
            <a:fillRect/>
          </a:stretch>
        </p:blipFill>
        <p:spPr>
          <a:xfrm>
            <a:off x="145593" y="424538"/>
            <a:ext cx="6022827" cy="6422571"/>
          </a:xfrm>
          <a:prstGeom prst="rect">
            <a:avLst/>
          </a:prstGeom>
        </p:spPr>
      </p:pic>
    </p:spTree>
    <p:extLst>
      <p:ext uri="{BB962C8B-B14F-4D97-AF65-F5344CB8AC3E}">
        <p14:creationId xmlns:p14="http://schemas.microsoft.com/office/powerpoint/2010/main" val="1453045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1" y="1"/>
            <a:ext cx="11506199" cy="587828"/>
          </a:xfrm>
        </p:spPr>
        <p:txBody>
          <a:bodyPr>
            <a:normAutofit fontScale="90000"/>
          </a:bodyPr>
          <a:lstStyle/>
          <a:p>
            <a:r>
              <a:rPr lang="en-US" sz="4000" b="1" dirty="0">
                <a:solidFill>
                  <a:srgbClr val="FF0000"/>
                </a:solidFill>
              </a:rPr>
              <a:t>Introduction to LPC2148 Microcontroller</a:t>
            </a:r>
            <a:endParaRPr lang="en-IN" sz="4000" b="1" dirty="0">
              <a:solidFill>
                <a:srgbClr val="FF0000"/>
              </a:solidFill>
            </a:endParaRPr>
          </a:p>
        </p:txBody>
      </p:sp>
      <p:sp>
        <p:nvSpPr>
          <p:cNvPr id="3" name="Content Placeholder 2"/>
          <p:cNvSpPr>
            <a:spLocks noGrp="1"/>
          </p:cNvSpPr>
          <p:nvPr>
            <p:ph idx="1"/>
          </p:nvPr>
        </p:nvSpPr>
        <p:spPr>
          <a:xfrm>
            <a:off x="6248400" y="620479"/>
            <a:ext cx="5584370" cy="6030691"/>
          </a:xfrm>
        </p:spPr>
        <p:txBody>
          <a:bodyPr>
            <a:noAutofit/>
          </a:bodyPr>
          <a:lstStyle/>
          <a:p>
            <a:r>
              <a:rPr lang="en-IN" sz="2400" b="1" dirty="0">
                <a:solidFill>
                  <a:srgbClr val="0070C0"/>
                </a:solidFill>
              </a:rPr>
              <a:t>System control</a:t>
            </a:r>
            <a:endParaRPr lang="en-IN" sz="2400" dirty="0">
              <a:solidFill>
                <a:srgbClr val="0070C0"/>
              </a:solidFill>
            </a:endParaRPr>
          </a:p>
          <a:p>
            <a:pPr marL="804863" lvl="1" indent="-347663">
              <a:buFont typeface="Wingdings" panose="05000000000000000000" pitchFamily="2" charset="2"/>
              <a:buChar char="§"/>
            </a:pPr>
            <a:r>
              <a:rPr lang="en-IN" sz="2200" dirty="0"/>
              <a:t>Crystal oscillator</a:t>
            </a:r>
          </a:p>
          <a:p>
            <a:pPr marL="804863" lvl="1" indent="-347663">
              <a:buFont typeface="Wingdings" panose="05000000000000000000" pitchFamily="2" charset="2"/>
              <a:buChar char="§"/>
            </a:pPr>
            <a:r>
              <a:rPr lang="en-IN" sz="2200" dirty="0"/>
              <a:t>PLL</a:t>
            </a:r>
          </a:p>
          <a:p>
            <a:pPr marL="804863" lvl="1" indent="-347663">
              <a:buFont typeface="Wingdings" panose="05000000000000000000" pitchFamily="2" charset="2"/>
              <a:buChar char="§"/>
            </a:pPr>
            <a:r>
              <a:rPr lang="en-IN" sz="2200" dirty="0"/>
              <a:t>Reset and wake-up timer</a:t>
            </a:r>
          </a:p>
          <a:p>
            <a:pPr marL="804863" lvl="1" indent="-347663">
              <a:buFont typeface="Wingdings" panose="05000000000000000000" pitchFamily="2" charset="2"/>
              <a:buChar char="§"/>
            </a:pPr>
            <a:r>
              <a:rPr lang="en-IN" sz="2200" dirty="0"/>
              <a:t>Brownout detector</a:t>
            </a:r>
          </a:p>
          <a:p>
            <a:pPr marL="804863" lvl="1" indent="-347663">
              <a:buFont typeface="Wingdings" panose="05000000000000000000" pitchFamily="2" charset="2"/>
              <a:buChar char="§"/>
            </a:pPr>
            <a:r>
              <a:rPr lang="en-IN" sz="2200" dirty="0"/>
              <a:t>Code security</a:t>
            </a:r>
          </a:p>
          <a:p>
            <a:pPr marL="804863" lvl="1" indent="-347663">
              <a:buFont typeface="Wingdings" panose="05000000000000000000" pitchFamily="2" charset="2"/>
              <a:buChar char="§"/>
            </a:pPr>
            <a:r>
              <a:rPr lang="en-IN" sz="2200" dirty="0"/>
              <a:t>External interrupt inputs</a:t>
            </a:r>
          </a:p>
          <a:p>
            <a:pPr marL="804863" lvl="1" indent="-347663">
              <a:buFont typeface="Wingdings" panose="05000000000000000000" pitchFamily="2" charset="2"/>
              <a:buChar char="§"/>
            </a:pPr>
            <a:r>
              <a:rPr lang="en-IN" sz="2200" dirty="0"/>
              <a:t>Memory mapping control</a:t>
            </a:r>
          </a:p>
          <a:p>
            <a:pPr marL="804863" lvl="1" indent="-347663">
              <a:buFont typeface="Wingdings" panose="05000000000000000000" pitchFamily="2" charset="2"/>
              <a:buChar char="§"/>
            </a:pPr>
            <a:r>
              <a:rPr lang="en-IN" sz="2200" dirty="0"/>
              <a:t>Power control</a:t>
            </a:r>
          </a:p>
          <a:p>
            <a:pPr marL="1262063" lvl="2" indent="-347663">
              <a:buFont typeface="Wingdings" panose="05000000000000000000" pitchFamily="2" charset="2"/>
              <a:buChar char="Ø"/>
            </a:pPr>
            <a:r>
              <a:rPr lang="en-IN" sz="2200" dirty="0"/>
              <a:t>Idle mode </a:t>
            </a:r>
          </a:p>
          <a:p>
            <a:pPr marL="1262063" lvl="2" indent="-347663">
              <a:buFont typeface="Wingdings" panose="05000000000000000000" pitchFamily="2" charset="2"/>
              <a:buChar char="Ø"/>
            </a:pPr>
            <a:r>
              <a:rPr lang="en-IN" sz="2200" dirty="0"/>
              <a:t>Power-down mode</a:t>
            </a:r>
          </a:p>
          <a:p>
            <a:pPr marL="804863" lvl="1" indent="-347663">
              <a:buFont typeface="Wingdings" panose="05000000000000000000" pitchFamily="2" charset="2"/>
              <a:buChar char="§"/>
            </a:pPr>
            <a:r>
              <a:rPr lang="en-IN" sz="2200" dirty="0"/>
              <a:t>APB bus</a:t>
            </a:r>
          </a:p>
          <a:p>
            <a:endParaRPr lang="en-IN" sz="1400" dirty="0"/>
          </a:p>
        </p:txBody>
      </p:sp>
      <p:pic>
        <p:nvPicPr>
          <p:cNvPr id="4" name="Picture 3"/>
          <p:cNvPicPr>
            <a:picLocks noChangeAspect="1"/>
          </p:cNvPicPr>
          <p:nvPr/>
        </p:nvPicPr>
        <p:blipFill>
          <a:blip r:embed="rId2"/>
          <a:stretch>
            <a:fillRect/>
          </a:stretch>
        </p:blipFill>
        <p:spPr>
          <a:xfrm>
            <a:off x="145593" y="424538"/>
            <a:ext cx="6022827" cy="6422571"/>
          </a:xfrm>
          <a:prstGeom prst="rect">
            <a:avLst/>
          </a:prstGeom>
        </p:spPr>
      </p:pic>
    </p:spTree>
    <p:extLst>
      <p:ext uri="{BB962C8B-B14F-4D97-AF65-F5344CB8AC3E}">
        <p14:creationId xmlns:p14="http://schemas.microsoft.com/office/powerpoint/2010/main" val="314038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1" y="1"/>
            <a:ext cx="11506199" cy="587828"/>
          </a:xfrm>
        </p:spPr>
        <p:txBody>
          <a:bodyPr>
            <a:normAutofit fontScale="90000"/>
          </a:bodyPr>
          <a:lstStyle/>
          <a:p>
            <a:r>
              <a:rPr lang="en-US" sz="4000" b="1" dirty="0">
                <a:solidFill>
                  <a:srgbClr val="FF0000"/>
                </a:solidFill>
              </a:rPr>
              <a:t>Introduction to LPC2148 Microcontroller</a:t>
            </a:r>
            <a:endParaRPr lang="en-IN" sz="4000" b="1" dirty="0">
              <a:solidFill>
                <a:srgbClr val="FF0000"/>
              </a:solidFill>
            </a:endParaRPr>
          </a:p>
        </p:txBody>
      </p:sp>
      <p:sp>
        <p:nvSpPr>
          <p:cNvPr id="3" name="Content Placeholder 2"/>
          <p:cNvSpPr>
            <a:spLocks noGrp="1"/>
          </p:cNvSpPr>
          <p:nvPr>
            <p:ph idx="1"/>
          </p:nvPr>
        </p:nvSpPr>
        <p:spPr>
          <a:xfrm>
            <a:off x="326571" y="620480"/>
            <a:ext cx="11506199" cy="5649686"/>
          </a:xfrm>
        </p:spPr>
        <p:txBody>
          <a:bodyPr>
            <a:normAutofit/>
          </a:bodyPr>
          <a:lstStyle/>
          <a:p>
            <a:r>
              <a:rPr lang="en-US" sz="2400" dirty="0"/>
              <a:t>The LPC2141/42/44/46/48 microcontrollers are based on a 16-bit/32-bit ARM7TDMI-S CPU </a:t>
            </a:r>
          </a:p>
          <a:p>
            <a:r>
              <a:rPr lang="en-US" sz="2400" dirty="0"/>
              <a:t>Has embedded high-speed flash memory </a:t>
            </a:r>
          </a:p>
          <a:p>
            <a:r>
              <a:rPr lang="en-US" sz="2400" dirty="0"/>
              <a:t>A 128-bit wide memory interface and a unique accelerator architecture </a:t>
            </a:r>
          </a:p>
          <a:p>
            <a:r>
              <a:rPr lang="en-US" sz="2400" dirty="0"/>
              <a:t>16-bit Thumb mode reduces code by more than 30 % with minimal performance penalty.</a:t>
            </a:r>
          </a:p>
          <a:p>
            <a:r>
              <a:rPr lang="en-US" sz="2400" dirty="0"/>
              <a:t>Ideal for applications where miniaturization is a key requirement, such as access control and point-of-sale. </a:t>
            </a:r>
          </a:p>
          <a:p>
            <a:r>
              <a:rPr lang="en-US" sz="2400" dirty="0"/>
              <a:t>Serial communications interfaces makes them well suited for:</a:t>
            </a:r>
          </a:p>
          <a:p>
            <a:pPr lvl="1">
              <a:buFont typeface="Wingdings" panose="05000000000000000000" pitchFamily="2" charset="2"/>
              <a:buChar char="ü"/>
            </a:pPr>
            <a:r>
              <a:rPr lang="en-US" dirty="0"/>
              <a:t>communication gateways and protocol converters</a:t>
            </a:r>
          </a:p>
          <a:p>
            <a:pPr lvl="1">
              <a:buFont typeface="Wingdings" panose="05000000000000000000" pitchFamily="2" charset="2"/>
              <a:buChar char="ü"/>
            </a:pPr>
            <a:r>
              <a:rPr lang="en-US" dirty="0"/>
              <a:t>soft modems</a:t>
            </a:r>
          </a:p>
          <a:p>
            <a:pPr lvl="1">
              <a:buFont typeface="Wingdings" panose="05000000000000000000" pitchFamily="2" charset="2"/>
              <a:buChar char="ü"/>
            </a:pPr>
            <a:r>
              <a:rPr lang="en-US" dirty="0"/>
              <a:t>voice recognition and low end imaging</a:t>
            </a:r>
          </a:p>
          <a:p>
            <a:r>
              <a:rPr lang="en-US" sz="2400" dirty="0"/>
              <a:t>Presence of various peripheral devices make these microcontrollers suitable for industrial control and medical systems.</a:t>
            </a:r>
            <a:endParaRPr lang="en-IN" sz="2400" dirty="0"/>
          </a:p>
        </p:txBody>
      </p:sp>
    </p:spTree>
    <p:extLst>
      <p:ext uri="{BB962C8B-B14F-4D97-AF65-F5344CB8AC3E}">
        <p14:creationId xmlns:p14="http://schemas.microsoft.com/office/powerpoint/2010/main" val="3286028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2637744" y="-13006"/>
            <a:ext cx="7083199" cy="6871006"/>
          </a:xfrm>
          <a:prstGeom prst="rect">
            <a:avLst/>
          </a:prstGeom>
        </p:spPr>
      </p:pic>
      <p:sp>
        <p:nvSpPr>
          <p:cNvPr id="2" name="Title 1"/>
          <p:cNvSpPr>
            <a:spLocks noGrp="1"/>
          </p:cNvSpPr>
          <p:nvPr>
            <p:ph type="title"/>
          </p:nvPr>
        </p:nvSpPr>
        <p:spPr>
          <a:xfrm>
            <a:off x="87082" y="10884"/>
            <a:ext cx="4550229" cy="1077685"/>
          </a:xfrm>
        </p:spPr>
        <p:txBody>
          <a:bodyPr>
            <a:normAutofit/>
          </a:bodyPr>
          <a:lstStyle/>
          <a:p>
            <a:r>
              <a:rPr lang="en-US" sz="4000" b="1" dirty="0">
                <a:solidFill>
                  <a:srgbClr val="FF0000"/>
                </a:solidFill>
              </a:rPr>
              <a:t>LPC2148 Pin diagram</a:t>
            </a:r>
            <a:endParaRPr lang="en-IN" sz="4000" b="1" dirty="0">
              <a:solidFill>
                <a:srgbClr val="FF0000"/>
              </a:solidFill>
            </a:endParaRPr>
          </a:p>
        </p:txBody>
      </p:sp>
    </p:spTree>
    <p:extLst>
      <p:ext uri="{BB962C8B-B14F-4D97-AF65-F5344CB8AC3E}">
        <p14:creationId xmlns:p14="http://schemas.microsoft.com/office/powerpoint/2010/main" val="455487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01" y="1"/>
            <a:ext cx="11600597" cy="682388"/>
          </a:xfrm>
        </p:spPr>
        <p:txBody>
          <a:bodyPr>
            <a:normAutofit fontScale="90000"/>
          </a:bodyPr>
          <a:lstStyle/>
          <a:p>
            <a:r>
              <a:rPr lang="en-US" b="1" dirty="0">
                <a:solidFill>
                  <a:srgbClr val="FF0000"/>
                </a:solidFill>
              </a:rPr>
              <a:t>LPC2148 GPIO Ports and Registers</a:t>
            </a:r>
          </a:p>
        </p:txBody>
      </p:sp>
      <p:sp>
        <p:nvSpPr>
          <p:cNvPr id="3" name="Content Placeholder 2"/>
          <p:cNvSpPr>
            <a:spLocks noGrp="1"/>
          </p:cNvSpPr>
          <p:nvPr>
            <p:ph idx="1"/>
          </p:nvPr>
        </p:nvSpPr>
        <p:spPr>
          <a:xfrm>
            <a:off x="295701" y="832513"/>
            <a:ext cx="11600597" cy="5854890"/>
          </a:xfrm>
        </p:spPr>
        <p:txBody>
          <a:bodyPr>
            <a:normAutofit lnSpcReduction="10000"/>
          </a:bodyPr>
          <a:lstStyle/>
          <a:p>
            <a:r>
              <a:rPr lang="en-US" b="1" dirty="0">
                <a:solidFill>
                  <a:srgbClr val="0070C0"/>
                </a:solidFill>
              </a:rPr>
              <a:t>Introduction</a:t>
            </a:r>
          </a:p>
          <a:p>
            <a:r>
              <a:rPr lang="en-US" dirty="0"/>
              <a:t>64 pins are attached to two 32-bit I/O ports: </a:t>
            </a:r>
            <a:r>
              <a:rPr lang="en-US" i="1" dirty="0"/>
              <a:t>Port-0 &amp; Port-1</a:t>
            </a:r>
            <a:r>
              <a:rPr lang="en-US" dirty="0"/>
              <a:t>. </a:t>
            </a:r>
          </a:p>
          <a:p>
            <a:r>
              <a:rPr lang="en-US" dirty="0"/>
              <a:t>Port-0, Port-1 pins are designated as </a:t>
            </a:r>
            <a:r>
              <a:rPr lang="en-US" i="1" dirty="0"/>
              <a:t>P0.0 – P0.31</a:t>
            </a:r>
            <a:r>
              <a:rPr lang="en-US" dirty="0"/>
              <a:t> &amp; </a:t>
            </a:r>
            <a:r>
              <a:rPr lang="en-US" i="1" dirty="0"/>
              <a:t>P1.0 - P1.31</a:t>
            </a:r>
            <a:r>
              <a:rPr lang="en-US" dirty="0"/>
              <a:t>. </a:t>
            </a:r>
          </a:p>
          <a:p>
            <a:r>
              <a:rPr lang="en-US" dirty="0"/>
              <a:t>Pins </a:t>
            </a:r>
            <a:r>
              <a:rPr lang="en-US" i="1" dirty="0"/>
              <a:t>P0.24, P0.26, P0.27, P1.0-P1.15 </a:t>
            </a:r>
            <a:r>
              <a:rPr lang="en-US" dirty="0"/>
              <a:t>are unavailable.</a:t>
            </a:r>
          </a:p>
          <a:p>
            <a:r>
              <a:rPr lang="en-US" dirty="0"/>
              <a:t>Almost every pin of these two ports has some alternate function available. For example: P0.0 can be configured as the TXD pin for UART0 or as PWM1 pin as well</a:t>
            </a:r>
          </a:p>
          <a:p>
            <a:r>
              <a:rPr lang="en-US" dirty="0"/>
              <a:t>Pin functions are multiplexed, up to 4 functions assigned to each pin.</a:t>
            </a:r>
          </a:p>
          <a:p>
            <a:pPr lvl="1">
              <a:buFont typeface="Calibri" panose="020F0502020204030204" pitchFamily="34" charset="0"/>
              <a:buChar char="‒"/>
            </a:pPr>
            <a:r>
              <a:rPr lang="en-US" dirty="0"/>
              <a:t>Port-0 pins multiplex peripheral pin, &amp; comm. interface pin functions </a:t>
            </a:r>
          </a:p>
          <a:p>
            <a:pPr lvl="1">
              <a:buFont typeface="Calibri" panose="020F0502020204030204" pitchFamily="34" charset="0"/>
              <a:buChar char="‒"/>
            </a:pPr>
            <a:r>
              <a:rPr lang="en-US" dirty="0"/>
              <a:t>Port-1 pins multiplex JTAG interface, Trace function </a:t>
            </a:r>
          </a:p>
          <a:p>
            <a:pPr lvl="1">
              <a:buFont typeface="Calibri" panose="020F0502020204030204" pitchFamily="34" charset="0"/>
              <a:buChar char="‒"/>
            </a:pPr>
            <a:r>
              <a:rPr lang="en-US" dirty="0"/>
              <a:t>Advantages: keeps size small, adds more functionalities to devices </a:t>
            </a:r>
          </a:p>
          <a:p>
            <a:pPr lvl="1">
              <a:buFont typeface="Calibri" panose="020F0502020204030204" pitchFamily="34" charset="0"/>
              <a:buChar char="‒"/>
            </a:pPr>
            <a:r>
              <a:rPr lang="en-US" dirty="0"/>
              <a:t>Disadvantages: if functions not carefully selected, some can’t be availed </a:t>
            </a:r>
          </a:p>
          <a:p>
            <a:r>
              <a:rPr lang="en-US" dirty="0"/>
              <a:t>The functionality of each pin can be selected using the </a:t>
            </a:r>
            <a:r>
              <a:rPr lang="en-US" b="1" dirty="0"/>
              <a:t>Pin Function Select Registers</a:t>
            </a:r>
            <a:r>
              <a:rPr lang="en-US" dirty="0"/>
              <a:t>. </a:t>
            </a:r>
          </a:p>
          <a:p>
            <a:pPr>
              <a:buFont typeface="Calibri" panose="020F0502020204030204" pitchFamily="34" charset="0"/>
              <a:buChar char="‒"/>
            </a:pPr>
            <a:endParaRPr lang="en-US" dirty="0"/>
          </a:p>
        </p:txBody>
      </p:sp>
    </p:spTree>
    <p:extLst>
      <p:ext uri="{BB962C8B-B14F-4D97-AF65-F5344CB8AC3E}">
        <p14:creationId xmlns:p14="http://schemas.microsoft.com/office/powerpoint/2010/main" val="3509871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01" y="1"/>
            <a:ext cx="11600597" cy="682388"/>
          </a:xfrm>
        </p:spPr>
        <p:txBody>
          <a:bodyPr>
            <a:normAutofit/>
          </a:bodyPr>
          <a:lstStyle/>
          <a:p>
            <a:r>
              <a:rPr lang="en-US" sz="3600" b="1" dirty="0">
                <a:solidFill>
                  <a:srgbClr val="FF0000"/>
                </a:solidFill>
              </a:rPr>
              <a:t>PIN connect block in LPC2148 microcontroller</a:t>
            </a:r>
            <a:endParaRPr lang="en-IN" sz="3600" b="1" dirty="0">
              <a:solidFill>
                <a:srgbClr val="FF0000"/>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40373891"/>
              </p:ext>
            </p:extLst>
          </p:nvPr>
        </p:nvGraphicFramePr>
        <p:xfrm>
          <a:off x="1823613" y="4558285"/>
          <a:ext cx="6912001" cy="1665061"/>
        </p:xfrm>
        <a:graphic>
          <a:graphicData uri="http://schemas.openxmlformats.org/drawingml/2006/table">
            <a:tbl>
              <a:tblPr>
                <a:tableStyleId>{5940675A-B579-460E-94D1-54222C63F5DA}</a:tableStyleId>
              </a:tblPr>
              <a:tblGrid>
                <a:gridCol w="1053422">
                  <a:extLst>
                    <a:ext uri="{9D8B030D-6E8A-4147-A177-3AD203B41FA5}">
                      <a16:colId xmlns:a16="http://schemas.microsoft.com/office/drawing/2014/main" val="412035057"/>
                    </a:ext>
                  </a:extLst>
                </a:gridCol>
                <a:gridCol w="3979942">
                  <a:extLst>
                    <a:ext uri="{9D8B030D-6E8A-4147-A177-3AD203B41FA5}">
                      <a16:colId xmlns:a16="http://schemas.microsoft.com/office/drawing/2014/main" val="1338439049"/>
                    </a:ext>
                  </a:extLst>
                </a:gridCol>
                <a:gridCol w="1878637">
                  <a:extLst>
                    <a:ext uri="{9D8B030D-6E8A-4147-A177-3AD203B41FA5}">
                      <a16:colId xmlns:a16="http://schemas.microsoft.com/office/drawing/2014/main" val="4225677810"/>
                    </a:ext>
                  </a:extLst>
                </a:gridCol>
              </a:tblGrid>
              <a:tr h="401526">
                <a:tc>
                  <a:txBody>
                    <a:bodyPr/>
                    <a:lstStyle/>
                    <a:p>
                      <a:pPr algn="ctr"/>
                      <a:r>
                        <a:rPr lang="en-IN" sz="2000" b="1" dirty="0"/>
                        <a:t>Value</a:t>
                      </a:r>
                    </a:p>
                  </a:txBody>
                  <a:tcPr marL="41385" marR="41385" marT="20693" marB="20693" anchor="ctr"/>
                </a:tc>
                <a:tc>
                  <a:txBody>
                    <a:bodyPr/>
                    <a:lstStyle/>
                    <a:p>
                      <a:pPr algn="ctr"/>
                      <a:r>
                        <a:rPr lang="en-IN" sz="2000" b="1" dirty="0"/>
                        <a:t>Function </a:t>
                      </a:r>
                    </a:p>
                  </a:txBody>
                  <a:tcPr marL="41385" marR="41385" marT="20693" marB="20693" anchor="ctr"/>
                </a:tc>
                <a:tc>
                  <a:txBody>
                    <a:bodyPr/>
                    <a:lstStyle/>
                    <a:p>
                      <a:pPr algn="ctr"/>
                      <a:r>
                        <a:rPr lang="en-IN" sz="2000" b="1" dirty="0"/>
                        <a:t>Enumeration </a:t>
                      </a:r>
                    </a:p>
                  </a:txBody>
                  <a:tcPr marL="41385" marR="41385" marT="20693" marB="20693" anchor="ctr"/>
                </a:tc>
                <a:extLst>
                  <a:ext uri="{0D108BD9-81ED-4DB2-BD59-A6C34878D82A}">
                    <a16:rowId xmlns:a16="http://schemas.microsoft.com/office/drawing/2014/main" val="2484229286"/>
                  </a:ext>
                </a:extLst>
              </a:tr>
              <a:tr h="276165">
                <a:tc>
                  <a:txBody>
                    <a:bodyPr/>
                    <a:lstStyle/>
                    <a:p>
                      <a:pPr algn="ctr"/>
                      <a:r>
                        <a:rPr lang="en-IN" sz="1600" dirty="0"/>
                        <a:t>00</a:t>
                      </a:r>
                    </a:p>
                  </a:txBody>
                  <a:tcPr marL="41385" marR="41385" marT="20693" marB="20693" anchor="ctr"/>
                </a:tc>
                <a:tc>
                  <a:txBody>
                    <a:bodyPr/>
                    <a:lstStyle/>
                    <a:p>
                      <a:pPr algn="l"/>
                      <a:r>
                        <a:rPr lang="en-US" sz="1600" dirty="0"/>
                        <a:t>Primary (default) function, typically GPIO port </a:t>
                      </a:r>
                    </a:p>
                  </a:txBody>
                  <a:tcPr marL="41385" marR="41385" marT="20693" marB="20693" anchor="ctr"/>
                </a:tc>
                <a:tc>
                  <a:txBody>
                    <a:bodyPr/>
                    <a:lstStyle/>
                    <a:p>
                      <a:pPr algn="ctr"/>
                      <a:r>
                        <a:rPr lang="en-IN" sz="1600" dirty="0"/>
                        <a:t>PINSEL_FUNC_0 </a:t>
                      </a:r>
                    </a:p>
                  </a:txBody>
                  <a:tcPr marL="41385" marR="41385" marT="20693" marB="20693" anchor="ctr"/>
                </a:tc>
                <a:extLst>
                  <a:ext uri="{0D108BD9-81ED-4DB2-BD59-A6C34878D82A}">
                    <a16:rowId xmlns:a16="http://schemas.microsoft.com/office/drawing/2014/main" val="3168048142"/>
                  </a:ext>
                </a:extLst>
              </a:tr>
              <a:tr h="326103">
                <a:tc>
                  <a:txBody>
                    <a:bodyPr/>
                    <a:lstStyle/>
                    <a:p>
                      <a:pPr algn="ctr"/>
                      <a:r>
                        <a:rPr lang="en-IN" sz="1600"/>
                        <a:t>01</a:t>
                      </a:r>
                    </a:p>
                  </a:txBody>
                  <a:tcPr marL="41385" marR="41385" marT="20693" marB="20693" anchor="ctr"/>
                </a:tc>
                <a:tc>
                  <a:txBody>
                    <a:bodyPr/>
                    <a:lstStyle/>
                    <a:p>
                      <a:pPr algn="l"/>
                      <a:r>
                        <a:rPr lang="en-IN" sz="1600" dirty="0"/>
                        <a:t>First alternate function </a:t>
                      </a:r>
                    </a:p>
                  </a:txBody>
                  <a:tcPr marL="41385" marR="41385" marT="20693" marB="20693" anchor="ctr"/>
                </a:tc>
                <a:tc>
                  <a:txBody>
                    <a:bodyPr/>
                    <a:lstStyle/>
                    <a:p>
                      <a:pPr algn="ctr"/>
                      <a:r>
                        <a:rPr lang="en-IN" sz="1600" dirty="0"/>
                        <a:t>PINSEL_FUNC_1</a:t>
                      </a:r>
                    </a:p>
                  </a:txBody>
                  <a:tcPr marL="41385" marR="41385" marT="20693" marB="20693" anchor="ctr"/>
                </a:tc>
                <a:extLst>
                  <a:ext uri="{0D108BD9-81ED-4DB2-BD59-A6C34878D82A}">
                    <a16:rowId xmlns:a16="http://schemas.microsoft.com/office/drawing/2014/main" val="3304582721"/>
                  </a:ext>
                </a:extLst>
              </a:tr>
              <a:tr h="326103">
                <a:tc>
                  <a:txBody>
                    <a:bodyPr/>
                    <a:lstStyle/>
                    <a:p>
                      <a:pPr algn="ctr"/>
                      <a:r>
                        <a:rPr lang="en-IN" sz="1600"/>
                        <a:t>10</a:t>
                      </a:r>
                    </a:p>
                  </a:txBody>
                  <a:tcPr marL="41385" marR="41385" marT="20693" marB="20693" anchor="ctr"/>
                </a:tc>
                <a:tc>
                  <a:txBody>
                    <a:bodyPr/>
                    <a:lstStyle/>
                    <a:p>
                      <a:pPr algn="l"/>
                      <a:r>
                        <a:rPr lang="en-IN" sz="1600" dirty="0"/>
                        <a:t>Second alternate function </a:t>
                      </a:r>
                    </a:p>
                  </a:txBody>
                  <a:tcPr marL="41385" marR="41385" marT="20693" marB="20693" anchor="ctr"/>
                </a:tc>
                <a:tc>
                  <a:txBody>
                    <a:bodyPr/>
                    <a:lstStyle/>
                    <a:p>
                      <a:pPr algn="ctr"/>
                      <a:r>
                        <a:rPr lang="en-IN" sz="1600" dirty="0"/>
                        <a:t>PINSEL_FUNC_2 </a:t>
                      </a:r>
                    </a:p>
                  </a:txBody>
                  <a:tcPr marL="41385" marR="41385" marT="20693" marB="20693" anchor="ctr"/>
                </a:tc>
                <a:extLst>
                  <a:ext uri="{0D108BD9-81ED-4DB2-BD59-A6C34878D82A}">
                    <a16:rowId xmlns:a16="http://schemas.microsoft.com/office/drawing/2014/main" val="3959045346"/>
                  </a:ext>
                </a:extLst>
              </a:tr>
              <a:tr h="326103">
                <a:tc>
                  <a:txBody>
                    <a:bodyPr/>
                    <a:lstStyle/>
                    <a:p>
                      <a:pPr algn="ctr"/>
                      <a:r>
                        <a:rPr lang="en-IN" sz="1600"/>
                        <a:t>11</a:t>
                      </a:r>
                    </a:p>
                  </a:txBody>
                  <a:tcPr marL="41385" marR="41385" marT="20693" marB="20693" anchor="ctr"/>
                </a:tc>
                <a:tc>
                  <a:txBody>
                    <a:bodyPr/>
                    <a:lstStyle/>
                    <a:p>
                      <a:pPr algn="l"/>
                      <a:r>
                        <a:rPr lang="en-IN" sz="1600" dirty="0"/>
                        <a:t>Third alternate function </a:t>
                      </a:r>
                    </a:p>
                  </a:txBody>
                  <a:tcPr marL="41385" marR="41385" marT="20693" marB="20693" anchor="ctr"/>
                </a:tc>
                <a:tc>
                  <a:txBody>
                    <a:bodyPr/>
                    <a:lstStyle/>
                    <a:p>
                      <a:pPr algn="ctr"/>
                      <a:r>
                        <a:rPr lang="en-IN" sz="1600" dirty="0"/>
                        <a:t>PINSEL_FUNC_3 </a:t>
                      </a:r>
                    </a:p>
                  </a:txBody>
                  <a:tcPr marL="41385" marR="41385" marT="20693" marB="20693" anchor="ctr"/>
                </a:tc>
                <a:extLst>
                  <a:ext uri="{0D108BD9-81ED-4DB2-BD59-A6C34878D82A}">
                    <a16:rowId xmlns:a16="http://schemas.microsoft.com/office/drawing/2014/main" val="1447033553"/>
                  </a:ext>
                </a:extLst>
              </a:tr>
            </a:tbl>
          </a:graphicData>
        </a:graphic>
      </p:graphicFrame>
      <p:pic>
        <p:nvPicPr>
          <p:cNvPr id="1026" name="Picture 2" descr="https://www.wikinote.org/pluginfile.php/4099/mod_page/content/1/pin-connect-bloc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9728" y="841332"/>
            <a:ext cx="4576570" cy="303123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63773" y="736980"/>
            <a:ext cx="6974006" cy="38213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solidFill>
                  <a:srgbClr val="0070C0"/>
                </a:solidFill>
              </a:rPr>
              <a:t>Pin Function Select Registers </a:t>
            </a:r>
          </a:p>
          <a:p>
            <a:r>
              <a:rPr lang="en-US" sz="2400" dirty="0"/>
              <a:t>Pin Function Select Registers are 32-bit registers. These registers are used to select or configure specific pin functionality.</a:t>
            </a:r>
          </a:p>
          <a:p>
            <a:r>
              <a:rPr lang="en-US" sz="2400" dirty="0"/>
              <a:t>There are 3 Pin Function Select Registers in LPC2148:</a:t>
            </a:r>
          </a:p>
          <a:p>
            <a:pPr marL="627063" lvl="1" indent="-354013">
              <a:buFont typeface="+mj-lt"/>
              <a:buAutoNum type="arabicPeriod"/>
            </a:pPr>
            <a:r>
              <a:rPr lang="en-US" sz="1800" b="1" dirty="0"/>
              <a:t>PINSEL0 : - </a:t>
            </a:r>
            <a:r>
              <a:rPr lang="en-US" sz="1800" dirty="0"/>
              <a:t>used to configure PORT0 pins P0.0 to P0.15.</a:t>
            </a:r>
          </a:p>
          <a:p>
            <a:pPr marL="627063" lvl="1" indent="-354013">
              <a:buFont typeface="+mj-lt"/>
              <a:buAutoNum type="arabicPeriod"/>
            </a:pPr>
            <a:r>
              <a:rPr lang="en-US" sz="1800" b="1" dirty="0"/>
              <a:t>PINSEL1 : - </a:t>
            </a:r>
            <a:r>
              <a:rPr lang="en-US" sz="1800" dirty="0"/>
              <a:t>used to configure PORT0 pins P0.16 to P0.31.</a:t>
            </a:r>
          </a:p>
          <a:p>
            <a:pPr marL="627063" lvl="1" indent="-354013">
              <a:buFont typeface="+mj-lt"/>
              <a:buAutoNum type="arabicPeriod"/>
            </a:pPr>
            <a:r>
              <a:rPr lang="en-US" sz="1800" b="1" dirty="0"/>
              <a:t>PINSEL2 : - u</a:t>
            </a:r>
            <a:r>
              <a:rPr lang="en-US" sz="1800" dirty="0"/>
              <a:t>sed to configure PORT1 pins P1.16 to P1.31.</a:t>
            </a:r>
          </a:p>
        </p:txBody>
      </p:sp>
      <p:sp>
        <p:nvSpPr>
          <p:cNvPr id="6" name="Rectangle 1"/>
          <p:cNvSpPr>
            <a:spLocks noChangeArrowheads="1"/>
          </p:cNvSpPr>
          <p:nvPr/>
        </p:nvSpPr>
        <p:spPr bwMode="auto">
          <a:xfrm>
            <a:off x="-559160" y="-122885"/>
            <a:ext cx="126685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0143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01" y="1"/>
            <a:ext cx="11600597" cy="682388"/>
          </a:xfrm>
        </p:spPr>
        <p:txBody>
          <a:bodyPr>
            <a:normAutofit/>
          </a:bodyPr>
          <a:lstStyle/>
          <a:p>
            <a:r>
              <a:rPr lang="en-US" sz="3600" b="1" dirty="0">
                <a:solidFill>
                  <a:srgbClr val="FF0000"/>
                </a:solidFill>
              </a:rPr>
              <a:t>PIN connect block in LPC2148 microcontroller</a:t>
            </a:r>
            <a:endParaRPr lang="en-IN" sz="3600" b="1" dirty="0">
              <a:solidFill>
                <a:srgbClr val="FF0000"/>
              </a:solidFill>
            </a:endParaRPr>
          </a:p>
        </p:txBody>
      </p:sp>
      <p:sp>
        <p:nvSpPr>
          <p:cNvPr id="6" name="Rectangle 1"/>
          <p:cNvSpPr>
            <a:spLocks noChangeArrowheads="1"/>
          </p:cNvSpPr>
          <p:nvPr/>
        </p:nvSpPr>
        <p:spPr bwMode="auto">
          <a:xfrm>
            <a:off x="-559160" y="-122885"/>
            <a:ext cx="126685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232" y="523447"/>
            <a:ext cx="9720941" cy="6282248"/>
          </a:xfrm>
          <a:prstGeom prst="rect">
            <a:avLst/>
          </a:prstGeom>
        </p:spPr>
      </p:pic>
    </p:spTree>
    <p:extLst>
      <p:ext uri="{BB962C8B-B14F-4D97-AF65-F5344CB8AC3E}">
        <p14:creationId xmlns:p14="http://schemas.microsoft.com/office/powerpoint/2010/main" val="13604160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01" y="1"/>
            <a:ext cx="11600597" cy="682388"/>
          </a:xfrm>
        </p:spPr>
        <p:txBody>
          <a:bodyPr>
            <a:normAutofit/>
          </a:bodyPr>
          <a:lstStyle/>
          <a:p>
            <a:r>
              <a:rPr lang="en-US" sz="3600" b="1" dirty="0">
                <a:solidFill>
                  <a:srgbClr val="FF0000"/>
                </a:solidFill>
              </a:rPr>
              <a:t>PIN connect block in LPC2148 microcontroller</a:t>
            </a:r>
            <a:endParaRPr lang="en-IN" sz="3600" b="1" dirty="0">
              <a:solidFill>
                <a:srgbClr val="FF0000"/>
              </a:solidFill>
            </a:endParaRPr>
          </a:p>
        </p:txBody>
      </p:sp>
      <p:sp>
        <p:nvSpPr>
          <p:cNvPr id="3" name="Content Placeholder 2"/>
          <p:cNvSpPr>
            <a:spLocks noGrp="1"/>
          </p:cNvSpPr>
          <p:nvPr>
            <p:ph idx="1"/>
          </p:nvPr>
        </p:nvSpPr>
        <p:spPr>
          <a:xfrm>
            <a:off x="7137779" y="832513"/>
            <a:ext cx="4758519" cy="5854890"/>
          </a:xfrm>
        </p:spPr>
        <p:txBody>
          <a:bodyPr>
            <a:normAutofit/>
          </a:bodyPr>
          <a:lstStyle/>
          <a:p>
            <a:r>
              <a:rPr lang="en-IN" dirty="0"/>
              <a:t>Pin function selection: Examples</a:t>
            </a:r>
          </a:p>
          <a:p>
            <a:r>
              <a:rPr lang="en-IN" dirty="0"/>
              <a:t>Configuring P0.0 and P0.1 of Port-0 as I/O pins for TxD0 and RxD0 functions of UART0 in ‘C’:</a:t>
            </a:r>
          </a:p>
          <a:p>
            <a:pPr lvl="1">
              <a:buFont typeface="Calibri" panose="020F0502020204030204" pitchFamily="34" charset="0"/>
              <a:buChar char="‒"/>
            </a:pPr>
            <a:r>
              <a:rPr lang="en-IN" b="1" dirty="0"/>
              <a:t>PINSEL0=0x00000000</a:t>
            </a:r>
            <a:r>
              <a:rPr lang="en-IN" dirty="0"/>
              <a:t>;    </a:t>
            </a:r>
          </a:p>
          <a:p>
            <a:pPr marL="457200" lvl="1" indent="0">
              <a:buNone/>
            </a:pPr>
            <a:r>
              <a:rPr lang="en-IN" dirty="0"/>
              <a:t>//clear bits[3:2], [1:0] of PINSEL0 register, hence assign P0.0, P0.1 general purpose I/O function</a:t>
            </a:r>
          </a:p>
          <a:p>
            <a:pPr lvl="1">
              <a:buFont typeface="Calibri" panose="020F0502020204030204" pitchFamily="34" charset="0"/>
              <a:buChar char="‒"/>
            </a:pPr>
            <a:r>
              <a:rPr lang="en-IN" b="1" dirty="0"/>
              <a:t>PINSEL0=0x00000005</a:t>
            </a:r>
            <a:r>
              <a:rPr lang="en-IN" dirty="0"/>
              <a:t>;    </a:t>
            </a:r>
          </a:p>
          <a:p>
            <a:pPr lvl="1">
              <a:buFont typeface="Calibri" panose="020F0502020204030204" pitchFamily="34" charset="0"/>
              <a:buChar char="‒"/>
            </a:pPr>
            <a:r>
              <a:rPr lang="en-IN" dirty="0"/>
              <a:t>/place 01 in bits[3:2], [1:0] of PINSEL0 register which selects TxD0 for P0.0 &amp; RxD0 for P0.1 pins</a:t>
            </a:r>
          </a:p>
        </p:txBody>
      </p:sp>
      <p:pic>
        <p:nvPicPr>
          <p:cNvPr id="1026" name="Picture 2" descr="https://www.wikinote.org/pluginfile.php/4099/mod_page/content/1/pin-connect-block.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1671" y="3759958"/>
            <a:ext cx="4576570" cy="3031236"/>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163773" y="736980"/>
            <a:ext cx="6974006" cy="26863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solidFill>
                  <a:srgbClr val="0070C0"/>
                </a:solidFill>
              </a:rPr>
              <a:t>Pin Function Select Registers </a:t>
            </a:r>
          </a:p>
          <a:p>
            <a:r>
              <a:rPr lang="en-US" sz="2400" dirty="0"/>
              <a:t>Pin Function Select Registers are 32-bit registers. These registers are used to select or configure specific pin functionality.</a:t>
            </a:r>
          </a:p>
          <a:p>
            <a:r>
              <a:rPr lang="en-US" sz="2400" dirty="0"/>
              <a:t>There are 3 Pin Function Select Registers in LPC2148:</a:t>
            </a:r>
          </a:p>
          <a:p>
            <a:pPr marL="627063" lvl="1" indent="-354013">
              <a:buFont typeface="+mj-lt"/>
              <a:buAutoNum type="arabicPeriod"/>
            </a:pPr>
            <a:r>
              <a:rPr lang="en-US" sz="1800" b="1" dirty="0"/>
              <a:t>PINSEL0 : - </a:t>
            </a:r>
            <a:r>
              <a:rPr lang="en-US" sz="1800" dirty="0"/>
              <a:t>used to configure PORT0 pins P0.0 to P0.15.</a:t>
            </a:r>
          </a:p>
          <a:p>
            <a:pPr marL="627063" lvl="1" indent="-354013">
              <a:buFont typeface="+mj-lt"/>
              <a:buAutoNum type="arabicPeriod"/>
            </a:pPr>
            <a:r>
              <a:rPr lang="en-US" sz="1800" b="1" dirty="0"/>
              <a:t>PINSEL1 : - </a:t>
            </a:r>
            <a:r>
              <a:rPr lang="en-US" sz="1800" dirty="0"/>
              <a:t>used to configure PORT0 pins P0.16 to P0.31.</a:t>
            </a:r>
          </a:p>
          <a:p>
            <a:pPr marL="627063" lvl="1" indent="-354013">
              <a:buFont typeface="+mj-lt"/>
              <a:buAutoNum type="arabicPeriod"/>
            </a:pPr>
            <a:r>
              <a:rPr lang="en-US" sz="1800" b="1" dirty="0"/>
              <a:t>PINSEL2 : - </a:t>
            </a:r>
            <a:r>
              <a:rPr lang="en-US" sz="1800" dirty="0" err="1"/>
              <a:t>sed</a:t>
            </a:r>
            <a:r>
              <a:rPr lang="en-US" sz="1800" dirty="0"/>
              <a:t> to configure PORT1 pins P1.16 to P1.31.</a:t>
            </a:r>
          </a:p>
        </p:txBody>
      </p:sp>
    </p:spTree>
    <p:extLst>
      <p:ext uri="{BB962C8B-B14F-4D97-AF65-F5344CB8AC3E}">
        <p14:creationId xmlns:p14="http://schemas.microsoft.com/office/powerpoint/2010/main" val="2359061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01" y="1"/>
            <a:ext cx="11600597" cy="682388"/>
          </a:xfrm>
        </p:spPr>
        <p:txBody>
          <a:bodyPr>
            <a:normAutofit/>
          </a:bodyPr>
          <a:lstStyle/>
          <a:p>
            <a:r>
              <a:rPr lang="en-US" sz="3600" b="1" dirty="0">
                <a:solidFill>
                  <a:srgbClr val="FF0000"/>
                </a:solidFill>
              </a:rPr>
              <a:t>LPC2148 microcontroller GPIO registers</a:t>
            </a:r>
            <a:endParaRPr lang="en-IN" sz="3600" b="1" dirty="0">
              <a:solidFill>
                <a:srgbClr val="FF0000"/>
              </a:solidFill>
            </a:endParaRPr>
          </a:p>
        </p:txBody>
      </p:sp>
      <p:sp>
        <p:nvSpPr>
          <p:cNvPr id="3" name="Content Placeholder 2"/>
          <p:cNvSpPr>
            <a:spLocks noGrp="1"/>
          </p:cNvSpPr>
          <p:nvPr>
            <p:ph idx="1"/>
          </p:nvPr>
        </p:nvSpPr>
        <p:spPr>
          <a:xfrm>
            <a:off x="295701" y="586849"/>
            <a:ext cx="11600597" cy="5854890"/>
          </a:xfrm>
        </p:spPr>
        <p:txBody>
          <a:bodyPr>
            <a:normAutofit/>
          </a:bodyPr>
          <a:lstStyle/>
          <a:p>
            <a:r>
              <a:rPr lang="en-US" sz="2400" b="1" dirty="0">
                <a:solidFill>
                  <a:srgbClr val="0070C0"/>
                </a:solidFill>
              </a:rPr>
              <a:t>GPIO ports</a:t>
            </a:r>
          </a:p>
          <a:p>
            <a:r>
              <a:rPr lang="en-US" sz="2400" dirty="0"/>
              <a:t>The Port 0 pins do not have built-in pull-up or pull-down resistors. </a:t>
            </a:r>
          </a:p>
          <a:p>
            <a:r>
              <a:rPr lang="en-US" sz="2400" dirty="0"/>
              <a:t>Programmer Responsibility to connect pull-up or pull-down resistors externally.</a:t>
            </a:r>
          </a:p>
          <a:p>
            <a:r>
              <a:rPr lang="en-US" sz="2400" dirty="0"/>
              <a:t>GPIO function is the most frequently used functionality of the microcontroller. </a:t>
            </a:r>
          </a:p>
        </p:txBody>
      </p:sp>
      <p:pic>
        <p:nvPicPr>
          <p:cNvPr id="4" name="Picture 2" descr="How Pull-up and Pull-down Resistor 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4375" y="2566309"/>
            <a:ext cx="7210568" cy="4233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620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01" y="1"/>
            <a:ext cx="11600597" cy="682388"/>
          </a:xfrm>
        </p:spPr>
        <p:txBody>
          <a:bodyPr>
            <a:normAutofit/>
          </a:bodyPr>
          <a:lstStyle/>
          <a:p>
            <a:r>
              <a:rPr lang="en-US" sz="3600" b="1" dirty="0">
                <a:solidFill>
                  <a:srgbClr val="FF0000"/>
                </a:solidFill>
              </a:rPr>
              <a:t>LPC2148 microcontroller GPIO registers</a:t>
            </a:r>
            <a:endParaRPr lang="en-IN" sz="3600" b="1" dirty="0">
              <a:solidFill>
                <a:srgbClr val="FF0000"/>
              </a:solidFill>
            </a:endParaRPr>
          </a:p>
        </p:txBody>
      </p:sp>
      <p:sp>
        <p:nvSpPr>
          <p:cNvPr id="3" name="Content Placeholder 2"/>
          <p:cNvSpPr>
            <a:spLocks noGrp="1"/>
          </p:cNvSpPr>
          <p:nvPr>
            <p:ph idx="1"/>
          </p:nvPr>
        </p:nvSpPr>
        <p:spPr>
          <a:xfrm>
            <a:off x="295701" y="832513"/>
            <a:ext cx="11600597" cy="5854890"/>
          </a:xfrm>
        </p:spPr>
        <p:txBody>
          <a:bodyPr>
            <a:normAutofit/>
          </a:bodyPr>
          <a:lstStyle/>
          <a:p>
            <a:r>
              <a:rPr lang="en-US" sz="2400" b="1" dirty="0">
                <a:solidFill>
                  <a:srgbClr val="0070C0"/>
                </a:solidFill>
              </a:rPr>
              <a:t>Fast and Slow GPIO Registers</a:t>
            </a:r>
            <a:endParaRPr lang="en-US" sz="2400" dirty="0">
              <a:solidFill>
                <a:srgbClr val="0070C0"/>
              </a:solidFill>
            </a:endParaRPr>
          </a:p>
          <a:p>
            <a:pPr lvl="1">
              <a:buFont typeface="Calibri" panose="020F0502020204030204" pitchFamily="34" charset="0"/>
              <a:buChar char="‒"/>
            </a:pPr>
            <a:r>
              <a:rPr lang="en-US" dirty="0"/>
              <a:t>5 Fast (also called Enhanced GPIO Features Registers) GPIO Registers </a:t>
            </a:r>
          </a:p>
          <a:p>
            <a:pPr lvl="1">
              <a:buFont typeface="Calibri" panose="020F0502020204030204" pitchFamily="34" charset="0"/>
              <a:buChar char="‒"/>
            </a:pPr>
            <a:r>
              <a:rPr lang="en-US" dirty="0"/>
              <a:t>4 Slow (also called Legacy GPIO Registers) GPIO Registers available </a:t>
            </a:r>
          </a:p>
          <a:p>
            <a:r>
              <a:rPr lang="en-US" sz="2400" dirty="0"/>
              <a:t>The Slow Registers allow backward compatibility with earlier family devices using the existing codes.</a:t>
            </a:r>
          </a:p>
          <a:p>
            <a:r>
              <a:rPr lang="en-US" sz="2400" dirty="0"/>
              <a:t>The GPIO function in both the Ports are controlled by a set of 4 registers: </a:t>
            </a:r>
          </a:p>
          <a:p>
            <a:pPr lvl="1"/>
            <a:r>
              <a:rPr lang="en-US" sz="2200" b="1" dirty="0">
                <a:solidFill>
                  <a:srgbClr val="C00000"/>
                </a:solidFill>
              </a:rPr>
              <a:t>IOPIN</a:t>
            </a:r>
          </a:p>
          <a:p>
            <a:pPr lvl="1"/>
            <a:r>
              <a:rPr lang="en-US" sz="2200" b="1" dirty="0">
                <a:solidFill>
                  <a:srgbClr val="C00000"/>
                </a:solidFill>
              </a:rPr>
              <a:t>IODIR</a:t>
            </a:r>
          </a:p>
          <a:p>
            <a:pPr lvl="1"/>
            <a:r>
              <a:rPr lang="en-US" sz="2200" b="1" dirty="0">
                <a:solidFill>
                  <a:srgbClr val="C00000"/>
                </a:solidFill>
              </a:rPr>
              <a:t>IOSET and </a:t>
            </a:r>
          </a:p>
          <a:p>
            <a:pPr lvl="1"/>
            <a:r>
              <a:rPr lang="en-US" sz="2200" b="1" dirty="0">
                <a:solidFill>
                  <a:srgbClr val="C00000"/>
                </a:solidFill>
              </a:rPr>
              <a:t>IOCLR</a:t>
            </a:r>
          </a:p>
        </p:txBody>
      </p:sp>
    </p:spTree>
    <p:extLst>
      <p:ext uri="{BB962C8B-B14F-4D97-AF65-F5344CB8AC3E}">
        <p14:creationId xmlns:p14="http://schemas.microsoft.com/office/powerpoint/2010/main" val="2512976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01" y="1"/>
            <a:ext cx="11600597" cy="682388"/>
          </a:xfrm>
        </p:spPr>
        <p:txBody>
          <a:bodyPr>
            <a:normAutofit/>
          </a:bodyPr>
          <a:lstStyle/>
          <a:p>
            <a:r>
              <a:rPr lang="en-US" sz="3600" b="1" dirty="0">
                <a:solidFill>
                  <a:srgbClr val="FF0000"/>
                </a:solidFill>
              </a:rPr>
              <a:t>LPC2148 microcontroller GPIO registers</a:t>
            </a:r>
            <a:endParaRPr lang="en-IN" sz="3600" b="1" dirty="0">
              <a:solidFill>
                <a:srgbClr val="FF0000"/>
              </a:solidFill>
            </a:endParaRPr>
          </a:p>
        </p:txBody>
      </p:sp>
      <p:sp>
        <p:nvSpPr>
          <p:cNvPr id="3" name="Content Placeholder 2"/>
          <p:cNvSpPr>
            <a:spLocks noGrp="1"/>
          </p:cNvSpPr>
          <p:nvPr>
            <p:ph idx="1"/>
          </p:nvPr>
        </p:nvSpPr>
        <p:spPr>
          <a:xfrm>
            <a:off x="295701" y="723329"/>
            <a:ext cx="11600597" cy="5854890"/>
          </a:xfrm>
        </p:spPr>
        <p:txBody>
          <a:bodyPr>
            <a:noAutofit/>
          </a:bodyPr>
          <a:lstStyle/>
          <a:p>
            <a:r>
              <a:rPr lang="en-US" sz="2400" b="1" dirty="0">
                <a:solidFill>
                  <a:srgbClr val="0070C0"/>
                </a:solidFill>
              </a:rPr>
              <a:t>Slow GPIO Registers</a:t>
            </a:r>
            <a:endParaRPr lang="en-US" sz="2400" dirty="0">
              <a:solidFill>
                <a:srgbClr val="0070C0"/>
              </a:solidFill>
            </a:endParaRPr>
          </a:p>
          <a:p>
            <a:r>
              <a:rPr lang="en-US" sz="2200" dirty="0"/>
              <a:t>The GPIO function in both the Ports are controlled by a set of 4 registers: 		</a:t>
            </a:r>
          </a:p>
          <a:p>
            <a:pPr marL="0" indent="0">
              <a:buNone/>
            </a:pPr>
            <a:r>
              <a:rPr lang="en-US" sz="2200" dirty="0"/>
              <a:t>	</a:t>
            </a:r>
            <a:r>
              <a:rPr lang="en-US" sz="2200" dirty="0" err="1"/>
              <a:t>IOxPIN</a:t>
            </a:r>
            <a:r>
              <a:rPr lang="en-US" sz="2200" dirty="0"/>
              <a:t>, </a:t>
            </a:r>
            <a:r>
              <a:rPr lang="en-US" sz="2200" dirty="0" err="1"/>
              <a:t>IOxDIR</a:t>
            </a:r>
            <a:r>
              <a:rPr lang="en-US" sz="2200" dirty="0"/>
              <a:t>, </a:t>
            </a:r>
            <a:r>
              <a:rPr lang="en-US" sz="2200" dirty="0" err="1"/>
              <a:t>IOxSET</a:t>
            </a:r>
            <a:r>
              <a:rPr lang="en-US" sz="2200" dirty="0"/>
              <a:t> and </a:t>
            </a:r>
            <a:r>
              <a:rPr lang="en-US" sz="2200" dirty="0" err="1"/>
              <a:t>IOxCLR</a:t>
            </a:r>
            <a:r>
              <a:rPr lang="en-US" sz="2200" dirty="0"/>
              <a:t>.</a:t>
            </a:r>
          </a:p>
          <a:p>
            <a:pPr marL="514350" indent="-514350">
              <a:buFont typeface="+mj-lt"/>
              <a:buAutoNum type="arabicPeriod"/>
            </a:pPr>
            <a:r>
              <a:rPr lang="en-US" sz="2200" b="1" dirty="0" err="1">
                <a:solidFill>
                  <a:srgbClr val="7030A0"/>
                </a:solidFill>
              </a:rPr>
              <a:t>IOxPIN</a:t>
            </a:r>
            <a:r>
              <a:rPr lang="en-US" sz="2200" b="1" dirty="0">
                <a:solidFill>
                  <a:srgbClr val="7030A0"/>
                </a:solidFill>
              </a:rPr>
              <a:t> (GPIO Port Pin value register): </a:t>
            </a:r>
          </a:p>
          <a:p>
            <a:pPr lvl="1"/>
            <a:r>
              <a:rPr lang="en-US" sz="2200" dirty="0"/>
              <a:t>This is a 32-bit wide register. </a:t>
            </a:r>
          </a:p>
          <a:p>
            <a:pPr lvl="1"/>
            <a:r>
              <a:rPr lang="en-US" sz="2200" dirty="0"/>
              <a:t>This register is used to read/write the value on Port (PORT0/PORT1). </a:t>
            </a:r>
          </a:p>
          <a:p>
            <a:pPr lvl="1"/>
            <a:r>
              <a:rPr lang="en-US" sz="2200" dirty="0"/>
              <a:t>But care should be taken while writing. </a:t>
            </a:r>
          </a:p>
          <a:p>
            <a:pPr lvl="1"/>
            <a:r>
              <a:rPr lang="en-US" sz="2200" dirty="0"/>
              <a:t>Masking should be used to ensure write to the desired pin.</a:t>
            </a:r>
          </a:p>
          <a:p>
            <a:pPr lvl="1"/>
            <a:r>
              <a:rPr lang="en-US" sz="2200" b="1" i="1" dirty="0"/>
              <a:t>Examples </a:t>
            </a:r>
            <a:r>
              <a:rPr lang="en-US" sz="2200" dirty="0"/>
              <a:t>:</a:t>
            </a:r>
          </a:p>
          <a:p>
            <a:pPr marL="514350" indent="-514350">
              <a:buFont typeface="+mj-lt"/>
              <a:buAutoNum type="alphaLcParenR"/>
            </a:pPr>
            <a:r>
              <a:rPr lang="en-US" sz="2000" dirty="0"/>
              <a:t>Writing 1 to P0.4 using IO0PIN</a:t>
            </a:r>
          </a:p>
          <a:p>
            <a:pPr marL="0" indent="0">
              <a:buNone/>
            </a:pPr>
            <a:r>
              <a:rPr lang="en-US" sz="2000" dirty="0"/>
              <a:t>        IO0PIN = IO</a:t>
            </a:r>
            <a:r>
              <a:rPr lang="en-US" sz="2000" b="1" dirty="0"/>
              <a:t>0</a:t>
            </a:r>
            <a:r>
              <a:rPr lang="en-US" sz="2000" dirty="0"/>
              <a:t>PIN | (1&lt;&lt;4)  ;</a:t>
            </a:r>
            <a:r>
              <a:rPr lang="en-US" sz="2000" b="1" i="1" dirty="0"/>
              <a:t>This method should be avoided, as all other pins are forced to be assigned ‘0’</a:t>
            </a:r>
          </a:p>
          <a:p>
            <a:pPr marL="514350" indent="-514350">
              <a:buFont typeface="+mj-lt"/>
              <a:buAutoNum type="alphaLcParenR" startAt="2"/>
            </a:pPr>
            <a:r>
              <a:rPr lang="en-US" sz="2000" dirty="0"/>
              <a:t>Writing 0 to P0.4 using IO0PIN</a:t>
            </a:r>
          </a:p>
          <a:p>
            <a:pPr marL="0" indent="0">
              <a:buNone/>
            </a:pPr>
            <a:r>
              <a:rPr lang="en-US" sz="2000" dirty="0"/>
              <a:t>        IO0PIN = IO</a:t>
            </a:r>
            <a:r>
              <a:rPr lang="en-US" sz="2000" b="1" dirty="0"/>
              <a:t>0</a:t>
            </a:r>
            <a:r>
              <a:rPr lang="en-US" sz="2000" dirty="0"/>
              <a:t>PIN &amp; (~(1&lt;&lt;4) )</a:t>
            </a:r>
          </a:p>
          <a:p>
            <a:pPr marL="514350" indent="-514350">
              <a:buFont typeface="+mj-lt"/>
              <a:buAutoNum type="alphaLcParenR" startAt="3"/>
            </a:pPr>
            <a:r>
              <a:rPr lang="en-US" sz="2000" dirty="0"/>
              <a:t>Writing F to P0.7-P0.4</a:t>
            </a:r>
          </a:p>
          <a:p>
            <a:pPr marL="0" indent="0">
              <a:buNone/>
            </a:pPr>
            <a:r>
              <a:rPr lang="en-US" sz="2000" dirty="0"/>
              <a:t>       IO0PIN = IO</a:t>
            </a:r>
            <a:r>
              <a:rPr lang="en-US" sz="2000" b="1" dirty="0"/>
              <a:t>0</a:t>
            </a:r>
            <a:r>
              <a:rPr lang="en-US" sz="2000" dirty="0"/>
              <a:t>PIN | (0x000000F0)</a:t>
            </a:r>
          </a:p>
          <a:p>
            <a:endParaRPr lang="en-US" sz="2400" b="1" dirty="0">
              <a:solidFill>
                <a:srgbClr val="0070C0"/>
              </a:solidFill>
            </a:endParaRPr>
          </a:p>
        </p:txBody>
      </p:sp>
    </p:spTree>
    <p:extLst>
      <p:ext uri="{BB962C8B-B14F-4D97-AF65-F5344CB8AC3E}">
        <p14:creationId xmlns:p14="http://schemas.microsoft.com/office/powerpoint/2010/main" val="1593885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01" y="1"/>
            <a:ext cx="11600597" cy="682388"/>
          </a:xfrm>
        </p:spPr>
        <p:txBody>
          <a:bodyPr>
            <a:normAutofit/>
          </a:bodyPr>
          <a:lstStyle/>
          <a:p>
            <a:r>
              <a:rPr lang="en-US" sz="3600" b="1" dirty="0">
                <a:solidFill>
                  <a:srgbClr val="FF0000"/>
                </a:solidFill>
              </a:rPr>
              <a:t>LPC2148 microcontroller GPIO registers</a:t>
            </a:r>
            <a:endParaRPr lang="en-IN" sz="3600" b="1" dirty="0">
              <a:solidFill>
                <a:srgbClr val="FF0000"/>
              </a:solidFill>
            </a:endParaRPr>
          </a:p>
        </p:txBody>
      </p:sp>
      <p:sp>
        <p:nvSpPr>
          <p:cNvPr id="3" name="Content Placeholder 2"/>
          <p:cNvSpPr>
            <a:spLocks noGrp="1"/>
          </p:cNvSpPr>
          <p:nvPr>
            <p:ph idx="1"/>
          </p:nvPr>
        </p:nvSpPr>
        <p:spPr>
          <a:xfrm>
            <a:off x="295701" y="832513"/>
            <a:ext cx="11600597" cy="5854890"/>
          </a:xfrm>
        </p:spPr>
        <p:txBody>
          <a:bodyPr>
            <a:normAutofit/>
          </a:bodyPr>
          <a:lstStyle/>
          <a:p>
            <a:pPr marL="514350" indent="-514350">
              <a:buFont typeface="+mj-lt"/>
              <a:buAutoNum type="arabicPeriod" startAt="2"/>
            </a:pPr>
            <a:r>
              <a:rPr lang="en-US" sz="2400" b="1" dirty="0" err="1">
                <a:solidFill>
                  <a:srgbClr val="7030A0"/>
                </a:solidFill>
              </a:rPr>
              <a:t>IOxDIR</a:t>
            </a:r>
            <a:r>
              <a:rPr lang="en-US" sz="2400" b="1" dirty="0">
                <a:solidFill>
                  <a:srgbClr val="7030A0"/>
                </a:solidFill>
              </a:rPr>
              <a:t>(GPIO port Direction Control register ): </a:t>
            </a:r>
          </a:p>
          <a:p>
            <a:r>
              <a:rPr lang="en-US" sz="2200" dirty="0"/>
              <a:t>Used to set the direction i.e. either input or output of individual pins. </a:t>
            </a:r>
          </a:p>
          <a:p>
            <a:r>
              <a:rPr lang="en-US" sz="2200" i="1" dirty="0"/>
              <a:t>When a bit is set to </a:t>
            </a:r>
            <a:r>
              <a:rPr lang="en-US" sz="2200" b="1" i="1" dirty="0"/>
              <a:t>‘0’</a:t>
            </a:r>
            <a:r>
              <a:rPr lang="en-US" sz="2200" i="1" dirty="0"/>
              <a:t>, the corresponding pin is configured as </a:t>
            </a:r>
            <a:r>
              <a:rPr lang="en-US" sz="2200" b="1" i="1" dirty="0"/>
              <a:t>Input</a:t>
            </a:r>
            <a:r>
              <a:rPr lang="en-US" sz="2200" i="1" dirty="0"/>
              <a:t>. </a:t>
            </a:r>
          </a:p>
          <a:p>
            <a:r>
              <a:rPr lang="en-US" sz="2200" i="1" dirty="0"/>
              <a:t>When a bit is set as </a:t>
            </a:r>
            <a:r>
              <a:rPr lang="en-US" sz="2200" b="1" i="1" dirty="0"/>
              <a:t>‘1’</a:t>
            </a:r>
            <a:r>
              <a:rPr lang="en-US" sz="2200" i="1" dirty="0"/>
              <a:t>, the corresponding pin is configured as </a:t>
            </a:r>
            <a:r>
              <a:rPr lang="en-US" sz="2200" b="1" i="1" dirty="0"/>
              <a:t>Output</a:t>
            </a:r>
            <a:r>
              <a:rPr lang="en-US" sz="2200" i="1" dirty="0"/>
              <a:t>.</a:t>
            </a:r>
          </a:p>
          <a:p>
            <a:r>
              <a:rPr lang="en-US" sz="2200" dirty="0"/>
              <a:t>The syntax for this register is </a:t>
            </a:r>
            <a:r>
              <a:rPr lang="en-US" sz="2200" dirty="0" err="1"/>
              <a:t>IOxDIR</a:t>
            </a:r>
            <a:r>
              <a:rPr lang="en-US" sz="2200" dirty="0"/>
              <a:t>, where ‘x’ is the port number i.e. IO0DIR for PORT0 and IO1DIR for PORT1.</a:t>
            </a:r>
          </a:p>
          <a:p>
            <a:endParaRPr lang="en-US" sz="2000" b="1" dirty="0">
              <a:solidFill>
                <a:srgbClr val="0070C0"/>
              </a:solidFill>
            </a:endParaRPr>
          </a:p>
        </p:txBody>
      </p:sp>
    </p:spTree>
    <p:extLst>
      <p:ext uri="{BB962C8B-B14F-4D97-AF65-F5344CB8AC3E}">
        <p14:creationId xmlns:p14="http://schemas.microsoft.com/office/powerpoint/2010/main" val="1331266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01" y="1"/>
            <a:ext cx="11600597" cy="682388"/>
          </a:xfrm>
        </p:spPr>
        <p:txBody>
          <a:bodyPr>
            <a:normAutofit/>
          </a:bodyPr>
          <a:lstStyle/>
          <a:p>
            <a:r>
              <a:rPr lang="en-US" sz="3600" b="1" dirty="0">
                <a:solidFill>
                  <a:srgbClr val="FF0000"/>
                </a:solidFill>
              </a:rPr>
              <a:t>LPC2148 microcontroller GPIO registers</a:t>
            </a:r>
            <a:endParaRPr lang="en-IN" sz="3600" b="1" dirty="0">
              <a:solidFill>
                <a:srgbClr val="FF0000"/>
              </a:solidFill>
            </a:endParaRPr>
          </a:p>
        </p:txBody>
      </p:sp>
      <p:sp>
        <p:nvSpPr>
          <p:cNvPr id="3" name="Content Placeholder 2"/>
          <p:cNvSpPr>
            <a:spLocks noGrp="1"/>
          </p:cNvSpPr>
          <p:nvPr>
            <p:ph idx="1"/>
          </p:nvPr>
        </p:nvSpPr>
        <p:spPr>
          <a:xfrm>
            <a:off x="295701" y="832513"/>
            <a:ext cx="11600597" cy="5854890"/>
          </a:xfrm>
        </p:spPr>
        <p:txBody>
          <a:bodyPr>
            <a:normAutofit/>
          </a:bodyPr>
          <a:lstStyle/>
          <a:p>
            <a:pPr marL="457200" indent="-457200">
              <a:buFont typeface="+mj-lt"/>
              <a:buAutoNum type="arabicPeriod" startAt="3"/>
            </a:pPr>
            <a:r>
              <a:rPr lang="en-US" sz="2400" b="1" dirty="0" err="1">
                <a:solidFill>
                  <a:srgbClr val="7030A0"/>
                </a:solidFill>
              </a:rPr>
              <a:t>IOxSET</a:t>
            </a:r>
            <a:r>
              <a:rPr lang="en-US" sz="2400" b="1" dirty="0">
                <a:solidFill>
                  <a:srgbClr val="7030A0"/>
                </a:solidFill>
              </a:rPr>
              <a:t>(GPIO Port Output Set Register)</a:t>
            </a:r>
          </a:p>
          <a:p>
            <a:r>
              <a:rPr lang="en-US" sz="2200" dirty="0"/>
              <a:t>Used to set the value of a GPIO pin that is configured as output to High (Logic 1). </a:t>
            </a:r>
          </a:p>
          <a:p>
            <a:r>
              <a:rPr lang="en-US" sz="2200" dirty="0"/>
              <a:t>When a bit in the IOSET register is set to ‘1’, the corresponding pin is set to Logic 1. </a:t>
            </a:r>
          </a:p>
          <a:p>
            <a:r>
              <a:rPr lang="en-US" sz="2200" i="1" dirty="0">
                <a:solidFill>
                  <a:srgbClr val="C00000"/>
                </a:solidFill>
              </a:rPr>
              <a:t>Setting a bit ‘0’ in this register has no effect on the pin.</a:t>
            </a:r>
          </a:p>
          <a:p>
            <a:r>
              <a:rPr lang="en-US" sz="2200" dirty="0"/>
              <a:t>The syntax for this register is </a:t>
            </a:r>
            <a:r>
              <a:rPr lang="en-US" sz="2200" dirty="0" err="1"/>
              <a:t>IOxSET</a:t>
            </a:r>
            <a:r>
              <a:rPr lang="en-US" sz="2200" dirty="0"/>
              <a:t>, where ‘x’ is the port number i.e. IO0SET for PORT0 and IO1SET for PORT1.</a:t>
            </a:r>
          </a:p>
          <a:p>
            <a:pPr marL="457200" indent="-457200">
              <a:buFont typeface="+mj-lt"/>
              <a:buAutoNum type="arabicPeriod" startAt="4"/>
            </a:pPr>
            <a:r>
              <a:rPr lang="en-US" sz="2400" b="1" dirty="0" err="1">
                <a:solidFill>
                  <a:srgbClr val="7030A0"/>
                </a:solidFill>
              </a:rPr>
              <a:t>IOxCLR</a:t>
            </a:r>
            <a:r>
              <a:rPr lang="en-US" sz="2400" b="1" dirty="0">
                <a:solidFill>
                  <a:srgbClr val="7030A0"/>
                </a:solidFill>
              </a:rPr>
              <a:t>(GPIO Port Output Clear Register)</a:t>
            </a:r>
          </a:p>
          <a:p>
            <a:r>
              <a:rPr lang="en-US" sz="2200" dirty="0"/>
              <a:t>Used to set the value of a GPIO pin that is configured as output to Low (Logic 0). </a:t>
            </a:r>
          </a:p>
          <a:p>
            <a:r>
              <a:rPr lang="en-US" sz="2200" dirty="0"/>
              <a:t>When a bit in the IOCLR register is set to ‘1’, the corresponding pin in the respective Port is set to Logic 0 </a:t>
            </a:r>
          </a:p>
          <a:p>
            <a:r>
              <a:rPr lang="en-US" sz="2200" dirty="0"/>
              <a:t>At the same time clears the corresponding bit in the IOSET register. </a:t>
            </a:r>
          </a:p>
          <a:p>
            <a:r>
              <a:rPr lang="en-US" sz="2200" i="1" dirty="0">
                <a:solidFill>
                  <a:srgbClr val="C00000"/>
                </a:solidFill>
              </a:rPr>
              <a:t>Setting ‘0’ in the IOCLR has no effect on the pin.</a:t>
            </a:r>
          </a:p>
          <a:p>
            <a:r>
              <a:rPr lang="en-US" sz="2200" dirty="0"/>
              <a:t>The syntax for this register is </a:t>
            </a:r>
            <a:r>
              <a:rPr lang="en-US" sz="2200" dirty="0" err="1"/>
              <a:t>IOxCLR</a:t>
            </a:r>
            <a:r>
              <a:rPr lang="en-US" sz="2200" dirty="0"/>
              <a:t>, where ‘x’ is the port number i.e. IO0CLR for PORT0 and IO1CLR for PORT1.</a:t>
            </a:r>
          </a:p>
          <a:p>
            <a:endParaRPr lang="en-US" sz="2400" b="1" dirty="0">
              <a:solidFill>
                <a:srgbClr val="0070C0"/>
              </a:solidFill>
            </a:endParaRPr>
          </a:p>
        </p:txBody>
      </p:sp>
    </p:spTree>
    <p:extLst>
      <p:ext uri="{BB962C8B-B14F-4D97-AF65-F5344CB8AC3E}">
        <p14:creationId xmlns:p14="http://schemas.microsoft.com/office/powerpoint/2010/main" val="102121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1" y="1"/>
            <a:ext cx="11506199" cy="587828"/>
          </a:xfrm>
        </p:spPr>
        <p:txBody>
          <a:bodyPr>
            <a:normAutofit fontScale="90000"/>
          </a:bodyPr>
          <a:lstStyle/>
          <a:p>
            <a:r>
              <a:rPr lang="en-US" sz="4000" b="1" dirty="0">
                <a:solidFill>
                  <a:srgbClr val="FF0000"/>
                </a:solidFill>
              </a:rPr>
              <a:t>Features of LPC2148 Microcontroller</a:t>
            </a:r>
            <a:endParaRPr lang="en-IN" sz="4000" b="1" dirty="0">
              <a:solidFill>
                <a:srgbClr val="FF0000"/>
              </a:solidFill>
            </a:endParaRPr>
          </a:p>
        </p:txBody>
      </p:sp>
      <p:sp>
        <p:nvSpPr>
          <p:cNvPr id="3" name="Content Placeholder 2"/>
          <p:cNvSpPr>
            <a:spLocks noGrp="1"/>
          </p:cNvSpPr>
          <p:nvPr>
            <p:ph idx="1"/>
          </p:nvPr>
        </p:nvSpPr>
        <p:spPr>
          <a:xfrm>
            <a:off x="326571" y="620479"/>
            <a:ext cx="11506199" cy="6030691"/>
          </a:xfrm>
        </p:spPr>
        <p:txBody>
          <a:bodyPr>
            <a:normAutofit/>
          </a:bodyPr>
          <a:lstStyle/>
          <a:p>
            <a:r>
              <a:rPr lang="en-US" sz="2400" b="0" i="0" u="none" strike="noStrike" baseline="0" dirty="0">
                <a:solidFill>
                  <a:srgbClr val="000000"/>
                </a:solidFill>
              </a:rPr>
              <a:t>16-bit/32-bit ARM7TDMI-S microcontroller in a tiny LQFP64 package.</a:t>
            </a:r>
          </a:p>
          <a:p>
            <a:r>
              <a:rPr lang="en-US" sz="2400" b="0" i="0" u="none" strike="noStrike" baseline="0" dirty="0">
                <a:solidFill>
                  <a:srgbClr val="000000"/>
                </a:solidFill>
              </a:rPr>
              <a:t>8 kB to 40 kB of on-chip static RAM and 32 kB to 512 kB of on-chip flash memory.</a:t>
            </a:r>
          </a:p>
          <a:p>
            <a:r>
              <a:rPr lang="en-US" sz="2400" b="0" i="0" u="none" strike="noStrike" baseline="0" dirty="0">
                <a:solidFill>
                  <a:srgbClr val="000000"/>
                </a:solidFill>
              </a:rPr>
              <a:t>128-bit wide interface/accelerator enables high-speed 60 MHz operation.</a:t>
            </a:r>
          </a:p>
          <a:p>
            <a:r>
              <a:rPr lang="en-IN" sz="2400" b="0" i="0" u="none" strike="noStrike" baseline="0" dirty="0">
                <a:solidFill>
                  <a:srgbClr val="000000"/>
                </a:solidFill>
              </a:rPr>
              <a:t>In-System Programming/In-Application Programming (ISP/IAP) via on-chip boot</a:t>
            </a:r>
            <a:r>
              <a:rPr lang="en-IN" sz="2400" b="0" i="0" u="none" strike="noStrike" dirty="0">
                <a:solidFill>
                  <a:srgbClr val="000000"/>
                </a:solidFill>
              </a:rPr>
              <a:t> </a:t>
            </a:r>
            <a:r>
              <a:rPr lang="en-US" sz="2400" b="0" i="0" u="none" strike="noStrike" baseline="0" dirty="0">
                <a:solidFill>
                  <a:srgbClr val="000000"/>
                </a:solidFill>
              </a:rPr>
              <a:t>loader software. </a:t>
            </a:r>
          </a:p>
          <a:p>
            <a:r>
              <a:rPr lang="en-US" sz="2400" b="0" i="0" u="none" strike="noStrike" baseline="0" dirty="0" err="1">
                <a:solidFill>
                  <a:srgbClr val="000000"/>
                </a:solidFill>
              </a:rPr>
              <a:t>EmbeddedICE</a:t>
            </a:r>
            <a:r>
              <a:rPr lang="en-US" sz="2400" b="0" i="0" u="none" strike="noStrike" baseline="0" dirty="0">
                <a:solidFill>
                  <a:srgbClr val="000000"/>
                </a:solidFill>
              </a:rPr>
              <a:t> RT and Embedded Trace interfaces offer real-time debugging with the</a:t>
            </a:r>
            <a:r>
              <a:rPr lang="en-US" sz="2400" b="0" i="0" u="none" strike="noStrike" dirty="0">
                <a:solidFill>
                  <a:srgbClr val="000000"/>
                </a:solidFill>
              </a:rPr>
              <a:t> </a:t>
            </a:r>
            <a:r>
              <a:rPr lang="en-US" sz="2400" b="0" i="0" u="none" strike="noStrike" baseline="0" dirty="0">
                <a:solidFill>
                  <a:srgbClr val="000000"/>
                </a:solidFill>
              </a:rPr>
              <a:t>on-chip </a:t>
            </a:r>
            <a:r>
              <a:rPr lang="en-US" sz="2400" b="0" i="0" u="none" strike="noStrike" baseline="0" dirty="0" err="1">
                <a:solidFill>
                  <a:srgbClr val="000000"/>
                </a:solidFill>
              </a:rPr>
              <a:t>RealMonitor</a:t>
            </a:r>
            <a:r>
              <a:rPr lang="en-US" sz="2400" b="0" i="0" u="none" strike="noStrike" baseline="0" dirty="0">
                <a:solidFill>
                  <a:srgbClr val="000000"/>
                </a:solidFill>
              </a:rPr>
              <a:t> software and high-speed tracing of instruction execution.</a:t>
            </a:r>
          </a:p>
          <a:p>
            <a:r>
              <a:rPr lang="en-US" sz="2400" b="0" i="0" u="none" strike="noStrike" baseline="0" dirty="0">
                <a:solidFill>
                  <a:srgbClr val="000000"/>
                </a:solidFill>
              </a:rPr>
              <a:t>USB 2.0 Full-speed compliant device controller with 2 kB of endpoint RAM.</a:t>
            </a:r>
          </a:p>
          <a:p>
            <a:r>
              <a:rPr lang="en-US" sz="2400" b="0" i="0" u="none" strike="noStrike" baseline="0" dirty="0">
                <a:solidFill>
                  <a:srgbClr val="000000"/>
                </a:solidFill>
              </a:rPr>
              <a:t>One or two (LPC2141/42 vs. LPC2144/46/48) 10-bit ADCs provide a total of 6/14</a:t>
            </a:r>
            <a:r>
              <a:rPr lang="en-US" sz="2400" b="0" i="0" u="none" strike="noStrike" dirty="0">
                <a:solidFill>
                  <a:srgbClr val="000000"/>
                </a:solidFill>
              </a:rPr>
              <a:t> </a:t>
            </a:r>
            <a:r>
              <a:rPr lang="en-US" sz="2400" b="0" i="0" u="none" strike="noStrike" baseline="0" dirty="0">
                <a:solidFill>
                  <a:srgbClr val="000000"/>
                </a:solidFill>
              </a:rPr>
              <a:t>analog inputs, with conversion times as low as 2.44 </a:t>
            </a:r>
            <a:r>
              <a:rPr lang="en-US" sz="2400" b="0" i="0" u="none" strike="noStrike" baseline="0" dirty="0" err="1">
                <a:solidFill>
                  <a:srgbClr val="000000"/>
                </a:solidFill>
              </a:rPr>
              <a:t>ms</a:t>
            </a:r>
            <a:r>
              <a:rPr lang="en-US" sz="2400" b="0" i="0" u="none" strike="noStrike" baseline="0" dirty="0">
                <a:solidFill>
                  <a:srgbClr val="000000"/>
                </a:solidFill>
              </a:rPr>
              <a:t> per channel.</a:t>
            </a:r>
          </a:p>
          <a:p>
            <a:r>
              <a:rPr lang="en-US" sz="2400" b="0" i="0" u="none" strike="noStrike" baseline="0" dirty="0">
                <a:solidFill>
                  <a:srgbClr val="000000"/>
                </a:solidFill>
              </a:rPr>
              <a:t>Single 10-bit DAC provides variable analog output (LPC2142/44/46/48 only).</a:t>
            </a:r>
          </a:p>
          <a:p>
            <a:r>
              <a:rPr lang="en-US" sz="2400" b="0" i="0" u="none" strike="noStrike" baseline="0" dirty="0">
                <a:solidFill>
                  <a:srgbClr val="000000"/>
                </a:solidFill>
              </a:rPr>
              <a:t>Two 32-bit timers/external event counters (with four capture and four compare</a:t>
            </a:r>
            <a:r>
              <a:rPr lang="en-US" sz="2400" b="0" i="0" u="none" strike="noStrike" dirty="0">
                <a:solidFill>
                  <a:srgbClr val="000000"/>
                </a:solidFill>
              </a:rPr>
              <a:t> </a:t>
            </a:r>
            <a:r>
              <a:rPr lang="en-US" sz="2400" b="0" i="0" u="none" strike="noStrike" baseline="0" dirty="0">
                <a:solidFill>
                  <a:srgbClr val="000000"/>
                </a:solidFill>
              </a:rPr>
              <a:t>channels each), PWM unit (six outputs) and watchdog.</a:t>
            </a:r>
            <a:endParaRPr lang="en-IN" sz="2400" dirty="0"/>
          </a:p>
        </p:txBody>
      </p:sp>
    </p:spTree>
    <p:extLst>
      <p:ext uri="{BB962C8B-B14F-4D97-AF65-F5344CB8AC3E}">
        <p14:creationId xmlns:p14="http://schemas.microsoft.com/office/powerpoint/2010/main" val="8605963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01" y="1"/>
            <a:ext cx="11600597" cy="682388"/>
          </a:xfrm>
        </p:spPr>
        <p:txBody>
          <a:bodyPr>
            <a:normAutofit/>
          </a:bodyPr>
          <a:lstStyle/>
          <a:p>
            <a:r>
              <a:rPr lang="en-US" sz="3600" b="1" dirty="0">
                <a:solidFill>
                  <a:srgbClr val="FF0000"/>
                </a:solidFill>
              </a:rPr>
              <a:t>LPC2148 microcontroller GPIO registers</a:t>
            </a:r>
            <a:endParaRPr lang="en-IN" sz="3600" b="1" dirty="0">
              <a:solidFill>
                <a:srgbClr val="FF0000"/>
              </a:solidFill>
            </a:endParaRPr>
          </a:p>
        </p:txBody>
      </p:sp>
      <p:sp>
        <p:nvSpPr>
          <p:cNvPr id="3" name="Content Placeholder 2"/>
          <p:cNvSpPr>
            <a:spLocks noGrp="1"/>
          </p:cNvSpPr>
          <p:nvPr>
            <p:ph idx="1"/>
          </p:nvPr>
        </p:nvSpPr>
        <p:spPr>
          <a:xfrm>
            <a:off x="295701" y="832513"/>
            <a:ext cx="11600597" cy="5854890"/>
          </a:xfrm>
        </p:spPr>
        <p:txBody>
          <a:bodyPr>
            <a:normAutofit lnSpcReduction="10000"/>
          </a:bodyPr>
          <a:lstStyle/>
          <a:p>
            <a:r>
              <a:rPr lang="en-US" sz="2400" b="1" dirty="0">
                <a:solidFill>
                  <a:srgbClr val="0070C0"/>
                </a:solidFill>
              </a:rPr>
              <a:t>Pin programming</a:t>
            </a:r>
          </a:p>
          <a:p>
            <a:r>
              <a:rPr lang="en-US" sz="2400" b="1" i="1" dirty="0"/>
              <a:t>Method 1: IO0DIR = (1&lt;&lt;3);</a:t>
            </a:r>
            <a:endParaRPr lang="en-US" sz="2400" dirty="0"/>
          </a:p>
          <a:p>
            <a:r>
              <a:rPr lang="en-US" sz="2400" dirty="0"/>
              <a:t>Direct assignment method where ‘1’ is set directly on the pin. </a:t>
            </a:r>
          </a:p>
          <a:p>
            <a:r>
              <a:rPr lang="en-US" sz="2400" dirty="0"/>
              <a:t>All the other pins are set to 0. </a:t>
            </a:r>
          </a:p>
          <a:p>
            <a:r>
              <a:rPr lang="en-US" sz="2400" i="1" dirty="0"/>
              <a:t>This method should be avoided as all the other pins are forced to be assigned ‘0’.</a:t>
            </a:r>
          </a:p>
          <a:p>
            <a:r>
              <a:rPr lang="en-US" sz="2400" b="1" i="1" dirty="0"/>
              <a:t>Method 2: IO0DIR | = 0x00000008;</a:t>
            </a:r>
            <a:endParaRPr lang="en-US" sz="2400" dirty="0"/>
          </a:p>
          <a:p>
            <a:r>
              <a:rPr lang="en-US" sz="2400" dirty="0"/>
              <a:t>Hexadecimal value of the register is assigned after </a:t>
            </a:r>
            <a:r>
              <a:rPr lang="en-US" sz="2400" dirty="0" err="1"/>
              <a:t>ORing</a:t>
            </a:r>
            <a:r>
              <a:rPr lang="en-US" sz="2400" dirty="0"/>
              <a:t> the register with itself. </a:t>
            </a:r>
          </a:p>
          <a:p>
            <a:r>
              <a:rPr lang="en-US" sz="2400" dirty="0"/>
              <a:t>Other pins are not affected. </a:t>
            </a:r>
          </a:p>
          <a:p>
            <a:r>
              <a:rPr lang="en-US" sz="2400" dirty="0"/>
              <a:t>This method is useful if we want to assign many pins without affecting the other pins.</a:t>
            </a:r>
          </a:p>
          <a:p>
            <a:r>
              <a:rPr lang="en-US" sz="2400" b="1" i="1" dirty="0"/>
              <a:t>Method 3: IO0DIR | = (1&lt;&lt;3);</a:t>
            </a:r>
            <a:endParaRPr lang="en-US" sz="2400" dirty="0"/>
          </a:p>
          <a:p>
            <a:r>
              <a:rPr lang="en-US" sz="2400" dirty="0"/>
              <a:t>This is similar to the above method except that only a single pin is affected.</a:t>
            </a:r>
          </a:p>
          <a:p>
            <a:endParaRPr lang="en-US" sz="2400" dirty="0"/>
          </a:p>
          <a:p>
            <a:pPr marL="0" indent="0" algn="ctr">
              <a:buNone/>
            </a:pPr>
            <a:r>
              <a:rPr lang="en-US" b="1" dirty="0">
                <a:solidFill>
                  <a:srgbClr val="C00000"/>
                </a:solidFill>
              </a:rPr>
              <a:t>Other registers can also be set using the same methods. </a:t>
            </a:r>
            <a:endParaRPr lang="en-US" sz="2400" b="1" dirty="0">
              <a:solidFill>
                <a:srgbClr val="C00000"/>
              </a:solidFill>
            </a:endParaRPr>
          </a:p>
        </p:txBody>
      </p:sp>
    </p:spTree>
    <p:extLst>
      <p:ext uri="{BB962C8B-B14F-4D97-AF65-F5344CB8AC3E}">
        <p14:creationId xmlns:p14="http://schemas.microsoft.com/office/powerpoint/2010/main" val="489566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01" y="1"/>
            <a:ext cx="11600597" cy="682388"/>
          </a:xfrm>
        </p:spPr>
        <p:txBody>
          <a:bodyPr>
            <a:normAutofit/>
          </a:bodyPr>
          <a:lstStyle/>
          <a:p>
            <a:r>
              <a:rPr lang="en-US" sz="3600" b="1" dirty="0">
                <a:solidFill>
                  <a:srgbClr val="FF0000"/>
                </a:solidFill>
              </a:rPr>
              <a:t>LPC2148 microcontroller GPIO registers</a:t>
            </a:r>
            <a:endParaRPr lang="en-IN" sz="3600" b="1" dirty="0">
              <a:solidFill>
                <a:srgbClr val="FF0000"/>
              </a:solidFill>
            </a:endParaRPr>
          </a:p>
        </p:txBody>
      </p:sp>
      <p:sp>
        <p:nvSpPr>
          <p:cNvPr id="3" name="Content Placeholder 2"/>
          <p:cNvSpPr>
            <a:spLocks noGrp="1"/>
          </p:cNvSpPr>
          <p:nvPr>
            <p:ph idx="1"/>
          </p:nvPr>
        </p:nvSpPr>
        <p:spPr>
          <a:xfrm>
            <a:off x="295701" y="832513"/>
            <a:ext cx="11600597" cy="5854890"/>
          </a:xfrm>
        </p:spPr>
        <p:txBody>
          <a:bodyPr>
            <a:noAutofit/>
          </a:bodyPr>
          <a:lstStyle/>
          <a:p>
            <a:r>
              <a:rPr lang="en-US" sz="2400" b="1" dirty="0">
                <a:solidFill>
                  <a:srgbClr val="0070C0"/>
                </a:solidFill>
              </a:rPr>
              <a:t>Example:</a:t>
            </a:r>
            <a:r>
              <a:rPr lang="en-US" sz="2400" dirty="0">
                <a:solidFill>
                  <a:srgbClr val="0070C0"/>
                </a:solidFill>
              </a:rPr>
              <a:t>  </a:t>
            </a:r>
            <a:r>
              <a:rPr lang="en-US" sz="2400" b="1" i="1" dirty="0">
                <a:solidFill>
                  <a:srgbClr val="C00000"/>
                </a:solidFill>
              </a:rPr>
              <a:t>set pin 15 of PORT0(i.e. P0.15) as output and drive the pin High.</a:t>
            </a:r>
          </a:p>
          <a:p>
            <a:pPr lvl="1">
              <a:buFont typeface="Calibri" panose="020F0502020204030204" pitchFamily="34" charset="0"/>
              <a:buChar char="‒"/>
            </a:pPr>
            <a:r>
              <a:rPr lang="en-US" sz="2200" dirty="0"/>
              <a:t>For this we need to use two registers: IODIR and IOSET.</a:t>
            </a:r>
          </a:p>
          <a:p>
            <a:pPr lvl="1">
              <a:buFont typeface="Calibri" panose="020F0502020204030204" pitchFamily="34" charset="0"/>
              <a:buChar char="‒"/>
            </a:pPr>
            <a:r>
              <a:rPr lang="en-US" sz="2200" b="1" dirty="0"/>
              <a:t>IO0DIR | = (1&lt;&lt;15);</a:t>
            </a:r>
            <a:r>
              <a:rPr lang="en-US" sz="2200" dirty="0"/>
              <a:t> // Configuring P0.15 as output.</a:t>
            </a:r>
          </a:p>
          <a:p>
            <a:pPr lvl="1">
              <a:buFont typeface="Calibri" panose="020F0502020204030204" pitchFamily="34" charset="0"/>
              <a:buChar char="‒"/>
            </a:pPr>
            <a:r>
              <a:rPr lang="en-US" sz="2200" b="1" dirty="0"/>
              <a:t>IO0SET | = (1&lt;&lt;15);</a:t>
            </a:r>
            <a:r>
              <a:rPr lang="en-US" sz="2200" dirty="0"/>
              <a:t> // Make the O/P pin P0.15 as High</a:t>
            </a:r>
          </a:p>
          <a:p>
            <a:pPr lvl="1">
              <a:buFont typeface="Calibri" panose="020F0502020204030204" pitchFamily="34" charset="0"/>
              <a:buChar char="‒"/>
            </a:pPr>
            <a:endParaRPr lang="en-US" sz="2000" dirty="0"/>
          </a:p>
          <a:p>
            <a:r>
              <a:rPr lang="en-US" sz="2400" b="1" dirty="0">
                <a:solidFill>
                  <a:srgbClr val="0070C0"/>
                </a:solidFill>
              </a:rPr>
              <a:t>Example:</a:t>
            </a:r>
            <a:r>
              <a:rPr lang="en-US" sz="2400" dirty="0"/>
              <a:t> </a:t>
            </a:r>
            <a:r>
              <a:rPr lang="en-US" sz="2400" b="1" i="1" dirty="0">
                <a:solidFill>
                  <a:srgbClr val="C00000"/>
                </a:solidFill>
              </a:rPr>
              <a:t>set pin 11 of PORT0 as output and the output logic ‘1’  on this pin and then to logic 0.</a:t>
            </a:r>
          </a:p>
          <a:p>
            <a:pPr lvl="1">
              <a:buFont typeface="Calibri" panose="020F0502020204030204" pitchFamily="34" charset="0"/>
              <a:buChar char="‒"/>
            </a:pPr>
            <a:r>
              <a:rPr lang="en-US" sz="2200" dirty="0"/>
              <a:t>For this we need to use three registers: IODIR, IOSET and IOCLR.</a:t>
            </a:r>
          </a:p>
          <a:p>
            <a:pPr lvl="1">
              <a:buFont typeface="Calibri" panose="020F0502020204030204" pitchFamily="34" charset="0"/>
              <a:buChar char="‒"/>
            </a:pPr>
            <a:r>
              <a:rPr lang="en-US" sz="2200" b="1" dirty="0"/>
              <a:t>IO0DIR | = (1&lt;&lt;11);</a:t>
            </a:r>
            <a:r>
              <a:rPr lang="en-US" sz="2200" dirty="0"/>
              <a:t> // Configuring P0.11 as output.</a:t>
            </a:r>
          </a:p>
          <a:p>
            <a:pPr lvl="1">
              <a:buFont typeface="Calibri" panose="020F0502020204030204" pitchFamily="34" charset="0"/>
              <a:buChar char="‒"/>
            </a:pPr>
            <a:r>
              <a:rPr lang="en-US" sz="2200" b="1" dirty="0"/>
              <a:t>IO0SET | = (1&lt;&lt;11);</a:t>
            </a:r>
            <a:r>
              <a:rPr lang="en-US" sz="2200" dirty="0"/>
              <a:t> // Make the O/P pin P0.11 as High.</a:t>
            </a:r>
          </a:p>
          <a:p>
            <a:pPr lvl="1">
              <a:buFont typeface="Calibri" panose="020F0502020204030204" pitchFamily="34" charset="0"/>
              <a:buChar char="‒"/>
            </a:pPr>
            <a:r>
              <a:rPr lang="en-US" sz="2200" b="1" dirty="0"/>
              <a:t>IO0CLR | = (1&lt;&lt;11);</a:t>
            </a:r>
            <a:r>
              <a:rPr lang="en-US" sz="2200" dirty="0"/>
              <a:t> // Make the O/P pin P0.11 as Low.</a:t>
            </a:r>
          </a:p>
          <a:p>
            <a:pPr marL="457200" lvl="1" indent="0">
              <a:buNone/>
            </a:pPr>
            <a:endParaRPr lang="en-US" sz="1800" dirty="0"/>
          </a:p>
          <a:p>
            <a:r>
              <a:rPr lang="en-US" sz="2400" b="1" dirty="0">
                <a:solidFill>
                  <a:srgbClr val="0070C0"/>
                </a:solidFill>
              </a:rPr>
              <a:t>Example:</a:t>
            </a:r>
            <a:r>
              <a:rPr lang="en-US" sz="2400" dirty="0"/>
              <a:t> </a:t>
            </a:r>
            <a:r>
              <a:rPr lang="en-US" sz="2400" b="1" i="1" dirty="0">
                <a:solidFill>
                  <a:srgbClr val="C00000"/>
                </a:solidFill>
              </a:rPr>
              <a:t>set more than one pin as output and the value of that pin must be HIGH. Consider pins 7 and 14 of PORT0 (P0.7 and P0.14).</a:t>
            </a:r>
          </a:p>
          <a:p>
            <a:pPr lvl="1">
              <a:buFont typeface="Calibri" panose="020F0502020204030204" pitchFamily="34" charset="0"/>
              <a:buChar char="‒"/>
            </a:pPr>
            <a:r>
              <a:rPr lang="en-US" sz="2000" b="1" dirty="0"/>
              <a:t>IO0DIR | = (1&lt;&lt;7) | (1&lt;&lt;14);</a:t>
            </a:r>
            <a:r>
              <a:rPr lang="en-US" sz="2000" dirty="0"/>
              <a:t> // Configuring pins P0.7 and P0.14 as output.</a:t>
            </a:r>
          </a:p>
          <a:p>
            <a:pPr lvl="1">
              <a:buFont typeface="Calibri" panose="020F0502020204030204" pitchFamily="34" charset="0"/>
              <a:buChar char="‒"/>
            </a:pPr>
            <a:r>
              <a:rPr lang="en-US" sz="2000" b="1" dirty="0"/>
              <a:t>IO0SET | = (1&lt;&lt;7) | (1&lt;&lt;14);</a:t>
            </a:r>
            <a:r>
              <a:rPr lang="en-US" sz="2000" dirty="0"/>
              <a:t> // Make the O/P of pins P0.7 and P0.14 as High.</a:t>
            </a:r>
          </a:p>
          <a:p>
            <a:pPr marL="0" indent="0">
              <a:buNone/>
            </a:pPr>
            <a:endParaRPr lang="en-US" sz="2400" b="1" dirty="0">
              <a:solidFill>
                <a:srgbClr val="0070C0"/>
              </a:solidFill>
            </a:endParaRPr>
          </a:p>
        </p:txBody>
      </p:sp>
    </p:spTree>
    <p:extLst>
      <p:ext uri="{BB962C8B-B14F-4D97-AF65-F5344CB8AC3E}">
        <p14:creationId xmlns:p14="http://schemas.microsoft.com/office/powerpoint/2010/main" val="845893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01" y="1"/>
            <a:ext cx="11600597" cy="682388"/>
          </a:xfrm>
        </p:spPr>
        <p:txBody>
          <a:bodyPr>
            <a:normAutofit/>
          </a:bodyPr>
          <a:lstStyle/>
          <a:p>
            <a:r>
              <a:rPr lang="en-US" sz="3600" b="1" dirty="0">
                <a:solidFill>
                  <a:srgbClr val="FF0000"/>
                </a:solidFill>
              </a:rPr>
              <a:t>LPC2148 microcontroller GPIO registers</a:t>
            </a:r>
            <a:endParaRPr lang="en-IN" sz="3600" b="1" dirty="0">
              <a:solidFill>
                <a:srgbClr val="FF0000"/>
              </a:solidFill>
            </a:endParaRPr>
          </a:p>
        </p:txBody>
      </p:sp>
      <p:sp>
        <p:nvSpPr>
          <p:cNvPr id="3" name="Content Placeholder 2"/>
          <p:cNvSpPr>
            <a:spLocks noGrp="1"/>
          </p:cNvSpPr>
          <p:nvPr>
            <p:ph idx="1"/>
          </p:nvPr>
        </p:nvSpPr>
        <p:spPr>
          <a:xfrm>
            <a:off x="295701" y="832513"/>
            <a:ext cx="11600597" cy="5854890"/>
          </a:xfrm>
        </p:spPr>
        <p:txBody>
          <a:bodyPr>
            <a:noAutofit/>
          </a:bodyPr>
          <a:lstStyle/>
          <a:p>
            <a:r>
              <a:rPr lang="en-US" sz="2400" b="1" dirty="0">
                <a:solidFill>
                  <a:srgbClr val="0070C0"/>
                </a:solidFill>
              </a:rPr>
              <a:t>Fast GPIO Registers</a:t>
            </a:r>
            <a:endParaRPr lang="en-US" sz="2400" dirty="0">
              <a:solidFill>
                <a:srgbClr val="0070C0"/>
              </a:solidFill>
            </a:endParaRPr>
          </a:p>
          <a:p>
            <a:r>
              <a:rPr lang="en-US" sz="2400" dirty="0"/>
              <a:t>There are 5 fast GPIO registers :</a:t>
            </a:r>
          </a:p>
          <a:p>
            <a:pPr marL="514350" indent="-336550">
              <a:buFont typeface="+mj-lt"/>
              <a:buAutoNum type="arabicPeriod"/>
            </a:pPr>
            <a:r>
              <a:rPr lang="en-US" sz="2400" b="1" dirty="0" err="1"/>
              <a:t>FIOxDIR</a:t>
            </a:r>
            <a:r>
              <a:rPr lang="en-US" sz="2400" b="1" dirty="0"/>
              <a:t> (Fast GPIO Port Direction control register) : </a:t>
            </a:r>
          </a:p>
          <a:p>
            <a:pPr lvl="1">
              <a:buFont typeface="Calibri" panose="020F0502020204030204" pitchFamily="34" charset="0"/>
              <a:buChar char="‒"/>
            </a:pPr>
            <a:r>
              <a:rPr lang="en-US" sz="2200" dirty="0"/>
              <a:t>This is a 32-bit wide register.</a:t>
            </a:r>
          </a:p>
          <a:p>
            <a:pPr lvl="1">
              <a:buFont typeface="Calibri" panose="020F0502020204030204" pitchFamily="34" charset="0"/>
              <a:buChar char="‒"/>
            </a:pPr>
            <a:r>
              <a:rPr lang="en-US" sz="2200" dirty="0"/>
              <a:t>This register individually controls the direction of each port pin. </a:t>
            </a:r>
          </a:p>
          <a:p>
            <a:pPr lvl="1">
              <a:buFont typeface="Calibri" panose="020F0502020204030204" pitchFamily="34" charset="0"/>
              <a:buChar char="‒"/>
            </a:pPr>
            <a:r>
              <a:rPr lang="en-US" sz="2200" dirty="0"/>
              <a:t>Setting a bit to ‘1’ configures the corresponding pin as an output pin. </a:t>
            </a:r>
          </a:p>
          <a:p>
            <a:pPr lvl="1">
              <a:buFont typeface="Calibri" panose="020F0502020204030204" pitchFamily="34" charset="0"/>
              <a:buChar char="‒"/>
            </a:pPr>
            <a:r>
              <a:rPr lang="en-US" sz="2200" dirty="0"/>
              <a:t>Setting a bit to ‘0’ configures the corresponding pin as an input pin.</a:t>
            </a:r>
          </a:p>
          <a:p>
            <a:pPr marL="0" indent="0">
              <a:buNone/>
            </a:pPr>
            <a:endParaRPr lang="en-US" sz="2400" b="1" dirty="0"/>
          </a:p>
          <a:p>
            <a:pPr marL="531813" lvl="1" indent="-354013">
              <a:buFont typeface="+mj-lt"/>
              <a:buAutoNum type="arabicPeriod" startAt="2"/>
            </a:pPr>
            <a:r>
              <a:rPr lang="en-US" b="1" dirty="0" err="1"/>
              <a:t>FIOxMASK</a:t>
            </a:r>
            <a:r>
              <a:rPr lang="en-US" b="1" dirty="0"/>
              <a:t> (Fast Mask register for port) : </a:t>
            </a:r>
          </a:p>
          <a:p>
            <a:pPr marL="723900" lvl="2" indent="-273050">
              <a:buFont typeface="Calibri" panose="020F0502020204030204" pitchFamily="34" charset="0"/>
              <a:buChar char="‒"/>
            </a:pPr>
            <a:r>
              <a:rPr lang="en-US" sz="2200" dirty="0"/>
              <a:t>This is a 32-bit wide register. </a:t>
            </a:r>
          </a:p>
          <a:p>
            <a:pPr marL="723900" lvl="2" indent="-273050">
              <a:buFont typeface="Calibri" panose="020F0502020204030204" pitchFamily="34" charset="0"/>
              <a:buChar char="‒"/>
            </a:pPr>
            <a:r>
              <a:rPr lang="en-US" sz="2200" dirty="0"/>
              <a:t>This register controls the effect of fast registers (</a:t>
            </a:r>
            <a:r>
              <a:rPr lang="en-US" sz="2200" dirty="0" err="1"/>
              <a:t>FIOxPIN</a:t>
            </a:r>
            <a:r>
              <a:rPr lang="en-US" sz="2200" dirty="0"/>
              <a:t>, </a:t>
            </a:r>
            <a:r>
              <a:rPr lang="en-US" sz="2200" dirty="0" err="1"/>
              <a:t>FIOxSET</a:t>
            </a:r>
            <a:r>
              <a:rPr lang="en-US" sz="2200" dirty="0"/>
              <a:t>, </a:t>
            </a:r>
            <a:r>
              <a:rPr lang="en-US" sz="2200" dirty="0" err="1"/>
              <a:t>FIOxCLR</a:t>
            </a:r>
            <a:r>
              <a:rPr lang="en-US" sz="2200" dirty="0"/>
              <a:t>) on port pins. </a:t>
            </a:r>
          </a:p>
          <a:p>
            <a:pPr marL="723900" lvl="2" indent="-273050">
              <a:buFont typeface="Calibri" panose="020F0502020204030204" pitchFamily="34" charset="0"/>
              <a:buChar char="‒"/>
            </a:pPr>
            <a:r>
              <a:rPr lang="en-US" sz="2200" b="1" i="1" dirty="0"/>
              <a:t>Setting a bit to ‘0’ configures </a:t>
            </a:r>
            <a:r>
              <a:rPr lang="en-US" sz="2200" dirty="0"/>
              <a:t>the corresponding pin access to the fast registers i.e. we can write/read the corresponding pin in fast mode using fast registers.</a:t>
            </a:r>
          </a:p>
          <a:p>
            <a:pPr marL="723900" lvl="2" indent="-273050">
              <a:buFont typeface="Calibri" panose="020F0502020204030204" pitchFamily="34" charset="0"/>
              <a:buChar char="‒"/>
            </a:pPr>
            <a:r>
              <a:rPr lang="en-US" sz="2200" b="1" i="1" dirty="0"/>
              <a:t> Setting a bit to ‘1’ configures</a:t>
            </a:r>
            <a:r>
              <a:rPr lang="en-US" sz="2200" dirty="0"/>
              <a:t> the corresponding pin unaffected by fast registers.</a:t>
            </a:r>
          </a:p>
          <a:p>
            <a:pPr marL="0" indent="0">
              <a:buNone/>
            </a:pPr>
            <a:endParaRPr lang="en-US" sz="2200" dirty="0"/>
          </a:p>
        </p:txBody>
      </p:sp>
    </p:spTree>
    <p:extLst>
      <p:ext uri="{BB962C8B-B14F-4D97-AF65-F5344CB8AC3E}">
        <p14:creationId xmlns:p14="http://schemas.microsoft.com/office/powerpoint/2010/main" val="7655909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5701" y="1"/>
            <a:ext cx="11600597" cy="682388"/>
          </a:xfrm>
        </p:spPr>
        <p:txBody>
          <a:bodyPr>
            <a:normAutofit/>
          </a:bodyPr>
          <a:lstStyle/>
          <a:p>
            <a:r>
              <a:rPr lang="en-US" sz="3600" b="1" dirty="0">
                <a:solidFill>
                  <a:srgbClr val="FF0000"/>
                </a:solidFill>
              </a:rPr>
              <a:t>LPC2148 microcontroller GPIO registers</a:t>
            </a:r>
            <a:endParaRPr lang="en-IN" sz="3600" b="1" dirty="0">
              <a:solidFill>
                <a:srgbClr val="FF0000"/>
              </a:solidFill>
            </a:endParaRPr>
          </a:p>
        </p:txBody>
      </p:sp>
      <p:sp>
        <p:nvSpPr>
          <p:cNvPr id="3" name="Content Placeholder 2"/>
          <p:cNvSpPr>
            <a:spLocks noGrp="1"/>
          </p:cNvSpPr>
          <p:nvPr>
            <p:ph idx="1"/>
          </p:nvPr>
        </p:nvSpPr>
        <p:spPr>
          <a:xfrm>
            <a:off x="295701" y="573201"/>
            <a:ext cx="11600597" cy="5854890"/>
          </a:xfrm>
        </p:spPr>
        <p:txBody>
          <a:bodyPr>
            <a:noAutofit/>
          </a:bodyPr>
          <a:lstStyle/>
          <a:p>
            <a:r>
              <a:rPr lang="en-US" sz="2400" b="1" dirty="0">
                <a:solidFill>
                  <a:srgbClr val="0070C0"/>
                </a:solidFill>
              </a:rPr>
              <a:t>Fast GPIO Registers</a:t>
            </a:r>
            <a:endParaRPr lang="en-US" sz="2400" dirty="0">
              <a:solidFill>
                <a:srgbClr val="0070C0"/>
              </a:solidFill>
            </a:endParaRPr>
          </a:p>
          <a:p>
            <a:pPr marL="457200" indent="-457200">
              <a:buFont typeface="+mj-lt"/>
              <a:buAutoNum type="arabicPeriod" startAt="3"/>
            </a:pPr>
            <a:r>
              <a:rPr lang="en-US" sz="2200" b="1" dirty="0" err="1"/>
              <a:t>FIOxPIN</a:t>
            </a:r>
            <a:r>
              <a:rPr lang="en-US" sz="2200" b="1" dirty="0"/>
              <a:t> (Fast Port Pin value register using FIOMASK) : </a:t>
            </a:r>
          </a:p>
          <a:p>
            <a:pPr lvl="1">
              <a:buFont typeface="Calibri" panose="020F0502020204030204" pitchFamily="34" charset="0"/>
              <a:buChar char="‒"/>
            </a:pPr>
            <a:r>
              <a:rPr lang="en-US" sz="2000" dirty="0"/>
              <a:t>This is a 32-bit wide register. </a:t>
            </a:r>
          </a:p>
          <a:p>
            <a:pPr lvl="1">
              <a:buFont typeface="Calibri" panose="020F0502020204030204" pitchFamily="34" charset="0"/>
              <a:buChar char="‒"/>
            </a:pPr>
            <a:r>
              <a:rPr lang="en-US" sz="2000" dirty="0"/>
              <a:t>This register is used to read/write the value on port pins, only if that corresponding port pins have access to fast registers </a:t>
            </a:r>
          </a:p>
          <a:p>
            <a:pPr lvl="1">
              <a:buFont typeface="Calibri" panose="020F0502020204030204" pitchFamily="34" charset="0"/>
              <a:buChar char="‒"/>
            </a:pPr>
            <a:r>
              <a:rPr lang="en-US" sz="2000" dirty="0"/>
              <a:t>Access to port pins using fast registers is enabled using Zeroes in </a:t>
            </a:r>
            <a:r>
              <a:rPr lang="en-US" sz="2000" dirty="0" err="1"/>
              <a:t>FIOxMASK</a:t>
            </a:r>
            <a:r>
              <a:rPr lang="en-US" sz="2000" dirty="0"/>
              <a:t> register</a:t>
            </a:r>
          </a:p>
          <a:p>
            <a:pPr marL="514350" indent="-514350">
              <a:buFont typeface="+mj-lt"/>
              <a:buAutoNum type="arabicPeriod" startAt="4"/>
            </a:pPr>
            <a:r>
              <a:rPr lang="en-US" sz="2200" b="1" dirty="0" err="1"/>
              <a:t>FIOxSET</a:t>
            </a:r>
            <a:r>
              <a:rPr lang="en-US" sz="2200" b="1" dirty="0"/>
              <a:t> (Fast Port Output Set register using FIOMASK) : </a:t>
            </a:r>
          </a:p>
          <a:p>
            <a:pPr lvl="1">
              <a:buFont typeface="Calibri" panose="020F0502020204030204" pitchFamily="34" charset="0"/>
              <a:buChar char="‒"/>
            </a:pPr>
            <a:r>
              <a:rPr lang="en-US" sz="2000" dirty="0"/>
              <a:t>This is a 32-bit wide register. </a:t>
            </a:r>
          </a:p>
          <a:p>
            <a:pPr lvl="1">
              <a:buFont typeface="Calibri" panose="020F0502020204030204" pitchFamily="34" charset="0"/>
              <a:buChar char="‒"/>
            </a:pPr>
            <a:r>
              <a:rPr lang="en-US" sz="2000" dirty="0"/>
              <a:t>This register is used to make pins of Port HIGH. </a:t>
            </a:r>
          </a:p>
          <a:p>
            <a:pPr lvl="1">
              <a:buFont typeface="Calibri" panose="020F0502020204030204" pitchFamily="34" charset="0"/>
              <a:buChar char="‒"/>
            </a:pPr>
            <a:r>
              <a:rPr lang="en-US" sz="2000" dirty="0"/>
              <a:t>Writing one to specific bit makes that pin HIGH. </a:t>
            </a:r>
          </a:p>
          <a:p>
            <a:pPr lvl="1">
              <a:buFont typeface="Calibri" panose="020F0502020204030204" pitchFamily="34" charset="0"/>
              <a:buChar char="‒"/>
            </a:pPr>
            <a:r>
              <a:rPr lang="en-US" sz="2000" dirty="0"/>
              <a:t>Writing zero has no effect. </a:t>
            </a:r>
          </a:p>
          <a:p>
            <a:pPr lvl="1">
              <a:buFont typeface="Calibri" panose="020F0502020204030204" pitchFamily="34" charset="0"/>
              <a:buChar char="‒"/>
            </a:pPr>
            <a:r>
              <a:rPr lang="en-US" sz="2000" dirty="0"/>
              <a:t>Reading this register returns the current contents of the port output register. Only bits enabled by ZEROES in FIOMASK can be altered.</a:t>
            </a:r>
          </a:p>
          <a:p>
            <a:pPr marL="457200" indent="-457200">
              <a:buFont typeface="+mj-lt"/>
              <a:buAutoNum type="arabicPeriod" startAt="5"/>
            </a:pPr>
            <a:r>
              <a:rPr lang="en-US" sz="2200" b="1" dirty="0" err="1"/>
              <a:t>FIOxCLR</a:t>
            </a:r>
            <a:r>
              <a:rPr lang="en-US" sz="2200" b="1" dirty="0"/>
              <a:t> (Fast Port Output Clear register using FIOMASK) :</a:t>
            </a:r>
            <a:r>
              <a:rPr lang="en-US" sz="2200" dirty="0"/>
              <a:t> </a:t>
            </a:r>
          </a:p>
          <a:p>
            <a:pPr lvl="1">
              <a:buFont typeface="Calibri" panose="020F0502020204030204" pitchFamily="34" charset="0"/>
              <a:buChar char="‒"/>
            </a:pPr>
            <a:r>
              <a:rPr lang="en-US" sz="2000" dirty="0"/>
              <a:t>This is a 32-bit wide register.</a:t>
            </a:r>
          </a:p>
          <a:p>
            <a:pPr lvl="1">
              <a:buFont typeface="Calibri" panose="020F0502020204030204" pitchFamily="34" charset="0"/>
              <a:buChar char="‒"/>
            </a:pPr>
            <a:r>
              <a:rPr lang="en-US" sz="2000" dirty="0"/>
              <a:t>This register is used to make pins of Port LOW. Writing one to specific bit makes that pin LOW. Writing zeroes has no effect. Only bits enabled by ZEROES in FIOMASK can be altered.</a:t>
            </a:r>
          </a:p>
          <a:p>
            <a:endParaRPr lang="en-US" sz="2200" b="1" dirty="0">
              <a:solidFill>
                <a:srgbClr val="0070C0"/>
              </a:solidFill>
            </a:endParaRPr>
          </a:p>
        </p:txBody>
      </p:sp>
    </p:spTree>
    <p:extLst>
      <p:ext uri="{BB962C8B-B14F-4D97-AF65-F5344CB8AC3E}">
        <p14:creationId xmlns:p14="http://schemas.microsoft.com/office/powerpoint/2010/main" val="4157290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1" y="1"/>
            <a:ext cx="11506199" cy="587828"/>
          </a:xfrm>
        </p:spPr>
        <p:txBody>
          <a:bodyPr>
            <a:normAutofit fontScale="90000"/>
          </a:bodyPr>
          <a:lstStyle/>
          <a:p>
            <a:r>
              <a:rPr lang="en-US" sz="4000" b="1" dirty="0">
                <a:solidFill>
                  <a:srgbClr val="FF0000"/>
                </a:solidFill>
              </a:rPr>
              <a:t>Features of LPC2148 Microcontroller</a:t>
            </a:r>
            <a:endParaRPr lang="en-IN" sz="4000" b="1" dirty="0">
              <a:solidFill>
                <a:srgbClr val="FF0000"/>
              </a:solidFill>
            </a:endParaRPr>
          </a:p>
        </p:txBody>
      </p:sp>
      <p:sp>
        <p:nvSpPr>
          <p:cNvPr id="3" name="Content Placeholder 2"/>
          <p:cNvSpPr>
            <a:spLocks noGrp="1"/>
          </p:cNvSpPr>
          <p:nvPr>
            <p:ph idx="1"/>
          </p:nvPr>
        </p:nvSpPr>
        <p:spPr>
          <a:xfrm>
            <a:off x="326571" y="620479"/>
            <a:ext cx="11506199" cy="6030691"/>
          </a:xfrm>
        </p:spPr>
        <p:txBody>
          <a:bodyPr>
            <a:noAutofit/>
          </a:bodyPr>
          <a:lstStyle/>
          <a:p>
            <a:r>
              <a:rPr lang="en-US" sz="2000" b="0" i="0" u="none" strike="noStrike" baseline="0" dirty="0">
                <a:solidFill>
                  <a:srgbClr val="000000"/>
                </a:solidFill>
              </a:rPr>
              <a:t>Low power Real-Time Clock (RTC) with independent power and 32 kHz clock input.</a:t>
            </a:r>
          </a:p>
          <a:p>
            <a:r>
              <a:rPr lang="en-US" sz="2000" b="0" i="0" u="none" strike="noStrike" baseline="0" dirty="0">
                <a:solidFill>
                  <a:srgbClr val="000000"/>
                </a:solidFill>
              </a:rPr>
              <a:t>Multiple serial interfaces</a:t>
            </a:r>
          </a:p>
          <a:p>
            <a:pPr lvl="1">
              <a:buFont typeface="Wingdings" panose="05000000000000000000" pitchFamily="2" charset="2"/>
              <a:buChar char="ü"/>
            </a:pPr>
            <a:r>
              <a:rPr lang="en-US" sz="1600" b="0" i="0" u="none" strike="noStrike" baseline="0" dirty="0">
                <a:solidFill>
                  <a:srgbClr val="000000"/>
                </a:solidFill>
              </a:rPr>
              <a:t>Two UARTs (16C550)</a:t>
            </a:r>
          </a:p>
          <a:p>
            <a:pPr lvl="1">
              <a:buFont typeface="Wingdings" panose="05000000000000000000" pitchFamily="2" charset="2"/>
              <a:buChar char="ü"/>
            </a:pPr>
            <a:r>
              <a:rPr lang="en-US" sz="1600" dirty="0">
                <a:solidFill>
                  <a:srgbClr val="000000"/>
                </a:solidFill>
              </a:rPr>
              <a:t>T</a:t>
            </a:r>
            <a:r>
              <a:rPr lang="en-US" sz="1600" b="0" i="0" u="none" strike="noStrike" baseline="0" dirty="0">
                <a:solidFill>
                  <a:srgbClr val="000000"/>
                </a:solidFill>
              </a:rPr>
              <a:t>wo Fast I</a:t>
            </a:r>
            <a:r>
              <a:rPr lang="en-US" sz="1600" b="0" i="0" u="none" strike="noStrike" baseline="30000" dirty="0">
                <a:solidFill>
                  <a:srgbClr val="000000"/>
                </a:solidFill>
              </a:rPr>
              <a:t>2</a:t>
            </a:r>
            <a:r>
              <a:rPr lang="en-US" sz="1600" b="0" i="0" u="none" strike="noStrike" baseline="0" dirty="0">
                <a:solidFill>
                  <a:srgbClr val="000000"/>
                </a:solidFill>
              </a:rPr>
              <a:t>C-bus (400 </a:t>
            </a:r>
            <a:r>
              <a:rPr lang="en-US" sz="1600" b="0" i="0" u="none" strike="noStrike" baseline="0" dirty="0" err="1">
                <a:solidFill>
                  <a:srgbClr val="000000"/>
                </a:solidFill>
              </a:rPr>
              <a:t>kbit</a:t>
            </a:r>
            <a:r>
              <a:rPr lang="en-US" sz="1600" b="0" i="0" u="none" strike="noStrike" baseline="0" dirty="0">
                <a:solidFill>
                  <a:srgbClr val="000000"/>
                </a:solidFill>
              </a:rPr>
              <a:t>/s)</a:t>
            </a:r>
          </a:p>
          <a:p>
            <a:pPr lvl="1">
              <a:buFont typeface="Wingdings" panose="05000000000000000000" pitchFamily="2" charset="2"/>
              <a:buChar char="ü"/>
            </a:pPr>
            <a:r>
              <a:rPr lang="en-US" sz="1600" b="0" i="0" u="none" strike="noStrike" baseline="0" dirty="0">
                <a:solidFill>
                  <a:srgbClr val="000000"/>
                </a:solidFill>
              </a:rPr>
              <a:t>SPI </a:t>
            </a:r>
          </a:p>
          <a:p>
            <a:pPr lvl="1">
              <a:buFont typeface="Wingdings" panose="05000000000000000000" pitchFamily="2" charset="2"/>
              <a:buChar char="ü"/>
            </a:pPr>
            <a:r>
              <a:rPr lang="en-US" sz="1600" b="0" i="0" u="none" strike="noStrike" baseline="0" dirty="0">
                <a:solidFill>
                  <a:srgbClr val="000000"/>
                </a:solidFill>
              </a:rPr>
              <a:t>SSP </a:t>
            </a:r>
          </a:p>
          <a:p>
            <a:r>
              <a:rPr lang="en-US" sz="2000" b="0" i="0" u="none" strike="noStrike" baseline="0" dirty="0">
                <a:solidFill>
                  <a:srgbClr val="000000"/>
                </a:solidFill>
              </a:rPr>
              <a:t>Vectored Interrupt Controller (VIC) with configurable priorities and vector addresses.</a:t>
            </a:r>
          </a:p>
          <a:p>
            <a:r>
              <a:rPr lang="en-US" sz="2000" b="0" i="0" u="none" strike="noStrike" baseline="0" dirty="0">
                <a:solidFill>
                  <a:srgbClr val="000000"/>
                </a:solidFill>
              </a:rPr>
              <a:t>Up to 45 of 5 V tolerant fast general purpose I/O pins in a tiny LQFP64 package.</a:t>
            </a:r>
          </a:p>
          <a:p>
            <a:r>
              <a:rPr lang="en-US" sz="2000" b="0" i="0" u="none" strike="noStrike" baseline="0" dirty="0">
                <a:solidFill>
                  <a:srgbClr val="000000"/>
                </a:solidFill>
              </a:rPr>
              <a:t>Up to 21 external interrupt pins available.</a:t>
            </a:r>
          </a:p>
          <a:p>
            <a:r>
              <a:rPr lang="en-US" sz="2000" b="0" i="0" u="none" strike="noStrike" baseline="0" dirty="0">
                <a:solidFill>
                  <a:srgbClr val="000000"/>
                </a:solidFill>
              </a:rPr>
              <a:t>60 MHz maximum CPU clock available from programmable on-chip PLL with settling </a:t>
            </a:r>
            <a:r>
              <a:rPr lang="en-IN" sz="2000" b="0" i="0" u="none" strike="noStrike" baseline="0" dirty="0">
                <a:solidFill>
                  <a:srgbClr val="000000"/>
                </a:solidFill>
              </a:rPr>
              <a:t>time of 100 </a:t>
            </a:r>
            <a:r>
              <a:rPr lang="en-IN" sz="2000" b="0" i="0" u="none" strike="noStrike" baseline="0" dirty="0" err="1">
                <a:solidFill>
                  <a:srgbClr val="000000"/>
                </a:solidFill>
              </a:rPr>
              <a:t>ms</a:t>
            </a:r>
            <a:r>
              <a:rPr lang="en-IN" sz="2000" b="0" i="0" u="none" strike="noStrike" baseline="0" dirty="0">
                <a:solidFill>
                  <a:srgbClr val="000000"/>
                </a:solidFill>
              </a:rPr>
              <a:t>.</a:t>
            </a:r>
          </a:p>
          <a:p>
            <a:r>
              <a:rPr lang="en-US" sz="2000" b="0" i="0" u="none" strike="noStrike" baseline="0" dirty="0">
                <a:solidFill>
                  <a:srgbClr val="000000"/>
                </a:solidFill>
              </a:rPr>
              <a:t>On-chip integrated oscillator operates with an external crystal from 1 MHz to 25 </a:t>
            </a:r>
            <a:r>
              <a:rPr lang="en-US" sz="2000" b="0" i="0" u="none" strike="noStrike" baseline="0" dirty="0" err="1">
                <a:solidFill>
                  <a:srgbClr val="000000"/>
                </a:solidFill>
              </a:rPr>
              <a:t>MHz.</a:t>
            </a:r>
            <a:endParaRPr lang="en-US" sz="2000" b="0" i="0" u="none" strike="noStrike" baseline="0" dirty="0">
              <a:solidFill>
                <a:srgbClr val="000000"/>
              </a:solidFill>
            </a:endParaRPr>
          </a:p>
          <a:p>
            <a:r>
              <a:rPr lang="en-US" sz="2000" b="0" i="0" u="none" strike="noStrike" baseline="0" dirty="0">
                <a:solidFill>
                  <a:srgbClr val="000000"/>
                </a:solidFill>
              </a:rPr>
              <a:t>Power saving modes: Idle and Power-down.</a:t>
            </a:r>
          </a:p>
          <a:p>
            <a:r>
              <a:rPr lang="en-US" sz="2000" b="0" i="0" u="none" strike="noStrike" baseline="0" dirty="0">
                <a:solidFill>
                  <a:srgbClr val="000000"/>
                </a:solidFill>
              </a:rPr>
              <a:t>Individual enable/disable of peripheral functions as well as peripheral clock scaling for</a:t>
            </a:r>
            <a:r>
              <a:rPr lang="en-US" sz="2000" b="0" i="0" u="none" strike="noStrike" dirty="0">
                <a:solidFill>
                  <a:srgbClr val="000000"/>
                </a:solidFill>
              </a:rPr>
              <a:t> </a:t>
            </a:r>
            <a:r>
              <a:rPr lang="en-IN" sz="2000" b="0" i="0" u="none" strike="noStrike" baseline="0" dirty="0">
                <a:solidFill>
                  <a:srgbClr val="000000"/>
                </a:solidFill>
              </a:rPr>
              <a:t>additional power optimization.</a:t>
            </a:r>
          </a:p>
          <a:p>
            <a:r>
              <a:rPr lang="en-US" sz="2000" b="0" i="0" u="none" strike="noStrike" baseline="0" dirty="0">
                <a:solidFill>
                  <a:srgbClr val="000000"/>
                </a:solidFill>
              </a:rPr>
              <a:t>Processor wake-up from Power-down mode via external interrupt or BOD.</a:t>
            </a:r>
          </a:p>
          <a:p>
            <a:r>
              <a:rPr lang="en-US" sz="2000" b="0" i="0" u="none" strike="noStrike" baseline="0" dirty="0">
                <a:solidFill>
                  <a:srgbClr val="000000"/>
                </a:solidFill>
              </a:rPr>
              <a:t>Single power supply chip with POR and BOD circuits:</a:t>
            </a:r>
          </a:p>
          <a:p>
            <a:r>
              <a:rPr lang="en-US" sz="2000" b="0" i="0" u="none" strike="noStrike" baseline="0" dirty="0">
                <a:solidFill>
                  <a:srgbClr val="000000"/>
                </a:solidFill>
              </a:rPr>
              <a:t>CPU operating voltage range of 3.0 V to 3.6 V (3.3 V ± 10 %) with 5 V tolerant I/O </a:t>
            </a:r>
            <a:r>
              <a:rPr lang="en-IN" sz="2000" b="0" i="0" u="none" strike="noStrike" baseline="0" dirty="0">
                <a:solidFill>
                  <a:srgbClr val="000000"/>
                </a:solidFill>
              </a:rPr>
              <a:t>pads.</a:t>
            </a:r>
            <a:endParaRPr lang="en-IN" sz="2000" dirty="0"/>
          </a:p>
        </p:txBody>
      </p:sp>
    </p:spTree>
    <p:extLst>
      <p:ext uri="{BB962C8B-B14F-4D97-AF65-F5344CB8AC3E}">
        <p14:creationId xmlns:p14="http://schemas.microsoft.com/office/powerpoint/2010/main" val="3973637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300" y="-14946"/>
            <a:ext cx="11038114" cy="435428"/>
          </a:xfrm>
        </p:spPr>
        <p:txBody>
          <a:bodyPr>
            <a:noAutofit/>
          </a:bodyPr>
          <a:lstStyle/>
          <a:p>
            <a:pPr algn="r"/>
            <a:r>
              <a:rPr lang="en-US" sz="1800" b="1" dirty="0">
                <a:solidFill>
                  <a:srgbClr val="FF0000"/>
                </a:solidFill>
              </a:rPr>
              <a:t>Block Diagram/Architecture  of LPC2148 Microcontroller</a:t>
            </a:r>
            <a:endParaRPr lang="en-IN" sz="1800" b="1" dirty="0">
              <a:solidFill>
                <a:srgbClr val="FF0000"/>
              </a:solidFill>
            </a:endParaRPr>
          </a:p>
        </p:txBody>
      </p:sp>
      <p:pic>
        <p:nvPicPr>
          <p:cNvPr id="4" name="Picture 3"/>
          <p:cNvPicPr>
            <a:picLocks noChangeAspect="1"/>
          </p:cNvPicPr>
          <p:nvPr/>
        </p:nvPicPr>
        <p:blipFill>
          <a:blip r:embed="rId2"/>
          <a:stretch>
            <a:fillRect/>
          </a:stretch>
        </p:blipFill>
        <p:spPr>
          <a:xfrm>
            <a:off x="0" y="32272"/>
            <a:ext cx="6404357" cy="68294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stretch>
            <a:fillRect/>
          </a:stretch>
        </p:blipFill>
        <p:spPr>
          <a:xfrm>
            <a:off x="7522334" y="1504950"/>
            <a:ext cx="3962400" cy="5324475"/>
          </a:xfrm>
          <a:prstGeom prst="rect">
            <a:avLst/>
          </a:prstGeom>
        </p:spPr>
      </p:pic>
      <p:pic>
        <p:nvPicPr>
          <p:cNvPr id="7" name="Picture 6"/>
          <p:cNvPicPr>
            <a:picLocks noChangeAspect="1"/>
          </p:cNvPicPr>
          <p:nvPr/>
        </p:nvPicPr>
        <p:blipFill>
          <a:blip r:embed="rId4"/>
          <a:stretch>
            <a:fillRect/>
          </a:stretch>
        </p:blipFill>
        <p:spPr>
          <a:xfrm>
            <a:off x="7522334" y="751114"/>
            <a:ext cx="3755580" cy="438151"/>
          </a:xfrm>
          <a:prstGeom prst="rect">
            <a:avLst/>
          </a:prstGeom>
        </p:spPr>
      </p:pic>
    </p:spTree>
    <p:extLst>
      <p:ext uri="{BB962C8B-B14F-4D97-AF65-F5344CB8AC3E}">
        <p14:creationId xmlns:p14="http://schemas.microsoft.com/office/powerpoint/2010/main" val="170424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1" y="1"/>
            <a:ext cx="11506199" cy="587828"/>
          </a:xfrm>
        </p:spPr>
        <p:txBody>
          <a:bodyPr>
            <a:normAutofit fontScale="90000"/>
          </a:bodyPr>
          <a:lstStyle/>
          <a:p>
            <a:r>
              <a:rPr lang="en-US" sz="4000" b="1" dirty="0">
                <a:solidFill>
                  <a:srgbClr val="FF0000"/>
                </a:solidFill>
              </a:rPr>
              <a:t>Introduction to LPC2148 Microcontroller</a:t>
            </a:r>
            <a:endParaRPr lang="en-IN" sz="4000" b="1" dirty="0">
              <a:solidFill>
                <a:srgbClr val="FF0000"/>
              </a:solidFill>
            </a:endParaRPr>
          </a:p>
        </p:txBody>
      </p:sp>
      <p:sp>
        <p:nvSpPr>
          <p:cNvPr id="3" name="Content Placeholder 2"/>
          <p:cNvSpPr>
            <a:spLocks noGrp="1"/>
          </p:cNvSpPr>
          <p:nvPr>
            <p:ph idx="1"/>
          </p:nvPr>
        </p:nvSpPr>
        <p:spPr>
          <a:xfrm>
            <a:off x="6204857" y="620479"/>
            <a:ext cx="5780313" cy="6192917"/>
          </a:xfrm>
        </p:spPr>
        <p:txBody>
          <a:bodyPr>
            <a:noAutofit/>
          </a:bodyPr>
          <a:lstStyle/>
          <a:p>
            <a:r>
              <a:rPr lang="en-IN" sz="1800" b="1" dirty="0">
                <a:solidFill>
                  <a:srgbClr val="0070C0"/>
                </a:solidFill>
              </a:rPr>
              <a:t>Interrupt controller</a:t>
            </a:r>
            <a:endParaRPr lang="en-IN" sz="1800" dirty="0">
              <a:solidFill>
                <a:srgbClr val="0070C0"/>
              </a:solidFill>
            </a:endParaRPr>
          </a:p>
          <a:p>
            <a:r>
              <a:rPr lang="en-IN" sz="1800" dirty="0"/>
              <a:t>The Vectored Interrupt Controller (VIC) accepts all of the interrupt request inputs and categorizes them as:</a:t>
            </a:r>
          </a:p>
          <a:p>
            <a:pPr lvl="1">
              <a:buFontTx/>
              <a:buChar char="‒"/>
            </a:pPr>
            <a:r>
              <a:rPr lang="en-IN" sz="1800" dirty="0"/>
              <a:t>Fast Interrupt Request (FIQ)</a:t>
            </a:r>
          </a:p>
          <a:p>
            <a:pPr lvl="1">
              <a:buFontTx/>
              <a:buChar char="‒"/>
            </a:pPr>
            <a:r>
              <a:rPr lang="en-IN" sz="1800" dirty="0"/>
              <a:t>vectored Interrupt Request (IRQ)</a:t>
            </a:r>
          </a:p>
          <a:p>
            <a:pPr lvl="1">
              <a:buFontTx/>
              <a:buChar char="‒"/>
            </a:pPr>
            <a:r>
              <a:rPr lang="en-IN" sz="1800" dirty="0"/>
              <a:t>non-vectored IRQ as defined by programmable settings. </a:t>
            </a:r>
          </a:p>
          <a:p>
            <a:r>
              <a:rPr lang="en-IN" sz="1800" dirty="0"/>
              <a:t>Priorities of interrupts from the various peripherals can be dynamically assigned and adjusted.</a:t>
            </a:r>
          </a:p>
          <a:p>
            <a:pPr lvl="1">
              <a:buFontTx/>
              <a:buChar char="‒"/>
            </a:pPr>
            <a:r>
              <a:rPr lang="en-IN" sz="1400" i="1" dirty="0"/>
              <a:t>FIQ has the highest priority. </a:t>
            </a:r>
            <a:endParaRPr lang="en-IN" sz="1400" dirty="0"/>
          </a:p>
          <a:p>
            <a:pPr lvl="1">
              <a:buFontTx/>
              <a:buChar char="‒"/>
            </a:pPr>
            <a:r>
              <a:rPr lang="en-IN" sz="1400" i="1" dirty="0"/>
              <a:t>Vectored IRQs have the middle priority</a:t>
            </a:r>
            <a:r>
              <a:rPr lang="en-IN" sz="1400" dirty="0"/>
              <a:t>. </a:t>
            </a:r>
          </a:p>
          <a:p>
            <a:pPr lvl="1">
              <a:buFontTx/>
              <a:buChar char="‒"/>
            </a:pPr>
            <a:r>
              <a:rPr lang="en-IN" sz="1400" i="1" dirty="0"/>
              <a:t>Non-vectored IRQs have the lowest priority.</a:t>
            </a:r>
            <a:endParaRPr lang="en-IN" sz="1400" dirty="0"/>
          </a:p>
          <a:p>
            <a:r>
              <a:rPr lang="en-IN" sz="1800" dirty="0"/>
              <a:t>The VIC combines the requests from all the vectored and non-vectored IRQs to produce the IRQ signal to the ARM processor.  </a:t>
            </a:r>
          </a:p>
          <a:p>
            <a:r>
              <a:rPr lang="en-IN" sz="1800" b="1" dirty="0"/>
              <a:t>Interrupt sources</a:t>
            </a:r>
            <a:endParaRPr lang="en-IN" sz="1800" dirty="0"/>
          </a:p>
          <a:p>
            <a:r>
              <a:rPr lang="en-IN" sz="1800" dirty="0"/>
              <a:t>Each peripheral device has one interrupt line connected to the VIC</a:t>
            </a:r>
          </a:p>
          <a:p>
            <a:r>
              <a:rPr lang="en-IN" sz="1800" dirty="0"/>
              <a:t>May have several internal interrupt flags. Individual interrupt flags may also represent more than one interrupt source.</a:t>
            </a:r>
          </a:p>
          <a:p>
            <a:endParaRPr lang="en-IN" sz="1800" dirty="0"/>
          </a:p>
        </p:txBody>
      </p:sp>
      <p:pic>
        <p:nvPicPr>
          <p:cNvPr id="4" name="Picture 3"/>
          <p:cNvPicPr>
            <a:picLocks noChangeAspect="1"/>
          </p:cNvPicPr>
          <p:nvPr/>
        </p:nvPicPr>
        <p:blipFill>
          <a:blip r:embed="rId2"/>
          <a:stretch>
            <a:fillRect/>
          </a:stretch>
        </p:blipFill>
        <p:spPr>
          <a:xfrm>
            <a:off x="102050" y="536568"/>
            <a:ext cx="5886155" cy="6276828"/>
          </a:xfrm>
          <a:prstGeom prst="rect">
            <a:avLst/>
          </a:prstGeom>
        </p:spPr>
      </p:pic>
    </p:spTree>
    <p:extLst>
      <p:ext uri="{BB962C8B-B14F-4D97-AF65-F5344CB8AC3E}">
        <p14:creationId xmlns:p14="http://schemas.microsoft.com/office/powerpoint/2010/main" val="456802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1" y="1"/>
            <a:ext cx="11506199" cy="587828"/>
          </a:xfrm>
        </p:spPr>
        <p:txBody>
          <a:bodyPr>
            <a:normAutofit fontScale="90000"/>
          </a:bodyPr>
          <a:lstStyle/>
          <a:p>
            <a:r>
              <a:rPr lang="en-US" sz="4000" b="1" dirty="0">
                <a:solidFill>
                  <a:srgbClr val="FF0000"/>
                </a:solidFill>
              </a:rPr>
              <a:t>Introduction to LPC2148 Microcontroller</a:t>
            </a:r>
            <a:endParaRPr lang="en-IN" sz="4000" b="1" dirty="0">
              <a:solidFill>
                <a:srgbClr val="FF0000"/>
              </a:solidFill>
            </a:endParaRPr>
          </a:p>
        </p:txBody>
      </p:sp>
      <p:sp>
        <p:nvSpPr>
          <p:cNvPr id="3" name="Content Placeholder 2"/>
          <p:cNvSpPr>
            <a:spLocks noGrp="1"/>
          </p:cNvSpPr>
          <p:nvPr>
            <p:ph idx="1"/>
          </p:nvPr>
        </p:nvSpPr>
        <p:spPr>
          <a:xfrm>
            <a:off x="6248400" y="620479"/>
            <a:ext cx="5584370" cy="6139550"/>
          </a:xfrm>
        </p:spPr>
        <p:txBody>
          <a:bodyPr>
            <a:noAutofit/>
          </a:bodyPr>
          <a:lstStyle/>
          <a:p>
            <a:r>
              <a:rPr lang="en-IN" sz="2000" b="1" dirty="0">
                <a:solidFill>
                  <a:srgbClr val="0070C0"/>
                </a:solidFill>
              </a:rPr>
              <a:t>Pin connect block</a:t>
            </a:r>
            <a:endParaRPr lang="en-IN" sz="2000" dirty="0">
              <a:solidFill>
                <a:srgbClr val="0070C0"/>
              </a:solidFill>
            </a:endParaRPr>
          </a:p>
          <a:p>
            <a:r>
              <a:rPr lang="en-IN" sz="2000" dirty="0"/>
              <a:t>Allows selected pins of the microcontroller to have more than one function</a:t>
            </a:r>
          </a:p>
          <a:p>
            <a:r>
              <a:rPr lang="en-IN" sz="2000" dirty="0"/>
              <a:t>Configuration registers control the multiplexers to allow connection between the pin and the on chip peripherals. </a:t>
            </a:r>
          </a:p>
          <a:p>
            <a:r>
              <a:rPr lang="en-IN" sz="2000" dirty="0"/>
              <a:t>Peripherals should be connected to the appropriate pins prior to being activated, and prior to any related interrupt(s) being enabled. </a:t>
            </a:r>
          </a:p>
          <a:p>
            <a:r>
              <a:rPr lang="en-IN" sz="2000" dirty="0"/>
              <a:t>The Pin Control Module with its pin select registers defines the functionality of the microcontroller</a:t>
            </a:r>
          </a:p>
          <a:p>
            <a:r>
              <a:rPr lang="en-US" sz="2000" dirty="0"/>
              <a:t>The Pin Control Module contains 3 registers which enable  read/write operations -</a:t>
            </a:r>
          </a:p>
          <a:p>
            <a:pPr lvl="1">
              <a:buFontTx/>
              <a:buChar char="‒"/>
            </a:pPr>
            <a:r>
              <a:rPr lang="en-US" sz="1800" dirty="0"/>
              <a:t>PINSEL0</a:t>
            </a:r>
          </a:p>
          <a:p>
            <a:pPr lvl="1">
              <a:buFontTx/>
              <a:buChar char="‒"/>
            </a:pPr>
            <a:r>
              <a:rPr lang="en-US" sz="1800" dirty="0"/>
              <a:t>PINSEL1</a:t>
            </a:r>
          </a:p>
          <a:p>
            <a:pPr lvl="1">
              <a:buFontTx/>
              <a:buChar char="‒"/>
            </a:pPr>
            <a:r>
              <a:rPr lang="en-US" sz="1800" dirty="0"/>
              <a:t>PINSEL2</a:t>
            </a:r>
            <a:endParaRPr lang="en-IN" sz="2000" dirty="0"/>
          </a:p>
        </p:txBody>
      </p:sp>
      <p:pic>
        <p:nvPicPr>
          <p:cNvPr id="4" name="Picture 3"/>
          <p:cNvPicPr>
            <a:picLocks noChangeAspect="1"/>
          </p:cNvPicPr>
          <p:nvPr/>
        </p:nvPicPr>
        <p:blipFill>
          <a:blip r:embed="rId2"/>
          <a:stretch>
            <a:fillRect/>
          </a:stretch>
        </p:blipFill>
        <p:spPr>
          <a:xfrm>
            <a:off x="102050" y="435429"/>
            <a:ext cx="6022827" cy="6422571"/>
          </a:xfrm>
          <a:prstGeom prst="rect">
            <a:avLst/>
          </a:prstGeom>
        </p:spPr>
      </p:pic>
    </p:spTree>
    <p:extLst>
      <p:ext uri="{BB962C8B-B14F-4D97-AF65-F5344CB8AC3E}">
        <p14:creationId xmlns:p14="http://schemas.microsoft.com/office/powerpoint/2010/main" val="1330252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1" y="1"/>
            <a:ext cx="11506199" cy="587828"/>
          </a:xfrm>
        </p:spPr>
        <p:txBody>
          <a:bodyPr>
            <a:normAutofit fontScale="90000"/>
          </a:bodyPr>
          <a:lstStyle/>
          <a:p>
            <a:r>
              <a:rPr lang="en-US" sz="4000" b="1" dirty="0">
                <a:solidFill>
                  <a:srgbClr val="FF0000"/>
                </a:solidFill>
              </a:rPr>
              <a:t>Introduction to LPC2148 Microcontroller</a:t>
            </a:r>
            <a:endParaRPr lang="en-IN" sz="4000" b="1" dirty="0">
              <a:solidFill>
                <a:srgbClr val="FF0000"/>
              </a:solidFill>
            </a:endParaRPr>
          </a:p>
        </p:txBody>
      </p:sp>
      <p:sp>
        <p:nvSpPr>
          <p:cNvPr id="3" name="Content Placeholder 2"/>
          <p:cNvSpPr>
            <a:spLocks noGrp="1"/>
          </p:cNvSpPr>
          <p:nvPr>
            <p:ph idx="1"/>
          </p:nvPr>
        </p:nvSpPr>
        <p:spPr>
          <a:xfrm>
            <a:off x="6248400" y="620479"/>
            <a:ext cx="5584370" cy="6030691"/>
          </a:xfrm>
        </p:spPr>
        <p:txBody>
          <a:bodyPr>
            <a:noAutofit/>
          </a:bodyPr>
          <a:lstStyle/>
          <a:p>
            <a:r>
              <a:rPr lang="en-US" sz="2400" b="1" dirty="0">
                <a:solidFill>
                  <a:srgbClr val="0070C0"/>
                </a:solidFill>
              </a:rPr>
              <a:t>Fast general purpose parallel I/O (GPIO)</a:t>
            </a:r>
          </a:p>
          <a:p>
            <a:r>
              <a:rPr lang="en-US" sz="1800" dirty="0"/>
              <a:t>Pins may be dynamically configured as inputs or outputs.</a:t>
            </a:r>
          </a:p>
          <a:p>
            <a:r>
              <a:rPr lang="en-US" sz="1800" dirty="0"/>
              <a:t>Separate registers allow setting or clearing any number of outputs simultaneously.</a:t>
            </a:r>
          </a:p>
          <a:p>
            <a:r>
              <a:rPr lang="en-US" sz="1800" dirty="0"/>
              <a:t>LPC2141/42/44/46/48 introduce accelerated GPIO functions:</a:t>
            </a:r>
          </a:p>
          <a:p>
            <a:pPr lvl="1">
              <a:buFont typeface="Calibri" panose="020F0502020204030204" pitchFamily="34" charset="0"/>
              <a:buChar char="‒"/>
            </a:pPr>
            <a:r>
              <a:rPr lang="en-US" sz="1800" dirty="0"/>
              <a:t>GPIO registers are relocated to the ARM local bus for the fastest possible I/O timing.</a:t>
            </a:r>
          </a:p>
          <a:p>
            <a:pPr lvl="1">
              <a:buFont typeface="Calibri" panose="020F0502020204030204" pitchFamily="34" charset="0"/>
              <a:buChar char="‒"/>
            </a:pPr>
            <a:r>
              <a:rPr lang="en-US" sz="1800" dirty="0"/>
              <a:t>Mask registers allow treating sets of port bits as a group, leaving other bits unchanged.</a:t>
            </a:r>
          </a:p>
          <a:p>
            <a:pPr lvl="1">
              <a:buFont typeface="Calibri" panose="020F0502020204030204" pitchFamily="34" charset="0"/>
              <a:buChar char="‒"/>
            </a:pPr>
            <a:r>
              <a:rPr lang="en-US" sz="1800" dirty="0"/>
              <a:t>All GPIO registers are byte addressable.</a:t>
            </a:r>
          </a:p>
          <a:p>
            <a:pPr lvl="1">
              <a:buFont typeface="Calibri" panose="020F0502020204030204" pitchFamily="34" charset="0"/>
              <a:buChar char="‒"/>
            </a:pPr>
            <a:r>
              <a:rPr lang="en-US" sz="1800" dirty="0"/>
              <a:t>Entire port value can be written in one instruction.</a:t>
            </a:r>
          </a:p>
          <a:p>
            <a:r>
              <a:rPr lang="en-US" sz="1800" b="1" dirty="0"/>
              <a:t>Features</a:t>
            </a:r>
          </a:p>
          <a:p>
            <a:pPr lvl="1">
              <a:buFont typeface="Calibri" panose="020F0502020204030204" pitchFamily="34" charset="0"/>
              <a:buChar char="‒"/>
            </a:pPr>
            <a:r>
              <a:rPr lang="en-US" sz="1800" dirty="0"/>
              <a:t>Bit-level set and clear registers allow a single instruction set or clear of any number of bits in one port.</a:t>
            </a:r>
          </a:p>
          <a:p>
            <a:pPr lvl="1">
              <a:buFont typeface="Calibri" panose="020F0502020204030204" pitchFamily="34" charset="0"/>
              <a:buChar char="‒"/>
            </a:pPr>
            <a:r>
              <a:rPr lang="en-US" sz="1800" dirty="0"/>
              <a:t>Direction control of individual bits.</a:t>
            </a:r>
          </a:p>
          <a:p>
            <a:pPr lvl="1">
              <a:buFont typeface="Calibri" panose="020F0502020204030204" pitchFamily="34" charset="0"/>
              <a:buChar char="‒"/>
            </a:pPr>
            <a:r>
              <a:rPr lang="en-US" sz="1800" dirty="0"/>
              <a:t>Separate control of output set and clear.</a:t>
            </a:r>
          </a:p>
          <a:p>
            <a:pPr lvl="1">
              <a:buFont typeface="Calibri" panose="020F0502020204030204" pitchFamily="34" charset="0"/>
              <a:buChar char="‒"/>
            </a:pPr>
            <a:r>
              <a:rPr lang="en-US" sz="1800" dirty="0"/>
              <a:t>All I/O default to inputs after reset</a:t>
            </a:r>
            <a:r>
              <a:rPr lang="en-US" sz="1600" dirty="0"/>
              <a:t>.</a:t>
            </a:r>
          </a:p>
          <a:p>
            <a:endParaRPr lang="en-IN" sz="1800" dirty="0"/>
          </a:p>
        </p:txBody>
      </p:sp>
      <p:pic>
        <p:nvPicPr>
          <p:cNvPr id="4" name="Picture 3"/>
          <p:cNvPicPr>
            <a:picLocks noChangeAspect="1"/>
          </p:cNvPicPr>
          <p:nvPr/>
        </p:nvPicPr>
        <p:blipFill>
          <a:blip r:embed="rId2"/>
          <a:stretch>
            <a:fillRect/>
          </a:stretch>
        </p:blipFill>
        <p:spPr>
          <a:xfrm>
            <a:off x="102050" y="435429"/>
            <a:ext cx="6022827" cy="6422571"/>
          </a:xfrm>
          <a:prstGeom prst="rect">
            <a:avLst/>
          </a:prstGeom>
        </p:spPr>
      </p:pic>
    </p:spTree>
    <p:extLst>
      <p:ext uri="{BB962C8B-B14F-4D97-AF65-F5344CB8AC3E}">
        <p14:creationId xmlns:p14="http://schemas.microsoft.com/office/powerpoint/2010/main" val="1251766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1" y="1"/>
            <a:ext cx="11506199" cy="587828"/>
          </a:xfrm>
        </p:spPr>
        <p:txBody>
          <a:bodyPr>
            <a:normAutofit fontScale="90000"/>
          </a:bodyPr>
          <a:lstStyle/>
          <a:p>
            <a:r>
              <a:rPr lang="en-US" sz="4000" b="1" dirty="0">
                <a:solidFill>
                  <a:srgbClr val="FF0000"/>
                </a:solidFill>
              </a:rPr>
              <a:t>Introduction to LPC2148 Microcontroller</a:t>
            </a:r>
            <a:endParaRPr lang="en-IN" sz="4000" b="1" dirty="0">
              <a:solidFill>
                <a:srgbClr val="FF0000"/>
              </a:solidFill>
            </a:endParaRPr>
          </a:p>
        </p:txBody>
      </p:sp>
      <p:sp>
        <p:nvSpPr>
          <p:cNvPr id="3" name="Content Placeholder 2"/>
          <p:cNvSpPr>
            <a:spLocks noGrp="1"/>
          </p:cNvSpPr>
          <p:nvPr>
            <p:ph idx="1"/>
          </p:nvPr>
        </p:nvSpPr>
        <p:spPr>
          <a:xfrm>
            <a:off x="6248400" y="620479"/>
            <a:ext cx="5584370" cy="6030691"/>
          </a:xfrm>
        </p:spPr>
        <p:txBody>
          <a:bodyPr>
            <a:normAutofit/>
          </a:bodyPr>
          <a:lstStyle/>
          <a:p>
            <a:r>
              <a:rPr lang="en-US" sz="2400" b="1" dirty="0">
                <a:solidFill>
                  <a:srgbClr val="0070C0"/>
                </a:solidFill>
              </a:rPr>
              <a:t>10-bit ADC</a:t>
            </a:r>
          </a:p>
          <a:p>
            <a:pPr lvl="1">
              <a:buFontTx/>
              <a:buChar char="‒"/>
            </a:pPr>
            <a:r>
              <a:rPr lang="en-US" sz="2000" dirty="0"/>
              <a:t>10-bit successive approximation analog to digital converter.</a:t>
            </a:r>
          </a:p>
          <a:p>
            <a:pPr lvl="1">
              <a:buFontTx/>
              <a:buChar char="‒"/>
            </a:pPr>
            <a:r>
              <a:rPr lang="en-US" sz="2000" dirty="0"/>
              <a:t>Measurement range of 0 V to VREF (2.0 V ≤ VREF ≤ VDDA).</a:t>
            </a:r>
          </a:p>
          <a:p>
            <a:pPr lvl="1">
              <a:buFontTx/>
              <a:buChar char="‒"/>
            </a:pPr>
            <a:r>
              <a:rPr lang="en-US" sz="2000" dirty="0"/>
              <a:t>Each converter capable of performing more than </a:t>
            </a:r>
            <a:r>
              <a:rPr lang="en-US" sz="2000" i="1" dirty="0"/>
              <a:t>400000 10-bit samples </a:t>
            </a:r>
            <a:r>
              <a:rPr lang="en-US" sz="2000" dirty="0"/>
              <a:t>per second.</a:t>
            </a:r>
          </a:p>
          <a:p>
            <a:pPr lvl="1">
              <a:buFontTx/>
              <a:buChar char="‒"/>
            </a:pPr>
            <a:r>
              <a:rPr lang="en-US" sz="2000" dirty="0"/>
              <a:t>Every analog input has a dedicated result register to reduce interrupt overhead.</a:t>
            </a:r>
          </a:p>
          <a:p>
            <a:pPr lvl="1">
              <a:buFontTx/>
              <a:buChar char="‒"/>
            </a:pPr>
            <a:r>
              <a:rPr lang="en-US" sz="2000" dirty="0"/>
              <a:t>Burst conversion mode for single or multiple inputs.</a:t>
            </a:r>
          </a:p>
          <a:p>
            <a:pPr lvl="1">
              <a:buFontTx/>
              <a:buChar char="‒"/>
            </a:pPr>
            <a:r>
              <a:rPr lang="en-US" sz="2000" dirty="0"/>
              <a:t>Optional conversion on transition on input pin or timer match signal.</a:t>
            </a:r>
          </a:p>
          <a:p>
            <a:pPr lvl="1">
              <a:buFontTx/>
              <a:buChar char="‒"/>
            </a:pPr>
            <a:r>
              <a:rPr lang="en-US" sz="2000" dirty="0"/>
              <a:t>Global Start command for both converters </a:t>
            </a:r>
          </a:p>
        </p:txBody>
      </p:sp>
      <p:pic>
        <p:nvPicPr>
          <p:cNvPr id="4" name="Picture 3"/>
          <p:cNvPicPr>
            <a:picLocks noChangeAspect="1"/>
          </p:cNvPicPr>
          <p:nvPr/>
        </p:nvPicPr>
        <p:blipFill>
          <a:blip r:embed="rId2"/>
          <a:stretch>
            <a:fillRect/>
          </a:stretch>
        </p:blipFill>
        <p:spPr>
          <a:xfrm>
            <a:off x="102050" y="435429"/>
            <a:ext cx="6022827" cy="6422571"/>
          </a:xfrm>
          <a:prstGeom prst="rect">
            <a:avLst/>
          </a:prstGeom>
        </p:spPr>
      </p:pic>
    </p:spTree>
    <p:extLst>
      <p:ext uri="{BB962C8B-B14F-4D97-AF65-F5344CB8AC3E}">
        <p14:creationId xmlns:p14="http://schemas.microsoft.com/office/powerpoint/2010/main" val="38404919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ate xmlns="8eb546a7-7f68-4468-8c4c-ac00128f5433" xsi:nil="true"/>
    <TaxCatchAll xmlns="d15799d3-7764-4201-829a-6b1f77c208f7" xsi:nil="true"/>
    <lcf76f155ced4ddcb4097134ff3c332f xmlns="8eb546a7-7f68-4468-8c4c-ac00128f5433">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9AC52761B1B294BB5507592EC424A76" ma:contentTypeVersion="12" ma:contentTypeDescription="Create a new document." ma:contentTypeScope="" ma:versionID="5e32588660b162ea3cd4da913b6faf30">
  <xsd:schema xmlns:xsd="http://www.w3.org/2001/XMLSchema" xmlns:xs="http://www.w3.org/2001/XMLSchema" xmlns:p="http://schemas.microsoft.com/office/2006/metadata/properties" xmlns:ns2="8eb546a7-7f68-4468-8c4c-ac00128f5433" xmlns:ns3="d15799d3-7764-4201-829a-6b1f77c208f7" targetNamespace="http://schemas.microsoft.com/office/2006/metadata/properties" ma:root="true" ma:fieldsID="2d8d5c5e6b2d0447d2bdd3dce56ef019" ns2:_="" ns3:_="">
    <xsd:import namespace="8eb546a7-7f68-4468-8c4c-ac00128f5433"/>
    <xsd:import namespace="d15799d3-7764-4201-829a-6b1f77c208f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b546a7-7f68-4468-8c4c-ac00128f54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3ca7166d-de03-4c3e-865e-07adad3d8bb9"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date" ma:index="19" nillable="true" ma:displayName="date" ma:format="DateOnly" ma:internalNam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15799d3-7764-4201-829a-6b1f77c208f7"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b6d1eb00-2060-40d8-a1f9-7332926f1a64}" ma:internalName="TaxCatchAll" ma:showField="CatchAllData" ma:web="d15799d3-7764-4201-829a-6b1f77c208f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B42254D-3690-4A29-A3EB-44BEED524B20}">
  <ds:schemaRefs>
    <ds:schemaRef ds:uri="http://schemas.microsoft.com/office/2006/metadata/properties"/>
    <ds:schemaRef ds:uri="http://schemas.microsoft.com/office/infopath/2007/PartnerControls"/>
    <ds:schemaRef ds:uri="8eb546a7-7f68-4468-8c4c-ac00128f5433"/>
    <ds:schemaRef ds:uri="d15799d3-7764-4201-829a-6b1f77c208f7"/>
  </ds:schemaRefs>
</ds:datastoreItem>
</file>

<file path=customXml/itemProps2.xml><?xml version="1.0" encoding="utf-8"?>
<ds:datastoreItem xmlns:ds="http://schemas.openxmlformats.org/officeDocument/2006/customXml" ds:itemID="{3F0378BA-4826-4E57-9447-9B6B38017C42}">
  <ds:schemaRefs>
    <ds:schemaRef ds:uri="http://schemas.microsoft.com/sharepoint/v3/contenttype/forms"/>
  </ds:schemaRefs>
</ds:datastoreItem>
</file>

<file path=customXml/itemProps3.xml><?xml version="1.0" encoding="utf-8"?>
<ds:datastoreItem xmlns:ds="http://schemas.openxmlformats.org/officeDocument/2006/customXml" ds:itemID="{48673DC0-CDC5-4488-B19D-E9BE5B02E9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eb546a7-7f68-4468-8c4c-ac00128f5433"/>
    <ds:schemaRef ds:uri="d15799d3-7764-4201-829a-6b1f77c208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2837</TotalTime>
  <Words>3451</Words>
  <Application>Microsoft Office PowerPoint</Application>
  <PresentationFormat>Widescreen</PresentationFormat>
  <Paragraphs>346</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Times New Roman</vt:lpstr>
      <vt:lpstr>Wingdings</vt:lpstr>
      <vt:lpstr>Office Theme</vt:lpstr>
      <vt:lpstr>LPC2148  MICROCONTROLLER</vt:lpstr>
      <vt:lpstr>Introduction to LPC2148 Microcontroller</vt:lpstr>
      <vt:lpstr>Features of LPC2148 Microcontroller</vt:lpstr>
      <vt:lpstr>Features of LPC2148 Microcontroller</vt:lpstr>
      <vt:lpstr>Block Diagram/Architecture  of LPC2148 Microcontroller</vt:lpstr>
      <vt:lpstr>Introduction to LPC2148 Microcontroller</vt:lpstr>
      <vt:lpstr>Introduction to LPC2148 Microcontroller</vt:lpstr>
      <vt:lpstr>Introduction to LPC2148 Microcontroller</vt:lpstr>
      <vt:lpstr>Introduction to LPC2148 Microcontroller</vt:lpstr>
      <vt:lpstr>Introduction to LPC2148 Microcontroller</vt:lpstr>
      <vt:lpstr>Introduction to LPC2148 Microcontroller</vt:lpstr>
      <vt:lpstr>Introduction to LPC2148 Microcontroller</vt:lpstr>
      <vt:lpstr>Introduction to LPC2148 Microcontroller</vt:lpstr>
      <vt:lpstr>Introduction to LPC2148 Microcontroller</vt:lpstr>
      <vt:lpstr>Introduction to LPC2148 Microcontroller</vt:lpstr>
      <vt:lpstr>Introduction to LPC2148 Microcontroller</vt:lpstr>
      <vt:lpstr>Introduction to LPC2148 Microcontroller</vt:lpstr>
      <vt:lpstr>Introduction to LPC2148 Microcontroller</vt:lpstr>
      <vt:lpstr>Introduction to LPC2148 Microcontroller</vt:lpstr>
      <vt:lpstr>LPC2148 Pin diagram</vt:lpstr>
      <vt:lpstr>LPC2148 GPIO Ports and Registers</vt:lpstr>
      <vt:lpstr>PIN connect block in LPC2148 microcontroller</vt:lpstr>
      <vt:lpstr>PIN connect block in LPC2148 microcontroller</vt:lpstr>
      <vt:lpstr>PIN connect block in LPC2148 microcontroller</vt:lpstr>
      <vt:lpstr>LPC2148 microcontroller GPIO registers</vt:lpstr>
      <vt:lpstr>LPC2148 microcontroller GPIO registers</vt:lpstr>
      <vt:lpstr>LPC2148 microcontroller GPIO registers</vt:lpstr>
      <vt:lpstr>LPC2148 microcontroller GPIO registers</vt:lpstr>
      <vt:lpstr>LPC2148 microcontroller GPIO registers</vt:lpstr>
      <vt:lpstr>LPC2148 microcontroller GPIO registers</vt:lpstr>
      <vt:lpstr>LPC2148 microcontroller GPIO registers</vt:lpstr>
      <vt:lpstr>LPC2148 microcontroller GPIO registers</vt:lpstr>
      <vt:lpstr>LPC2148 microcontroller GPIO registers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LPC2148  MICROCONTROLLER</dc:title>
  <dc:creator>S.B.Boregowda [MAHE-MIT]</dc:creator>
  <cp:lastModifiedBy>MAHE</cp:lastModifiedBy>
  <cp:revision>124</cp:revision>
  <dcterms:created xsi:type="dcterms:W3CDTF">2021-10-20T09:56:35Z</dcterms:created>
  <dcterms:modified xsi:type="dcterms:W3CDTF">2025-07-22T09:28:46Z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0x01010099AC52761B1B294BB5507592EC424A76</vt:lpwstr>
  </property>
</Properties>
</file>