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327" r:id="rId4"/>
    <p:sldId id="265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328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329" r:id="rId24"/>
    <p:sldId id="330" r:id="rId25"/>
    <p:sldId id="282" r:id="rId26"/>
    <p:sldId id="331" r:id="rId27"/>
    <p:sldId id="332" r:id="rId28"/>
    <p:sldId id="333" r:id="rId29"/>
    <p:sldId id="284" r:id="rId30"/>
    <p:sldId id="283" r:id="rId31"/>
    <p:sldId id="334" r:id="rId32"/>
    <p:sldId id="339" r:id="rId33"/>
    <p:sldId id="338" r:id="rId34"/>
    <p:sldId id="337" r:id="rId35"/>
    <p:sldId id="336" r:id="rId36"/>
    <p:sldId id="335" r:id="rId37"/>
    <p:sldId id="341" r:id="rId38"/>
    <p:sldId id="344" r:id="rId39"/>
    <p:sldId id="345" r:id="rId40"/>
    <p:sldId id="285" r:id="rId41"/>
    <p:sldId id="286" r:id="rId42"/>
    <p:sldId id="342" r:id="rId43"/>
    <p:sldId id="348" r:id="rId44"/>
    <p:sldId id="349" r:id="rId45"/>
    <p:sldId id="350" r:id="rId46"/>
    <p:sldId id="347" r:id="rId47"/>
    <p:sldId id="35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22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3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3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9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4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FAEF-65CC-4D0D-B2E4-95FC081F7D5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69B8-A822-4EF0-B553-D871E7E3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0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LPC2148 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MICROCONTROLLER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Dr. Kavya B S</a:t>
            </a:r>
          </a:p>
          <a:p>
            <a:r>
              <a:rPr lang="en-US" b="1" dirty="0">
                <a:solidFill>
                  <a:srgbClr val="002060"/>
                </a:solidFill>
              </a:rPr>
              <a:t>Dept. of ECE</a:t>
            </a:r>
          </a:p>
          <a:p>
            <a:r>
              <a:rPr lang="en-US" b="1" dirty="0">
                <a:solidFill>
                  <a:srgbClr val="002060"/>
                </a:solidFill>
              </a:rPr>
              <a:t>MIT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b="1">
                <a:solidFill>
                  <a:srgbClr val="002060"/>
                </a:solidFill>
              </a:rPr>
              <a:t>Bangalore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Stepper Motor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Bipolar Stepper Motor</a:t>
            </a:r>
          </a:p>
          <a:p>
            <a:r>
              <a:rPr lang="en-US" sz="2000" dirty="0"/>
              <a:t>Bipolar stepper Motor has no </a:t>
            </a:r>
            <a:r>
              <a:rPr lang="en-US" sz="2000" dirty="0" err="1"/>
              <a:t>centre</a:t>
            </a:r>
            <a:r>
              <a:rPr lang="en-US" sz="2000" dirty="0"/>
              <a:t> tap connection. </a:t>
            </a:r>
          </a:p>
          <a:p>
            <a:r>
              <a:rPr lang="en-US" sz="2000" dirty="0"/>
              <a:t>Normally it is of two windings i.e. 4 wire end </a:t>
            </a:r>
          </a:p>
          <a:p>
            <a:r>
              <a:rPr lang="en-US" sz="2000" dirty="0"/>
              <a:t>Current flows through full winding of stator.</a:t>
            </a:r>
          </a:p>
          <a:p>
            <a:r>
              <a:rPr lang="en-US" sz="2000" dirty="0"/>
              <a:t>The current is Bidirectional in Bipolar stepper motor i.e. we need to alter current direction through winding to alter magnetic pole of that winding.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99" y="3306262"/>
            <a:ext cx="5605429" cy="26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6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Stepper Motor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How to Rotate Stepper Motor </a:t>
            </a:r>
          </a:p>
          <a:p>
            <a:pPr algn="just"/>
            <a:r>
              <a:rPr lang="en-US" sz="2000" dirty="0"/>
              <a:t>Stepper motor rotates in steps and for continuous or limited angle rotation we need to provide sequential steps. </a:t>
            </a:r>
          </a:p>
          <a:p>
            <a:pPr algn="just"/>
            <a:r>
              <a:rPr lang="en-US" sz="2000" dirty="0"/>
              <a:t>There are two step sequences used to rotate Stepper Motor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/>
              <a:t>Full Step Sequence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/>
              <a:t>Half Step Sequence</a:t>
            </a:r>
          </a:p>
          <a:p>
            <a:pPr algn="just"/>
            <a:r>
              <a:rPr lang="en-US" sz="2000" b="1" dirty="0"/>
              <a:t>Full Step Sequence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/>
              <a:t>Here motor moves through its basic step angle.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/>
              <a:t>At a time two coils are excited.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9215"/>
            <a:ext cx="8376972" cy="220095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82909"/>
              </p:ext>
            </p:extLst>
          </p:nvPr>
        </p:nvGraphicFramePr>
        <p:xfrm>
          <a:off x="8574871" y="4297929"/>
          <a:ext cx="3060000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409509891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949345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498338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271504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66678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Step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513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60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8238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9871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40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1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Stepper Motor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How to Rotate Stepper Motor </a:t>
            </a:r>
          </a:p>
          <a:p>
            <a:pPr algn="just"/>
            <a:r>
              <a:rPr lang="en-US" sz="2000" b="1" dirty="0"/>
              <a:t>Half Step Sequence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Here motor moves half of its basic step angle.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Half step can be achieve by exciting both current and next coil.</a:t>
            </a:r>
          </a:p>
          <a:p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891"/>
            <a:ext cx="7349197" cy="373448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72009"/>
              </p:ext>
            </p:extLst>
          </p:nvPr>
        </p:nvGraphicFramePr>
        <p:xfrm>
          <a:off x="7536316" y="2434040"/>
          <a:ext cx="4437970" cy="3074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7594">
                  <a:extLst>
                    <a:ext uri="{9D8B030D-6E8A-4147-A177-3AD203B41FA5}">
                      <a16:colId xmlns:a16="http://schemas.microsoft.com/office/drawing/2014/main" val="3445290556"/>
                    </a:ext>
                  </a:extLst>
                </a:gridCol>
                <a:gridCol w="887594">
                  <a:extLst>
                    <a:ext uri="{9D8B030D-6E8A-4147-A177-3AD203B41FA5}">
                      <a16:colId xmlns:a16="http://schemas.microsoft.com/office/drawing/2014/main" val="1685786424"/>
                    </a:ext>
                  </a:extLst>
                </a:gridCol>
                <a:gridCol w="887594">
                  <a:extLst>
                    <a:ext uri="{9D8B030D-6E8A-4147-A177-3AD203B41FA5}">
                      <a16:colId xmlns:a16="http://schemas.microsoft.com/office/drawing/2014/main" val="2024020035"/>
                    </a:ext>
                  </a:extLst>
                </a:gridCol>
                <a:gridCol w="887594">
                  <a:extLst>
                    <a:ext uri="{9D8B030D-6E8A-4147-A177-3AD203B41FA5}">
                      <a16:colId xmlns:a16="http://schemas.microsoft.com/office/drawing/2014/main" val="3666343181"/>
                    </a:ext>
                  </a:extLst>
                </a:gridCol>
                <a:gridCol w="887594">
                  <a:extLst>
                    <a:ext uri="{9D8B030D-6E8A-4147-A177-3AD203B41FA5}">
                      <a16:colId xmlns:a16="http://schemas.microsoft.com/office/drawing/2014/main" val="217178624"/>
                    </a:ext>
                  </a:extLst>
                </a:gridCol>
              </a:tblGrid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Step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641506"/>
                  </a:ext>
                </a:extLst>
              </a:tr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2533777"/>
                  </a:ext>
                </a:extLst>
              </a:tr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9850338"/>
                  </a:ext>
                </a:extLst>
              </a:tr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9516496"/>
                  </a:ext>
                </a:extLst>
              </a:tr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447555"/>
                  </a:ext>
                </a:extLst>
              </a:tr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2668735"/>
                  </a:ext>
                </a:extLst>
              </a:tr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1396314"/>
                  </a:ext>
                </a:extLst>
              </a:tr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7265295"/>
                  </a:ext>
                </a:extLst>
              </a:tr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420907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3738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Stepper Motor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56" y="1057283"/>
            <a:ext cx="7142857" cy="5571429"/>
          </a:xfrm>
        </p:spPr>
      </p:pic>
    </p:spTree>
    <p:extLst>
      <p:ext uri="{BB962C8B-B14F-4D97-AF65-F5344CB8AC3E}">
        <p14:creationId xmlns:p14="http://schemas.microsoft.com/office/powerpoint/2010/main" val="26709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Stepper Motor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489847"/>
            <a:ext cx="6226629" cy="63681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#include &lt;LPC214x.h&gt;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void delay(</a:t>
            </a:r>
            <a:r>
              <a:rPr lang="en-IN" sz="1800" dirty="0" err="1"/>
              <a:t>int</a:t>
            </a:r>
            <a:r>
              <a:rPr lang="en-IN" sz="1800" dirty="0"/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unsigned char STEP[] = {0x09, 0x08, 0x0C, 0x04, 0x06, 0x02, 0x03, 0x01};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/>
              <a:t>int</a:t>
            </a:r>
            <a:r>
              <a:rPr lang="en-IN" sz="1800" dirty="0"/>
              <a:t> main(void)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unsigned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PINSEL0 &amp;= 0xFFFFFF00; // P0.3 - P0.0 as GPIO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IODIR0 = 0x0000000F;   // P0.3 - P0.0 as Output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while(1){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while (STEP[</a:t>
            </a:r>
            <a:r>
              <a:rPr lang="en-IN" sz="1800" dirty="0" err="1"/>
              <a:t>i</a:t>
            </a:r>
            <a:r>
              <a:rPr lang="en-IN" sz="1800" dirty="0"/>
              <a:t>] != '\0')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     IOSET0 = STEP[</a:t>
            </a:r>
            <a:r>
              <a:rPr lang="en-IN" sz="1800" dirty="0" err="1"/>
              <a:t>i</a:t>
            </a:r>
            <a:r>
              <a:rPr lang="en-IN" sz="1800" dirty="0"/>
              <a:t>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     delay(1);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     IOCLR0 = STEP[</a:t>
            </a:r>
            <a:r>
              <a:rPr lang="en-IN" sz="1800" dirty="0" err="1"/>
              <a:t>i</a:t>
            </a:r>
            <a:r>
              <a:rPr lang="en-IN" sz="1800" dirty="0"/>
              <a:t>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     delay(1);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      </a:t>
            </a:r>
            <a:r>
              <a:rPr lang="en-IN" sz="1800" dirty="0" err="1"/>
              <a:t>i</a:t>
            </a:r>
            <a:r>
              <a:rPr lang="en-IN" sz="1800" dirty="0"/>
              <a:t>++;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</a:t>
            </a:r>
            <a:r>
              <a:rPr lang="en-IN" sz="1800" dirty="0" err="1"/>
              <a:t>i</a:t>
            </a:r>
            <a:r>
              <a:rPr lang="en-IN" sz="1800" dirty="0"/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977743" y="704280"/>
            <a:ext cx="46046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delay(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</a:t>
            </a:r>
            <a:r>
              <a:rPr lang="en-IN" dirty="0"/>
              <a:t>; </a:t>
            </a:r>
          </a:p>
          <a:p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 </a:t>
            </a:r>
          </a:p>
          <a:p>
            <a:r>
              <a:rPr lang="en-IN" dirty="0"/>
              <a:t>	 { </a:t>
            </a:r>
          </a:p>
          <a:p>
            <a:r>
              <a:rPr lang="en-IN" dirty="0"/>
              <a:t>		for(j=0;j&lt;0x3FF0;j++) {;} </a:t>
            </a:r>
          </a:p>
          <a:p>
            <a:r>
              <a:rPr lang="en-IN" dirty="0"/>
              <a:t>	}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6686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LCD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000" dirty="0"/>
              <a:t>The LCDs are normally used in different embedded </a:t>
            </a:r>
            <a:r>
              <a:rPr lang="en-US" sz="2000" dirty="0" err="1"/>
              <a:t>syustems</a:t>
            </a:r>
            <a:r>
              <a:rPr lang="en-US" sz="2000" dirty="0"/>
              <a:t> due to its low cost, easy access and flexibility to get programmed.</a:t>
            </a:r>
          </a:p>
          <a:p>
            <a:r>
              <a:rPr lang="en-US" sz="2000" dirty="0"/>
              <a:t>Almost each and every electronic device has this kind of display</a:t>
            </a:r>
          </a:p>
          <a:p>
            <a:r>
              <a:rPr lang="en-US" sz="2000" dirty="0"/>
              <a:t>LCD that has sixteen column and two rows so it is known as 16 x 2 LCD modules.</a:t>
            </a:r>
          </a:p>
          <a:p>
            <a:r>
              <a:rPr lang="en-US" sz="2000" dirty="0"/>
              <a:t>LCD also available in different arrangements like (8 x 1), (10 x 2), (16 x 1), but the 16 x 2 is normally used in embedded systems.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42977" y="1894555"/>
            <a:ext cx="3603171" cy="57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LCD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351909"/>
              </p:ext>
            </p:extLst>
          </p:nvPr>
        </p:nvGraphicFramePr>
        <p:xfrm>
          <a:off x="370684" y="515711"/>
          <a:ext cx="7173116" cy="6048906"/>
        </p:xfrm>
        <a:graphic>
          <a:graphicData uri="http://schemas.openxmlformats.org/drawingml/2006/table">
            <a:tbl>
              <a:tblPr/>
              <a:tblGrid>
                <a:gridCol w="1487115">
                  <a:extLst>
                    <a:ext uri="{9D8B030D-6E8A-4147-A177-3AD203B41FA5}">
                      <a16:colId xmlns:a16="http://schemas.microsoft.com/office/drawing/2014/main" val="3184108030"/>
                    </a:ext>
                  </a:extLst>
                </a:gridCol>
                <a:gridCol w="1487115">
                  <a:extLst>
                    <a:ext uri="{9D8B030D-6E8A-4147-A177-3AD203B41FA5}">
                      <a16:colId xmlns:a16="http://schemas.microsoft.com/office/drawing/2014/main" val="902786455"/>
                    </a:ext>
                  </a:extLst>
                </a:gridCol>
                <a:gridCol w="4198886">
                  <a:extLst>
                    <a:ext uri="{9D8B030D-6E8A-4147-A177-3AD203B41FA5}">
                      <a16:colId xmlns:a16="http://schemas.microsoft.com/office/drawing/2014/main" val="1404552528"/>
                    </a:ext>
                  </a:extLst>
                </a:gridCol>
              </a:tblGrid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Pin Number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Symbol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Pin Function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48637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VSS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Ground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536825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VCC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+5v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660843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VEE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Contrast adjustment (VO)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436387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RS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Register Select(RS)</a:t>
                      </a:r>
                      <a:r>
                        <a:rPr lang="en-US" sz="1800" baseline="0" dirty="0"/>
                        <a:t>   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0:Command,   1: Data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285372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5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R/W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Read/Write, </a:t>
                      </a:r>
                      <a:r>
                        <a:rPr lang="en-US" sz="1800" b="1" dirty="0"/>
                        <a:t>R/W=0: Write &amp; R/W=1: Read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033130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6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EN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Enable. Falling edge triggered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996474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7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D0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Bit 0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2998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8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D1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Bit 1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2844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9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D2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Bit 2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243170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10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D3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Bit 3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920437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11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D4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Bit 4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52651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12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D5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Bit 5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279359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13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D6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Bit 6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70363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14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D7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Bit 7/</a:t>
                      </a:r>
                      <a:r>
                        <a:rPr lang="en-IN" sz="1800" b="1" dirty="0"/>
                        <a:t>Busy Flag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384387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15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A/LED+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Back-light Anode(+)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190519"/>
                  </a:ext>
                </a:extLst>
              </a:tr>
              <a:tr h="35475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16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K/LED-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Back-Light Cathode(-) </a:t>
                      </a:r>
                    </a:p>
                  </a:txBody>
                  <a:tcPr marL="81499" marR="81499" marT="40749" marB="40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83246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819863" y="118094"/>
            <a:ext cx="2249260" cy="35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LCD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52586"/>
              </p:ext>
            </p:extLst>
          </p:nvPr>
        </p:nvGraphicFramePr>
        <p:xfrm>
          <a:off x="2523451" y="587829"/>
          <a:ext cx="6609663" cy="6241036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5183102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6266164"/>
                    </a:ext>
                  </a:extLst>
                </a:gridCol>
                <a:gridCol w="4089663">
                  <a:extLst>
                    <a:ext uri="{9D8B030D-6E8A-4147-A177-3AD203B41FA5}">
                      <a16:colId xmlns:a16="http://schemas.microsoft.com/office/drawing/2014/main" val="4215867369"/>
                    </a:ext>
                  </a:extLst>
                </a:gridCol>
              </a:tblGrid>
              <a:tr h="34612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Sr. No.</a:t>
                      </a:r>
                      <a:endParaRPr lang="en-IN" sz="18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Hex Code</a:t>
                      </a:r>
                      <a:endParaRPr lang="en-IN" sz="18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Command to LCD</a:t>
                      </a:r>
                      <a:endParaRPr lang="en-US" sz="1800" dirty="0">
                        <a:effectLst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4884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Clear display screen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0776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2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02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effectLst/>
                        </a:rPr>
                        <a:t>Return home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28379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3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04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Decrement cursor (shift cursor to left)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50320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4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06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Increment cursor (shift cursor to right)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18346"/>
                  </a:ext>
                </a:extLst>
              </a:tr>
              <a:tr h="312482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5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05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Shift display right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618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6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07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Shift display left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7052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7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08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Display off, cursor off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57191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8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0A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Display off, cursor 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3787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9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0C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Display on, cursor off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71635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10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Display on, cursor blinking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581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0F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effectLst/>
                        </a:rPr>
                        <a:t>Display on, cursor blinking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258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12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10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Shift cursor position to left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0560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13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14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Shift cursor position to right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584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14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18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Shift the entire display to the left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2788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15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1C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Shift the entire display to the right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5743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16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80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Force cursor to beginning ( 1st line)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755770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17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C0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Force cursor to beginning ( 2nd line)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51282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18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38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2 lines and 5×7 matrix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44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63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LCD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80" y="620712"/>
            <a:ext cx="6682806" cy="6237287"/>
          </a:xfrm>
        </p:spPr>
      </p:pic>
    </p:spTree>
    <p:extLst>
      <p:ext uri="{BB962C8B-B14F-4D97-AF65-F5344CB8AC3E}">
        <p14:creationId xmlns:p14="http://schemas.microsoft.com/office/powerpoint/2010/main" val="987790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LCD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#include &lt;lpc214x.h&gt;</a:t>
            </a:r>
          </a:p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void </a:t>
            </a:r>
            <a:r>
              <a:rPr lang="en-IN" sz="2000" dirty="0" err="1"/>
              <a:t>delay_ms</a:t>
            </a:r>
            <a:r>
              <a:rPr lang="en-IN" sz="2000" dirty="0"/>
              <a:t>(</a:t>
            </a:r>
            <a:r>
              <a:rPr lang="en-IN" sz="2000" dirty="0" err="1"/>
              <a:t>int</a:t>
            </a:r>
            <a:r>
              <a:rPr lang="en-IN" sz="2000" dirty="0"/>
              <a:t> j) /* Function for delay in milliseconds  */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x,i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   for(</a:t>
            </a:r>
            <a:r>
              <a:rPr lang="en-IN" sz="2000" dirty="0" err="1"/>
              <a:t>i</a:t>
            </a:r>
            <a:r>
              <a:rPr lang="en-IN" sz="2000" dirty="0"/>
              <a:t>=0;i&lt;</a:t>
            </a:r>
            <a:r>
              <a:rPr lang="en-IN" sz="2000" dirty="0" err="1"/>
              <a:t>j;i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/>
              <a:t>   {</a:t>
            </a:r>
          </a:p>
          <a:p>
            <a:pPr marL="0" indent="0">
              <a:buNone/>
            </a:pPr>
            <a:r>
              <a:rPr lang="en-IN" sz="2000" dirty="0"/>
              <a:t>         for(x=0; x&lt;6000; x++);    /* loop to generate 1 millisecond delay with </a:t>
            </a:r>
            <a:r>
              <a:rPr lang="en-IN" sz="2000" dirty="0" err="1"/>
              <a:t>Cclk</a:t>
            </a:r>
            <a:r>
              <a:rPr lang="en-IN" sz="2000" dirty="0"/>
              <a:t> = 60MHz */</a:t>
            </a:r>
          </a:p>
          <a:p>
            <a:pPr marL="0" indent="0">
              <a:buNone/>
            </a:pPr>
            <a:r>
              <a:rPr lang="en-IN" sz="2000" dirty="0"/>
              <a:t>   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4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LPC2148 Port Programming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LED blinking</a:t>
            </a:r>
          </a:p>
          <a:p>
            <a:r>
              <a:rPr lang="en-US" sz="2400" dirty="0"/>
              <a:t>Assume that 16 LEDS are connected to PORT1. Write a program to blink the LEDs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333625"/>
            <a:ext cx="26574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LCD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237521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void LCD_CMD(char command)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IO0PIN = ( (IO0PIN &amp; 0xFFFF00FF) | (command&lt;&lt;8) ); /* Put command on data pins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IO0SET = 0x00000040; /* EN = 1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IO0CLR = 0x00000030; /* RS = 0, RW = 0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IO0CLR = 0x00000040; /* EN = 0, RS and RW </a:t>
            </a:r>
            <a:r>
              <a:rPr lang="en-IN" sz="2000" dirty="0" err="1"/>
              <a:t>unchaned</a:t>
            </a:r>
            <a:r>
              <a:rPr lang="en-IN" sz="2000" dirty="0"/>
              <a:t>(i.e. RS = RW = 0)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(5);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void LCD_INIT(void)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IO0DIR = 0x0000FFF0; /* P0.8 to P0.15 LCD Data. P0.4,5,6 as RS RW and EN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(20);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LCD_CMD(0x38);  /* Initialize </a:t>
            </a:r>
            <a:r>
              <a:rPr lang="en-IN" sz="2000" dirty="0" err="1"/>
              <a:t>lcd</a:t>
            </a:r>
            <a:r>
              <a:rPr lang="en-IN" sz="2000" dirty="0"/>
              <a:t>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LCD_CMD(0x0C);   /* Display on cursor off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LCD_CMD(0x06);  /* Auto increment cursor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LCD_CMD(0x01);   /* Display clear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LCD_CMD(0x80);  /* First line first position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51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LCD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424532"/>
            <a:ext cx="11506199" cy="6030691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void LCD_CHAR(char </a:t>
            </a:r>
            <a:r>
              <a:rPr lang="en-IN" sz="1800" dirty="0" err="1"/>
              <a:t>msg</a:t>
            </a:r>
            <a:r>
              <a:rPr lang="en-IN" sz="1800" dirty="0"/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IO0PIN = ( (IO0PIN &amp; 0xFFFF00FF) | (</a:t>
            </a:r>
            <a:r>
              <a:rPr lang="en-IN" sz="1800" dirty="0" err="1"/>
              <a:t>msg</a:t>
            </a:r>
            <a:r>
              <a:rPr lang="en-IN" sz="1800" dirty="0"/>
              <a:t>&lt;&lt;8) ); /* Put </a:t>
            </a:r>
            <a:r>
              <a:rPr lang="en-IN" sz="1800" dirty="0" err="1"/>
              <a:t>msg</a:t>
            </a:r>
            <a:r>
              <a:rPr lang="en-IN" sz="1800" dirty="0"/>
              <a:t> on data pins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</a:t>
            </a:r>
            <a:r>
              <a:rPr lang="en-IN" sz="1800" dirty="0" err="1"/>
              <a:t>delay_ms</a:t>
            </a:r>
            <a:r>
              <a:rPr lang="en-IN" sz="1800" dirty="0"/>
              <a:t>(2);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IO0SET = 0x00000050; /* RS = 1, , EN = 1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IO0CLR = 0x00000020; /* RW = 0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</a:t>
            </a:r>
            <a:r>
              <a:rPr lang="en-IN" sz="1800" dirty="0" err="1"/>
              <a:t>delay_ms</a:t>
            </a:r>
            <a:r>
              <a:rPr lang="en-IN" sz="1800" dirty="0"/>
              <a:t>(2);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IO0CLR = 0x00000040; /* EN = 0, RS and RW unchanged(i.e. RS = 1, RW = 0)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</a:t>
            </a:r>
            <a:r>
              <a:rPr lang="en-IN" sz="1800" dirty="0" err="1"/>
              <a:t>delay_ms</a:t>
            </a:r>
            <a:r>
              <a:rPr lang="en-IN" sz="1800" dirty="0"/>
              <a:t>(5);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 err="1"/>
              <a:t>int</a:t>
            </a:r>
            <a:r>
              <a:rPr lang="en-IN" sz="1800" dirty="0"/>
              <a:t> main(void)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char </a:t>
            </a:r>
            <a:r>
              <a:rPr lang="en-IN" sz="1800" dirty="0" err="1"/>
              <a:t>msg</a:t>
            </a:r>
            <a:r>
              <a:rPr lang="en-IN" sz="1800" dirty="0"/>
              <a:t>[]="WELCOME";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LCD_INIT();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while(</a:t>
            </a:r>
            <a:r>
              <a:rPr lang="en-IN" sz="1800" dirty="0" err="1"/>
              <a:t>msg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]!=‘\0’)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	LCD_CHAR(</a:t>
            </a:r>
            <a:r>
              <a:rPr lang="en-IN" sz="1800" dirty="0" err="1"/>
              <a:t>msg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	</a:t>
            </a:r>
            <a:r>
              <a:rPr lang="en-IN" sz="1800" dirty="0" err="1"/>
              <a:t>i</a:t>
            </a:r>
            <a:r>
              <a:rPr lang="en-IN" sz="1800" dirty="0"/>
              <a:t>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	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7644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400" b="1" dirty="0"/>
              <a:t>DAC (Digital to Analog Converter)</a:t>
            </a:r>
          </a:p>
          <a:p>
            <a:r>
              <a:rPr lang="en-US" sz="2400" dirty="0"/>
              <a:t>DAC is a device for converting a digital (usually binary) code to an analog signal (current, voltage or charges)</a:t>
            </a:r>
          </a:p>
          <a:p>
            <a:r>
              <a:rPr lang="en-US" sz="2400" dirty="0"/>
              <a:t>These are the interface between the abstract digital world and the analog real life. </a:t>
            </a:r>
          </a:p>
          <a:p>
            <a:r>
              <a:rPr lang="en-US" sz="2400" dirty="0"/>
              <a:t>Simple switches, a network of resistors, current sources or capacitors may implement this conversion. </a:t>
            </a:r>
          </a:p>
          <a:p>
            <a:r>
              <a:rPr lang="en-US" sz="2400" dirty="0"/>
              <a:t>A DAC inputs a binary number and outputs an analog voltage or current signal.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046" y="3961719"/>
            <a:ext cx="4286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99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571" y="620479"/>
                <a:ext cx="11506199" cy="60306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400" b="1" dirty="0">
                    <a:solidFill>
                      <a:srgbClr val="0070C0"/>
                    </a:solidFill>
                  </a:rPr>
                  <a:t>LPC2148 DAC </a:t>
                </a:r>
              </a:p>
              <a:p>
                <a:r>
                  <a:rPr lang="en-IN" sz="2400" dirty="0"/>
                  <a:t>DAC are mostly used to generate </a:t>
                </a:r>
                <a:r>
                  <a:rPr lang="en-IN" sz="2400" dirty="0" err="1"/>
                  <a:t>analog</a:t>
                </a:r>
                <a:r>
                  <a:rPr lang="en-IN" sz="2400" dirty="0"/>
                  <a:t> signals (e.g. sine wave, triangular wave etc.) from digital values.</a:t>
                </a:r>
              </a:p>
              <a:p>
                <a:r>
                  <a:rPr lang="en-IN" sz="2400" dirty="0"/>
                  <a:t>LPC2148 has 10-bit DAC with resistor string architecture</a:t>
                </a:r>
                <a:r>
                  <a:rPr lang="en-US" sz="2400" dirty="0"/>
                  <a:t>and provides buffered analog output.</a:t>
                </a:r>
                <a:r>
                  <a:rPr lang="en-IN" sz="2400" dirty="0"/>
                  <a:t> </a:t>
                </a:r>
              </a:p>
              <a:p>
                <a:r>
                  <a:rPr lang="en-US" sz="2400" dirty="0"/>
                  <a:t>Most simplest form of DAC consisting of 2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 resistors in series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where N = no. of bits which simply forms a Kelvin-Varley Divider.</a:t>
                </a:r>
                <a:endParaRPr lang="en-IN" sz="2000" dirty="0"/>
              </a:p>
              <a:p>
                <a:r>
                  <a:rPr lang="en-IN" sz="2400" dirty="0"/>
                  <a:t>It also works in Power down mode.</a:t>
                </a:r>
              </a:p>
              <a:p>
                <a:r>
                  <a:rPr lang="en-IN" sz="2400" dirty="0"/>
                  <a:t>LPC2148 has Analog output pin (AOUT) on chip, where we can get digital value in the form of Analog output voltage.</a:t>
                </a:r>
              </a:p>
              <a:p>
                <a:r>
                  <a:rPr lang="en-IN" sz="2400" dirty="0"/>
                  <a:t>The Analog voltage on AOUT pin is calculated as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𝐴𝑂𝑈𝑇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𝑉𝐴𝐿𝑈𝐸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endParaRPr lang="en-US" sz="2400" dirty="0"/>
              </a:p>
              <a:p>
                <a:endParaRPr lang="en-IN" sz="2400" dirty="0"/>
              </a:p>
              <a:p>
                <a:r>
                  <a:rPr lang="en-IN" sz="2400" dirty="0"/>
                  <a:t>Analog output voltage can be varied by changing </a:t>
                </a:r>
                <a:r>
                  <a:rPr lang="en-IN" sz="2400" b="1" dirty="0"/>
                  <a:t>VALUE</a:t>
                </a:r>
                <a:r>
                  <a:rPr lang="en-IN" sz="2400" dirty="0"/>
                  <a:t>(10-bit digital value) field in </a:t>
                </a:r>
                <a:r>
                  <a:rPr lang="en-IN" sz="2400" b="1" dirty="0"/>
                  <a:t>DACR</a:t>
                </a:r>
                <a:r>
                  <a:rPr lang="en-IN" sz="2400" dirty="0"/>
                  <a:t> (DAC Register)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1" y="620479"/>
                <a:ext cx="11506199" cy="6030691"/>
              </a:xfrm>
              <a:blipFill>
                <a:blip r:embed="rId2"/>
                <a:stretch>
                  <a:fillRect l="-636" t="-1719" b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8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237521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Pins relating to LPC2148 DAC block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1200" b="1" dirty="0"/>
          </a:p>
          <a:p>
            <a:r>
              <a:rPr lang="en-US" sz="2000" b="1" dirty="0">
                <a:solidFill>
                  <a:srgbClr val="0070C0"/>
                </a:solidFill>
              </a:rPr>
              <a:t>DACR register in LPC2148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1900" dirty="0"/>
              <a:t>This register is used to program the DAC block in ARM7 LPC2148. </a:t>
            </a:r>
          </a:p>
          <a:p>
            <a:r>
              <a:rPr lang="en-US" sz="1900" b="1" dirty="0"/>
              <a:t>Bit[5:0]:</a:t>
            </a:r>
            <a:r>
              <a:rPr lang="en-US" sz="1900" dirty="0"/>
              <a:t> Reserved.</a:t>
            </a:r>
          </a:p>
          <a:p>
            <a:r>
              <a:rPr lang="en-US" sz="1900" b="1" dirty="0"/>
              <a:t>Bit[15:6] – VALUE:</a:t>
            </a:r>
            <a:r>
              <a:rPr lang="en-US" sz="1900" dirty="0"/>
              <a:t> After a new VALUE is written to this field, given settling time selected using BIAS has elapsed, we get the converted Analog voltage at the output</a:t>
            </a:r>
          </a:p>
          <a:p>
            <a:r>
              <a:rPr lang="en-US" sz="1900" b="1" dirty="0"/>
              <a:t>Bit[16] – BIAS:</a:t>
            </a:r>
            <a:r>
              <a:rPr lang="en-US" sz="19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Setting this bit to 0 selects settling time of 1us max with max current consumption of </a:t>
            </a:r>
            <a:r>
              <a:rPr lang="en-US" sz="1600" b="1" dirty="0"/>
              <a:t>700uA.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Setting it to 1 will select settling time of 2.5us but with reduced max current consumption of </a:t>
            </a:r>
            <a:r>
              <a:rPr lang="en-US" sz="1600" b="1" dirty="0"/>
              <a:t>350uA.</a:t>
            </a:r>
          </a:p>
          <a:p>
            <a:r>
              <a:rPr lang="en-US" sz="1900" b="1" dirty="0"/>
              <a:t>Bits[31:17]</a:t>
            </a:r>
            <a:r>
              <a:rPr lang="en-US" sz="1900" dirty="0"/>
              <a:t>: Reserved</a:t>
            </a:r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42464"/>
              </p:ext>
            </p:extLst>
          </p:nvPr>
        </p:nvGraphicFramePr>
        <p:xfrm>
          <a:off x="756360" y="991025"/>
          <a:ext cx="11076410" cy="2011680"/>
        </p:xfrm>
        <a:graphic>
          <a:graphicData uri="http://schemas.openxmlformats.org/drawingml/2006/table">
            <a:tbl>
              <a:tblPr/>
              <a:tblGrid>
                <a:gridCol w="1476000">
                  <a:extLst>
                    <a:ext uri="{9D8B030D-6E8A-4147-A177-3AD203B41FA5}">
                      <a16:colId xmlns:a16="http://schemas.microsoft.com/office/drawing/2014/main" val="4185398212"/>
                    </a:ext>
                  </a:extLst>
                </a:gridCol>
                <a:gridCol w="9600410">
                  <a:extLst>
                    <a:ext uri="{9D8B030D-6E8A-4147-A177-3AD203B41FA5}">
                      <a16:colId xmlns:a16="http://schemas.microsoft.com/office/drawing/2014/main" val="3924767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Pin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89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AOUT (P0.25)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Analog Output pin. Provides the converted Analog signal which is referenced to </a:t>
                      </a:r>
                      <a:r>
                        <a:rPr lang="en-US" b="1" dirty="0"/>
                        <a:t>V</a:t>
                      </a:r>
                      <a:r>
                        <a:rPr lang="en-US" b="1" baseline="-25000" dirty="0"/>
                        <a:t>SSA</a:t>
                      </a:r>
                      <a:r>
                        <a:rPr lang="en-US" dirty="0"/>
                        <a:t> i.e. the Analog </a:t>
                      </a:r>
                      <a:r>
                        <a:rPr lang="en-US" b="1" dirty="0"/>
                        <a:t>GND</a:t>
                      </a:r>
                      <a:r>
                        <a:rPr lang="en-US" dirty="0"/>
                        <a:t>. Set </a:t>
                      </a:r>
                      <a:r>
                        <a:rPr lang="en-US" b="1" dirty="0"/>
                        <a:t>Bits[19:18]</a:t>
                      </a:r>
                      <a:r>
                        <a:rPr lang="en-US" dirty="0"/>
                        <a:t> in </a:t>
                      </a:r>
                      <a:r>
                        <a:rPr lang="en-US" b="1" dirty="0"/>
                        <a:t>PINSEL1</a:t>
                      </a:r>
                      <a:r>
                        <a:rPr lang="en-US" dirty="0"/>
                        <a:t> register to </a:t>
                      </a:r>
                      <a:r>
                        <a:rPr lang="en-US" b="1" dirty="0"/>
                        <a:t>[10] </a:t>
                      </a:r>
                      <a:r>
                        <a:rPr lang="en-US" dirty="0"/>
                        <a:t>to enable this function.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9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V</a:t>
                      </a:r>
                      <a:r>
                        <a:rPr lang="en-IN" b="1" baseline="-25000" dirty="0"/>
                        <a:t>REF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This is the voltage reference pin used by DAC for conversion.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120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V</a:t>
                      </a:r>
                      <a:r>
                        <a:rPr lang="en-IN" b="1" baseline="-25000" dirty="0"/>
                        <a:t>DDA</a:t>
                      </a:r>
                      <a:r>
                        <a:rPr lang="en-IN" b="1" dirty="0"/>
                        <a:t>, V</a:t>
                      </a:r>
                      <a:r>
                        <a:rPr lang="en-IN" b="1" baseline="-25000" dirty="0"/>
                        <a:t>SSA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V</a:t>
                      </a:r>
                      <a:r>
                        <a:rPr lang="en-US" b="1" baseline="-25000" dirty="0"/>
                        <a:t>DDA</a:t>
                      </a:r>
                      <a:r>
                        <a:rPr lang="en-US" dirty="0"/>
                        <a:t> is Analog Power pin and </a:t>
                      </a:r>
                      <a:r>
                        <a:rPr lang="en-US" b="1" dirty="0"/>
                        <a:t>V</a:t>
                      </a:r>
                      <a:r>
                        <a:rPr lang="en-US" b="1" baseline="-25000" dirty="0"/>
                        <a:t>SSA</a:t>
                      </a:r>
                      <a:r>
                        <a:rPr lang="en-US" dirty="0"/>
                        <a:t> is Ground pin used to power the DAC module. </a:t>
                      </a:r>
                    </a:p>
                    <a:p>
                      <a:pPr algn="l"/>
                      <a:r>
                        <a:rPr lang="en-US" dirty="0"/>
                        <a:t>These are generally same as </a:t>
                      </a:r>
                      <a:r>
                        <a:rPr lang="en-US" b="1" dirty="0"/>
                        <a:t>V</a:t>
                      </a:r>
                      <a:r>
                        <a:rPr lang="en-US" b="1" baseline="-25000" dirty="0"/>
                        <a:t>DD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V</a:t>
                      </a:r>
                      <a:r>
                        <a:rPr lang="en-US" b="1" baseline="-25000" dirty="0"/>
                        <a:t>SS</a:t>
                      </a:r>
                      <a:r>
                        <a:rPr lang="en-US" dirty="0"/>
                        <a:t> but with additional filtering to reduce noise.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5617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5" y="3200400"/>
            <a:ext cx="7346405" cy="9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86" y="587829"/>
            <a:ext cx="7135585" cy="60306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</a:rPr>
              <a:t>/* Program to generate Square wave*/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#include &lt;lpc2148.h&gt;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stdint.h</a:t>
            </a:r>
            <a:r>
              <a:rPr lang="en-IN" sz="20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err="1"/>
              <a:t>int</a:t>
            </a:r>
            <a:r>
              <a:rPr lang="en-IN" sz="2000" dirty="0"/>
              <a:t> main 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	</a:t>
            </a:r>
            <a:r>
              <a:rPr lang="en-IN" sz="2000" dirty="0" err="1"/>
              <a:t>int</a:t>
            </a:r>
            <a:r>
              <a:rPr lang="en-IN" sz="2000" dirty="0"/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i</a:t>
            </a:r>
            <a:r>
              <a:rPr lang="en-IN" sz="2000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PINSEL1 = 0x00080000;	/* P0.25 as DAC output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IO0DIR = ( IO0DIR &amp; 0xFFFFFFFF ); /*P0.25 as output pin*/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while(1){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value = 1023;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DACR = ( (1&lt;&lt;16) | (value&lt;&lt;6)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delay_ms</a:t>
            </a:r>
            <a:r>
              <a:rPr lang="en-US" sz="2000" dirty="0"/>
              <a:t>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value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DACR = ( (1&lt;&lt;16) | (value&lt;&lt;6)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delay_ms</a:t>
            </a:r>
            <a:r>
              <a:rPr lang="en-US" sz="2000" dirty="0"/>
              <a:t>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533" y="307998"/>
            <a:ext cx="3173182" cy="3670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77156" y="4297069"/>
            <a:ext cx="46039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void </a:t>
            </a:r>
            <a:r>
              <a:rPr lang="en-IN" sz="2000" dirty="0" err="1"/>
              <a:t>delay_ms</a:t>
            </a:r>
            <a:r>
              <a:rPr lang="en-IN" sz="2000" dirty="0"/>
              <a:t>(uint16_t j)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  	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x,i</a:t>
            </a:r>
            <a:r>
              <a:rPr lang="en-IN" sz="2000" dirty="0"/>
              <a:t>;</a:t>
            </a:r>
          </a:p>
          <a:p>
            <a:r>
              <a:rPr lang="en-IN" sz="2000" dirty="0"/>
              <a:t>	for(</a:t>
            </a:r>
            <a:r>
              <a:rPr lang="en-IN" sz="2000" dirty="0" err="1"/>
              <a:t>i</a:t>
            </a:r>
            <a:r>
              <a:rPr lang="en-IN" sz="2000" dirty="0"/>
              <a:t>=0; </a:t>
            </a:r>
            <a:r>
              <a:rPr lang="en-IN" sz="2000" dirty="0" err="1"/>
              <a:t>i</a:t>
            </a:r>
            <a:r>
              <a:rPr lang="en-IN" sz="2000" dirty="0"/>
              <a:t>&lt;j;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    	for(x=0; x&lt;6000; x++);    </a:t>
            </a:r>
          </a:p>
          <a:p>
            <a:r>
              <a:rPr lang="en-IN" sz="2000" dirty="0"/>
              <a:t>	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8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86" y="587829"/>
            <a:ext cx="7135585" cy="62637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</a:rPr>
              <a:t>/* Program to generate Triangular wave*/</a:t>
            </a:r>
            <a:endParaRPr lang="en-IN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#include &lt;lpc2148.h&gt;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stdint.h</a:t>
            </a:r>
            <a:r>
              <a:rPr lang="en-IN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/>
              <a:t>int</a:t>
            </a:r>
            <a:r>
              <a:rPr lang="en-IN" sz="1800" dirty="0"/>
              <a:t> main 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	</a:t>
            </a:r>
            <a:r>
              <a:rPr lang="en-IN" sz="1800" dirty="0" err="1"/>
              <a:t>int</a:t>
            </a:r>
            <a:r>
              <a:rPr lang="en-IN" sz="1800" dirty="0"/>
              <a:t> value=0;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PINSEL1 = 0x00080000;	/* P0.25 as DAC output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IO0DIR = ( IO0DIR &amp; 0xFFFFFFFF ); /*P0.25 as output pin*/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while(1)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while ( value != 1023 )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DACR = ( (1&lt;&lt;16) | (value&lt;&lt;6)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value++;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while ( value != 0 )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DACR = ( (1&lt;&lt;16) | (value&lt;&lt;6)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	value--;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533" y="307998"/>
            <a:ext cx="3173182" cy="36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86" y="587829"/>
            <a:ext cx="3946071" cy="62637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</a:rPr>
              <a:t>/* Program to generate sine wave*/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71" y="199141"/>
            <a:ext cx="2258784" cy="261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" y="803104"/>
            <a:ext cx="3659661" cy="2916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849" y="5658699"/>
                <a:ext cx="4068743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𝑽𝑨𝑳𝑼𝑬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𝟏𝟎𝟐𝟒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" y="5658699"/>
                <a:ext cx="4068743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2874" y="4473991"/>
                <a:ext cx="2619500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𝑨𝑶𝑼𝑻</m:t>
                          </m:r>
                        </m:sub>
                      </m:sSub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𝑽𝑨𝑳𝑼𝑬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𝑹𝑬𝑭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𝟏𝟎𝟐𝟒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4" y="4473991"/>
                <a:ext cx="2619500" cy="611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12874" y="3750330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b="1" baseline="-25000" dirty="0">
                <a:solidFill>
                  <a:srgbClr val="0070C0"/>
                </a:solidFill>
              </a:rPr>
              <a:t>AOUT</a:t>
            </a:r>
            <a:r>
              <a:rPr lang="en-US" b="1" dirty="0">
                <a:solidFill>
                  <a:srgbClr val="0070C0"/>
                </a:solidFill>
              </a:rPr>
              <a:t>=1.65 + 1.65 sin</a:t>
            </a:r>
            <a:r>
              <a:rPr lang="el-GR" b="1" dirty="0">
                <a:solidFill>
                  <a:srgbClr val="0070C0"/>
                </a:solidFill>
              </a:rPr>
              <a:t>θ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20126"/>
              </p:ext>
            </p:extLst>
          </p:nvPr>
        </p:nvGraphicFramePr>
        <p:xfrm>
          <a:off x="6079670" y="781333"/>
          <a:ext cx="2448000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8208829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68557751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Angle(</a:t>
                      </a:r>
                      <a:r>
                        <a:rPr lang="el-GR" b="1" dirty="0">
                          <a:solidFill>
                            <a:schemeClr val="bg1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7981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000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66468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6894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0313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251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7749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66636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95630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38889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150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</a:t>
                      </a:r>
                      <a:endParaRPr lang="en-I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1016</a:t>
                      </a:r>
                      <a:endParaRPr lang="en-IN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7385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571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218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29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86" y="478969"/>
            <a:ext cx="11979728" cy="63463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</a:rPr>
              <a:t>/* Program to generate sine wave*/</a:t>
            </a:r>
            <a:endParaRPr lang="en-IN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#include &lt;lpc2148.h&gt;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stdint.h</a:t>
            </a:r>
            <a:r>
              <a:rPr lang="en-IN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/>
              <a:t>int</a:t>
            </a:r>
            <a:r>
              <a:rPr lang="en-IN" sz="1800" dirty="0"/>
              <a:t> main 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PINSEL1 = 0x00080000;	/* P0.25 as DAC output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IO0DIR = ( IO0DIR &amp; 0xFFFFFFFF ); /* P0.25 as output pin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sin_wave</a:t>
            </a:r>
            <a:r>
              <a:rPr lang="en-IN" sz="1800" dirty="0"/>
              <a:t>[36]={512, 601, 687, 768, 841, 904, 955, 993, 1016, 1024, 1016, 993, 955, 904, 841, 768, 687, 601, 512, 423, 337,	                 256, 183, 120, 69, 31, 8, 0, 8, 31, 69, 120, 183, 256, 337, 423};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while(1)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{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         while(</a:t>
            </a:r>
            <a:r>
              <a:rPr lang="en-IN" sz="1800" dirty="0" err="1"/>
              <a:t>i</a:t>
            </a:r>
            <a:r>
              <a:rPr lang="en-IN" sz="1800" dirty="0"/>
              <a:t> !=36)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value = </a:t>
            </a:r>
            <a:r>
              <a:rPr lang="en-IN" sz="1800" dirty="0" err="1"/>
              <a:t>sin_wave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DACR = ( (1&lt;&lt;16) | (value&lt;&lt;6)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</a:t>
            </a:r>
            <a:r>
              <a:rPr lang="en-IN" sz="1800" dirty="0" err="1"/>
              <a:t>delay_ms</a:t>
            </a:r>
            <a:r>
              <a:rPr lang="en-IN" sz="1800" dirty="0"/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	</a:t>
            </a:r>
            <a:r>
              <a:rPr lang="en-IN" sz="1800" dirty="0" err="1"/>
              <a:t>i</a:t>
            </a:r>
            <a:r>
              <a:rPr lang="en-IN" sz="1800" dirty="0"/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         </a:t>
            </a:r>
            <a:r>
              <a:rPr lang="en-IN" sz="1800" dirty="0" err="1"/>
              <a:t>i</a:t>
            </a:r>
            <a:r>
              <a:rPr lang="en-IN" sz="18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	}</a:t>
            </a:r>
            <a:r>
              <a:rPr lang="en-US" sz="18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330" y="85881"/>
            <a:ext cx="2191041" cy="25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9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400" dirty="0"/>
              <a:t>Interface 3 switches to P0.0-P0.2 port lines of LPC2148 microcontroller. Write an assembly language program to generate the fallowing waveforms using internal DAC as per the condition mentioned.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Saw tooth wave SW1 is closed</a:t>
            </a:r>
          </a:p>
          <a:p>
            <a:pPr marL="914400" lvl="1" indent="-457200">
              <a:buFont typeface="+mj-lt"/>
              <a:buAutoNum type="alphaLcPeriod"/>
            </a:pPr>
            <a:endParaRPr lang="en-US" sz="2000" dirty="0"/>
          </a:p>
          <a:p>
            <a:pPr marL="914400" lvl="1" indent="-457200">
              <a:buFont typeface="+mj-lt"/>
              <a:buAutoNum type="alphaLcPeriod"/>
            </a:pPr>
            <a:endParaRPr lang="en-US" sz="2000" dirty="0"/>
          </a:p>
          <a:p>
            <a:pPr marL="914400" lvl="1" indent="-457200">
              <a:buFont typeface="+mj-lt"/>
              <a:buAutoNum type="alphaLcPeriod"/>
            </a:pPr>
            <a:endParaRPr lang="en-US" sz="2000" dirty="0"/>
          </a:p>
          <a:p>
            <a:pPr marL="914400" lvl="1" indent="-457200">
              <a:buFont typeface="+mj-lt"/>
              <a:buAutoNum type="alphaLcPeriod"/>
            </a:pPr>
            <a:endParaRPr lang="en-US" sz="2000" dirty="0"/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Stair case wave when SW2 is closed</a:t>
            </a:r>
          </a:p>
          <a:p>
            <a:pPr marL="914400" lvl="1" indent="-457200">
              <a:buFont typeface="+mj-lt"/>
              <a:buAutoNum type="alphaLcPeriod"/>
            </a:pPr>
            <a:endParaRPr lang="en-US" sz="2000" dirty="0"/>
          </a:p>
          <a:p>
            <a:pPr marL="914400" lvl="1" indent="-457200">
              <a:buFont typeface="+mj-lt"/>
              <a:buAutoNum type="alphaLcPeriod"/>
            </a:pPr>
            <a:endParaRPr lang="en-US" sz="2000" dirty="0"/>
          </a:p>
          <a:p>
            <a:pPr marL="914400" lvl="1" indent="-457200">
              <a:buFont typeface="+mj-lt"/>
              <a:buAutoNum type="alphaLcPeriod"/>
            </a:pPr>
            <a:endParaRPr lang="en-US" sz="2000" dirty="0"/>
          </a:p>
          <a:p>
            <a:pPr marL="914400" lvl="1" indent="-457200">
              <a:buFont typeface="+mj-lt"/>
              <a:buAutoNum type="alphaLcPeriod"/>
            </a:pPr>
            <a:endParaRPr lang="en-US" sz="2000" dirty="0"/>
          </a:p>
          <a:p>
            <a:pPr marL="914400" lvl="1" indent="-457200">
              <a:buFont typeface="+mj-lt"/>
              <a:buAutoNum type="alphaLcPeriod"/>
            </a:pPr>
            <a:endParaRPr lang="en-US" sz="2000" dirty="0"/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Trapezoidal wave when SW3 is closed</a:t>
            </a:r>
          </a:p>
          <a:p>
            <a:pPr marL="914400" lvl="1" indent="-457200">
              <a:buFont typeface="+mj-lt"/>
              <a:buAutoNum type="alphaLcPeriod"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15" y="1521859"/>
            <a:ext cx="2597543" cy="1428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315" y="5134361"/>
            <a:ext cx="4121115" cy="1315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327" y="3462526"/>
            <a:ext cx="3639531" cy="14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9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LPC2148 Port Programming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LED blinking</a:t>
            </a:r>
          </a:p>
          <a:p>
            <a:r>
              <a:rPr lang="en-US" sz="2200" dirty="0"/>
              <a:t>Assume that 16 LEDS are connected to PORT1. Write a program to blink the LEDs </a:t>
            </a:r>
          </a:p>
          <a:p>
            <a:r>
              <a:rPr lang="en-US" sz="2200" b="1" dirty="0"/>
              <a:t>Method 1</a:t>
            </a:r>
            <a:r>
              <a:rPr lang="en-US" sz="2200" dirty="0"/>
              <a:t>: using </a:t>
            </a:r>
            <a:r>
              <a:rPr lang="en-US" sz="2200" b="1" dirty="0" err="1"/>
              <a:t>IOxSET</a:t>
            </a:r>
            <a:r>
              <a:rPr lang="en-US" sz="2200" dirty="0"/>
              <a:t> and </a:t>
            </a:r>
            <a:r>
              <a:rPr lang="en-US" sz="2200" b="1" dirty="0" err="1"/>
              <a:t>IOxCLR</a:t>
            </a:r>
            <a:r>
              <a:rPr lang="en-US" sz="2200" dirty="0"/>
              <a:t> registers</a:t>
            </a:r>
          </a:p>
          <a:p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326571" y="2346183"/>
            <a:ext cx="376645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#include &lt;lpc214x.h&gt;</a:t>
            </a:r>
          </a:p>
          <a:p>
            <a:endParaRPr lang="en-IN" sz="2200" dirty="0"/>
          </a:p>
          <a:p>
            <a:r>
              <a:rPr lang="en-IN" sz="2200" dirty="0"/>
              <a:t>void </a:t>
            </a:r>
            <a:r>
              <a:rPr lang="en-IN" sz="2200" dirty="0" err="1"/>
              <a:t>delay_ms</a:t>
            </a:r>
            <a:r>
              <a:rPr lang="en-IN" sz="2200" dirty="0"/>
              <a:t>(unsigned </a:t>
            </a:r>
            <a:r>
              <a:rPr lang="en-IN" sz="2200" dirty="0" err="1"/>
              <a:t>int</a:t>
            </a:r>
            <a:r>
              <a:rPr lang="en-IN" sz="2200" dirty="0"/>
              <a:t> count)</a:t>
            </a:r>
          </a:p>
          <a:p>
            <a:r>
              <a:rPr lang="en-IN" sz="2200" dirty="0"/>
              <a:t>{</a:t>
            </a:r>
          </a:p>
          <a:p>
            <a:r>
              <a:rPr lang="en-IN" sz="2200" dirty="0"/>
              <a:t>      unsigned </a:t>
            </a:r>
            <a:r>
              <a:rPr lang="en-IN" sz="2200" dirty="0" err="1"/>
              <a:t>int</a:t>
            </a:r>
            <a:r>
              <a:rPr lang="en-IN" sz="2200" dirty="0"/>
              <a:t> j=0,i=0;</a:t>
            </a:r>
          </a:p>
          <a:p>
            <a:r>
              <a:rPr lang="en-IN" sz="2200" dirty="0"/>
              <a:t>      for(j=0; j&lt;count; </a:t>
            </a:r>
            <a:r>
              <a:rPr lang="en-IN" sz="2200" dirty="0" err="1"/>
              <a:t>j++</a:t>
            </a:r>
            <a:r>
              <a:rPr lang="en-IN" sz="2200" dirty="0"/>
              <a:t>)</a:t>
            </a:r>
          </a:p>
          <a:p>
            <a:r>
              <a:rPr lang="en-IN" sz="2200" dirty="0"/>
              <a:t>      {</a:t>
            </a:r>
          </a:p>
          <a:p>
            <a:r>
              <a:rPr lang="en-IN" sz="2200" dirty="0"/>
              <a:t>          for(</a:t>
            </a:r>
            <a:r>
              <a:rPr lang="en-IN" sz="2200" dirty="0" err="1"/>
              <a:t>i</a:t>
            </a:r>
            <a:r>
              <a:rPr lang="en-IN" sz="2200" dirty="0"/>
              <a:t>=0; </a:t>
            </a:r>
            <a:r>
              <a:rPr lang="en-IN" sz="2200" dirty="0" err="1"/>
              <a:t>i</a:t>
            </a:r>
            <a:r>
              <a:rPr lang="en-IN" sz="2200" dirty="0"/>
              <a:t>&lt;3000; </a:t>
            </a:r>
            <a:r>
              <a:rPr lang="en-IN" sz="2200" dirty="0" err="1"/>
              <a:t>i</a:t>
            </a:r>
            <a:r>
              <a:rPr lang="en-IN" sz="2200" dirty="0"/>
              <a:t>++);</a:t>
            </a:r>
          </a:p>
          <a:p>
            <a:r>
              <a:rPr lang="en-IN" sz="2200" dirty="0"/>
              <a:t>      }</a:t>
            </a:r>
          </a:p>
          <a:p>
            <a:r>
              <a:rPr lang="en-IN" sz="2200" dirty="0"/>
              <a:t>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37953" y="1851728"/>
            <a:ext cx="75764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/* start the main program */</a:t>
            </a:r>
          </a:p>
          <a:p>
            <a:r>
              <a:rPr lang="en-IN" sz="2200" dirty="0" err="1"/>
              <a:t>int</a:t>
            </a:r>
            <a:r>
              <a:rPr lang="en-IN" sz="2200" dirty="0"/>
              <a:t> main() </a:t>
            </a:r>
          </a:p>
          <a:p>
            <a:r>
              <a:rPr lang="en-IN" sz="2200" dirty="0"/>
              <a:t>{</a:t>
            </a:r>
          </a:p>
          <a:p>
            <a:r>
              <a:rPr lang="en-IN" sz="2200" dirty="0"/>
              <a:t>    PINSEL2 = 0x000000;  //Configure the P1 Pins for GPIO;</a:t>
            </a:r>
          </a:p>
          <a:p>
            <a:r>
              <a:rPr lang="en-IN" sz="2200" dirty="0"/>
              <a:t>    IO1DIR = 0xFFFFFFFF; //Configure the P1 pins as OUTPUT;</a:t>
            </a:r>
          </a:p>
          <a:p>
            <a:endParaRPr lang="en-IN" sz="2200" dirty="0"/>
          </a:p>
          <a:p>
            <a:r>
              <a:rPr lang="en-IN" sz="2200" dirty="0"/>
              <a:t>         while(1)</a:t>
            </a:r>
          </a:p>
          <a:p>
            <a:r>
              <a:rPr lang="en-IN" sz="2200" dirty="0"/>
              <a:t>         {</a:t>
            </a:r>
          </a:p>
          <a:p>
            <a:r>
              <a:rPr lang="en-IN" sz="2200" dirty="0"/>
              <a:t>          IO1SET = 0xFFFF0000;     // Make all the Port pins as high  </a:t>
            </a:r>
          </a:p>
          <a:p>
            <a:r>
              <a:rPr lang="en-IN" sz="2200" dirty="0"/>
              <a:t>          </a:t>
            </a:r>
            <a:r>
              <a:rPr lang="en-IN" sz="2200" dirty="0" err="1"/>
              <a:t>delay_ms</a:t>
            </a:r>
            <a:r>
              <a:rPr lang="en-IN" sz="2200" dirty="0"/>
              <a:t>(1000);</a:t>
            </a:r>
          </a:p>
          <a:p>
            <a:r>
              <a:rPr lang="en-IN" sz="2200" dirty="0"/>
              <a:t>          IO1CLR = 0xFFFF0000;     // Make all the Port pins as low  </a:t>
            </a:r>
          </a:p>
          <a:p>
            <a:r>
              <a:rPr lang="en-IN" sz="2200" dirty="0"/>
              <a:t>         </a:t>
            </a:r>
            <a:r>
              <a:rPr lang="en-IN" sz="2200" dirty="0" err="1"/>
              <a:t>delay_ms</a:t>
            </a:r>
            <a:r>
              <a:rPr lang="en-IN" sz="2200" dirty="0"/>
              <a:t>(1000);</a:t>
            </a:r>
          </a:p>
          <a:p>
            <a:r>
              <a:rPr lang="en-IN" sz="2200" dirty="0"/>
              <a:t>         }</a:t>
            </a:r>
          </a:p>
          <a:p>
            <a:r>
              <a:rPr lang="en-I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2232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400" dirty="0"/>
              <a:t>ADC is used to convert analog voltage into its equivalent digital number</a:t>
            </a:r>
          </a:p>
          <a:p>
            <a:r>
              <a:rPr lang="en-US" sz="2400" b="1" dirty="0"/>
              <a:t>Resolution:</a:t>
            </a:r>
            <a:r>
              <a:rPr lang="en-US" sz="2400" dirty="0"/>
              <a:t> Indicates the number of digital values.</a:t>
            </a:r>
          </a:p>
          <a:p>
            <a:r>
              <a:rPr lang="en-US" sz="2400" dirty="0"/>
              <a:t>LPC2148 microcontroller has in-built 10-bit ADC</a:t>
            </a:r>
          </a:p>
          <a:p>
            <a:r>
              <a:rPr lang="en-US" sz="2400" dirty="0"/>
              <a:t>So for 10-bit ADC resolution is 10-bit and maximum value will be </a:t>
            </a:r>
            <a:r>
              <a:rPr lang="en-US" b="1" dirty="0"/>
              <a:t>2</a:t>
            </a:r>
            <a:r>
              <a:rPr lang="en-US" b="1" baseline="30000" dirty="0"/>
              <a:t>10</a:t>
            </a:r>
            <a:r>
              <a:rPr lang="en-US" b="1" dirty="0"/>
              <a:t>=1024</a:t>
            </a:r>
            <a:r>
              <a:rPr lang="en-US" sz="2400" dirty="0"/>
              <a:t>. </a:t>
            </a:r>
          </a:p>
          <a:p>
            <a:r>
              <a:rPr lang="en-US" sz="2400" dirty="0"/>
              <a:t>The digital value or discrete level lies between </a:t>
            </a:r>
            <a:r>
              <a:rPr lang="en-US" b="1" dirty="0"/>
              <a:t>0 to 1023</a:t>
            </a:r>
          </a:p>
          <a:p>
            <a:r>
              <a:rPr lang="en-US" sz="2400" b="1" dirty="0"/>
              <a:t>Step size: </a:t>
            </a:r>
            <a:r>
              <a:rPr lang="en-US" sz="2400" dirty="0"/>
              <a:t>It is the minimum change in input voltage which can be resolved by ADC.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31" y="3666438"/>
            <a:ext cx="5276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ADC in LPC2148 is 10-bit successive approximation analog to digital converter</a:t>
            </a:r>
            <a:r>
              <a:rPr lang="en-US" sz="2400" dirty="0"/>
              <a:t>. </a:t>
            </a:r>
          </a:p>
          <a:p>
            <a:r>
              <a:rPr lang="en-US" sz="2400" dirty="0"/>
              <a:t>The features are listed as: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LPC2148 has </a:t>
            </a:r>
            <a:r>
              <a:rPr lang="en-US" sz="2000" b="1" dirty="0"/>
              <a:t>two inbuilt ADC</a:t>
            </a:r>
            <a:r>
              <a:rPr lang="en-US" sz="2000" dirty="0"/>
              <a:t> Modules, named as </a:t>
            </a:r>
            <a:r>
              <a:rPr lang="en-US" sz="2000" b="1" dirty="0"/>
              <a:t>ADC0 &amp; ADC1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ADC0 has 6-Channels </a:t>
            </a:r>
            <a:r>
              <a:rPr lang="en-US" sz="2000" b="1" dirty="0"/>
              <a:t>(AD0.1-AD0.6)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ADC1 has 8-Channels </a:t>
            </a:r>
            <a:r>
              <a:rPr lang="en-US" sz="2000" b="1" dirty="0"/>
              <a:t>(AD1.0-AD1.7)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ADC operating frequency is 4.5 MHz (max.)</a:t>
            </a:r>
            <a:r>
              <a:rPr lang="en-US" sz="2000" dirty="0"/>
              <a:t>, operating frequency decides the conversion time.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Supports power down mode.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Burst conversion mode</a:t>
            </a:r>
            <a:r>
              <a:rPr lang="en-US" sz="2000" dirty="0"/>
              <a:t> for single or multiple inputs.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Both ADCs convert analog signals in the range of 0V to VREF (typically 3V; not to exceed VDDA voltage level).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646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396979"/>
              </p:ext>
            </p:extLst>
          </p:nvPr>
        </p:nvGraphicFramePr>
        <p:xfrm>
          <a:off x="970058" y="587829"/>
          <a:ext cx="10219224" cy="6097370"/>
        </p:xfrm>
        <a:graphic>
          <a:graphicData uri="http://schemas.openxmlformats.org/drawingml/2006/table">
            <a:tbl>
              <a:tblPr/>
              <a:tblGrid>
                <a:gridCol w="922824">
                  <a:extLst>
                    <a:ext uri="{9D8B030D-6E8A-4147-A177-3AD203B41FA5}">
                      <a16:colId xmlns:a16="http://schemas.microsoft.com/office/drawing/2014/main" val="1550772486"/>
                    </a:ext>
                  </a:extLst>
                </a:gridCol>
                <a:gridCol w="1687012">
                  <a:extLst>
                    <a:ext uri="{9D8B030D-6E8A-4147-A177-3AD203B41FA5}">
                      <a16:colId xmlns:a16="http://schemas.microsoft.com/office/drawing/2014/main" val="2075346431"/>
                    </a:ext>
                  </a:extLst>
                </a:gridCol>
                <a:gridCol w="857503">
                  <a:extLst>
                    <a:ext uri="{9D8B030D-6E8A-4147-A177-3AD203B41FA5}">
                      <a16:colId xmlns:a16="http://schemas.microsoft.com/office/drawing/2014/main" val="3719352243"/>
                    </a:ext>
                  </a:extLst>
                </a:gridCol>
                <a:gridCol w="857503">
                  <a:extLst>
                    <a:ext uri="{9D8B030D-6E8A-4147-A177-3AD203B41FA5}">
                      <a16:colId xmlns:a16="http://schemas.microsoft.com/office/drawing/2014/main" val="42090825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423397910"/>
                    </a:ext>
                  </a:extLst>
                </a:gridCol>
                <a:gridCol w="2618382">
                  <a:extLst>
                    <a:ext uri="{9D8B030D-6E8A-4147-A177-3AD203B41FA5}">
                      <a16:colId xmlns:a16="http://schemas.microsoft.com/office/drawing/2014/main" val="1225061881"/>
                    </a:ext>
                  </a:extLst>
                </a:gridCol>
              </a:tblGrid>
              <a:tr h="413886"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C00000"/>
                          </a:solidFill>
                        </a:rPr>
                        <a:t>ADC Channel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C00000"/>
                          </a:solidFill>
                        </a:rPr>
                        <a:t>Port Pin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Pin No.</a:t>
                      </a:r>
                      <a:endParaRPr lang="en-IN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C00000"/>
                          </a:solidFill>
                        </a:rPr>
                        <a:t>Pin Functions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C00000"/>
                          </a:solidFill>
                        </a:rPr>
                        <a:t>Associated PINSEL Register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902100"/>
                  </a:ext>
                </a:extLst>
              </a:tr>
              <a:tr h="413886">
                <a:tc rowSpan="6">
                  <a:txBody>
                    <a:bodyPr/>
                    <a:lstStyle/>
                    <a:p>
                      <a:pPr lvl="0" algn="ctr"/>
                      <a:r>
                        <a:rPr lang="en-US" sz="1600" b="1" dirty="0"/>
                        <a:t>ADC0</a:t>
                      </a:r>
                      <a:endParaRPr lang="en-IN" sz="1600" b="1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AD0.1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P0.28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13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</a:t>
                      </a:r>
                      <a:r>
                        <a:rPr lang="en-IN" sz="1600" b="1"/>
                        <a:t>AD0.1</a:t>
                      </a:r>
                      <a:r>
                        <a:rPr lang="en-IN" sz="1600"/>
                        <a:t>, 2-CAP0.2, MAT0.2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24,25 bits of PINSEL1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345430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AD0.2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P0.29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14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</a:t>
                      </a:r>
                      <a:r>
                        <a:rPr lang="en-IN" sz="1600" b="1"/>
                        <a:t>AD0.2</a:t>
                      </a:r>
                      <a:r>
                        <a:rPr lang="en-IN" sz="1600"/>
                        <a:t>, 2-CAP0.3, 3-MAT0.3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26,27 bits of PINSEL1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186016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AD0.3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P0.30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15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0-GPIO, 1-</a:t>
                      </a:r>
                      <a:r>
                        <a:rPr lang="en-IN" sz="1600" b="1" dirty="0"/>
                        <a:t>AD0.3</a:t>
                      </a:r>
                      <a:r>
                        <a:rPr lang="en-IN" sz="1600" dirty="0"/>
                        <a:t>, 2-EINT3, 3-CAP0.0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28,29 bits of PINSEL1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157715"/>
                  </a:ext>
                </a:extLst>
              </a:tr>
              <a:tr h="23650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AD0.4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P0.25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9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0-GPIO, 1-</a:t>
                      </a:r>
                      <a:r>
                        <a:rPr lang="en-IN" sz="1600" b="1" dirty="0"/>
                        <a:t>AD0.4</a:t>
                      </a:r>
                      <a:r>
                        <a:rPr lang="en-IN" sz="1600" dirty="0"/>
                        <a:t>, 2-AOUT,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18,19 bits of PINSEL1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963377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AD0.6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P0.4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27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1-SCK0, 2-CAP0.1 , 3-</a:t>
                      </a:r>
                      <a:r>
                        <a:rPr lang="en-IN" sz="1600" b="1"/>
                        <a:t>AD0.6</a:t>
                      </a:r>
                      <a:r>
                        <a:rPr lang="en-IN" sz="1600"/>
                        <a:t>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08,09 bits of PINSEL0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2653972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AD0.7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P0.5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29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1-MISO0, 2-MAT0.1 , 3-</a:t>
                      </a:r>
                      <a:r>
                        <a:rPr lang="en-IN" sz="1600" b="1"/>
                        <a:t>AD0.7</a:t>
                      </a:r>
                      <a:r>
                        <a:rPr lang="en-IN" sz="1600"/>
                        <a:t>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10,11 bits of PINSEL0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169680"/>
                  </a:ext>
                </a:extLst>
              </a:tr>
              <a:tr h="413886">
                <a:tc rowSpan="8">
                  <a:txBody>
                    <a:bodyPr/>
                    <a:lstStyle/>
                    <a:p>
                      <a:pPr lvl="0" algn="ctr"/>
                      <a:r>
                        <a:rPr lang="en-US" sz="1600" b="1" dirty="0"/>
                        <a:t>ADC1</a:t>
                      </a:r>
                      <a:endParaRPr lang="en-IN" sz="1600" b="1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AD1.0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P0.6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30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1-MOSI0, 2-CAP0.2, 3-</a:t>
                      </a:r>
                      <a:r>
                        <a:rPr lang="en-IN" sz="1600" b="1"/>
                        <a:t>AD1.0</a:t>
                      </a:r>
                      <a:r>
                        <a:rPr lang="en-IN" sz="1600"/>
                        <a:t>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12,13 bits of PINSEL0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9971176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AD1.1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P0.8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33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1-TXD1, 2-PWM4, 3-</a:t>
                      </a:r>
                      <a:r>
                        <a:rPr lang="en-IN" sz="1600" b="1"/>
                        <a:t>AD1.1</a:t>
                      </a:r>
                      <a:r>
                        <a:rPr lang="en-IN" sz="1600"/>
                        <a:t>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16,17 bits of PINSEL0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066979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AD1.2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P0.10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35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1-RTS1, 2-CAP1.0, 3-</a:t>
                      </a:r>
                      <a:r>
                        <a:rPr lang="en-IN" sz="1600" b="1"/>
                        <a:t>AD1.2</a:t>
                      </a:r>
                      <a:r>
                        <a:rPr lang="en-IN" sz="1600"/>
                        <a:t>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20,21 bits of PINSEL1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8760215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AD1.3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P0.12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38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1-DSR1, 2-MAT1.0, 3-</a:t>
                      </a:r>
                      <a:r>
                        <a:rPr lang="en-IN" sz="1600" b="1"/>
                        <a:t>AD1.3</a:t>
                      </a:r>
                      <a:r>
                        <a:rPr lang="en-IN" sz="1600"/>
                        <a:t>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24,25 bits of PINSEL1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305062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AD1.4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P0.13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39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1-DTR1, 2-MAT1.1 , 3-</a:t>
                      </a:r>
                      <a:r>
                        <a:rPr lang="en-IN" sz="1600" b="1"/>
                        <a:t>AD1.4</a:t>
                      </a:r>
                      <a:r>
                        <a:rPr lang="en-IN" sz="1600"/>
                        <a:t>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26,27 bits of PINSEL3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930205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AD1.5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P0.15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45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1-RI1, 2-EINT2 , 3-</a:t>
                      </a:r>
                      <a:r>
                        <a:rPr lang="en-IN" sz="1600" b="1"/>
                        <a:t>AD1.5</a:t>
                      </a:r>
                      <a:r>
                        <a:rPr lang="en-IN" sz="1600"/>
                        <a:t>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30,31 bits of PINSEL3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7960762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AD1.6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P0.21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0-GPIO, 1-PWM5, 2-</a:t>
                      </a:r>
                      <a:r>
                        <a:rPr lang="en-IN" sz="1600" b="1"/>
                        <a:t>AD1.6</a:t>
                      </a:r>
                      <a:r>
                        <a:rPr lang="en-IN" sz="1600"/>
                        <a:t>, 3-CAP1.3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10,11 bits of PINSEL1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1902058"/>
                  </a:ext>
                </a:extLst>
              </a:tr>
              <a:tr h="413886">
                <a:tc vMerge="1">
                  <a:txBody>
                    <a:bodyPr/>
                    <a:lstStyle/>
                    <a:p>
                      <a:pPr lvl="1"/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600" dirty="0"/>
                        <a:t>AD1.7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dirty="0"/>
                        <a:t>P0.22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0-GPIO, 1-</a:t>
                      </a:r>
                      <a:r>
                        <a:rPr lang="en-IN" sz="1600" b="1" dirty="0"/>
                        <a:t>AD1.7</a:t>
                      </a:r>
                      <a:r>
                        <a:rPr lang="en-IN" sz="1600" dirty="0"/>
                        <a:t>, 2-CAP0.0, 3-MAT0.0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12,13 bits of PINSEL1 </a:t>
                      </a:r>
                    </a:p>
                  </a:txBody>
                  <a:tcPr marL="59127" marR="59127" marT="29563" marB="29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00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155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2" y="587829"/>
            <a:ext cx="11506199" cy="60306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ADC Registers</a:t>
            </a:r>
          </a:p>
          <a:p>
            <a:r>
              <a:rPr lang="en-US" sz="2000" dirty="0"/>
              <a:t>Table shows the registers associated with LPC1768 ADC.</a:t>
            </a:r>
          </a:p>
          <a:p>
            <a:r>
              <a:rPr lang="en-US" sz="2000" b="1" dirty="0"/>
              <a:t>Focus only on ADCR and ADGDR </a:t>
            </a:r>
            <a:r>
              <a:rPr lang="en-US" sz="2000" dirty="0"/>
              <a:t>as these are sufficient for simple A/D conversion. </a:t>
            </a:r>
          </a:p>
          <a:p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76446"/>
              </p:ext>
            </p:extLst>
          </p:nvPr>
        </p:nvGraphicFramePr>
        <p:xfrm>
          <a:off x="235130" y="1790446"/>
          <a:ext cx="11610451" cy="4964684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1753573924"/>
                    </a:ext>
                  </a:extLst>
                </a:gridCol>
                <a:gridCol w="9630451">
                  <a:extLst>
                    <a:ext uri="{9D8B030D-6E8A-4147-A177-3AD203B41FA5}">
                      <a16:colId xmlns:a16="http://schemas.microsoft.com/office/drawing/2014/main" val="575812106"/>
                    </a:ext>
                  </a:extLst>
                </a:gridCol>
              </a:tblGrid>
              <a:tr h="19447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0000FF"/>
                          </a:solidFill>
                          <a:effectLst/>
                        </a:rPr>
                        <a:t>Register Name</a:t>
                      </a:r>
                      <a:endParaRPr lang="en-IN" sz="2000" dirty="0">
                        <a:effectLst/>
                      </a:endParaRPr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0000FF"/>
                          </a:solidFill>
                          <a:effectLst/>
                        </a:rPr>
                        <a:t>Function</a:t>
                      </a:r>
                      <a:endParaRPr lang="en-IN" sz="2000" dirty="0">
                        <a:effectLst/>
                      </a:endParaRPr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289668"/>
                  </a:ext>
                </a:extLst>
              </a:tr>
              <a:tr h="729275">
                <a:tc>
                  <a:txBody>
                    <a:bodyPr/>
                    <a:lstStyle/>
                    <a:p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ADxCR</a:t>
                      </a:r>
                      <a:endParaRPr lang="en-IN" sz="2000" dirty="0"/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A/D Control Register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en-US" sz="2000" dirty="0"/>
                        <a:t> The ADCR register must be written to select the operating mode before A/D conversion can occurs.</a:t>
                      </a:r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955985"/>
                  </a:ext>
                </a:extLst>
              </a:tr>
              <a:tr h="729275">
                <a:tc>
                  <a:txBody>
                    <a:bodyPr/>
                    <a:lstStyle/>
                    <a:p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ADxGDR</a:t>
                      </a:r>
                      <a:endParaRPr lang="en-IN" sz="2000" dirty="0"/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A/D Global Data Register:</a:t>
                      </a:r>
                      <a:r>
                        <a:rPr lang="en-US" sz="2000" dirty="0"/>
                        <a:t> This register contains ADC’s </a:t>
                      </a:r>
                      <a:r>
                        <a:rPr lang="en-US" sz="2000" b="1" dirty="0"/>
                        <a:t>DONE </a:t>
                      </a:r>
                      <a:r>
                        <a:rPr lang="en-US" sz="2000" dirty="0"/>
                        <a:t>bit and the result of the most recent A/D conversion.</a:t>
                      </a:r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13546"/>
                  </a:ext>
                </a:extLst>
              </a:tr>
              <a:tr h="729275">
                <a:tc>
                  <a:txBody>
                    <a:bodyPr/>
                    <a:lstStyle/>
                    <a:p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ADxSTAT</a:t>
                      </a:r>
                      <a:endParaRPr lang="en-IN" sz="2000" dirty="0"/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A/D Status Register:</a:t>
                      </a:r>
                      <a:r>
                        <a:rPr lang="en-US" sz="2000" dirty="0"/>
                        <a:t> This register contains DONE and OVERRUN flag for all the A/D Channels, as well as the A/D interrupt flag.</a:t>
                      </a:r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03118"/>
                  </a:ext>
                </a:extLst>
              </a:tr>
              <a:tr h="729275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ADGSR</a:t>
                      </a:r>
                      <a:endParaRPr lang="en-IN" sz="2000" dirty="0"/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A/D Global Start Register:</a:t>
                      </a:r>
                      <a:r>
                        <a:rPr lang="en-US" sz="2000" dirty="0"/>
                        <a:t> This address can be written (in the AD0 address range) to start conversions in both A/D converters simultaneously.</a:t>
                      </a:r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791986"/>
                  </a:ext>
                </a:extLst>
              </a:tr>
              <a:tr h="948057">
                <a:tc>
                  <a:txBody>
                    <a:bodyPr/>
                    <a:lstStyle/>
                    <a:p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ADxINTEN</a:t>
                      </a:r>
                      <a:endParaRPr lang="en-IN" sz="2000" dirty="0"/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</a:rPr>
                        <a:t>A/D Interrupt Enable Register:</a:t>
                      </a:r>
                      <a:r>
                        <a:rPr lang="en-US" sz="2000"/>
                        <a:t> This register contains enable bits that allow the DONE flag of each A/D channel to be included or excluded from contributing to the generation of an A/D interrupt.</a:t>
                      </a:r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95162"/>
                  </a:ext>
                </a:extLst>
              </a:tr>
              <a:tr h="29171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ADxDR0-ADxDR7</a:t>
                      </a:r>
                      <a:endParaRPr lang="en-IN" sz="2000" dirty="0"/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A/D Channel Data Register:</a:t>
                      </a:r>
                      <a:r>
                        <a:rPr lang="en-US" sz="2000" dirty="0"/>
                        <a:t> Contains the recent ADC value for respective channel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‘x’ is 0 or 1</a:t>
                      </a:r>
                      <a:endParaRPr lang="en-US" sz="2000" dirty="0"/>
                    </a:p>
                  </a:txBody>
                  <a:tcPr marL="72927" marR="72927" marT="36464" marB="36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6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758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587829"/>
            <a:ext cx="11506199" cy="60306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A/D Control Register (AD0CR and AD1CR)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Used to control and monitors the ADC operation.</a:t>
            </a:r>
          </a:p>
          <a:p>
            <a:r>
              <a:rPr lang="en-US" sz="2400" dirty="0" err="1"/>
              <a:t>ADxCR</a:t>
            </a:r>
            <a:r>
              <a:rPr lang="en-US" sz="2400" dirty="0"/>
              <a:t> is a 32-bit register.</a:t>
            </a:r>
          </a:p>
          <a:p>
            <a:r>
              <a:rPr lang="en-US" sz="2400" dirty="0"/>
              <a:t>This register must be written to select the operating mode before A/D conversion can occur.</a:t>
            </a:r>
          </a:p>
          <a:p>
            <a:r>
              <a:rPr lang="en-US" sz="2400" dirty="0"/>
              <a:t>It is used for selecting: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channel of ADC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clock frequency for ADC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number of clocks or number of bits in result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start of conversion and few other parameters.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1" y="4829907"/>
            <a:ext cx="11005457" cy="13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04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>
                <a:solidFill>
                  <a:srgbClr val="0070C0"/>
                </a:solidFill>
              </a:rPr>
              <a:t>A/D Global Data Register (AD0GDR and AD1GDR)</a:t>
            </a:r>
          </a:p>
          <a:p>
            <a:pPr lvl="1"/>
            <a:r>
              <a:rPr lang="en-US" sz="2000" dirty="0"/>
              <a:t>AD0GDR is a 32-bit register.</a:t>
            </a:r>
          </a:p>
          <a:p>
            <a:pPr lvl="1"/>
            <a:r>
              <a:rPr lang="en-US" sz="2000" dirty="0"/>
              <a:t>This register contains the ADC’s DONE bit and the result of the most recent A/D conversion.</a:t>
            </a: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003088"/>
            <a:ext cx="9252000" cy="11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5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200" b="1" dirty="0">
                <a:solidFill>
                  <a:srgbClr val="0070C0"/>
                </a:solidFill>
              </a:rPr>
              <a:t>A/D Global Start Register (ADGSR)</a:t>
            </a:r>
          </a:p>
          <a:p>
            <a:r>
              <a:rPr lang="en-US" sz="2200" dirty="0"/>
              <a:t>ADGSR is a 32-bit register.</a:t>
            </a:r>
          </a:p>
          <a:p>
            <a:r>
              <a:rPr lang="en-US" sz="2200" dirty="0"/>
              <a:t>Software can write to this register to simultaneously start conversions on both ADC.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BURST (Bit 16), START (Bit &lt;26:24&gt;) &amp; EDGE (Bit 27)</a:t>
            </a:r>
          </a:p>
          <a:p>
            <a:r>
              <a:rPr lang="en-US" sz="2200" dirty="0"/>
              <a:t>These bits have same function as in the individual ADC control registers i.e. AD0CR &amp; AD1CR. Only difference is that we can use these function for both ADC commonly from this register.</a:t>
            </a:r>
          </a:p>
          <a:p>
            <a:endParaRPr lang="en-US" sz="2200" dirty="0"/>
          </a:p>
        </p:txBody>
      </p:sp>
      <p:pic>
        <p:nvPicPr>
          <p:cNvPr id="7" name="Picture 6" descr="ADGSR (A/D Global Start Register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46" y="2119992"/>
            <a:ext cx="7506153" cy="1624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334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>
                <a:solidFill>
                  <a:srgbClr val="0070C0"/>
                </a:solidFill>
              </a:rPr>
              <a:t>A/D Status Register (ADC0:AD0STAT and ADC1:AD1STAT)</a:t>
            </a:r>
          </a:p>
          <a:p>
            <a:r>
              <a:rPr lang="en-US" sz="2000" dirty="0"/>
              <a:t>AD0STAT is a 32-bit register.</a:t>
            </a:r>
          </a:p>
          <a:p>
            <a:r>
              <a:rPr lang="en-US" sz="2000" dirty="0"/>
              <a:t>It allows checking of status of all the A/D channels simultaneously.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b="1" dirty="0"/>
              <a:t>Bit 7:0 – DONE7:DONE0</a:t>
            </a:r>
          </a:p>
          <a:p>
            <a:pPr marL="457200" lvl="1" indent="0">
              <a:buNone/>
            </a:pPr>
            <a:r>
              <a:rPr lang="en-US" sz="2000" dirty="0"/>
              <a:t>These bits reflect the DONE status flag from the result registers for A/D channel 7 - channel 0.</a:t>
            </a:r>
          </a:p>
          <a:p>
            <a:r>
              <a:rPr lang="en-US" sz="2000" b="1" dirty="0"/>
              <a:t>Bit 15:8 – OVERRUN7:OVERRUN0</a:t>
            </a:r>
          </a:p>
          <a:p>
            <a:pPr marL="457200" lvl="1" indent="0">
              <a:buNone/>
            </a:pPr>
            <a:r>
              <a:rPr lang="en-US" sz="2000" dirty="0"/>
              <a:t>These bits reflect the OVERRUN status flag from the result registers for A/D channel 7-channel 0.</a:t>
            </a:r>
          </a:p>
          <a:p>
            <a:r>
              <a:rPr lang="en-US" sz="2000" b="1" dirty="0"/>
              <a:t>Bit 16 – ADINT</a:t>
            </a:r>
          </a:p>
          <a:p>
            <a:pPr marL="457200" lvl="1" indent="0">
              <a:buNone/>
            </a:pPr>
            <a:r>
              <a:rPr lang="en-US" sz="2000" dirty="0"/>
              <a:t>This bit is 1 when any of the individual A/D channel DONE flags is asserted and enables ADC interrupt if any of interrupt is enabled in AD0INTEN register.</a:t>
            </a:r>
          </a:p>
          <a:p>
            <a:r>
              <a:rPr lang="en-US" sz="2000" b="1" dirty="0"/>
              <a:t>Bit 31:17 – RESERVED</a:t>
            </a:r>
          </a:p>
          <a:p>
            <a:endParaRPr lang="en-US" sz="2000" dirty="0"/>
          </a:p>
        </p:txBody>
      </p:sp>
      <p:pic>
        <p:nvPicPr>
          <p:cNvPr id="8" name="Picture 7" descr="AD0STAT (ADC0 Status Register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18" y="1937658"/>
            <a:ext cx="6733268" cy="1274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759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3" y="587829"/>
            <a:ext cx="11506199" cy="60306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b="1" dirty="0">
                <a:solidFill>
                  <a:srgbClr val="0070C0"/>
                </a:solidFill>
              </a:rPr>
              <a:t>A/D Interrupt Enable (ADC0:AD0INTEN and ADC1:AD1INTEN)</a:t>
            </a:r>
          </a:p>
          <a:p>
            <a:r>
              <a:rPr lang="en-US" sz="2200" dirty="0"/>
              <a:t>AD0INTEN is a 32-bit register.</a:t>
            </a:r>
          </a:p>
          <a:p>
            <a:r>
              <a:rPr lang="en-US" sz="2200" dirty="0"/>
              <a:t>It allows control over which channels generate an interrupt when conversion is completed.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Bit 0 – ADINTEN0</a:t>
            </a:r>
          </a:p>
          <a:p>
            <a:pPr marL="457200" lvl="1" indent="0">
              <a:buNone/>
            </a:pPr>
            <a:r>
              <a:rPr lang="en-US" sz="2200" dirty="0"/>
              <a:t>0 = Completion of a A/D conversion on ADC channel 0 will not generate an interrupt</a:t>
            </a:r>
          </a:p>
          <a:p>
            <a:pPr marL="457200" lvl="1" indent="0">
              <a:buNone/>
            </a:pPr>
            <a:r>
              <a:rPr lang="en-US" sz="2200" dirty="0"/>
              <a:t>1 = Completion of a conversion on ADC channel 0 will generate an interrupt</a:t>
            </a:r>
          </a:p>
          <a:p>
            <a:pPr marL="457200" lvl="1" indent="0">
              <a:buNone/>
            </a:pPr>
            <a:r>
              <a:rPr lang="en-US" sz="2200" dirty="0"/>
              <a:t>Remaining ADINTEN bits have similar description as given for ADINTEN0.</a:t>
            </a:r>
          </a:p>
          <a:p>
            <a:r>
              <a:rPr lang="en-US" sz="2200" b="1" dirty="0"/>
              <a:t>Bit 8 – ADGINTEN</a:t>
            </a:r>
          </a:p>
          <a:p>
            <a:pPr marL="457200" lvl="1" indent="0">
              <a:buNone/>
            </a:pPr>
            <a:r>
              <a:rPr lang="en-US" sz="2200" dirty="0"/>
              <a:t>0 = Only the individual ADC channels enabled by ADINTEN7:0 will generate interrupts</a:t>
            </a:r>
          </a:p>
          <a:p>
            <a:pPr marL="457200" lvl="1" indent="0">
              <a:buNone/>
            </a:pPr>
            <a:r>
              <a:rPr lang="en-US" sz="2200" dirty="0"/>
              <a:t>1 = Only the global DONE flag in A/D Data Register is enabled to generate an interrupt</a:t>
            </a:r>
          </a:p>
          <a:p>
            <a:endParaRPr lang="en-US" sz="2200" dirty="0"/>
          </a:p>
        </p:txBody>
      </p:sp>
      <p:pic>
        <p:nvPicPr>
          <p:cNvPr id="7" name="Picture 6" descr="AD0INTEN (ADC0 Interrupt Enable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14" y="1822586"/>
            <a:ext cx="8349343" cy="154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500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23752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rgbClr val="0070C0"/>
                </a:solidFill>
              </a:rPr>
              <a:t>A/D Data Registers (ADC0:AD0DR0-AD0DR7 and ADC1:AD1DR0-AD1DR7)</a:t>
            </a:r>
          </a:p>
          <a:p>
            <a:r>
              <a:rPr lang="en-US" sz="1900" dirty="0"/>
              <a:t>These are 32-bit registers.</a:t>
            </a:r>
          </a:p>
          <a:p>
            <a:r>
              <a:rPr lang="en-US" sz="1900" dirty="0"/>
              <a:t>They hold the result when A/D conversion is completed.</a:t>
            </a:r>
          </a:p>
          <a:p>
            <a:r>
              <a:rPr lang="en-US" sz="1900" dirty="0"/>
              <a:t>They also include flags that indicate when a conversion has been completed and when a conversion overrun has occurred.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b="1" dirty="0"/>
              <a:t>Bit 5:0 – RESERVED</a:t>
            </a:r>
          </a:p>
          <a:p>
            <a:r>
              <a:rPr lang="en-US" sz="1900" b="1" dirty="0"/>
              <a:t>Bits 15:6 – RESULT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When DONE bit is set to 1, this field contains 10-bit ADC result that has a value in the range of 0 (less than or equal to VSSA) to 1023 (greater than or equal to VREF).</a:t>
            </a:r>
          </a:p>
          <a:p>
            <a:r>
              <a:rPr lang="en-US" sz="1900" b="1" dirty="0"/>
              <a:t>Bit 29:16 – RESERVED</a:t>
            </a:r>
          </a:p>
          <a:p>
            <a:r>
              <a:rPr lang="en-US" sz="1900" b="1" dirty="0"/>
              <a:t>Bit 30 – Overrun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This bit is set to 1 in burst mode if the result of one or more conversions is lost and overwritten before the conversion that produced the result in the RESULT bits.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This bit is cleared by reading this register.</a:t>
            </a:r>
          </a:p>
          <a:p>
            <a:r>
              <a:rPr lang="en-US" sz="1900" b="1" dirty="0"/>
              <a:t>Bit 31 –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This bit is set to 1 when an A/D conversion completes. It is cleared when this register is read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 descr="AD0 Data Registers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2127658"/>
            <a:ext cx="6428468" cy="1050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93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LPC2148 Port Programming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LED blinking</a:t>
            </a:r>
          </a:p>
          <a:p>
            <a:r>
              <a:rPr lang="en-US" sz="2200" dirty="0"/>
              <a:t>Assume that 16 LEDS are connected to PORT1. Write a program to blink the LEDs </a:t>
            </a:r>
          </a:p>
          <a:p>
            <a:r>
              <a:rPr lang="en-US" sz="2200" b="1" dirty="0"/>
              <a:t>Method 2</a:t>
            </a:r>
            <a:r>
              <a:rPr lang="en-US" sz="2200" dirty="0"/>
              <a:t>: in which </a:t>
            </a:r>
            <a:r>
              <a:rPr lang="en-US" sz="2200" b="1" dirty="0" err="1"/>
              <a:t>IOxPIN</a:t>
            </a:r>
            <a:r>
              <a:rPr lang="en-US" sz="2200" dirty="0"/>
              <a:t> register is used for both setting and clearing the PORT pins.</a:t>
            </a:r>
          </a:p>
          <a:p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206829" y="2095811"/>
            <a:ext cx="41365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#include &lt;lpc214x.h&gt;</a:t>
            </a:r>
          </a:p>
          <a:p>
            <a:endParaRPr lang="en-IN" sz="2200" dirty="0"/>
          </a:p>
          <a:p>
            <a:r>
              <a:rPr lang="en-IN" sz="2200" dirty="0"/>
              <a:t>void </a:t>
            </a:r>
            <a:r>
              <a:rPr lang="en-IN" sz="2200" dirty="0" err="1"/>
              <a:t>delay_ms</a:t>
            </a:r>
            <a:r>
              <a:rPr lang="en-IN" sz="2200" dirty="0"/>
              <a:t>(unsigned </a:t>
            </a:r>
            <a:r>
              <a:rPr lang="en-IN" sz="2200" dirty="0" err="1"/>
              <a:t>int</a:t>
            </a:r>
            <a:r>
              <a:rPr lang="en-IN" sz="2200" dirty="0"/>
              <a:t> count)</a:t>
            </a:r>
          </a:p>
          <a:p>
            <a:r>
              <a:rPr lang="en-IN" sz="2200" dirty="0"/>
              <a:t>{</a:t>
            </a:r>
          </a:p>
          <a:p>
            <a:r>
              <a:rPr lang="en-IN" sz="2200" dirty="0"/>
              <a:t>        unsigned </a:t>
            </a:r>
            <a:r>
              <a:rPr lang="en-IN" sz="2200" dirty="0" err="1"/>
              <a:t>int</a:t>
            </a:r>
            <a:r>
              <a:rPr lang="en-IN" sz="2200" dirty="0"/>
              <a:t> j=0,i=0;</a:t>
            </a:r>
          </a:p>
          <a:p>
            <a:r>
              <a:rPr lang="en-IN" sz="2200" dirty="0"/>
              <a:t>        for(j=0;j&lt;</a:t>
            </a:r>
            <a:r>
              <a:rPr lang="en-IN" sz="2200" dirty="0" err="1"/>
              <a:t>count;j</a:t>
            </a:r>
            <a:r>
              <a:rPr lang="en-IN" sz="2200" dirty="0"/>
              <a:t>++)</a:t>
            </a:r>
          </a:p>
          <a:p>
            <a:r>
              <a:rPr lang="en-IN" sz="2200" dirty="0"/>
              <a:t>        {</a:t>
            </a:r>
          </a:p>
          <a:p>
            <a:r>
              <a:rPr lang="en-IN" sz="2200" dirty="0"/>
              <a:t>            for(</a:t>
            </a:r>
            <a:r>
              <a:rPr lang="en-IN" sz="2200" dirty="0" err="1"/>
              <a:t>i</a:t>
            </a:r>
            <a:r>
              <a:rPr lang="en-IN" sz="2200" dirty="0"/>
              <a:t>=0;i&lt;3000;i++);</a:t>
            </a:r>
          </a:p>
          <a:p>
            <a:r>
              <a:rPr lang="en-IN" sz="2200" dirty="0"/>
              <a:t>        }</a:t>
            </a:r>
          </a:p>
          <a:p>
            <a:r>
              <a:rPr lang="en-IN" sz="2200" dirty="0"/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63142" y="1997839"/>
            <a:ext cx="74893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/* start the main program */</a:t>
            </a:r>
          </a:p>
          <a:p>
            <a:r>
              <a:rPr lang="en-IN" sz="2200" dirty="0" err="1"/>
              <a:t>int</a:t>
            </a:r>
            <a:r>
              <a:rPr lang="en-IN" sz="2200" dirty="0"/>
              <a:t> main() </a:t>
            </a:r>
          </a:p>
          <a:p>
            <a:r>
              <a:rPr lang="en-IN" sz="2200" dirty="0"/>
              <a:t>{</a:t>
            </a:r>
          </a:p>
          <a:p>
            <a:r>
              <a:rPr lang="en-IN" sz="2200" dirty="0"/>
              <a:t>    PINSEL2 = 0x000000;         //Configure the P1 Pins for GPIO;</a:t>
            </a:r>
          </a:p>
          <a:p>
            <a:r>
              <a:rPr lang="en-IN" sz="2200" dirty="0"/>
              <a:t>    IO1DIR = 0xFFFFFFFF;        //Configure the P1 pins as OUTPUT;</a:t>
            </a:r>
          </a:p>
          <a:p>
            <a:r>
              <a:rPr lang="en-IN" sz="2200" dirty="0"/>
              <a:t>  while(1)</a:t>
            </a:r>
          </a:p>
          <a:p>
            <a:r>
              <a:rPr lang="en-IN" sz="2200" dirty="0"/>
              <a:t>    {</a:t>
            </a:r>
          </a:p>
          <a:p>
            <a:r>
              <a:rPr lang="en-IN" sz="2200" dirty="0"/>
              <a:t>       IO1PIN = 0xFFFFFFFF;     // Make all the Port pins as high  </a:t>
            </a:r>
          </a:p>
          <a:p>
            <a:r>
              <a:rPr lang="en-IN" sz="2200" dirty="0"/>
              <a:t>         </a:t>
            </a:r>
            <a:r>
              <a:rPr lang="en-IN" sz="2200" dirty="0" err="1"/>
              <a:t>delay_ms</a:t>
            </a:r>
            <a:r>
              <a:rPr lang="en-IN" sz="2200" dirty="0"/>
              <a:t>(1000);</a:t>
            </a:r>
          </a:p>
          <a:p>
            <a:endParaRPr lang="en-IN" sz="2200" dirty="0"/>
          </a:p>
          <a:p>
            <a:r>
              <a:rPr lang="en-IN" sz="2200" dirty="0"/>
              <a:t>         IO1PIN = 0x00000000;  // Make all the Port pins as low  </a:t>
            </a:r>
          </a:p>
          <a:p>
            <a:r>
              <a:rPr lang="en-IN" sz="2200" dirty="0"/>
              <a:t>         </a:t>
            </a:r>
            <a:r>
              <a:rPr lang="en-IN" sz="2200" dirty="0" err="1"/>
              <a:t>delay_ms</a:t>
            </a:r>
            <a:r>
              <a:rPr lang="en-IN" sz="2200" dirty="0"/>
              <a:t>(1000);</a:t>
            </a:r>
          </a:p>
          <a:p>
            <a:r>
              <a:rPr lang="en-IN" sz="2200" dirty="0"/>
              <a:t>    }</a:t>
            </a:r>
          </a:p>
          <a:p>
            <a:r>
              <a:rPr lang="en-I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373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Introduction to LPC2148 Microcontroller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ADC Operating modes in LPC214x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Software controlled mode :</a:t>
            </a:r>
            <a:r>
              <a:rPr lang="en-US" sz="2400" dirty="0"/>
              <a:t> In Software mode </a:t>
            </a:r>
          </a:p>
          <a:p>
            <a:pPr lvl="1"/>
            <a:r>
              <a:rPr lang="en-US" sz="2000" dirty="0"/>
              <a:t>only one conversion will be done at a time</a:t>
            </a:r>
          </a:p>
          <a:p>
            <a:pPr lvl="1"/>
            <a:r>
              <a:rPr lang="en-US" sz="2000" dirty="0"/>
              <a:t>conversion can be controlled in software. </a:t>
            </a:r>
          </a:p>
          <a:p>
            <a:pPr lvl="1"/>
            <a:r>
              <a:rPr lang="en-US" sz="2000" dirty="0"/>
              <a:t>To perform another conversion you will need to re-initiate the process. </a:t>
            </a:r>
          </a:p>
          <a:p>
            <a:pPr lvl="1"/>
            <a:r>
              <a:rPr lang="en-US" sz="2000" dirty="0"/>
              <a:t>In software mode only 1 bit in the SEL field of AD0CR can be 1 i.e. only 1 Channel(i.e. Pin) can be selected for conversion at a time. You can do conversions on multiple Channels (one at a time) by selecting a particular Channel along with appropriate bit in SEL field and then do the same for rest of the channels.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Burst or Hardware mode 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conversions are performed continuously on the selected channels in round-robin fashion. </a:t>
            </a:r>
          </a:p>
          <a:p>
            <a:pPr lvl="1"/>
            <a:r>
              <a:rPr lang="en-US" sz="2000" dirty="0"/>
              <a:t>Overrun may occur in this mode</a:t>
            </a:r>
          </a:p>
          <a:p>
            <a:pPr lvl="1"/>
            <a:r>
              <a:rPr lang="en-US" sz="2000" dirty="0"/>
              <a:t>Overrun is the case when a previous conversion result is replaced by new conversion result without previous result being read i.e. the conversion is lost. </a:t>
            </a:r>
          </a:p>
          <a:p>
            <a:pPr lvl="1"/>
            <a:r>
              <a:rPr lang="en-US" sz="2000" dirty="0"/>
              <a:t>Usually an interrupt is used in Burst mode to get the latest conversion results. This interrupt is triggered when conversion in one of the selected channel ends.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2244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Steps for Analog to Digital Conversion</a:t>
            </a:r>
          </a:p>
          <a:p>
            <a:pPr marL="631825" lvl="1" indent="-273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Configure the </a:t>
            </a:r>
            <a:r>
              <a:rPr lang="en-US" sz="2000" dirty="0" err="1"/>
              <a:t>ADxCR</a:t>
            </a:r>
            <a:r>
              <a:rPr lang="en-US" sz="2000" dirty="0"/>
              <a:t> (A/D Control Register) according to the need of application.</a:t>
            </a:r>
          </a:p>
          <a:p>
            <a:pPr marL="631825" lvl="1" indent="-273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Start A/D conversion by writing appropriate value to START bits in </a:t>
            </a:r>
            <a:r>
              <a:rPr lang="en-US" sz="2000" dirty="0" err="1"/>
              <a:t>ADxCR</a:t>
            </a:r>
            <a:r>
              <a:rPr lang="en-US" sz="2000" dirty="0"/>
              <a:t>. </a:t>
            </a:r>
          </a:p>
          <a:p>
            <a:pPr marL="631825" lvl="1" indent="-273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Monitor the DONE bit (bit number 31) of the corresponding </a:t>
            </a:r>
            <a:r>
              <a:rPr lang="en-US" sz="2000" dirty="0" err="1"/>
              <a:t>ADxDRy</a:t>
            </a:r>
            <a:r>
              <a:rPr lang="en-US" sz="2000" dirty="0"/>
              <a:t> (A/D Data Register) till it changes from 0 to 1. This signals completion of conversion. We can also monitor DONE bit of ADGSR or the DONE bit corresponding to the ADC channel in the </a:t>
            </a:r>
            <a:r>
              <a:rPr lang="en-US" sz="2000" dirty="0" err="1"/>
              <a:t>ADCxSTAT</a:t>
            </a:r>
            <a:r>
              <a:rPr lang="en-US" sz="2000" dirty="0"/>
              <a:t> register.</a:t>
            </a:r>
          </a:p>
          <a:p>
            <a:pPr marL="631825" lvl="1" indent="-2730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Read the ADC result from the corresponding A/D Data Register: </a:t>
            </a:r>
            <a:r>
              <a:rPr lang="en-US" sz="2000" dirty="0" err="1"/>
              <a:t>ADxDRy</a:t>
            </a:r>
            <a:r>
              <a:rPr lang="en-US" sz="2000" dirty="0"/>
              <a:t>. </a:t>
            </a:r>
          </a:p>
          <a:p>
            <a:pPr marL="358775" lvl="1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b="1" dirty="0"/>
              <a:t>Example:</a:t>
            </a:r>
            <a:r>
              <a:rPr lang="en-US" sz="2000" dirty="0"/>
              <a:t> AD0DR1 contains ADC result of channel 1 of ADC0.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5020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2" y="620479"/>
            <a:ext cx="6313714" cy="6030691"/>
          </a:xfrm>
        </p:spPr>
        <p:txBody>
          <a:bodyPr>
            <a:normAutofit/>
          </a:bodyPr>
          <a:lstStyle/>
          <a:p>
            <a:r>
              <a:rPr lang="en-US" sz="2200" dirty="0"/>
              <a:t>Input signal is a DC signal which varies from 0 to 3.3V via a potentiometer.</a:t>
            </a:r>
          </a:p>
          <a:p>
            <a:r>
              <a:rPr lang="en-US" sz="2200" dirty="0"/>
              <a:t>Signal is given on P0.28. </a:t>
            </a:r>
          </a:p>
          <a:p>
            <a:r>
              <a:rPr lang="en-US" sz="2200" dirty="0"/>
              <a:t>P0.28 is configured as AD0.1 using PINSEL register.</a:t>
            </a:r>
          </a:p>
          <a:p>
            <a:r>
              <a:rPr lang="en-US" sz="2200" dirty="0"/>
              <a:t>10-bit ADC result is stored in a variable and its lower 8 bits are given to P0.8-P0.15. These pins are connected to the data pins of an LCD.</a:t>
            </a:r>
          </a:p>
          <a:p>
            <a:r>
              <a:rPr lang="en-US" sz="2200" dirty="0"/>
              <a:t>P0.4,5,6 are used as RS, RW, EN pins of the LCD.</a:t>
            </a:r>
          </a:p>
          <a:p>
            <a:r>
              <a:rPr lang="en-US" sz="2200" dirty="0"/>
              <a:t>As the potentiometer is varied, we can see the variation in equivalent voltage value on the LCD.</a:t>
            </a:r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59" y="968829"/>
            <a:ext cx="5186462" cy="45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8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#include &lt;lpc214x.h&gt;</a:t>
            </a:r>
          </a:p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stdint.h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string.h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void </a:t>
            </a:r>
            <a:r>
              <a:rPr lang="en-IN" sz="2000" dirty="0" err="1"/>
              <a:t>delay_ms</a:t>
            </a:r>
            <a:r>
              <a:rPr lang="en-IN" sz="2000" dirty="0"/>
              <a:t>(</a:t>
            </a:r>
            <a:r>
              <a:rPr lang="en-IN" sz="2000" dirty="0" err="1"/>
              <a:t>int</a:t>
            </a:r>
            <a:r>
              <a:rPr lang="en-IN" sz="2000" dirty="0"/>
              <a:t> j) /* Function for delay in milliseconds  */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x,i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   for(</a:t>
            </a:r>
            <a:r>
              <a:rPr lang="en-IN" sz="2000" dirty="0" err="1"/>
              <a:t>i</a:t>
            </a:r>
            <a:r>
              <a:rPr lang="en-IN" sz="2000" dirty="0"/>
              <a:t>=0;i&lt;</a:t>
            </a:r>
            <a:r>
              <a:rPr lang="en-IN" sz="2000" dirty="0" err="1"/>
              <a:t>j;i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/>
              <a:t>   {</a:t>
            </a:r>
          </a:p>
          <a:p>
            <a:pPr marL="0" indent="0">
              <a:buNone/>
            </a:pPr>
            <a:r>
              <a:rPr lang="en-IN" sz="2000" dirty="0"/>
              <a:t>         for(x=0; x&lt;6000; x++);    /* loop to generate 1 millisecond delay with </a:t>
            </a:r>
            <a:r>
              <a:rPr lang="en-IN" sz="2000" dirty="0" err="1"/>
              <a:t>Cclk</a:t>
            </a:r>
            <a:r>
              <a:rPr lang="en-IN" sz="2000" dirty="0"/>
              <a:t> = 60MHz */</a:t>
            </a:r>
          </a:p>
          <a:p>
            <a:pPr marL="0" indent="0">
              <a:buNone/>
            </a:pPr>
            <a:r>
              <a:rPr lang="en-IN" sz="2000" dirty="0"/>
              <a:t>   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434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237521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void LCD_CMD(char command)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IO0PIN = ( (IO0PIN &amp; 0xFFFF00FF) | (command&lt;&lt;8) ); /* Put command on data pins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IO0SET = 0x00000040; /* EN = 1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IO0CLR = 0x00000030; /* RS = 0, RW = 0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IO0CLR = 0x00000040; /* EN = 0, RS and RW </a:t>
            </a:r>
            <a:r>
              <a:rPr lang="en-IN" sz="2000" dirty="0" err="1"/>
              <a:t>unchaned</a:t>
            </a:r>
            <a:r>
              <a:rPr lang="en-IN" sz="2000" dirty="0"/>
              <a:t>(i.e. RS = RW = 0)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(5);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void LCD_INIT(void)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IO0DIR = 0x0000FFF0; /* P0.8 to P0.15 LCD Data. P0.4,5,6 as RS RW and EN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(20);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LCD_CMD(0x38);  /* Initialize </a:t>
            </a:r>
            <a:r>
              <a:rPr lang="en-IN" sz="2000" dirty="0" err="1"/>
              <a:t>lcd</a:t>
            </a:r>
            <a:r>
              <a:rPr lang="en-IN" sz="2000" dirty="0"/>
              <a:t>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LCD_CMD(0x0C);   /* Display on cursor off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LCD_CMD(0x06);  /* Auto increment cursor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LCD_CMD(0x01);   /* Display clear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LCD_CMD(0x80);  /* First line first position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62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533391"/>
            <a:ext cx="11506199" cy="6030691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void LCD_CHAR(char </a:t>
            </a:r>
            <a:r>
              <a:rPr lang="en-IN" sz="2000" dirty="0" err="1"/>
              <a:t>msg</a:t>
            </a:r>
            <a:r>
              <a:rPr lang="en-IN" sz="2000" dirty="0"/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IO0PIN = ( (IO0PIN &amp; 0xFFFF00FF) | (</a:t>
            </a:r>
            <a:r>
              <a:rPr lang="en-IN" sz="2000" dirty="0" err="1"/>
              <a:t>msg</a:t>
            </a:r>
            <a:r>
              <a:rPr lang="en-IN" sz="2000" dirty="0"/>
              <a:t>&lt;&lt;8) ); /* Put </a:t>
            </a:r>
            <a:r>
              <a:rPr lang="en-IN" sz="2000" dirty="0" err="1"/>
              <a:t>msg</a:t>
            </a:r>
            <a:r>
              <a:rPr lang="en-IN" sz="2000" dirty="0"/>
              <a:t> on data pins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IO0SET = 0x00000050; /* RS = 1, , EN = 1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IO0CLR = 0x00000020; /* RW = 0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(2);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IO0CLR = 0x00000040; /* EN = 0, RS and RW unchanged(i.e. RS = 1, RW = 0)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	</a:t>
            </a:r>
            <a:r>
              <a:rPr lang="en-IN" sz="2000" dirty="0" err="1"/>
              <a:t>delay_ms</a:t>
            </a:r>
            <a:r>
              <a:rPr lang="en-IN" sz="2000" dirty="0"/>
              <a:t>(5);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255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main(void)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result,i</a:t>
            </a:r>
            <a:r>
              <a:rPr lang="en-IN" sz="1800" dirty="0"/>
              <a:t>=0;</a:t>
            </a:r>
          </a:p>
          <a:p>
            <a:pPr marL="0" indent="0">
              <a:buNone/>
            </a:pPr>
            <a:r>
              <a:rPr lang="en-IN" sz="1800" dirty="0"/>
              <a:t>	float voltage;</a:t>
            </a:r>
          </a:p>
          <a:p>
            <a:pPr marL="0" indent="0">
              <a:buNone/>
            </a:pPr>
            <a:r>
              <a:rPr lang="en-IN" sz="1800" dirty="0"/>
              <a:t>	char volt[18];</a:t>
            </a:r>
          </a:p>
          <a:p>
            <a:pPr marL="0" indent="0">
              <a:buNone/>
            </a:pPr>
            <a:r>
              <a:rPr lang="en-IN" sz="1800" dirty="0"/>
              <a:t>	LCD_INIT();</a:t>
            </a:r>
          </a:p>
          <a:p>
            <a:pPr marL="0" indent="0">
              <a:buNone/>
            </a:pPr>
            <a:r>
              <a:rPr lang="en-IN" sz="1800" dirty="0"/>
              <a:t>	PINSEL1 = 0x01000000; /* P0.28 as AD0.1 */</a:t>
            </a:r>
          </a:p>
          <a:p>
            <a:pPr marL="0" indent="0">
              <a:buNone/>
            </a:pPr>
            <a:r>
              <a:rPr lang="en-IN" sz="1800" dirty="0"/>
              <a:t>	AD0CR = 0x00200402; /* ADC operational, 10-bits, 11 clocks for conversion */</a:t>
            </a:r>
          </a:p>
          <a:p>
            <a:pPr marL="0" indent="0">
              <a:buNone/>
            </a:pPr>
            <a:r>
              <a:rPr lang="en-IN" sz="1800" dirty="0"/>
              <a:t>	while(1){</a:t>
            </a:r>
          </a:p>
          <a:p>
            <a:pPr marL="0" indent="0">
              <a:buNone/>
            </a:pPr>
            <a:r>
              <a:rPr lang="en-IN" sz="1800" dirty="0"/>
              <a:t>		AD0CR = AD0CR | (1&lt;&lt;24); /* Start Conversion */</a:t>
            </a:r>
          </a:p>
          <a:p>
            <a:pPr marL="0" indent="0">
              <a:buNone/>
            </a:pPr>
            <a:r>
              <a:rPr lang="en-IN" sz="1800" dirty="0"/>
              <a:t>		while ( !(AD0DR1 &amp; 0x80000000) ); /* Wait till DONE */</a:t>
            </a:r>
          </a:p>
          <a:p>
            <a:pPr marL="0" indent="0">
              <a:buNone/>
            </a:pPr>
            <a:r>
              <a:rPr lang="en-IN" sz="1800" dirty="0"/>
              <a:t>		result = AD0DR1;</a:t>
            </a:r>
          </a:p>
          <a:p>
            <a:pPr marL="0" indent="0">
              <a:buNone/>
            </a:pPr>
            <a:r>
              <a:rPr lang="en-IN" sz="1800" dirty="0"/>
              <a:t>		result = (result&gt;&gt;6);</a:t>
            </a:r>
          </a:p>
          <a:p>
            <a:pPr marL="0" indent="0">
              <a:buNone/>
            </a:pPr>
            <a:r>
              <a:rPr lang="en-IN" sz="1800" dirty="0"/>
              <a:t>		result = (result &amp; 0x000003FF);</a:t>
            </a:r>
          </a:p>
          <a:p>
            <a:pPr marL="0" indent="0">
              <a:buNone/>
            </a:pPr>
            <a:r>
              <a:rPr lang="en-IN" sz="1800" dirty="0"/>
              <a:t>		voltage = ( (result/1023.0) * 3.3 ); /* Convert ADC value to equivalent voltage */</a:t>
            </a:r>
          </a:p>
          <a:p>
            <a:pPr marL="0" indent="0">
              <a:buNone/>
            </a:pPr>
            <a:r>
              <a:rPr lang="en-IN" sz="1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19622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ADC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		result = (result &amp; 0x000003FF);</a:t>
            </a:r>
          </a:p>
          <a:p>
            <a:pPr marL="0" indent="0">
              <a:buNone/>
            </a:pPr>
            <a:r>
              <a:rPr lang="en-IN" sz="1800" dirty="0"/>
              <a:t>		voltage = ( (result/1023.0) * 3.3 ); /* Convert ADC value to equivalent voltage */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sprintf</a:t>
            </a:r>
            <a:r>
              <a:rPr lang="en-IN" sz="1800" dirty="0"/>
              <a:t>(volt, "Voltage=%.2f V  ", voltage);</a:t>
            </a:r>
          </a:p>
          <a:p>
            <a:pPr marL="0" indent="0">
              <a:buNone/>
            </a:pPr>
            <a:r>
              <a:rPr lang="en-IN" sz="1800" dirty="0"/>
              <a:t>		while(volt[</a:t>
            </a:r>
            <a:r>
              <a:rPr lang="en-IN" sz="1800" dirty="0" err="1"/>
              <a:t>i</a:t>
            </a:r>
            <a:r>
              <a:rPr lang="en-IN" sz="1800" dirty="0"/>
              <a:t>]!='\0')</a:t>
            </a:r>
          </a:p>
          <a:p>
            <a:pPr marL="0" indent="0">
              <a:buNone/>
            </a:pPr>
            <a:r>
              <a:rPr lang="en-IN" sz="1800" dirty="0"/>
              <a:t>		{</a:t>
            </a:r>
          </a:p>
          <a:p>
            <a:pPr marL="0" indent="0">
              <a:buNone/>
            </a:pPr>
            <a:r>
              <a:rPr lang="en-IN" sz="1800" dirty="0"/>
              <a:t>			LCD_CHAR(volt[</a:t>
            </a:r>
            <a:r>
              <a:rPr lang="en-IN" sz="1800" dirty="0" err="1"/>
              <a:t>i</a:t>
            </a:r>
            <a:r>
              <a:rPr lang="en-IN" sz="1800" dirty="0"/>
              <a:t>]);</a:t>
            </a:r>
          </a:p>
          <a:p>
            <a:pPr marL="0" indent="0">
              <a:buNone/>
            </a:pPr>
            <a:r>
              <a:rPr lang="en-IN" sz="1800" dirty="0"/>
              <a:t>			</a:t>
            </a:r>
            <a:r>
              <a:rPr lang="en-IN" sz="1800" dirty="0" err="1"/>
              <a:t>i</a:t>
            </a:r>
            <a:r>
              <a:rPr lang="en-IN" sz="1800" dirty="0"/>
              <a:t>++;</a:t>
            </a:r>
          </a:p>
          <a:p>
            <a:pPr marL="0" indent="0">
              <a:buNone/>
            </a:pPr>
            <a:r>
              <a:rPr lang="en-IN" sz="1800" dirty="0"/>
              <a:t>		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LPC2148 Port Programming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A LED is interfaced to P0.0 and a switch is interfaced to P0.1. Write a simple program for turning LED ON or OFF depending on the status of the pin.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2073991"/>
            <a:ext cx="3571429" cy="41904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5971" y="1490908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#include &lt;lpc214x.h&gt;</a:t>
            </a:r>
          </a:p>
          <a:p>
            <a:r>
              <a:rPr lang="en-US" dirty="0"/>
              <a:t>         #include &lt;</a:t>
            </a:r>
            <a:r>
              <a:rPr lang="en-US" dirty="0" err="1"/>
              <a:t>stdint.h</a:t>
            </a:r>
            <a:r>
              <a:rPr lang="en-US" dirty="0"/>
              <a:t>&gt;</a:t>
            </a:r>
          </a:p>
          <a:p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r>
              <a:rPr lang="en-US" dirty="0"/>
              <a:t>         {	</a:t>
            </a:r>
          </a:p>
          <a:p>
            <a:r>
              <a:rPr lang="en-US" dirty="0"/>
              <a:t>	PINSEL0 = 0x00000000;     /* Configuring P0.0 to P0.15 as GPIO */</a:t>
            </a:r>
          </a:p>
          <a:p>
            <a:r>
              <a:rPr lang="en-US" dirty="0"/>
              <a:t>	IO0DIR =   0x00000001;      /* Make P0.0 bit as output bit, P0.1 bit as an input pin */</a:t>
            </a:r>
          </a:p>
          <a:p>
            <a:r>
              <a:rPr lang="en-US" dirty="0"/>
              <a:t>	while(1)</a:t>
            </a:r>
          </a:p>
          <a:p>
            <a:r>
              <a:rPr lang="en-US" dirty="0"/>
              <a:t>	{		</a:t>
            </a:r>
          </a:p>
          <a:p>
            <a:r>
              <a:rPr lang="en-US" dirty="0"/>
              <a:t>		if ( IO0PIN &amp; (1&lt;&lt;1) )  /* If switch is open, pin is HIGH */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 IO0SET = 0x00000001;	/* Turn off LED */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else                              /* If switch is closed, pin is LOW */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 IO0CLR = 0x00000001;           /* Turn on LED */</a:t>
            </a:r>
          </a:p>
          <a:p>
            <a:r>
              <a:rPr lang="en-US" dirty="0"/>
              <a:t>		}		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401166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Stepper Motor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Introduction</a:t>
            </a:r>
          </a:p>
          <a:p>
            <a:r>
              <a:rPr lang="en-US" sz="2200" dirty="0"/>
              <a:t>It is a brushless DC Motor</a:t>
            </a:r>
          </a:p>
          <a:p>
            <a:r>
              <a:rPr lang="en-US" sz="2200" dirty="0"/>
              <a:t>Control signals are applied to stepper motor to rotate it in steps.</a:t>
            </a:r>
          </a:p>
          <a:p>
            <a:r>
              <a:rPr lang="en-US" sz="2200" dirty="0"/>
              <a:t>Its speed of rotation depends upon rate at which control signals are applied. </a:t>
            </a:r>
          </a:p>
          <a:p>
            <a:r>
              <a:rPr lang="en-US" sz="2200" dirty="0"/>
              <a:t>There are various stepper motors available with minimum required step angle.</a:t>
            </a:r>
          </a:p>
          <a:p>
            <a:r>
              <a:rPr lang="en-US" sz="2200" dirty="0"/>
              <a:t>Stepper motor is made up of mainly two parts: </a:t>
            </a:r>
            <a:r>
              <a:rPr lang="en-US" sz="2200" i="1" dirty="0"/>
              <a:t>a stator and rotor</a:t>
            </a:r>
          </a:p>
          <a:p>
            <a:r>
              <a:rPr lang="en-US" sz="2200" dirty="0"/>
              <a:t>Stator is of coil winding </a:t>
            </a:r>
          </a:p>
          <a:p>
            <a:r>
              <a:rPr lang="en-US" sz="2200" dirty="0"/>
              <a:t>Rotor is mostly permanent magnet or ferromagnetic material.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Working Principle of Stepper Motor </a:t>
            </a:r>
          </a:p>
          <a:p>
            <a:r>
              <a:rPr lang="en-US" sz="2200" dirty="0"/>
              <a:t>Current flowing through winding creates magnetic North and South pole on coil. </a:t>
            </a:r>
          </a:p>
          <a:p>
            <a:r>
              <a:rPr lang="en-US" sz="2200" dirty="0"/>
              <a:t>If we wrap our right-hand fingers around coil in the direction of current flowing through the coil, then the thumb direction indicates the magnetic North Pole.</a:t>
            </a:r>
          </a:p>
          <a:p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9" y="5600427"/>
            <a:ext cx="2332854" cy="12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Stepper Motor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Working Principle</a:t>
            </a:r>
          </a:p>
          <a:p>
            <a:r>
              <a:rPr lang="en-US" sz="2200" dirty="0"/>
              <a:t>Stepper motor rotates in steps</a:t>
            </a:r>
          </a:p>
          <a:p>
            <a:r>
              <a:rPr lang="en-US" sz="2200" dirty="0"/>
              <a:t>Two winding, A and B are the stator of motor. </a:t>
            </a:r>
          </a:p>
          <a:p>
            <a:r>
              <a:rPr lang="en-US" sz="2200" dirty="0"/>
              <a:t>Permanent magnet having North and South poles is rotor of the motor.</a:t>
            </a:r>
          </a:p>
          <a:p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544"/>
            <a:ext cx="3897073" cy="3600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17" y="2461544"/>
            <a:ext cx="3978499" cy="3664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123" y="2525487"/>
            <a:ext cx="3990877" cy="35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Stepper Motor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 Angle</a:t>
            </a:r>
          </a:p>
          <a:p>
            <a:r>
              <a:rPr lang="en-US" sz="2400" dirty="0"/>
              <a:t>Minimum angle that stepper motor will cover within one move/step. </a:t>
            </a:r>
          </a:p>
          <a:p>
            <a:r>
              <a:rPr lang="en-US" sz="2400" dirty="0"/>
              <a:t>Number of steps required to complete one rotation depends upon step angle.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 If step angle is of 45° then 8 steps are required to complete one rotation</a:t>
            </a:r>
          </a:p>
          <a:p>
            <a:r>
              <a:rPr lang="en-IN" sz="2400" dirty="0"/>
              <a:t>Depending upon stepper motor configuration, step angle varies e.g. 0.72°, 1.8°, 3.75°, 7.5°, 15° etc.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Classification of Stepper motors:</a:t>
            </a:r>
          </a:p>
          <a:p>
            <a:r>
              <a:rPr lang="en-IN" sz="2400" i="1" dirty="0"/>
              <a:t>Depending upon winding arrangement</a:t>
            </a:r>
          </a:p>
          <a:p>
            <a:pPr marL="0" indent="0">
              <a:buNone/>
            </a:pPr>
            <a:r>
              <a:rPr lang="en-IN" sz="2400" dirty="0"/>
              <a:t>            -  Unipolar Stepper Motor</a:t>
            </a:r>
          </a:p>
          <a:p>
            <a:pPr marL="0" indent="0">
              <a:buNone/>
            </a:pPr>
            <a:r>
              <a:rPr lang="en-IN" sz="2400" dirty="0"/>
              <a:t>            -  Bipolar Stepper Motor</a:t>
            </a:r>
          </a:p>
          <a:p>
            <a:r>
              <a:rPr lang="en-IN" sz="2400" i="1" dirty="0"/>
              <a:t>Depending upon construction</a:t>
            </a:r>
          </a:p>
          <a:p>
            <a:pPr marL="0" indent="0">
              <a:buNone/>
            </a:pPr>
            <a:r>
              <a:rPr lang="en-IN" sz="2400" dirty="0"/>
              <a:t>            -  Permanent Magnet Stepper Motor</a:t>
            </a:r>
          </a:p>
          <a:p>
            <a:pPr marL="0" indent="0">
              <a:buNone/>
            </a:pPr>
            <a:r>
              <a:rPr lang="en-IN" sz="2400" dirty="0"/>
              <a:t>            -  Variable Reluctance Stepper Motor</a:t>
            </a:r>
          </a:p>
          <a:p>
            <a:pPr marL="0" indent="0">
              <a:buNone/>
            </a:pPr>
            <a:r>
              <a:rPr lang="en-IN" sz="2400" dirty="0"/>
              <a:t>            -  Hybrid Stepper Motor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509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"/>
            <a:ext cx="11506199" cy="5878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Stepper Motor Interfacing with LPC2148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0479"/>
            <a:ext cx="11506199" cy="6030691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Unipolar Stepper Motor</a:t>
            </a:r>
          </a:p>
          <a:p>
            <a:r>
              <a:rPr lang="en-US" sz="2000" dirty="0"/>
              <a:t>Unipolar Stepper Motor has </a:t>
            </a:r>
            <a:r>
              <a:rPr lang="en-US" sz="2000" dirty="0" err="1"/>
              <a:t>centre</a:t>
            </a:r>
            <a:r>
              <a:rPr lang="en-US" sz="2000" dirty="0"/>
              <a:t> tapped winding with 5 (If both </a:t>
            </a:r>
            <a:r>
              <a:rPr lang="en-US" sz="2000" dirty="0" err="1"/>
              <a:t>centres</a:t>
            </a:r>
            <a:r>
              <a:rPr lang="en-US" sz="2000" dirty="0"/>
              <a:t> are connected internally) or 6 wires.</a:t>
            </a:r>
          </a:p>
          <a:p>
            <a:r>
              <a:rPr lang="en-US" sz="2000" dirty="0"/>
              <a:t>Generally, these </a:t>
            </a:r>
            <a:r>
              <a:rPr lang="en-US" sz="2000" dirty="0" err="1"/>
              <a:t>centre</a:t>
            </a:r>
            <a:r>
              <a:rPr lang="en-US" sz="2000" dirty="0"/>
              <a:t> tapped connections are connected to the power supply.</a:t>
            </a:r>
          </a:p>
          <a:p>
            <a:r>
              <a:rPr lang="en-US" sz="2000" dirty="0"/>
              <a:t>By providing ground path to the winding leads we can allow the flow of current through each half of coil which create magnetic poles. </a:t>
            </a:r>
          </a:p>
          <a:p>
            <a:r>
              <a:rPr lang="en-US" sz="2000" dirty="0"/>
              <a:t>By altering poles sequentially, we can rotate rotor accordingly.</a:t>
            </a:r>
          </a:p>
          <a:p>
            <a:r>
              <a:rPr lang="en-US" sz="2000" dirty="0"/>
              <a:t>The current is unidirectional in unipolar motor.</a:t>
            </a:r>
          </a:p>
          <a:p>
            <a:r>
              <a:rPr lang="en-US" sz="2000" dirty="0"/>
              <a:t>Due to </a:t>
            </a:r>
            <a:r>
              <a:rPr lang="en-US" sz="2000" dirty="0" err="1"/>
              <a:t>centre</a:t>
            </a:r>
            <a:r>
              <a:rPr lang="en-US" sz="2000" dirty="0"/>
              <a:t> tap, each winding is divided i.e. current flows through half of winding.</a:t>
            </a:r>
          </a:p>
          <a:p>
            <a:r>
              <a:rPr lang="en-US" sz="2000" dirty="0"/>
              <a:t>Due to its </a:t>
            </a:r>
            <a:r>
              <a:rPr lang="en-US" sz="2000" dirty="0" err="1"/>
              <a:t>centre</a:t>
            </a:r>
            <a:r>
              <a:rPr lang="en-US" sz="2000" dirty="0"/>
              <a:t> tap arrangement, we do not need to change current direction to change magnetic pole on winding. Here we just need to alter ground connection at winding ends.</a:t>
            </a:r>
          </a:p>
          <a:p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00" y="4589598"/>
            <a:ext cx="4462429" cy="22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9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AC52761B1B294BB5507592EC424A76" ma:contentTypeVersion="12" ma:contentTypeDescription="Create a new document." ma:contentTypeScope="" ma:versionID="5e32588660b162ea3cd4da913b6faf30">
  <xsd:schema xmlns:xsd="http://www.w3.org/2001/XMLSchema" xmlns:xs="http://www.w3.org/2001/XMLSchema" xmlns:p="http://schemas.microsoft.com/office/2006/metadata/properties" xmlns:ns2="8eb546a7-7f68-4468-8c4c-ac00128f5433" xmlns:ns3="d15799d3-7764-4201-829a-6b1f77c208f7" targetNamespace="http://schemas.microsoft.com/office/2006/metadata/properties" ma:root="true" ma:fieldsID="2d8d5c5e6b2d0447d2bdd3dce56ef019" ns2:_="" ns3:_="">
    <xsd:import namespace="8eb546a7-7f68-4468-8c4c-ac00128f5433"/>
    <xsd:import namespace="d15799d3-7764-4201-829a-6b1f77c20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546a7-7f68-4468-8c4c-ac00128f5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date" ma:index="19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799d3-7764-4201-829a-6b1f77c208f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6d1eb00-2060-40d8-a1f9-7332926f1a64}" ma:internalName="TaxCatchAll" ma:showField="CatchAllData" ma:web="d15799d3-7764-4201-829a-6b1f77c208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8eb546a7-7f68-4468-8c4c-ac00128f5433" xsi:nil="true"/>
    <TaxCatchAll xmlns="d15799d3-7764-4201-829a-6b1f77c208f7" xsi:nil="true"/>
    <lcf76f155ced4ddcb4097134ff3c332f xmlns="8eb546a7-7f68-4468-8c4c-ac00128f54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4F2C76-090E-43D6-A6FF-898F4E0AA525}"/>
</file>

<file path=customXml/itemProps2.xml><?xml version="1.0" encoding="utf-8"?>
<ds:datastoreItem xmlns:ds="http://schemas.openxmlformats.org/officeDocument/2006/customXml" ds:itemID="{2F2BA751-A907-479A-BD45-2CB6BBFA1EC2}"/>
</file>

<file path=customXml/itemProps3.xml><?xml version="1.0" encoding="utf-8"?>
<ds:datastoreItem xmlns:ds="http://schemas.openxmlformats.org/officeDocument/2006/customXml" ds:itemID="{1AB477E5-5776-40E2-95A1-DEE335E1DD90}"/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5651</Words>
  <Application>Microsoft Office PowerPoint</Application>
  <PresentationFormat>Widescreen</PresentationFormat>
  <Paragraphs>894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LPC2148  MICROCONTROLLER</vt:lpstr>
      <vt:lpstr>LPC2148 Port Programming</vt:lpstr>
      <vt:lpstr>LPC2148 Port Programming</vt:lpstr>
      <vt:lpstr>LPC2148 Port Programming</vt:lpstr>
      <vt:lpstr>LPC2148 Port Programming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LCD Interfacing with LPC2148</vt:lpstr>
      <vt:lpstr>LCD Interfacing with LPC2148</vt:lpstr>
      <vt:lpstr>LCD Interfacing with LPC2148</vt:lpstr>
      <vt:lpstr>LCD Interfacing with LPC2148</vt:lpstr>
      <vt:lpstr>LCD Interfacing with LPC2148</vt:lpstr>
      <vt:lpstr>LCD Interfacing with LPC2148</vt:lpstr>
      <vt:lpstr>LCD Interfacing with LPC2148</vt:lpstr>
      <vt:lpstr>DAC Interfacing with LPC2148</vt:lpstr>
      <vt:lpstr>DAC Interfacing with LPC2148</vt:lpstr>
      <vt:lpstr>DAC Interfacing with LPC2148</vt:lpstr>
      <vt:lpstr>DAC Interfacing with LPC2148</vt:lpstr>
      <vt:lpstr>DAC Interfacing with LPC2148</vt:lpstr>
      <vt:lpstr>DAC Interfacing with LPC2148</vt:lpstr>
      <vt:lpstr>DAC Interfacing with LPC2148</vt:lpstr>
      <vt:lpstr>DAC Interfacing with LPC2148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Introduction to LPC2148 Microcontroller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LPC2148  MICROCONTROLLER</dc:title>
  <dc:creator>S.B.Boregowda [MAHE-MIT]</dc:creator>
  <cp:lastModifiedBy>Kavya B S [MAHE-MITBLR]</cp:lastModifiedBy>
  <cp:revision>126</cp:revision>
  <dcterms:created xsi:type="dcterms:W3CDTF">2021-10-20T09:56:35Z</dcterms:created>
  <dcterms:modified xsi:type="dcterms:W3CDTF">2023-11-06T04:16:31Z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0x01010099AC52761B1B294BB5507592EC424A76</vt:lpwstr>
  </property>
</Properties>
</file>