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D9EA-9027-F051-7803-CD9A5FFBF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59A98-5C98-87B7-8019-CA7E944C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8F05-B33F-2C2E-711F-BB2145C1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E380-02FB-8201-1997-82EC22B9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7A70-2202-7E2C-AD5B-E409C5A3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E59-90CB-F96B-B4F9-A3EA44EC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C10BE-324C-A03A-824F-19D3AFE7A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79691-4C57-5104-FEEC-DCD8A54F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57C7-0021-46E3-5E7A-6519F04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7F48-F5DB-67B5-B952-F513EE6D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14CC8-9615-6A13-B9EB-0B0CB4FE8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4D101-4D5E-8924-248B-0CBC2BD5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CB21-7FDC-D999-C17B-E4A5B59E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BE16-47B9-6495-8F79-83787EF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D20D-88FE-DEC5-2341-8CC124E7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A87-A155-5974-4C66-9397E2AF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7288-8DC9-E7C2-4D44-EB0A52C9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AD1A-50B4-FE25-6676-4F9E6EF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4A9-FCA5-E20D-FEEB-34490D6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1F92-616A-4CC3-4C48-5F5D70EA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3736-D18E-D0BF-FBE1-AA58FC77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5208-430F-CD98-3F59-AFF623C8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CE4E-4872-2F02-06C2-3C6BB590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3A75-3638-E8F9-093A-84EE28AC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D871-1186-BCBC-6790-27350DD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2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B862-4FEA-C158-C87A-9A005BE3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1659-1222-5C72-B612-83D468A9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9F2FA-F7B0-4CF3-2ADB-76A098BF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8952-50F6-EE8F-30BD-884214C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9F01-CA2F-2178-BC0F-4389D28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AA1B-D45C-9FBD-C5BF-BB007D29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2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D392-5D2A-0844-2F83-31AE6156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C385E-E036-99E5-4AFE-F4AD1CA2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8838-8957-B2B4-0171-D0D3BA548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129A3-DF0A-B4F9-5ED5-8C8E15E4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94154-D893-8DFA-E688-34799638F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77C3E-119A-5B05-2260-C1B79DF8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7667-796C-464B-5D9D-AB61BCF4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EFE4D-7582-374C-6B8A-B28D459A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8398-2835-EA26-187F-6FC3204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852C9-0C2F-CE5A-C9C9-A4A3326F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2C406-6C6E-FBCE-2C8B-A2DC40CB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62C6-8927-4C8E-EEE1-3063682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85051-A050-C59D-5D02-EFF654B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6FB2-BEC4-73ED-C8D5-22A6FCE9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81B4-A44F-2AE0-833A-346633C6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FFE6-CCF5-8FF0-9B60-2668FC64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8D47-205A-630A-3F05-7F1BF836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FF989-9701-81CE-6A24-0D6F9275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050B-09E7-92BD-05FA-0312081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9DB3-5D65-0FDE-5662-3024E9E8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0A0D-DCED-2347-864D-5FC04C4A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3C0-6B87-BDE5-618C-C987D9D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44227-1012-11FA-6B08-5A9484C4E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13534-46A1-B3BA-0489-0B7B63FF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0C9A-2536-B787-D3C5-35D7A3EE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69DD8-F6D2-74B9-706C-1C52DC11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5757-2F9B-78CF-FED5-EA3B432D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B55C3-9CE2-F8C9-C1E4-50C840B1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09D5-4E1A-9A55-68E3-B5AF210E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C61B3-BEC4-B861-EFBF-8246B79D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260B-FE63-447E-8A5E-BF41F0515B8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6F51-E2F5-0F04-425D-2285487D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91FB-ABA2-5DDC-0D19-7EBC984F5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BD4B-04E3-494C-B907-61009C0F1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E785-B8BE-1363-CB04-B7EB86EA7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Malicious URLs using DNNs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18B8-B6FF-A1DF-6F78-F367AF158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9998"/>
          </a:xfrm>
        </p:spPr>
        <p:txBody>
          <a:bodyPr>
            <a:normAutofit/>
          </a:bodyPr>
          <a:lstStyle/>
          <a:p>
            <a:r>
              <a:rPr lang="en-US" dirty="0"/>
              <a:t>Kira Chan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Michigan State University, East Lansing, Michigan</a:t>
            </a:r>
          </a:p>
          <a:p>
            <a:r>
              <a:rPr lang="en-US" dirty="0"/>
              <a:t>CSE891 Cyber Physical System Security</a:t>
            </a:r>
          </a:p>
          <a:p>
            <a:r>
              <a:rPr lang="en-US" dirty="0"/>
              <a:t>Dr. </a:t>
            </a:r>
            <a:r>
              <a:rPr lang="en-US" dirty="0" err="1"/>
              <a:t>Qiben</a:t>
            </a:r>
            <a:r>
              <a:rPr lang="en-US" dirty="0"/>
              <a:t> Yan</a:t>
            </a:r>
          </a:p>
        </p:txBody>
      </p:sp>
    </p:spTree>
    <p:extLst>
      <p:ext uri="{BB962C8B-B14F-4D97-AF65-F5344CB8AC3E}">
        <p14:creationId xmlns:p14="http://schemas.microsoft.com/office/powerpoint/2010/main" val="408945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2B06-5C91-8A71-F923-7ED19B83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A271-B334-9838-89A8-285D2659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dataset obtained from Kaggle [4]</a:t>
            </a:r>
          </a:p>
          <a:p>
            <a:pPr lvl="1"/>
            <a:r>
              <a:rPr lang="en-US" dirty="0"/>
              <a:t>Malicious URLs Dataset – Manu Siddhartha</a:t>
            </a:r>
          </a:p>
          <a:p>
            <a:r>
              <a:rPr lang="en-US" dirty="0"/>
              <a:t>Consist of 651,191 URLs</a:t>
            </a:r>
          </a:p>
          <a:p>
            <a:pPr lvl="1"/>
            <a:r>
              <a:rPr lang="en-US" dirty="0"/>
              <a:t>Separated into four categories: Benign, Defacement, Phishing, Malware</a:t>
            </a:r>
          </a:p>
          <a:p>
            <a:pPr lvl="1"/>
            <a:r>
              <a:rPr lang="en-US" dirty="0"/>
              <a:t>The dataset is curated from five different sources</a:t>
            </a:r>
          </a:p>
          <a:p>
            <a:r>
              <a:rPr lang="en-US" dirty="0"/>
              <a:t>Format in .csv</a:t>
            </a:r>
          </a:p>
          <a:p>
            <a:pPr lvl="1"/>
            <a:r>
              <a:rPr lang="en-US" dirty="0"/>
              <a:t>Column 1: URL</a:t>
            </a:r>
          </a:p>
          <a:p>
            <a:pPr lvl="1"/>
            <a:r>
              <a:rPr lang="en-US" dirty="0"/>
              <a:t>Column 2: Label</a:t>
            </a:r>
          </a:p>
        </p:txBody>
      </p:sp>
    </p:spTree>
    <p:extLst>
      <p:ext uri="{BB962C8B-B14F-4D97-AF65-F5344CB8AC3E}">
        <p14:creationId xmlns:p14="http://schemas.microsoft.com/office/powerpoint/2010/main" val="277628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B4AE-7F23-72E8-AA01-23EAC31D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9757-E223-FD78-023B-8E89CB82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created a custom CNN for the task</a:t>
            </a:r>
          </a:p>
          <a:p>
            <a:r>
              <a:rPr lang="en-US" dirty="0"/>
              <a:t>The Architecture consist of:</a:t>
            </a:r>
          </a:p>
          <a:p>
            <a:pPr lvl="1"/>
            <a:r>
              <a:rPr lang="en-US" dirty="0"/>
              <a:t>Conv Layers</a:t>
            </a:r>
          </a:p>
          <a:p>
            <a:pPr lvl="1"/>
            <a:r>
              <a:rPr lang="en-US" dirty="0"/>
              <a:t>Max Pooling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Layers</a:t>
            </a:r>
          </a:p>
          <a:p>
            <a:pPr lvl="1"/>
            <a:r>
              <a:rPr lang="en-US" dirty="0"/>
              <a:t>Linear Dense Layers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Classifier Layer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8FB2-B4CC-CAF5-D8B4-2595637D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32" y="365125"/>
            <a:ext cx="5007037" cy="62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0245-68C5-F4EF-C0DC-62858BCE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CB29-D03F-D234-BEE3-364BCDEC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has an accuracy of 94% on both the training and dataset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8E770C-B882-B80A-CD63-ABDE423C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3277076"/>
            <a:ext cx="5467927" cy="2740725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B446CA83-2390-3077-468B-194430960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t="9555" r="14089"/>
          <a:stretch/>
        </p:blipFill>
        <p:spPr>
          <a:xfrm>
            <a:off x="6466382" y="2370997"/>
            <a:ext cx="5377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5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86A7-3A5F-9D37-9016-3B19040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A059-325F-33CE-CCED-2D185022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5AB2-54E5-8152-B9A6-F3FFB36B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28"/>
          <a:stretch/>
        </p:blipFill>
        <p:spPr>
          <a:xfrm>
            <a:off x="2914206" y="1924554"/>
            <a:ext cx="6363588" cy="41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0EF-4144-A4F7-615E-186F4C21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applicability?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52C7-3A5A-444C-05A1-F217D3CC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test if the trained model can be applied to practical use</a:t>
            </a:r>
          </a:p>
          <a:p>
            <a:pPr lvl="1"/>
            <a:r>
              <a:rPr lang="en-US" dirty="0"/>
              <a:t>I tested the model against several sample URLs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3F7AD-DE04-971B-A209-71CA5356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5" y="3429000"/>
            <a:ext cx="8240089" cy="23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19D-465F-5574-A18C-4DF17120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B68C-5B0F-5348-9502-B3E96990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trained does exactly what it is trained to do, predict URLs in the distribution given</a:t>
            </a:r>
          </a:p>
          <a:p>
            <a:r>
              <a:rPr lang="en-US" dirty="0"/>
              <a:t>However, the dataset use is not well constructed</a:t>
            </a:r>
          </a:p>
          <a:p>
            <a:pPr lvl="1"/>
            <a:r>
              <a:rPr lang="en-US" dirty="0"/>
              <a:t>Garbage in, garbage out</a:t>
            </a:r>
          </a:p>
          <a:p>
            <a:r>
              <a:rPr lang="en-US" dirty="0"/>
              <a:t>URLs in the dataset are not uniformly formatted</a:t>
            </a:r>
          </a:p>
          <a:p>
            <a:pPr lvl="1"/>
            <a:r>
              <a:rPr lang="en-US" dirty="0"/>
              <a:t>Overfit on artificial features of the model, rather than correct ``features’’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9501-0B89-FCBF-0270-6504B325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81AD-6B6C-3689-809D-30B3D95B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03826"/>
          </a:xfrm>
        </p:spPr>
        <p:txBody>
          <a:bodyPr>
            <a:normAutofit/>
          </a:bodyPr>
          <a:lstStyle/>
          <a:p>
            <a:r>
              <a:rPr lang="en-US" dirty="0"/>
              <a:t>In summary, we have proposed and implemented a custom CNN for malicious URL detection</a:t>
            </a:r>
          </a:p>
          <a:p>
            <a:r>
              <a:rPr lang="en-US" dirty="0"/>
              <a:t>The model performs extremely well for the dataset given</a:t>
            </a:r>
          </a:p>
          <a:p>
            <a:r>
              <a:rPr lang="en-US" dirty="0"/>
              <a:t>However, it fails to </a:t>
            </a:r>
            <a:r>
              <a:rPr lang="en-US" dirty="0" err="1"/>
              <a:t>generalise</a:t>
            </a:r>
            <a:r>
              <a:rPr lang="en-US" dirty="0"/>
              <a:t> into data it has not seen before</a:t>
            </a:r>
          </a:p>
          <a:p>
            <a:pPr lvl="1"/>
            <a:r>
              <a:rPr lang="en-US" dirty="0"/>
              <a:t>This is likely caused by a ``reality gap’’ between the dataset and the real-world application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Clean up the dataset more first, ensure all the URLs are formatted in the same manner (either include or remove all protocol and www.)</a:t>
            </a:r>
          </a:p>
          <a:p>
            <a:pPr lvl="1"/>
            <a:r>
              <a:rPr lang="en-US" dirty="0"/>
              <a:t>LSTM, RNN, etc.</a:t>
            </a:r>
          </a:p>
          <a:p>
            <a:pPr lvl="1"/>
            <a:r>
              <a:rPr lang="en-GB" dirty="0"/>
              <a:t>In the dataset, there is an uneven distribution of labels (mostly benign), thus Focal loss can be used to mitigate the unbalanced class issue</a:t>
            </a:r>
          </a:p>
        </p:txBody>
      </p:sp>
    </p:spTree>
    <p:extLst>
      <p:ext uri="{BB962C8B-B14F-4D97-AF65-F5344CB8AC3E}">
        <p14:creationId xmlns:p14="http://schemas.microsoft.com/office/powerpoint/2010/main" val="267680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2D8D-86C4-ECDA-06F6-FEAA4324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C7CC-D93D-2762-76F2-03203D2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Mozilla Web Docs, “What is a </a:t>
            </a:r>
            <a:r>
              <a:rPr lang="en-US" dirty="0" err="1"/>
              <a:t>url</a:t>
            </a:r>
            <a:r>
              <a:rPr lang="en-US" dirty="0"/>
              <a:t>?.” https://developer.mozilla.org/ </a:t>
            </a:r>
            <a:r>
              <a:rPr lang="en-US" dirty="0" err="1"/>
              <a:t>en</a:t>
            </a:r>
            <a:r>
              <a:rPr lang="en-US" dirty="0"/>
              <a:t>-US/docs/Learn/Common questions/What is a URL, Date Unknown.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sz="2800" dirty="0"/>
              <a:t>M. A. Nielsen, Neural networks and deep learning, vol. 25. Determination press San Francisco, CA, USA, 2015.</a:t>
            </a:r>
          </a:p>
          <a:p>
            <a:pPr marL="0" indent="0">
              <a:buNone/>
            </a:pPr>
            <a:r>
              <a:rPr lang="en-GB" dirty="0"/>
              <a:t>[3]</a:t>
            </a:r>
            <a:r>
              <a:rPr lang="en-US" dirty="0"/>
              <a:t> K. Rana, “Pooling layer — short and simple.” https://ai.plainenglish.io/ pooling-layer-beginner-to-intermediate-fa0dbdce80eb, April 2020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GB" dirty="0"/>
              <a:t>M. Siddhartha, “Malicious </a:t>
            </a:r>
            <a:r>
              <a:rPr lang="en-GB" dirty="0" err="1"/>
              <a:t>urls</a:t>
            </a:r>
            <a:r>
              <a:rPr lang="en-GB" dirty="0"/>
              <a:t> dataset.” https://www.kaggle.com/ datasets/sid321axn/malicious-</a:t>
            </a:r>
            <a:r>
              <a:rPr lang="en-GB" dirty="0" err="1"/>
              <a:t>urls</a:t>
            </a:r>
            <a:r>
              <a:rPr lang="en-GB" dirty="0"/>
              <a:t>-dataset, January 2021.</a:t>
            </a:r>
          </a:p>
        </p:txBody>
      </p:sp>
    </p:spTree>
    <p:extLst>
      <p:ext uri="{BB962C8B-B14F-4D97-AF65-F5344CB8AC3E}">
        <p14:creationId xmlns:p14="http://schemas.microsoft.com/office/powerpoint/2010/main" val="16245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448F-879B-A897-449A-C1FFB1E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4FD9-6CFD-145F-9122-E403F39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Resource Locators (URLs) are commonly used to access web service</a:t>
            </a:r>
          </a:p>
          <a:p>
            <a:r>
              <a:rPr lang="en-US" dirty="0"/>
              <a:t>However, malicious actors may put malicious content or files on these websites</a:t>
            </a:r>
          </a:p>
          <a:p>
            <a:r>
              <a:rPr lang="en-US" dirty="0"/>
              <a:t>When unsuspecting users visits these website, they can potentially compromise sensitive private information or install malware</a:t>
            </a:r>
          </a:p>
          <a:p>
            <a:r>
              <a:rPr lang="en-US" dirty="0"/>
              <a:t>In this work, we propose a Convolutional Neural Network approach to classify URLs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19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C4C9-B301-651A-E2E4-47F6FF2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URL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B886-AA01-0A09-E8D2-9AF3242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URL essentially acts as a text address for a webserver’s IP address</a:t>
            </a:r>
          </a:p>
          <a:p>
            <a:r>
              <a:rPr lang="en-US" dirty="0"/>
              <a:t>IP addresses are hard to </a:t>
            </a:r>
            <a:r>
              <a:rPr lang="en-US" dirty="0" err="1"/>
              <a:t>memorise</a:t>
            </a:r>
            <a:r>
              <a:rPr lang="en-US" dirty="0"/>
              <a:t>, website names are not</a:t>
            </a:r>
          </a:p>
          <a:p>
            <a:r>
              <a:rPr lang="en-US" dirty="0"/>
              <a:t>However, malicious actor can trick users with similar domain names</a:t>
            </a:r>
          </a:p>
          <a:p>
            <a:pPr lvl="1"/>
            <a:r>
              <a:rPr lang="en-US" dirty="0"/>
              <a:t>E.g., paypal.com vs paypa1.com or paypal-accounts.com</a:t>
            </a:r>
            <a:endParaRPr lang="en-GB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A4500E-E494-1D41-82CC-85748F8C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7276"/>
            <a:ext cx="12192000" cy="1178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91DABE-C7F4-E23C-94A4-08672E6064F7}"/>
              </a:ext>
            </a:extLst>
          </p:cNvPr>
          <p:cNvSpPr txBox="1"/>
          <p:nvPr/>
        </p:nvSpPr>
        <p:spPr>
          <a:xfrm>
            <a:off x="4833731" y="6226309"/>
            <a:ext cx="25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 of a URL 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92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E083-E027-6358-32F4-28F21D12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malicious URLs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D4B8-5EB7-D1C5-7655-B609AD81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URLs are classified into four different categories in this work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Benign – Regular, innocent websites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Defacement – Benign website that have had their contents maliciously defaced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Phishing – Malicious website that mimics legitimate websites to deceive users into compromising sensitive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Malware – Websites that contain malicious files. The malware is installed on the user’s device when they visit the link</a:t>
            </a:r>
          </a:p>
        </p:txBody>
      </p:sp>
    </p:spTree>
    <p:extLst>
      <p:ext uri="{BB962C8B-B14F-4D97-AF65-F5344CB8AC3E}">
        <p14:creationId xmlns:p14="http://schemas.microsoft.com/office/powerpoint/2010/main" val="267408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1731-39A4-1153-DE38-A6C27472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contributions of our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2040-67F7-197A-4893-0A965DD8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DNN that can be applied when a user enters a URL to check if the URL is likely to be malicious or not</a:t>
            </a:r>
          </a:p>
          <a:p>
            <a:r>
              <a:rPr lang="en-US" dirty="0"/>
              <a:t>If the website is malicious, redirect the user into a warning page first</a:t>
            </a:r>
          </a:p>
        </p:txBody>
      </p:sp>
    </p:spTree>
    <p:extLst>
      <p:ext uri="{BB962C8B-B14F-4D97-AF65-F5344CB8AC3E}">
        <p14:creationId xmlns:p14="http://schemas.microsoft.com/office/powerpoint/2010/main" val="387298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3513-B481-7244-D939-95C7E4DD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CDFE-BF86-EE03-569A-BD929BF6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DNNs are artificial neural networks that consist of</a:t>
            </a:r>
          </a:p>
          <a:p>
            <a:pPr lvl="1"/>
            <a:r>
              <a:rPr lang="en-US" dirty="0"/>
              <a:t>An input layer</a:t>
            </a:r>
          </a:p>
          <a:p>
            <a:pPr lvl="1"/>
            <a:r>
              <a:rPr lang="en-US" dirty="0"/>
              <a:t>Multiple layers of hidden units (hence the term deep)</a:t>
            </a:r>
          </a:p>
          <a:p>
            <a:pPr lvl="1"/>
            <a:r>
              <a:rPr lang="en-US" dirty="0"/>
              <a:t>An output layer</a:t>
            </a:r>
          </a:p>
          <a:p>
            <a:r>
              <a:rPr lang="en-US" dirty="0"/>
              <a:t>Unlike traditional machine learning, DNNs can learn abstract/complex features and patterns directly from </a:t>
            </a:r>
            <a:r>
              <a:rPr lang="en-US"/>
              <a:t>training data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2A3BB-D390-7E12-95D6-45360F7E46DE}"/>
              </a:ext>
            </a:extLst>
          </p:cNvPr>
          <p:cNvSpPr txBox="1"/>
          <p:nvPr/>
        </p:nvSpPr>
        <p:spPr>
          <a:xfrm>
            <a:off x="5857163" y="6207708"/>
            <a:ext cx="324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illustration of a DNN [2]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52DE8DB-F502-1041-DF87-D0BA7A5E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44" y="4546024"/>
            <a:ext cx="5197861" cy="20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2D61-B25B-2E33-D252-F5B141A6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AF39-1582-01F9-E1C4-28D60D82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are capable of capturing spatial and temporal relationships in the input</a:t>
            </a:r>
          </a:p>
          <a:p>
            <a:r>
              <a:rPr lang="en-US" dirty="0"/>
              <a:t>They are typically used to condense high dimensional data into smaller dimensions without losing information</a:t>
            </a:r>
          </a:p>
          <a:p>
            <a:endParaRPr lang="en-GB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C6E5801-C991-F06D-27D6-84942A73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68" y="3635148"/>
            <a:ext cx="5756463" cy="2541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79A32-D441-47B8-6B23-9155530F322A}"/>
              </a:ext>
            </a:extLst>
          </p:cNvPr>
          <p:cNvSpPr txBox="1"/>
          <p:nvPr/>
        </p:nvSpPr>
        <p:spPr>
          <a:xfrm>
            <a:off x="4701310" y="6410036"/>
            <a:ext cx="360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Convolutional Layer 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22BA-898C-FBB3-1A85-51F8C90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D1E6-84F7-F25D-A04C-B4B1FF93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work with numbers (e.g., pixels in an image can be represented by numeric value)</a:t>
            </a:r>
          </a:p>
          <a:p>
            <a:r>
              <a:rPr lang="en-US" dirty="0"/>
              <a:t>Text must first be converted into numbers</a:t>
            </a:r>
          </a:p>
          <a:p>
            <a:r>
              <a:rPr lang="en-US" dirty="0"/>
              <a:t>Several approaches in literature</a:t>
            </a:r>
          </a:p>
          <a:p>
            <a:pPr lvl="1"/>
            <a:r>
              <a:rPr lang="en-GB" dirty="0"/>
              <a:t>Vectorisation/transformer</a:t>
            </a:r>
          </a:p>
          <a:p>
            <a:pPr lvl="2"/>
            <a:r>
              <a:rPr lang="en-GB" dirty="0"/>
              <a:t>Each word is mapped to a number</a:t>
            </a:r>
          </a:p>
          <a:p>
            <a:pPr lvl="1"/>
            <a:r>
              <a:rPr lang="en-GB" dirty="0"/>
              <a:t>Character-level encoding</a:t>
            </a:r>
          </a:p>
          <a:p>
            <a:pPr lvl="2"/>
            <a:r>
              <a:rPr lang="en-GB" dirty="0"/>
              <a:t>Each character is mapped to a number (e.g., ASCII representation)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86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33F3-D516-F2E5-953F-E91301D5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7D90-7398-3A4A-4DBB-26521AF9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research efforts have previously addressed malicious URL detection using machine learning</a:t>
            </a:r>
          </a:p>
          <a:p>
            <a:pPr lvl="1"/>
            <a:r>
              <a:rPr lang="en-US" dirty="0"/>
              <a:t>Comprehensive survey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LSTM or GRU</a:t>
            </a:r>
          </a:p>
          <a:p>
            <a:r>
              <a:rPr lang="en-US" dirty="0"/>
              <a:t>Our work addresses applying CNN to the problem of malicious URL classification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25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877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Detecting Malicious URLs using DNNs</vt:lpstr>
      <vt:lpstr>Introduction</vt:lpstr>
      <vt:lpstr>Background: URL</vt:lpstr>
      <vt:lpstr>Categories of malicious URLs</vt:lpstr>
      <vt:lpstr>Key contributions of our work</vt:lpstr>
      <vt:lpstr>Deep Neural Networks</vt:lpstr>
      <vt:lpstr>Convolutional layers</vt:lpstr>
      <vt:lpstr>Natural Language Processing</vt:lpstr>
      <vt:lpstr>Related work</vt:lpstr>
      <vt:lpstr>Dataset</vt:lpstr>
      <vt:lpstr>Model Architecture</vt:lpstr>
      <vt:lpstr>Model Results</vt:lpstr>
      <vt:lpstr>Demo</vt:lpstr>
      <vt:lpstr>Real-world applicability?</vt:lpstr>
      <vt:lpstr>Issues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Malicious URLs using DNNs</dc:title>
  <dc:creator>Kira Chan</dc:creator>
  <cp:lastModifiedBy>Kira Chan</cp:lastModifiedBy>
  <cp:revision>6</cp:revision>
  <dcterms:created xsi:type="dcterms:W3CDTF">2022-12-02T22:31:54Z</dcterms:created>
  <dcterms:modified xsi:type="dcterms:W3CDTF">2022-12-07T05:24:07Z</dcterms:modified>
</cp:coreProperties>
</file>