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a Chan" initials="KC" lastIdx="1" clrIdx="0">
    <p:extLst>
      <p:ext uri="{19B8F6BF-5375-455C-9EA6-DF929625EA0E}">
        <p15:presenceInfo xmlns:p15="http://schemas.microsoft.com/office/powerpoint/2012/main" userId="28928fdce2f847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5F19-9360-4246-A759-27C15D57B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7FD3E-032C-475C-B298-F076A7728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1D8A6-DCB5-4196-89CD-6EBC2F9D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2FE7-0CDB-449C-BA86-456B452CABD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1864-002F-4D17-B155-A8C962FC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8D061-9EA5-4C22-B382-D7E4BD4E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045E-FA06-4262-87D7-A18C24EE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9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AB87-49DC-41F5-94C1-3FE00AFC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B050F-BEEA-4B49-A7AC-5BD46CFF4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3E1A6-0C2F-41CB-BE21-560CD067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2FE7-0CDB-449C-BA86-456B452CABD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0F614-DF5D-48B4-8902-1C4678C8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1F522-6BF7-451A-96F1-721A799D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045E-FA06-4262-87D7-A18C24EE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2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8FF15-90C5-495F-8A05-DFBD87B25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0AD0F-7A07-4C51-A397-149458A15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5681-F41E-4713-AD2C-3576AD54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2FE7-0CDB-449C-BA86-456B452CABD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60CA7-0650-4F9B-98E8-3B977D1C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CCCBC-0424-4BF8-92F4-349DA431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045E-FA06-4262-87D7-A18C24EE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7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312C-EEDB-430C-89C3-C587E050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67144-38CE-4A05-89A6-2C16F603D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D11B0-70DE-4D7B-AB42-7DB44B3F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2FE7-0CDB-449C-BA86-456B452CABD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22053-0C5C-4574-93BC-915D8D4C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7BB98-814A-46E8-997B-A98C23B0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045E-FA06-4262-87D7-A18C24EE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6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126D-CB49-4A19-8B39-FDB138AA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E6E87-78D5-4D56-88A7-56FD3C288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2A11E-E629-4111-B242-029310E3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2FE7-0CDB-449C-BA86-456B452CABD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9A443-3925-4D29-B728-BA07092F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C4224-984F-4AD8-AFBF-A59FC069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045E-FA06-4262-87D7-A18C24EE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3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696A-78B4-4611-BF0E-0FA5686A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A2B98-BB94-4A38-84D6-757D16B47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BD8BF-51E6-4B50-81E6-DC3F1D740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9E3DB-423E-459A-8505-E8214F86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2FE7-0CDB-449C-BA86-456B452CABD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BB155-F2C4-44FC-B35A-E5C512B3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D50F5-041E-4741-9D1B-E7CD1BA5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045E-FA06-4262-87D7-A18C24EE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9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84A3-90FF-494A-A786-334C4557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9137-9EA2-460E-AFEE-C4A9E156B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B69AC-1E11-4CAE-93D2-187BFF413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29C70-6AD7-4AFC-B50C-FAA9710A5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23B02-6EF2-4519-BEBC-C067BEB34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83E83-9218-4CEB-99D9-16B583F9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2FE7-0CDB-449C-BA86-456B452CABD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E4C72-5922-434B-83E5-A9F1CFF5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9F930-D926-498D-B84C-160948C9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045E-FA06-4262-87D7-A18C24EE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0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BED3-57E9-43FF-A06F-7502575E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1C1E35-E359-4A14-859E-8E8E0C83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2FE7-0CDB-449C-BA86-456B452CABD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23490-968E-4DCB-AA4B-2E5DA23D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05227-4CC8-4E41-A43E-B6350D87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045E-FA06-4262-87D7-A18C24EE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6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928CE-4FB2-42D5-87AA-30A117DE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2FE7-0CDB-449C-BA86-456B452CABD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350F7-01FF-4975-B801-9BE353C6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6A15B-B8A7-4638-9018-ED7BE0CA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045E-FA06-4262-87D7-A18C24EE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2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7DF0-66CD-4309-B66E-9E723B09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AA28C-2678-4BB6-AF65-C15292BA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93439-142C-400D-A3CC-E12E80EE5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9AB59-380F-4FDE-80F6-49294F2B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2FE7-0CDB-449C-BA86-456B452CABD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DE41F-6799-467D-BD59-EAC38FC5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9D27D-1B2A-40DF-BF27-F1CC5A6B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045E-FA06-4262-87D7-A18C24EE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3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010F-C6C3-4D28-8D16-8F82D59D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CDF59-5519-4EB4-86D0-6BC6EEDD2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6D03A-BB25-41B1-93F2-7659475E9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AAD7D-28A8-4EF4-A4E9-DAC1D81A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2FE7-0CDB-449C-BA86-456B452CABD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AF5A8-01A7-4501-972F-75C3C442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799CA-261A-45EF-A935-E9C8C0EE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045E-FA06-4262-87D7-A18C24EE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6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215F2-44D5-4F92-A153-E723B2E0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D9B3F-84E3-4FA2-8B4F-89F499B98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78B21-5028-4004-ABDF-8C926E2E7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D2FE7-0CDB-449C-BA86-456B452CABD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4643F-0FF5-44FC-93A2-80503E6CF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354BD-215D-45AC-813D-24B575816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1045E-FA06-4262-87D7-A18C24EE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8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6E4C-37CF-4633-8792-97E3684B6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Generating Adversarial Examples using Parallel Genetic Algorithm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B14CE-C393-4E30-819A-CD6C308F2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Kira Chan</a:t>
            </a:r>
          </a:p>
          <a:p>
            <a:r>
              <a:rPr lang="en-US" dirty="0"/>
              <a:t>Department of Computer Science and Engineering</a:t>
            </a:r>
          </a:p>
          <a:p>
            <a:r>
              <a:rPr lang="en-US" dirty="0"/>
              <a:t>Michigan State University</a:t>
            </a:r>
          </a:p>
          <a:p>
            <a:r>
              <a:rPr lang="en-US" dirty="0"/>
              <a:t>CSE847</a:t>
            </a:r>
          </a:p>
        </p:txBody>
      </p:sp>
    </p:spTree>
    <p:extLst>
      <p:ext uri="{BB962C8B-B14F-4D97-AF65-F5344CB8AC3E}">
        <p14:creationId xmlns:p14="http://schemas.microsoft.com/office/powerpoint/2010/main" val="180537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2268-CC96-4FFF-A465-F2F7FFD2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1: GA vs </a:t>
            </a:r>
            <a:r>
              <a:rPr lang="en-US" dirty="0" err="1"/>
              <a:t>pGA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5F7077-7042-413F-8823-92E59B0C5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3675" y="1509712"/>
            <a:ext cx="4810125" cy="383857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1523BB-0E07-4462-9705-3AB297F65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28340"/>
            <a:ext cx="54768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5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2A0D-1C6E-4BF3-8972-48DE8717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 vs </a:t>
            </a:r>
            <a:r>
              <a:rPr lang="en-US" dirty="0" err="1"/>
              <a:t>pGA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EC4B-CA8A-4C06-9CC9-1A987D0E8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F1A34-FDE1-4512-A173-F7E6B87B6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09" y="1558706"/>
            <a:ext cx="1616048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F9AEF1-7806-460D-B539-AFCFD6DBA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5" y="2730863"/>
            <a:ext cx="3800475" cy="2171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273860-44BB-46D7-BE35-74CA72F37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168" y="1558706"/>
            <a:ext cx="1800503" cy="45160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77ADE4-A303-42E8-96D3-FE37128ED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3837" y="2678475"/>
            <a:ext cx="41052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79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3CA5-23D8-4BFB-BBFD-8B5558C6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2: high confidence misclassification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DBF8A-F4F1-446F-A33A-8910482B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increase the fitness criteria to evolve images that are misclassified with a high confidence score of more than 90%</a:t>
            </a:r>
          </a:p>
          <a:p>
            <a:r>
              <a:rPr lang="en-US" dirty="0"/>
              <a:t>Intuitively, the MSE increases because it should take more perturbation to make the model </a:t>
            </a:r>
            <a:r>
              <a:rPr lang="en-US" dirty="0" err="1"/>
              <a:t>mispredict</a:t>
            </a:r>
            <a:r>
              <a:rPr lang="en-US" dirty="0"/>
              <a:t> with higher probability</a:t>
            </a:r>
          </a:p>
          <a:p>
            <a:pPr lvl="1"/>
            <a:r>
              <a:rPr lang="en-US" dirty="0"/>
              <a:t>The corresponding image should be rarer to find.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6368D-7130-40FD-9989-137955AC5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723" y="4124325"/>
            <a:ext cx="32004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6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322F-D426-4462-BD66-2D0ABC15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Right: regular - Left: &gt;90% confidence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1B2E11D-0125-4074-98F2-12168067B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736" y="3322183"/>
            <a:ext cx="3814435" cy="22575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213E66-E721-494A-9829-57B2325F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286" y="1674751"/>
            <a:ext cx="1754949" cy="5116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78B6D7-B424-456B-A13C-2AAD96AEA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350" y="3247538"/>
            <a:ext cx="4057650" cy="2409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304FCC-340F-4DBE-AF43-D43C6CBDC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69" y="1624206"/>
            <a:ext cx="1830452" cy="515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73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2A77-6CBD-439E-B8D8-64C54A92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B4B34-79CA-4752-8F83-942F747B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Adversarial examples are maliciously modified images that the model labels incorrectly, but a human can still correctly identify</a:t>
            </a:r>
          </a:p>
          <a:p>
            <a:r>
              <a:rPr lang="en-US" dirty="0"/>
              <a:t>Using evolutionary computing, we evolve adversarial examples that the model </a:t>
            </a:r>
            <a:r>
              <a:rPr lang="en-US" dirty="0" err="1"/>
              <a:t>mispredicts</a:t>
            </a:r>
            <a:r>
              <a:rPr lang="en-US" dirty="0"/>
              <a:t> with more than 50% confidence and 90% confidence</a:t>
            </a:r>
          </a:p>
          <a:p>
            <a:r>
              <a:rPr lang="en-US" dirty="0"/>
              <a:t>Future work will consider the robustness of the model by retraining the model with images generated by the algorithm and other dataset with higher image resolution.</a:t>
            </a:r>
          </a:p>
        </p:txBody>
      </p:sp>
    </p:spTree>
    <p:extLst>
      <p:ext uri="{BB962C8B-B14F-4D97-AF65-F5344CB8AC3E}">
        <p14:creationId xmlns:p14="http://schemas.microsoft.com/office/powerpoint/2010/main" val="281681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6CCE-84C7-482A-9621-6C5785EE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09F7E-4180-4153-8FF8-E79CCE35A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403"/>
            <a:ext cx="10515600" cy="4351338"/>
          </a:xfrm>
        </p:spPr>
        <p:txBody>
          <a:bodyPr/>
          <a:lstStyle/>
          <a:p>
            <a:r>
              <a:rPr lang="en-US" dirty="0"/>
              <a:t>Adversarial examples: maliciously modified input images that causes the underlying model to fail to predict the input.</a:t>
            </a:r>
          </a:p>
          <a:p>
            <a:r>
              <a:rPr lang="en-US" dirty="0"/>
              <a:t>Ex: A deep neural network (DNN) predicting a horse correctly. Adding a layer of noise causes it to predict the image as a frog.</a:t>
            </a:r>
          </a:p>
          <a:p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DFEF16-B0B0-4FF5-82AA-B306E3850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9337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picture containing text, mammal, bear&#10;&#10;Description automatically generated">
            <a:extLst>
              <a:ext uri="{FF2B5EF4-FFF2-40B4-BE49-F238E27FC236}">
                <a16:creationId xmlns:a16="http://schemas.microsoft.com/office/drawing/2014/main" id="{3A87337F-DC6F-4EF8-A798-1508E89BB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91" y="3713177"/>
            <a:ext cx="8027656" cy="2942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5104E3-B61F-4353-B86A-B630DE9427EE}"/>
              </a:ext>
            </a:extLst>
          </p:cNvPr>
          <p:cNvSpPr txBox="1"/>
          <p:nvPr/>
        </p:nvSpPr>
        <p:spPr>
          <a:xfrm>
            <a:off x="8506226" y="6240100"/>
            <a:ext cx="284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Img</a:t>
            </a:r>
            <a:r>
              <a:rPr lang="en-US" dirty="0"/>
              <a:t> credit: Goodfellow et al.</a:t>
            </a:r>
          </a:p>
        </p:txBody>
      </p:sp>
    </p:spTree>
    <p:extLst>
      <p:ext uri="{BB962C8B-B14F-4D97-AF65-F5344CB8AC3E}">
        <p14:creationId xmlns:p14="http://schemas.microsoft.com/office/powerpoint/2010/main" val="398818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768A-9348-421B-A2CF-43D429EF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7E15-CCC2-4CBC-A434-41C704E3F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 Critical Systems</a:t>
            </a:r>
          </a:p>
          <a:p>
            <a:r>
              <a:rPr lang="en-US" dirty="0"/>
              <a:t>Virus detection in anti-virus software</a:t>
            </a:r>
          </a:p>
          <a:p>
            <a:r>
              <a:rPr lang="en-US" dirty="0"/>
              <a:t>Botnet detection</a:t>
            </a:r>
          </a:p>
          <a:p>
            <a:r>
              <a:rPr lang="en-US" dirty="0"/>
              <a:t>Image Recognition</a:t>
            </a:r>
          </a:p>
        </p:txBody>
      </p:sp>
      <p:pic>
        <p:nvPicPr>
          <p:cNvPr id="5" name="Picture 4" descr="A stop sign with a sticker on it&#10;&#10;Description automatically generated with medium confidence">
            <a:extLst>
              <a:ext uri="{FF2B5EF4-FFF2-40B4-BE49-F238E27FC236}">
                <a16:creationId xmlns:a16="http://schemas.microsoft.com/office/drawing/2014/main" id="{179C4ACE-6F6B-42E4-891E-5438036C6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319" y="3735931"/>
            <a:ext cx="2581635" cy="2657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B2A18F-427B-435A-BD16-EECE14E24C24}"/>
              </a:ext>
            </a:extLst>
          </p:cNvPr>
          <p:cNvSpPr txBox="1"/>
          <p:nvPr/>
        </p:nvSpPr>
        <p:spPr>
          <a:xfrm>
            <a:off x="9653334" y="4795934"/>
            <a:ext cx="208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Eykholt</a:t>
            </a:r>
            <a:r>
              <a:rPr lang="en-US" dirty="0"/>
              <a:t> et al.’s attack on stop signs</a:t>
            </a:r>
          </a:p>
        </p:txBody>
      </p:sp>
    </p:spTree>
    <p:extLst>
      <p:ext uri="{BB962C8B-B14F-4D97-AF65-F5344CB8AC3E}">
        <p14:creationId xmlns:p14="http://schemas.microsoft.com/office/powerpoint/2010/main" val="418426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1E7F-AE29-48D1-A2C0-473BA111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mitigation strategies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1C954-D0FC-4AB2-ADAE-077D047ED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network (add on)</a:t>
            </a:r>
          </a:p>
          <a:p>
            <a:r>
              <a:rPr lang="en-US" dirty="0"/>
              <a:t>Modifying or detection on input data</a:t>
            </a:r>
          </a:p>
          <a:p>
            <a:r>
              <a:rPr lang="en-US" dirty="0"/>
              <a:t>Modifying original network</a:t>
            </a:r>
          </a:p>
          <a:p>
            <a:pPr lvl="1"/>
            <a:r>
              <a:rPr lang="en-US" dirty="0"/>
              <a:t>Retrain the current network with adversarial examples to make them more robust</a:t>
            </a:r>
          </a:p>
          <a:p>
            <a:pPr lvl="1"/>
            <a:r>
              <a:rPr lang="en-US" dirty="0"/>
              <a:t>There are many ways to create adversarial example, this project proposes an evolutionary approach.</a:t>
            </a:r>
          </a:p>
        </p:txBody>
      </p:sp>
    </p:spTree>
    <p:extLst>
      <p:ext uri="{BB962C8B-B14F-4D97-AF65-F5344CB8AC3E}">
        <p14:creationId xmlns:p14="http://schemas.microsoft.com/office/powerpoint/2010/main" val="165920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AED4-C7DF-48A3-B34C-0640EC60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Computing (Genetic Algorithm)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D7B6-9F9C-44F0-81FC-4E2B44B7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Start with a population of individuals, each chosen randomly across the solution space</a:t>
            </a:r>
          </a:p>
          <a:p>
            <a:r>
              <a:rPr lang="en-US"/>
              <a:t>By mutation and crossover, members in the population moves towards the global optimum.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E9E23-4A37-4F84-BBB0-3B9B69C7C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755" y="3245631"/>
            <a:ext cx="3545633" cy="3514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FDC2BF-4F5A-4342-8F1D-863245BAC8F3}"/>
              </a:ext>
            </a:extLst>
          </p:cNvPr>
          <p:cNvSpPr txBox="1"/>
          <p:nvPr/>
        </p:nvSpPr>
        <p:spPr>
          <a:xfrm>
            <a:off x="2861302" y="6123543"/>
            <a:ext cx="455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: https://machinelearningmastery.com</a:t>
            </a:r>
          </a:p>
        </p:txBody>
      </p:sp>
    </p:spTree>
    <p:extLst>
      <p:ext uri="{BB962C8B-B14F-4D97-AF65-F5344CB8AC3E}">
        <p14:creationId xmlns:p14="http://schemas.microsoft.com/office/powerpoint/2010/main" val="111633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2325-75AD-4DB1-8CE2-D9C4A0FA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46E0-834D-4629-AD75-9DCD46B09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BAC8D-0FFD-440B-8016-CA23546C5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323" y="1420002"/>
            <a:ext cx="4816212" cy="5162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02AAE7-02E5-41FB-9778-283DE0889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557" y="1509083"/>
            <a:ext cx="4708917" cy="466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4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1F39-411E-4072-BD5C-41199DC6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EA765-BDA7-4601-9E00-87F4F1AF3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GA uses multiple island of population that co-evolve independently.</a:t>
            </a:r>
          </a:p>
          <a:p>
            <a:r>
              <a:rPr lang="en-US" dirty="0"/>
              <a:t>In the solution space, each population are essentially exploring a different subregion.</a:t>
            </a:r>
          </a:p>
          <a:p>
            <a:r>
              <a:rPr lang="en-US" dirty="0"/>
              <a:t>Every N generation, some individuals migrate to another island to prevent premature convergence.</a:t>
            </a:r>
          </a:p>
        </p:txBody>
      </p:sp>
    </p:spTree>
    <p:extLst>
      <p:ext uri="{BB962C8B-B14F-4D97-AF65-F5344CB8AC3E}">
        <p14:creationId xmlns:p14="http://schemas.microsoft.com/office/powerpoint/2010/main" val="1969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C13FB-3052-4B89-B2BF-37EEF64FF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83522C-A30F-4549-B721-0CA0BACA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079EE0-EA5B-47EB-83D5-0302FF471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106" y="199751"/>
            <a:ext cx="4500782" cy="66582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A93248-A42A-440D-92FB-40D6D45EA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83" y="1144588"/>
            <a:ext cx="4978123" cy="49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8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A978-E7F3-4AB1-9833-706967D3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F6E1B-673F-42E5-9F1F-B79864683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used: ResNet-20 provided by Mick Langford</a:t>
            </a:r>
          </a:p>
          <a:p>
            <a:r>
              <a:rPr lang="en-US" dirty="0"/>
              <a:t>Dataset: CIFAR10 (32x32 images)</a:t>
            </a:r>
          </a:p>
          <a:p>
            <a:r>
              <a:rPr lang="en-US" dirty="0"/>
              <a:t>Set of images with 10 ground truth labels</a:t>
            </a:r>
          </a:p>
          <a:p>
            <a:pPr lvl="1"/>
            <a:r>
              <a:rPr lang="en-US" dirty="0"/>
              <a:t>Ex: cat, horse, ship, truck, automobile, etc.</a:t>
            </a:r>
          </a:p>
          <a:p>
            <a:pPr lvl="1"/>
            <a:endParaRPr lang="en-US" dirty="0"/>
          </a:p>
          <a:p>
            <a:r>
              <a:rPr lang="en-US" dirty="0"/>
              <a:t>Metric used: MSE (l2 norm) distance between original and output.</a:t>
            </a:r>
          </a:p>
        </p:txBody>
      </p:sp>
    </p:spTree>
    <p:extLst>
      <p:ext uri="{BB962C8B-B14F-4D97-AF65-F5344CB8AC3E}">
        <p14:creationId xmlns:p14="http://schemas.microsoft.com/office/powerpoint/2010/main" val="270806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430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Generating Adversarial Examples using Parallel Genetic Algorithm </vt:lpstr>
      <vt:lpstr>Introduction</vt:lpstr>
      <vt:lpstr>Motivation</vt:lpstr>
      <vt:lpstr>Current mitigation strategies </vt:lpstr>
      <vt:lpstr>Evolutionary Computing (Genetic Algorithm) </vt:lpstr>
      <vt:lpstr>Genetic Algorithm</vt:lpstr>
      <vt:lpstr>Parallel GA</vt:lpstr>
      <vt:lpstr>PowerPoint Presentation</vt:lpstr>
      <vt:lpstr>Experiments: </vt:lpstr>
      <vt:lpstr>Experiment 1: GA vs pGA</vt:lpstr>
      <vt:lpstr>GA vs pGA</vt:lpstr>
      <vt:lpstr>Experiment 2: high confidence misclassification</vt:lpstr>
      <vt:lpstr>Right: regular - Left: &gt;90% confidence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Adversarial Examples using Parallel Genetic Algorithm</dc:title>
  <dc:creator>Kira Chan</dc:creator>
  <cp:lastModifiedBy>Kira Chan</cp:lastModifiedBy>
  <cp:revision>13</cp:revision>
  <dcterms:created xsi:type="dcterms:W3CDTF">2021-04-26T01:24:18Z</dcterms:created>
  <dcterms:modified xsi:type="dcterms:W3CDTF">2021-04-26T17:10:27Z</dcterms:modified>
</cp:coreProperties>
</file>