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16"/>
  </p:notesMasterIdLst>
  <p:handoutMasterIdLst>
    <p:handoutMasterId r:id="rId17"/>
  </p:handoutMasterIdLst>
  <p:sldIdLst>
    <p:sldId id="287" r:id="rId2"/>
    <p:sldId id="304" r:id="rId3"/>
    <p:sldId id="305" r:id="rId4"/>
    <p:sldId id="314" r:id="rId5"/>
    <p:sldId id="313" r:id="rId6"/>
    <p:sldId id="318" r:id="rId7"/>
    <p:sldId id="316" r:id="rId8"/>
    <p:sldId id="315" r:id="rId9"/>
    <p:sldId id="317" r:id="rId10"/>
    <p:sldId id="319" r:id="rId11"/>
    <p:sldId id="320" r:id="rId12"/>
    <p:sldId id="321" r:id="rId13"/>
    <p:sldId id="322" r:id="rId14"/>
    <p:sldId id="294" r:id="rId15"/>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E8D0D622-F6C6-F44A-B365-B4A5FF6195C2}">
          <p14:sldIdLst>
            <p14:sldId id="287"/>
            <p14:sldId id="304"/>
            <p14:sldId id="305"/>
            <p14:sldId id="314"/>
            <p14:sldId id="313"/>
            <p14:sldId id="318"/>
            <p14:sldId id="316"/>
            <p14:sldId id="315"/>
            <p14:sldId id="317"/>
            <p14:sldId id="319"/>
            <p14:sldId id="320"/>
            <p14:sldId id="321"/>
            <p14:sldId id="322"/>
            <p14:sldId id="294"/>
          </p14:sldIdLst>
        </p14:section>
      </p14:sectionLst>
    </p:ext>
    <p:ext uri="{EFAFB233-063F-42B5-8137-9DF3F51BA10A}">
      <p15:sldGuideLst xmlns:p15="http://schemas.microsoft.com/office/powerpoint/2012/main">
        <p15:guide id="5" pos="5905" userDrawn="1">
          <p15:clr>
            <a:srgbClr val="A4A3A4"/>
          </p15:clr>
        </p15:guide>
        <p15:guide id="6" orient="horz" pos="2251" userDrawn="1">
          <p15:clr>
            <a:srgbClr val="A4A3A4"/>
          </p15:clr>
        </p15:guide>
        <p15:guide id="7" pos="3547" userDrawn="1">
          <p15:clr>
            <a:srgbClr val="A4A3A4"/>
          </p15:clr>
        </p15:guide>
        <p15:guide id="8" pos="2957" userDrawn="1">
          <p15:clr>
            <a:srgbClr val="A4A3A4"/>
          </p15:clr>
        </p15:guide>
        <p15:guide id="9" orient="horz" pos="3453" userDrawn="1">
          <p15:clr>
            <a:srgbClr val="A4A3A4"/>
          </p15:clr>
        </p15:guide>
        <p15:guide id="10" orient="horz" pos="327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46"/>
    <a:srgbClr val="C2152C"/>
    <a:srgbClr val="E0A903"/>
    <a:srgbClr val="C00000"/>
    <a:srgbClr val="FF7200"/>
    <a:srgbClr val="C2172D"/>
    <a:srgbClr val="C0152C"/>
    <a:srgbClr val="919191"/>
    <a:srgbClr val="C8102E"/>
    <a:srgbClr val="4F4F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9" autoAdjust="0"/>
    <p:restoredTop sz="96530" autoAdjust="0"/>
  </p:normalViewPr>
  <p:slideViewPr>
    <p:cSldViewPr snapToGrid="0" snapToObjects="1">
      <p:cViewPr varScale="1">
        <p:scale>
          <a:sx n="111" d="100"/>
          <a:sy n="111" d="100"/>
        </p:scale>
        <p:origin x="552" y="67"/>
      </p:cViewPr>
      <p:guideLst>
        <p:guide pos="5905"/>
        <p:guide orient="horz" pos="2251"/>
        <p:guide pos="3547"/>
        <p:guide pos="2957"/>
        <p:guide orient="horz" pos="3453"/>
        <p:guide orient="horz" pos="327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763"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1/7/2021</a:t>
            </a:fld>
            <a:endParaRPr lang="en-US"/>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26890987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0"/>
            <a:ext cx="12196762" cy="6857519"/>
          </a:xfrm>
          <a:prstGeom prst="rect">
            <a:avLst/>
          </a:prstGeom>
          <a:blipFill>
            <a:blip r:embed="rId2" cstate="print"/>
            <a:stretch>
              <a:fillRect/>
            </a:stretch>
          </a:blipFill>
        </p:spPr>
        <p:txBody>
          <a:bodyPr wrap="square" lIns="0" tIns="0" rIns="0" bIns="0" rtlCol="0"/>
          <a:lstStyle/>
          <a:p>
            <a:endParaRPr sz="1092"/>
          </a:p>
        </p:txBody>
      </p:sp>
      <p:sp>
        <p:nvSpPr>
          <p:cNvPr id="2" name="Holder 2"/>
          <p:cNvSpPr>
            <a:spLocks noGrp="1"/>
          </p:cNvSpPr>
          <p:nvPr>
            <p:ph type="ctrTitle"/>
          </p:nvPr>
        </p:nvSpPr>
        <p:spPr>
          <a:xfrm>
            <a:off x="4434443" y="1322045"/>
            <a:ext cx="3327877" cy="461986"/>
          </a:xfrm>
          <a:prstGeom prst="rect">
            <a:avLst/>
          </a:prstGeom>
        </p:spPr>
        <p:txBody>
          <a:bodyPr wrap="square" lIns="0" tIns="0" rIns="0" bIns="0">
            <a:spAutoFit/>
          </a:bodyPr>
          <a:lstStyle>
            <a:lvl1pPr>
              <a:defRPr sz="3002" b="1" i="0">
                <a:solidFill>
                  <a:schemeClr val="bg1"/>
                </a:solidFill>
                <a:latin typeface="Gotham"/>
                <a:cs typeface="Gotham"/>
              </a:defRPr>
            </a:lvl1pPr>
          </a:lstStyle>
          <a:p>
            <a:endParaRPr/>
          </a:p>
        </p:txBody>
      </p:sp>
      <p:sp>
        <p:nvSpPr>
          <p:cNvPr id="3" name="Holder 3"/>
          <p:cNvSpPr>
            <a:spLocks noGrp="1"/>
          </p:cNvSpPr>
          <p:nvPr>
            <p:ph type="subTitle" idx="4"/>
          </p:nvPr>
        </p:nvSpPr>
        <p:spPr>
          <a:xfrm>
            <a:off x="1829515" y="3840480"/>
            <a:ext cx="8537734"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9" name="bk object 17"/>
          <p:cNvSpPr/>
          <p:nvPr userDrawn="1"/>
        </p:nvSpPr>
        <p:spPr>
          <a:xfrm>
            <a:off x="11196109" y="398718"/>
            <a:ext cx="754783" cy="165672"/>
          </a:xfrm>
          <a:prstGeom prst="rect">
            <a:avLst/>
          </a:prstGeom>
          <a:blipFill>
            <a:blip r:embed="rId3" cstate="print"/>
            <a:stretch>
              <a:fillRect/>
            </a:stretch>
          </a:blipFill>
        </p:spPr>
        <p:txBody>
          <a:bodyPr wrap="square" lIns="0" tIns="0" rIns="0" bIns="0" rtlCol="0"/>
          <a:lstStyle/>
          <a:p>
            <a:endParaRPr sz="1092"/>
          </a:p>
        </p:txBody>
      </p:sp>
      <p:pic>
        <p:nvPicPr>
          <p:cNvPr id="10" name="Immagine 2">
            <a:extLst>
              <a:ext uri="{FF2B5EF4-FFF2-40B4-BE49-F238E27FC236}">
                <a16:creationId xmlns:a16="http://schemas.microsoft.com/office/drawing/2014/main" xmlns="" id="{8EF19739-9B98-DE4D-B3BA-713E04557C7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5387" y="286874"/>
            <a:ext cx="1055770" cy="389363"/>
          </a:xfrm>
          <a:prstGeom prst="rect">
            <a:avLst/>
          </a:prstGeom>
        </p:spPr>
      </p:pic>
    </p:spTree>
    <p:extLst>
      <p:ext uri="{BB962C8B-B14F-4D97-AF65-F5344CB8AC3E}">
        <p14:creationId xmlns:p14="http://schemas.microsoft.com/office/powerpoint/2010/main" val="17156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sp>
        <p:nvSpPr>
          <p:cNvPr id="3" name="标题占位符 6"/>
          <p:cNvSpPr>
            <a:spLocks noGrp="1"/>
          </p:cNvSpPr>
          <p:nvPr>
            <p:ph type="title"/>
          </p:nvPr>
        </p:nvSpPr>
        <p:spPr>
          <a:xfrm>
            <a:off x="474318" y="289695"/>
            <a:ext cx="10519708" cy="691039"/>
          </a:xfrm>
          <a:prstGeom prst="rect">
            <a:avLst/>
          </a:prstGeom>
        </p:spPr>
        <p:txBody>
          <a:bodyPr vert="horz" lIns="91440" tIns="45720" rIns="91440" bIns="45720" rtlCol="0" anchor="ctr">
            <a:noAutofit/>
          </a:bodyPr>
          <a:lstStyle/>
          <a:p>
            <a:endParaRPr lang="zh-CN" altLang="en-US"/>
          </a:p>
        </p:txBody>
      </p:sp>
    </p:spTree>
    <p:extLst>
      <p:ext uri="{BB962C8B-B14F-4D97-AF65-F5344CB8AC3E}">
        <p14:creationId xmlns:p14="http://schemas.microsoft.com/office/powerpoint/2010/main" val="3875500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标题幻灯片">
    <p:spTree>
      <p:nvGrpSpPr>
        <p:cNvPr id="1" name=""/>
        <p:cNvGrpSpPr/>
        <p:nvPr/>
      </p:nvGrpSpPr>
      <p:grpSpPr>
        <a:xfrm>
          <a:off x="0" y="0"/>
          <a:ext cx="0" cy="0"/>
          <a:chOff x="0" y="0"/>
          <a:chExt cx="0" cy="0"/>
        </a:xfrm>
      </p:grpSpPr>
      <p:sp>
        <p:nvSpPr>
          <p:cNvPr id="3" name="标题占位符 6"/>
          <p:cNvSpPr>
            <a:spLocks noGrp="1"/>
          </p:cNvSpPr>
          <p:nvPr>
            <p:ph type="title"/>
          </p:nvPr>
        </p:nvSpPr>
        <p:spPr>
          <a:xfrm>
            <a:off x="474318" y="289695"/>
            <a:ext cx="10519708" cy="691039"/>
          </a:xfrm>
          <a:prstGeom prst="rect">
            <a:avLst/>
          </a:prstGeom>
        </p:spPr>
        <p:txBody>
          <a:bodyPr vert="horz" lIns="91440" tIns="45720" rIns="91440" bIns="45720" rtlCol="0" anchor="ctr">
            <a:noAutofit/>
          </a:bodyPr>
          <a:lstStyle/>
          <a:p>
            <a:endParaRPr lang="zh-CN" altLang="en-US"/>
          </a:p>
        </p:txBody>
      </p:sp>
    </p:spTree>
    <p:extLst>
      <p:ext uri="{BB962C8B-B14F-4D97-AF65-F5344CB8AC3E}">
        <p14:creationId xmlns:p14="http://schemas.microsoft.com/office/powerpoint/2010/main" val="978747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探索">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8227DEE9-8BE9-0D49-BF96-9E83C5312E00}"/>
              </a:ext>
            </a:extLst>
          </p:cNvPr>
          <p:cNvSpPr>
            <a:spLocks noGrp="1"/>
          </p:cNvSpPr>
          <p:nvPr>
            <p:ph type="ctrTitle" hasCustomPrompt="1"/>
          </p:nvPr>
        </p:nvSpPr>
        <p:spPr>
          <a:xfrm>
            <a:off x="898996" y="907092"/>
            <a:ext cx="6559809" cy="690255"/>
          </a:xfrm>
          <a:prstGeom prst="rect">
            <a:avLst/>
          </a:prstGeom>
          <a:ln>
            <a:noFill/>
            <a:prstDash val="dash"/>
          </a:ln>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xmlns="" id="{2F43DA98-D48D-6947-95EF-BA3B05E68822}"/>
              </a:ext>
            </a:extLst>
          </p:cNvPr>
          <p:cNvSpPr>
            <a:spLocks noGrp="1"/>
          </p:cNvSpPr>
          <p:nvPr>
            <p:ph type="body" sz="quarter" idx="10" hasCustomPrompt="1"/>
          </p:nvPr>
        </p:nvSpPr>
        <p:spPr>
          <a:xfrm>
            <a:off x="929260" y="1949372"/>
            <a:ext cx="6535842" cy="643926"/>
          </a:xfrm>
          <a:prstGeom prst="rect">
            <a:avLst/>
          </a:prstGeom>
        </p:spPr>
        <p:txBody>
          <a:bodyPr/>
          <a:lstStyle>
            <a:lvl1pPr>
              <a:defRPr sz="1400">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692963576"/>
      </p:ext>
    </p:extLst>
  </p:cSld>
  <p:clrMapOvr>
    <a:masterClrMapping/>
  </p:clrMapOvr>
  <p:extLst>
    <p:ext uri="{DCECCB84-F9BA-43D5-87BE-67443E8EF086}">
      <p15:sldGuideLst xmlns:p15="http://schemas.microsoft.com/office/powerpoint/2012/main">
        <p15:guide id="1" orient="horz" pos="341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探索">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8227DEE9-8BE9-0D49-BF96-9E83C5312E00}"/>
              </a:ext>
            </a:extLst>
          </p:cNvPr>
          <p:cNvSpPr>
            <a:spLocks noGrp="1"/>
          </p:cNvSpPr>
          <p:nvPr>
            <p:ph type="ctrTitle" hasCustomPrompt="1"/>
          </p:nvPr>
        </p:nvSpPr>
        <p:spPr>
          <a:xfrm>
            <a:off x="898996" y="907092"/>
            <a:ext cx="6559809" cy="690255"/>
          </a:xfrm>
          <a:prstGeom prst="rect">
            <a:avLst/>
          </a:prstGeom>
          <a:ln>
            <a:noFill/>
            <a:prstDash val="dash"/>
          </a:ln>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xmlns="" id="{2F43DA98-D48D-6947-95EF-BA3B05E68822}"/>
              </a:ext>
            </a:extLst>
          </p:cNvPr>
          <p:cNvSpPr>
            <a:spLocks noGrp="1"/>
          </p:cNvSpPr>
          <p:nvPr>
            <p:ph type="body" sz="quarter" idx="10" hasCustomPrompt="1"/>
          </p:nvPr>
        </p:nvSpPr>
        <p:spPr>
          <a:xfrm>
            <a:off x="929260" y="1949372"/>
            <a:ext cx="6535842" cy="643926"/>
          </a:xfrm>
          <a:prstGeom prst="rect">
            <a:avLst/>
          </a:prstGeom>
        </p:spPr>
        <p:txBody>
          <a:bodyPr/>
          <a:lstStyle>
            <a:lvl1pPr>
              <a:defRPr sz="1400">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2316244755"/>
      </p:ext>
    </p:extLst>
  </p:cSld>
  <p:clrMapOvr>
    <a:masterClrMapping/>
  </p:clrMapOvr>
  <p:extLst mod="1">
    <p:ext uri="{DCECCB84-F9BA-43D5-87BE-67443E8EF086}">
      <p15:sldGuideLst xmlns:p15="http://schemas.microsoft.com/office/powerpoint/2012/main">
        <p15:guide id="1" orient="horz" pos="341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标题幻灯片">
    <p:spTree>
      <p:nvGrpSpPr>
        <p:cNvPr id="1" name=""/>
        <p:cNvGrpSpPr/>
        <p:nvPr/>
      </p:nvGrpSpPr>
      <p:grpSpPr>
        <a:xfrm>
          <a:off x="0" y="0"/>
          <a:ext cx="0" cy="0"/>
          <a:chOff x="0" y="0"/>
          <a:chExt cx="0" cy="0"/>
        </a:xfrm>
      </p:grpSpPr>
      <p:sp>
        <p:nvSpPr>
          <p:cNvPr id="3" name="标题占位符 6"/>
          <p:cNvSpPr>
            <a:spLocks noGrp="1"/>
          </p:cNvSpPr>
          <p:nvPr>
            <p:ph type="title"/>
          </p:nvPr>
        </p:nvSpPr>
        <p:spPr>
          <a:xfrm>
            <a:off x="474318" y="289695"/>
            <a:ext cx="10519708" cy="691039"/>
          </a:xfrm>
          <a:prstGeom prst="rect">
            <a:avLst/>
          </a:prstGeom>
        </p:spPr>
        <p:txBody>
          <a:bodyPr vert="horz" lIns="91440" tIns="45720" rIns="91440" bIns="45720" rtlCol="0" anchor="ctr">
            <a:noAutofit/>
          </a:bodyPr>
          <a:lstStyle/>
          <a:p>
            <a:endParaRPr lang="zh-CN" altLang="en-US"/>
          </a:p>
        </p:txBody>
      </p:sp>
    </p:spTree>
    <p:extLst>
      <p:ext uri="{BB962C8B-B14F-4D97-AF65-F5344CB8AC3E}">
        <p14:creationId xmlns:p14="http://schemas.microsoft.com/office/powerpoint/2010/main" val="424270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0"/>
            <a:ext cx="12196762" cy="6857519"/>
          </a:xfrm>
          <a:prstGeom prst="rect">
            <a:avLst/>
          </a:prstGeom>
          <a:blipFill>
            <a:blip r:embed="rId2" cstate="print"/>
            <a:stretch>
              <a:fillRect/>
            </a:stretch>
          </a:blipFill>
        </p:spPr>
        <p:txBody>
          <a:bodyPr wrap="square" lIns="0" tIns="0" rIns="0" bIns="0" rtlCol="0"/>
          <a:lstStyle/>
          <a:p>
            <a:endParaRPr sz="1092"/>
          </a:p>
        </p:txBody>
      </p:sp>
      <p:sp>
        <p:nvSpPr>
          <p:cNvPr id="2" name="Holder 2"/>
          <p:cNvSpPr>
            <a:spLocks noGrp="1"/>
          </p:cNvSpPr>
          <p:nvPr>
            <p:ph type="title"/>
          </p:nvPr>
        </p:nvSpPr>
        <p:spPr>
          <a:xfrm>
            <a:off x="1954174" y="2608312"/>
            <a:ext cx="8288414" cy="461986"/>
          </a:xfrm>
        </p:spPr>
        <p:txBody>
          <a:bodyPr lIns="0" tIns="0" rIns="0" bIns="0"/>
          <a:lstStyle>
            <a:lvl1pPr>
              <a:defRPr sz="3002" b="1" i="0">
                <a:solidFill>
                  <a:schemeClr val="bg1"/>
                </a:solidFill>
                <a:latin typeface="Gotham"/>
                <a:cs typeface="Gotham"/>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21929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954174" y="2608312"/>
            <a:ext cx="8288414" cy="461986"/>
          </a:xfrm>
        </p:spPr>
        <p:txBody>
          <a:bodyPr lIns="0" tIns="0" rIns="0" bIns="0"/>
          <a:lstStyle>
            <a:lvl1pPr>
              <a:defRPr sz="3002" b="1" i="0">
                <a:solidFill>
                  <a:schemeClr val="bg1"/>
                </a:solidFill>
                <a:latin typeface="Gotham"/>
                <a:cs typeface="Gotham"/>
              </a:defRPr>
            </a:lvl1pPr>
          </a:lstStyle>
          <a:p>
            <a:endParaRPr/>
          </a:p>
        </p:txBody>
      </p:sp>
      <p:sp>
        <p:nvSpPr>
          <p:cNvPr id="3" name="Holder 3"/>
          <p:cNvSpPr>
            <a:spLocks noGrp="1"/>
          </p:cNvSpPr>
          <p:nvPr>
            <p:ph sz="half" idx="2"/>
          </p:nvPr>
        </p:nvSpPr>
        <p:spPr>
          <a:xfrm>
            <a:off x="609838" y="1577340"/>
            <a:ext cx="5305592"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1333" y="1577340"/>
            <a:ext cx="5305592"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6870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954174" y="2608312"/>
            <a:ext cx="8288414" cy="461986"/>
          </a:xfrm>
        </p:spPr>
        <p:txBody>
          <a:bodyPr lIns="0" tIns="0" rIns="0" bIns="0"/>
          <a:lstStyle>
            <a:lvl1pPr>
              <a:defRPr sz="3002" b="1" i="0">
                <a:solidFill>
                  <a:schemeClr val="bg1"/>
                </a:solidFill>
                <a:latin typeface="Gotham"/>
                <a:cs typeface="Gotham"/>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57898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0"/>
            <a:ext cx="12196762" cy="6857519"/>
          </a:xfrm>
          <a:prstGeom prst="rect">
            <a:avLst/>
          </a:prstGeom>
          <a:blipFill>
            <a:blip r:embed="rId2" cstate="print"/>
            <a:stretch>
              <a:fillRect/>
            </a:stretch>
          </a:blipFill>
        </p:spPr>
        <p:txBody>
          <a:bodyPr wrap="square" lIns="0" tIns="0" rIns="0" bIns="0" rtlCol="0"/>
          <a:lstStyle/>
          <a:p>
            <a:endParaRPr sz="1092"/>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51864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528" y="452211"/>
            <a:ext cx="10519708" cy="600075"/>
          </a:xfrm>
          <a:prstGeom prst="rect">
            <a:avLst/>
          </a:prstGeom>
        </p:spPr>
        <p:txBody>
          <a:bodyPr/>
          <a:lstStyle>
            <a:lvl1pPr algn="ctr">
              <a:defRPr sz="2800" baseline="0">
                <a:solidFill>
                  <a:schemeClr val="bg1"/>
                </a:solidFill>
                <a:latin typeface="Huawei Sans Medium" panose="020C0603030203020204" pitchFamily="34" charset="0"/>
                <a:cs typeface="Huawei Sans Medium" panose="020C0603030203020204" pitchFamily="34" charset="0"/>
              </a:defRPr>
            </a:lvl1pPr>
          </a:lstStyle>
          <a:p>
            <a:r>
              <a:rPr lang="en-US" altLang="zh-CN" dirty="0"/>
              <a:t>Typeface: Huawei Sans Medium</a:t>
            </a:r>
            <a:endParaRPr lang="zh-CN" altLang="en-US" dirty="0"/>
          </a:p>
        </p:txBody>
      </p:sp>
      <p:pic>
        <p:nvPicPr>
          <p:cNvPr id="3" name="图片 2">
            <a:extLst>
              <a:ext uri="{FF2B5EF4-FFF2-40B4-BE49-F238E27FC236}">
                <a16:creationId xmlns:a16="http://schemas.microsoft.com/office/drawing/2014/main" xmlns="" id="{FA971DB9-F8F6-DD4D-AAD9-A4E797513479}"/>
              </a:ext>
            </a:extLst>
          </p:cNvPr>
          <p:cNvPicPr>
            <a:picLocks noChangeAspect="1"/>
          </p:cNvPicPr>
          <p:nvPr userDrawn="1"/>
        </p:nvPicPr>
        <p:blipFill>
          <a:blip r:embed="rId2"/>
          <a:stretch>
            <a:fillRect/>
          </a:stretch>
        </p:blipFill>
        <p:spPr>
          <a:xfrm>
            <a:off x="9480013" y="5767743"/>
            <a:ext cx="2444014" cy="864833"/>
          </a:xfrm>
          <a:prstGeom prst="rect">
            <a:avLst/>
          </a:prstGeom>
        </p:spPr>
      </p:pic>
      <p:sp>
        <p:nvSpPr>
          <p:cNvPr id="7" name="文本占位符 6"/>
          <p:cNvSpPr>
            <a:spLocks noGrp="1"/>
          </p:cNvSpPr>
          <p:nvPr>
            <p:ph type="body" sz="quarter" idx="10" hasCustomPrompt="1"/>
          </p:nvPr>
        </p:nvSpPr>
        <p:spPr>
          <a:xfrm>
            <a:off x="838528" y="2067832"/>
            <a:ext cx="10519708" cy="2155825"/>
          </a:xfrm>
          <a:prstGeom prst="rect">
            <a:avLst/>
          </a:prstGeom>
        </p:spPr>
        <p:txBody>
          <a:bodyPr/>
          <a:lstStyle>
            <a:lvl1pPr algn="ctr">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zh-CN" dirty="0"/>
              <a:t>Typeface: Huawei Sans</a:t>
            </a:r>
          </a:p>
          <a:p>
            <a:pPr lvl="0"/>
            <a:r>
              <a:rPr lang="en-US" altLang="zh-CN" dirty="0"/>
              <a:t>Add Your Text</a:t>
            </a:r>
            <a:endParaRPr lang="zh-CN" altLang="en-US" dirty="0"/>
          </a:p>
        </p:txBody>
      </p:sp>
    </p:spTree>
    <p:extLst>
      <p:ext uri="{BB962C8B-B14F-4D97-AF65-F5344CB8AC3E}">
        <p14:creationId xmlns:p14="http://schemas.microsoft.com/office/powerpoint/2010/main" val="168349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xmlns="" id="{FA971DB9-F8F6-DD4D-AAD9-A4E797513479}"/>
              </a:ext>
            </a:extLst>
          </p:cNvPr>
          <p:cNvPicPr>
            <a:picLocks noChangeAspect="1"/>
          </p:cNvPicPr>
          <p:nvPr userDrawn="1"/>
        </p:nvPicPr>
        <p:blipFill>
          <a:blip r:embed="rId2"/>
          <a:stretch>
            <a:fillRect/>
          </a:stretch>
        </p:blipFill>
        <p:spPr>
          <a:xfrm>
            <a:off x="9480013" y="5767745"/>
            <a:ext cx="2444014" cy="864833"/>
          </a:xfrm>
          <a:prstGeom prst="rect">
            <a:avLst/>
          </a:prstGeom>
        </p:spPr>
      </p:pic>
    </p:spTree>
    <p:extLst>
      <p:ext uri="{BB962C8B-B14F-4D97-AF65-F5344CB8AC3E}">
        <p14:creationId xmlns:p14="http://schemas.microsoft.com/office/powerpoint/2010/main" val="3974470826"/>
      </p:ext>
    </p:extLst>
  </p:cSld>
  <p:clrMapOvr>
    <a:masterClrMapping/>
  </p:clrMapOvr>
  <p:extLst>
    <p:ext uri="{DCECCB84-F9BA-43D5-87BE-67443E8EF086}">
      <p15:sldGuideLst xmlns:p15="http://schemas.microsoft.com/office/powerpoint/2012/main">
        <p15:guide id="1" orient="horz" pos="232">
          <p15:clr>
            <a:srgbClr val="FBAE40"/>
          </p15:clr>
        </p15:guide>
        <p15:guide id="2" pos="166">
          <p15:clr>
            <a:srgbClr val="FBAE40"/>
          </p15:clr>
        </p15:guide>
        <p15:guide id="3" orient="horz" pos="3838">
          <p15:clr>
            <a:srgbClr val="FBAE40"/>
          </p15:clr>
        </p15:guide>
        <p15:guide id="4" pos="751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528" y="452213"/>
            <a:ext cx="10519708" cy="600075"/>
          </a:xfrm>
          <a:prstGeom prst="rect">
            <a:avLst/>
          </a:prstGeom>
        </p:spPr>
        <p:txBody>
          <a:bodyPr/>
          <a:lstStyle>
            <a:lvl1pPr algn="ctr">
              <a:defRPr sz="2799" baseline="0">
                <a:solidFill>
                  <a:schemeClr val="bg1"/>
                </a:solidFill>
                <a:latin typeface="Huawei Sans Medium" panose="020C0603030203020204" pitchFamily="34" charset="0"/>
                <a:cs typeface="Huawei Sans Medium" panose="020C0603030203020204" pitchFamily="34" charset="0"/>
              </a:defRPr>
            </a:lvl1pPr>
          </a:lstStyle>
          <a:p>
            <a:r>
              <a:rPr lang="en-US" altLang="zh-CN"/>
              <a:t>Typeface: Huawei Sans Medium</a:t>
            </a:r>
            <a:endParaRPr lang="zh-CN" altLang="en-US"/>
          </a:p>
        </p:txBody>
      </p:sp>
      <p:pic>
        <p:nvPicPr>
          <p:cNvPr id="3" name="图片 2">
            <a:extLst>
              <a:ext uri="{FF2B5EF4-FFF2-40B4-BE49-F238E27FC236}">
                <a16:creationId xmlns:a16="http://schemas.microsoft.com/office/drawing/2014/main" xmlns="" id="{FA971DB9-F8F6-DD4D-AAD9-A4E797513479}"/>
              </a:ext>
            </a:extLst>
          </p:cNvPr>
          <p:cNvPicPr>
            <a:picLocks noChangeAspect="1"/>
          </p:cNvPicPr>
          <p:nvPr userDrawn="1"/>
        </p:nvPicPr>
        <p:blipFill>
          <a:blip r:embed="rId2"/>
          <a:stretch>
            <a:fillRect/>
          </a:stretch>
        </p:blipFill>
        <p:spPr>
          <a:xfrm>
            <a:off x="9480013" y="5767745"/>
            <a:ext cx="2444014" cy="864833"/>
          </a:xfrm>
          <a:prstGeom prst="rect">
            <a:avLst/>
          </a:prstGeom>
        </p:spPr>
      </p:pic>
      <p:sp>
        <p:nvSpPr>
          <p:cNvPr id="7" name="文本占位符 6"/>
          <p:cNvSpPr>
            <a:spLocks noGrp="1"/>
          </p:cNvSpPr>
          <p:nvPr>
            <p:ph type="body" sz="quarter" idx="10" hasCustomPrompt="1"/>
          </p:nvPr>
        </p:nvSpPr>
        <p:spPr>
          <a:xfrm>
            <a:off x="838528" y="2067834"/>
            <a:ext cx="10519708" cy="2155825"/>
          </a:xfrm>
          <a:prstGeom prst="rect">
            <a:avLst/>
          </a:prstGeom>
        </p:spPr>
        <p:txBody>
          <a:bodyPr/>
          <a:lstStyle>
            <a:lvl1pPr algn="ctr">
              <a:defRPr sz="1599"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zh-CN"/>
              <a:t>Typeface: Huawei Sans</a:t>
            </a:r>
          </a:p>
          <a:p>
            <a:pPr lvl="0"/>
            <a:r>
              <a:rPr lang="en-US" altLang="zh-CN"/>
              <a:t>Add Your Text</a:t>
            </a:r>
            <a:endParaRPr lang="zh-CN" altLang="en-US"/>
          </a:p>
        </p:txBody>
      </p:sp>
    </p:spTree>
    <p:extLst>
      <p:ext uri="{BB962C8B-B14F-4D97-AF65-F5344CB8AC3E}">
        <p14:creationId xmlns:p14="http://schemas.microsoft.com/office/powerpoint/2010/main" val="3194645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
        <p:nvSpPr>
          <p:cNvPr id="3" name="标题占位符 6"/>
          <p:cNvSpPr>
            <a:spLocks noGrp="1"/>
          </p:cNvSpPr>
          <p:nvPr>
            <p:ph type="title"/>
          </p:nvPr>
        </p:nvSpPr>
        <p:spPr>
          <a:xfrm>
            <a:off x="474318" y="289695"/>
            <a:ext cx="10519708" cy="691039"/>
          </a:xfrm>
          <a:prstGeom prst="rect">
            <a:avLst/>
          </a:prstGeom>
        </p:spPr>
        <p:txBody>
          <a:bodyPr vert="horz" lIns="91440" tIns="45720" rIns="91440" bIns="45720" rtlCol="0" anchor="ctr">
            <a:noAutofit/>
          </a:bodyPr>
          <a:lstStyle/>
          <a:p>
            <a:endParaRPr lang="zh-CN" altLang="en-US"/>
          </a:p>
        </p:txBody>
      </p:sp>
    </p:spTree>
    <p:extLst>
      <p:ext uri="{BB962C8B-B14F-4D97-AF65-F5344CB8AC3E}">
        <p14:creationId xmlns:p14="http://schemas.microsoft.com/office/powerpoint/2010/main" val="643751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0"/>
            <a:ext cx="12196762" cy="6857519"/>
          </a:xfrm>
          <a:prstGeom prst="rect">
            <a:avLst/>
          </a:prstGeom>
          <a:blipFill>
            <a:blip r:embed="rId16" cstate="print"/>
            <a:stretch>
              <a:fillRect/>
            </a:stretch>
          </a:blipFill>
        </p:spPr>
        <p:txBody>
          <a:bodyPr wrap="square" lIns="0" tIns="0" rIns="0" bIns="0" rtlCol="0"/>
          <a:lstStyle/>
          <a:p>
            <a:endParaRPr sz="1092"/>
          </a:p>
        </p:txBody>
      </p:sp>
      <p:sp>
        <p:nvSpPr>
          <p:cNvPr id="2" name="Holder 2"/>
          <p:cNvSpPr>
            <a:spLocks noGrp="1"/>
          </p:cNvSpPr>
          <p:nvPr>
            <p:ph type="title"/>
          </p:nvPr>
        </p:nvSpPr>
        <p:spPr>
          <a:xfrm>
            <a:off x="1806543" y="398718"/>
            <a:ext cx="8288414" cy="761747"/>
          </a:xfrm>
          <a:prstGeom prst="rect">
            <a:avLst/>
          </a:prstGeom>
        </p:spPr>
        <p:txBody>
          <a:bodyPr wrap="square" lIns="0" tIns="0" rIns="0" bIns="0">
            <a:spAutoFit/>
          </a:bodyPr>
          <a:lstStyle>
            <a:lvl1pPr>
              <a:defRPr sz="4950" b="1" i="0">
                <a:solidFill>
                  <a:schemeClr val="bg1"/>
                </a:solidFill>
                <a:latin typeface="Gotham"/>
                <a:cs typeface="Gotham"/>
              </a:defRPr>
            </a:lvl1pPr>
          </a:lstStyle>
          <a:p>
            <a:endParaRPr dirty="0"/>
          </a:p>
        </p:txBody>
      </p:sp>
      <p:sp>
        <p:nvSpPr>
          <p:cNvPr id="3" name="Holder 3"/>
          <p:cNvSpPr>
            <a:spLocks noGrp="1"/>
          </p:cNvSpPr>
          <p:nvPr>
            <p:ph type="body" idx="1"/>
          </p:nvPr>
        </p:nvSpPr>
        <p:spPr>
          <a:xfrm>
            <a:off x="976562" y="2119089"/>
            <a:ext cx="10243638"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6900" y="6377940"/>
            <a:ext cx="3902964"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839" y="6377940"/>
            <a:ext cx="2805255"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1/7/2021</a:t>
            </a:fld>
            <a:endParaRPr lang="en-US"/>
          </a:p>
        </p:txBody>
      </p:sp>
      <p:sp>
        <p:nvSpPr>
          <p:cNvPr id="6" name="Holder 6"/>
          <p:cNvSpPr>
            <a:spLocks noGrp="1"/>
          </p:cNvSpPr>
          <p:nvPr>
            <p:ph type="sldNum" sz="quarter" idx="7"/>
          </p:nvPr>
        </p:nvSpPr>
        <p:spPr>
          <a:xfrm>
            <a:off x="8781671" y="6377940"/>
            <a:ext cx="2805255"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303550212"/>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01" r:id="rId6"/>
    <p:sldLayoutId id="2147483918" r:id="rId7"/>
    <p:sldLayoutId id="2147483919" r:id="rId8"/>
    <p:sldLayoutId id="2147483921" r:id="rId9"/>
    <p:sldLayoutId id="2147483922" r:id="rId10"/>
    <p:sldLayoutId id="2147483924" r:id="rId11"/>
    <p:sldLayoutId id="2147483933" r:id="rId12"/>
    <p:sldLayoutId id="2147484022" r:id="rId13"/>
    <p:sldLayoutId id="2147484023" r:id="rId14"/>
  </p:sldLayoutIdLst>
  <p:txStyles>
    <p:titleStyle>
      <a:lvl1pPr algn="ctr">
        <a:defRPr>
          <a:latin typeface="+mj-lt"/>
          <a:ea typeface="+mj-ea"/>
          <a:cs typeface="+mj-cs"/>
        </a:defRPr>
      </a:lvl1pPr>
    </p:titleStyle>
    <p:bodyStyle>
      <a:lvl1pPr marL="0">
        <a:defRPr>
          <a:latin typeface="+mn-lt"/>
          <a:ea typeface="+mn-ea"/>
          <a:cs typeface="+mn-cs"/>
        </a:defRPr>
      </a:lvl1pPr>
      <a:lvl2pPr marL="277246">
        <a:defRPr>
          <a:latin typeface="+mn-lt"/>
          <a:ea typeface="+mn-ea"/>
          <a:cs typeface="+mn-cs"/>
        </a:defRPr>
      </a:lvl2pPr>
      <a:lvl3pPr marL="554492">
        <a:defRPr>
          <a:latin typeface="+mn-lt"/>
          <a:ea typeface="+mn-ea"/>
          <a:cs typeface="+mn-cs"/>
        </a:defRPr>
      </a:lvl3pPr>
      <a:lvl4pPr marL="831738">
        <a:defRPr>
          <a:latin typeface="+mn-lt"/>
          <a:ea typeface="+mn-ea"/>
          <a:cs typeface="+mn-cs"/>
        </a:defRPr>
      </a:lvl4pPr>
      <a:lvl5pPr marL="1108984">
        <a:defRPr>
          <a:latin typeface="+mn-lt"/>
          <a:ea typeface="+mn-ea"/>
          <a:cs typeface="+mn-cs"/>
        </a:defRPr>
      </a:lvl5pPr>
      <a:lvl6pPr marL="1386230">
        <a:defRPr>
          <a:latin typeface="+mn-lt"/>
          <a:ea typeface="+mn-ea"/>
          <a:cs typeface="+mn-cs"/>
        </a:defRPr>
      </a:lvl6pPr>
      <a:lvl7pPr marL="1663476">
        <a:defRPr>
          <a:latin typeface="+mn-lt"/>
          <a:ea typeface="+mn-ea"/>
          <a:cs typeface="+mn-cs"/>
        </a:defRPr>
      </a:lvl7pPr>
      <a:lvl8pPr marL="1940723">
        <a:defRPr>
          <a:latin typeface="+mn-lt"/>
          <a:ea typeface="+mn-ea"/>
          <a:cs typeface="+mn-cs"/>
        </a:defRPr>
      </a:lvl8pPr>
      <a:lvl9pPr marL="2217969">
        <a:defRPr>
          <a:latin typeface="+mn-lt"/>
          <a:ea typeface="+mn-ea"/>
          <a:cs typeface="+mn-cs"/>
        </a:defRPr>
      </a:lvl9pPr>
    </p:bodyStyle>
    <p:otherStyle>
      <a:lvl1pPr marL="0">
        <a:defRPr>
          <a:latin typeface="+mn-lt"/>
          <a:ea typeface="+mn-ea"/>
          <a:cs typeface="+mn-cs"/>
        </a:defRPr>
      </a:lvl1pPr>
      <a:lvl2pPr marL="277246">
        <a:defRPr>
          <a:latin typeface="+mn-lt"/>
          <a:ea typeface="+mn-ea"/>
          <a:cs typeface="+mn-cs"/>
        </a:defRPr>
      </a:lvl2pPr>
      <a:lvl3pPr marL="554492">
        <a:defRPr>
          <a:latin typeface="+mn-lt"/>
          <a:ea typeface="+mn-ea"/>
          <a:cs typeface="+mn-cs"/>
        </a:defRPr>
      </a:lvl3pPr>
      <a:lvl4pPr marL="831738">
        <a:defRPr>
          <a:latin typeface="+mn-lt"/>
          <a:ea typeface="+mn-ea"/>
          <a:cs typeface="+mn-cs"/>
        </a:defRPr>
      </a:lvl4pPr>
      <a:lvl5pPr marL="1108984">
        <a:defRPr>
          <a:latin typeface="+mn-lt"/>
          <a:ea typeface="+mn-ea"/>
          <a:cs typeface="+mn-cs"/>
        </a:defRPr>
      </a:lvl5pPr>
      <a:lvl6pPr marL="1386230">
        <a:defRPr>
          <a:latin typeface="+mn-lt"/>
          <a:ea typeface="+mn-ea"/>
          <a:cs typeface="+mn-cs"/>
        </a:defRPr>
      </a:lvl6pPr>
      <a:lvl7pPr marL="1663476">
        <a:defRPr>
          <a:latin typeface="+mn-lt"/>
          <a:ea typeface="+mn-ea"/>
          <a:cs typeface="+mn-cs"/>
        </a:defRPr>
      </a:lvl7pPr>
      <a:lvl8pPr marL="1940723">
        <a:defRPr>
          <a:latin typeface="+mn-lt"/>
          <a:ea typeface="+mn-ea"/>
          <a:cs typeface="+mn-cs"/>
        </a:defRPr>
      </a:lvl8pPr>
      <a:lvl9pPr marL="221796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analytics.cloud.unity3d.com/" TargetMode="External"/><Relationship Id="rId2" Type="http://schemas.openxmlformats.org/officeDocument/2006/relationships/hyperlink" Target="https://docs.unity3d.com/Manual/UnityAnalytics.html" TargetMode="Externa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hyperlink" Target="https://docs.unity3d.com/Manual/UnityCloudBuild.html" TargetMode="External"/><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ocs.unity3d.com/Manual/UnityCloudDiagnostics.html" TargetMode="Externa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docs.unity3d.com/Manual/UnityCloudDiagnostics.html" TargetMode="Externa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dashboard.unity3d.com/landing" TargetMode="External"/><Relationship Id="rId2" Type="http://schemas.openxmlformats.org/officeDocument/2006/relationships/hyperlink" Target="https://docs.unity3d.com/Manual/UnityAds.html" TargetMode="Externa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hyperlink" Target="https://docs.unity3d.com/Manual/UnityIAP.html" TargetMode="Externa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8"/>
          <p:cNvSpPr txBox="1">
            <a:spLocks/>
          </p:cNvSpPr>
          <p:nvPr/>
        </p:nvSpPr>
        <p:spPr>
          <a:xfrm>
            <a:off x="5515331" y="1623383"/>
            <a:ext cx="4475747" cy="2735486"/>
          </a:xfrm>
          <a:prstGeom prst="rect">
            <a:avLst/>
          </a:prstGeom>
          <a:ln>
            <a:noFill/>
            <a:prstDash val="dash"/>
          </a:ln>
        </p:spPr>
        <p:txBody>
          <a:bodyPr lIns="0" tIns="0" rIns="0" bIns="0" anchor="t">
            <a:noAutofit/>
          </a:bodyPr>
          <a:lstStyle>
            <a:lvl1pPr algn="l" defTabSz="914400" rtl="0" eaLnBrk="1" latinLnBrk="0" hangingPunct="1">
              <a:lnSpc>
                <a:spcPts val="3440"/>
              </a:lnSpc>
              <a:spcBef>
                <a:spcPct val="0"/>
              </a:spcBef>
              <a:buNone/>
              <a:defRPr sz="3200" b="0" i="0" kern="1200">
                <a:solidFill>
                  <a:schemeClr val="tx1"/>
                </a:solidFill>
                <a:latin typeface="Microsoft YaHei" panose="020B0503020204020204" pitchFamily="34" charset="-122"/>
                <a:ea typeface="Microsoft YaHei" panose="020B0503020204020204" pitchFamily="34" charset="-122"/>
                <a:cs typeface="+mj-cs"/>
              </a:defRPr>
            </a:lvl1pPr>
          </a:lstStyle>
          <a:p>
            <a:pPr>
              <a:lnSpc>
                <a:spcPct val="100000"/>
              </a:lnSpc>
            </a:pPr>
            <a:r>
              <a:rPr lang="tr-TR" sz="4000" dirty="0" smtClean="0">
                <a:solidFill>
                  <a:schemeClr val="bg1"/>
                </a:solidFill>
                <a:latin typeface="Arial" panose="020B0604020202020204" pitchFamily="34" charset="0"/>
                <a:cs typeface="Arial" panose="020B0604020202020204" pitchFamily="34" charset="0"/>
              </a:rPr>
              <a:t>UNITY DISTRIBUTION PORTAL</a:t>
            </a:r>
          </a:p>
          <a:p>
            <a:pPr>
              <a:lnSpc>
                <a:spcPct val="100000"/>
              </a:lnSpc>
            </a:pPr>
            <a:r>
              <a:rPr lang="tr-TR" sz="4000" dirty="0" smtClean="0">
                <a:solidFill>
                  <a:schemeClr val="bg1"/>
                </a:solidFill>
                <a:latin typeface="Arial" panose="020B0604020202020204" pitchFamily="34" charset="0"/>
                <a:cs typeface="Arial" panose="020B0604020202020204" pitchFamily="34" charset="0"/>
              </a:rPr>
              <a:t>GAME</a:t>
            </a:r>
          </a:p>
          <a:p>
            <a:pPr>
              <a:lnSpc>
                <a:spcPct val="100000"/>
              </a:lnSpc>
            </a:pPr>
            <a:r>
              <a:rPr lang="tr-TR" sz="4000" dirty="0" smtClean="0">
                <a:solidFill>
                  <a:schemeClr val="bg1"/>
                </a:solidFill>
                <a:latin typeface="Arial" panose="020B0604020202020204" pitchFamily="34" charset="0"/>
                <a:cs typeface="Arial" panose="020B0604020202020204" pitchFamily="34" charset="0"/>
              </a:rPr>
              <a:t>INTEGRATION</a:t>
            </a:r>
          </a:p>
          <a:p>
            <a:pPr>
              <a:lnSpc>
                <a:spcPct val="100000"/>
              </a:lnSpc>
            </a:pPr>
            <a:r>
              <a:rPr lang="tr-TR" altLang="zh-CN" sz="40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Gotham" panose="02000603030000020004" pitchFamily="50" charset="0"/>
              </a:rPr>
              <a:t>DOCUMENTATION</a:t>
            </a:r>
            <a:endParaRPr lang="en-US" altLang="zh-CN" sz="40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Gotham" panose="02000603030000020004" pitchFamily="50" charset="0"/>
            </a:endParaRPr>
          </a:p>
        </p:txBody>
      </p:sp>
      <p:sp>
        <p:nvSpPr>
          <p:cNvPr id="2" name="Rectangle 1"/>
          <p:cNvSpPr/>
          <p:nvPr/>
        </p:nvSpPr>
        <p:spPr>
          <a:xfrm>
            <a:off x="5515331" y="6034124"/>
            <a:ext cx="1463966" cy="369332"/>
          </a:xfrm>
          <a:prstGeom prst="rect">
            <a:avLst/>
          </a:prstGeom>
        </p:spPr>
        <p:txBody>
          <a:bodyPr wrap="square">
            <a:spAutoFit/>
          </a:bodyPr>
          <a:lstStyle/>
          <a:p>
            <a:r>
              <a:rPr lang="tr-TR" dirty="0" smtClean="0">
                <a:solidFill>
                  <a:schemeClr val="bg1"/>
                </a:solidFill>
                <a:latin typeface="Arial" panose="020B0604020202020204" pitchFamily="34" charset="0"/>
                <a:cs typeface="Arial" panose="020B0604020202020204" pitchFamily="34" charset="0"/>
              </a:rPr>
              <a:t>Dec</a:t>
            </a:r>
            <a:r>
              <a:rPr lang="en-US" dirty="0" smtClean="0">
                <a:solidFill>
                  <a:schemeClr val="bg1"/>
                </a:solidFill>
                <a:latin typeface="Arial" panose="020B0604020202020204" pitchFamily="34" charset="0"/>
                <a:cs typeface="Arial" panose="020B0604020202020204" pitchFamily="34" charset="0"/>
              </a:rPr>
              <a:t> 2020</a:t>
            </a: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767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431856" y="217899"/>
            <a:ext cx="10470884" cy="584775"/>
          </a:xfrm>
          <a:prstGeom prst="rect">
            <a:avLst/>
          </a:prstGeom>
        </p:spPr>
        <p:txBody>
          <a:bodyPr wrap="square">
            <a:spAutoFit/>
          </a:bodyPr>
          <a:lstStyle/>
          <a:p>
            <a:pPr algn="ctr"/>
            <a:r>
              <a:rPr lang="tr-TR" altLang="zh-CN" sz="3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Analytics</a:t>
            </a:r>
            <a:endParaRPr lang="zh-CN" altLang="en-US" sz="32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矩形 1"/>
          <p:cNvSpPr/>
          <p:nvPr/>
        </p:nvSpPr>
        <p:spPr>
          <a:xfrm>
            <a:off x="408041" y="899904"/>
            <a:ext cx="11472071" cy="1892826"/>
          </a:xfrm>
          <a:prstGeom prst="rect">
            <a:avLst/>
          </a:prstGeom>
        </p:spPr>
        <p:txBody>
          <a:bodyPr wrap="square">
            <a:spAutoFit/>
          </a:bodyPr>
          <a:lstStyle/>
          <a:p>
            <a:pPr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Normally just enabling the analytics is enough to collect datas about your game. If you want some specific analytics, than you can use Events.</a:t>
            </a:r>
          </a:p>
          <a:p>
            <a:pPr fontAlgn="base"/>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hlinkClick r:id="rId2"/>
              </a:rPr>
              <a:t>https</a:t>
            </a:r>
            <a:r>
              <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hlinkClick r:id="rId2"/>
              </a:rPr>
              <a:t>://</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hlinkClick r:id="rId2"/>
              </a:rPr>
              <a:t>docs.unity3d.com/Manual/UnityAnalytics.html</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t>
            </a:r>
            <a:endPar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342900" indent="-342900" fontAlgn="base">
              <a:buFont typeface="+mj-lt"/>
              <a:buAutoNum type="arabicPeriod"/>
            </a:pPr>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342900" indent="-342900" fontAlgn="base">
              <a:buFont typeface="+mj-lt"/>
              <a:buAutoNum type="arabicPeriod"/>
            </a:pP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Import UnityEngine.Analytics with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using UnityEngine.Analytics</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command</a:t>
            </a:r>
          </a:p>
          <a:p>
            <a:pPr marL="342900" indent="-342900" fontAlgn="base">
              <a:buFont typeface="+mj-lt"/>
              <a:buAutoNum type="arabicPeriod"/>
            </a:pP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Call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Analytics.CustomEvent(‘string’, (optional) Dictionary&lt;string,object&gt; OR Vector3)</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to send a Custom Event</a:t>
            </a:r>
          </a:p>
          <a:p>
            <a:pPr marL="342900" indent="-342900" fontAlgn="base">
              <a:buFont typeface="+mj-lt"/>
              <a:buAutoNum type="arabicPeriod"/>
            </a:pP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Create a instance of AnalyticsResult to obtain the result of the analytics transaction</a:t>
            </a:r>
          </a:p>
          <a:p>
            <a:pPr marL="342900" indent="-342900" fontAlgn="base">
              <a:buFont typeface="+mj-lt"/>
              <a:buAutoNum type="arabicPeriod"/>
            </a:pPr>
            <a:r>
              <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rPr>
              <a:t>Go to </a:t>
            </a:r>
            <a:r>
              <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hlinkClick r:id="rId3"/>
              </a:rPr>
              <a:t>https://analytics.cloud.unity3d.com</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hlinkClick r:id="rId3"/>
              </a:rPr>
              <a:t>/</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and select the project to see the custom events and other analytics</a:t>
            </a:r>
          </a:p>
          <a:p>
            <a:pPr marL="342900" indent="-342900" fontAlgn="base">
              <a:buFont typeface="+mj-lt"/>
              <a:buAutoNum type="arabicPeriod"/>
            </a:pPr>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7" name="Picture 6"/>
          <p:cNvPicPr>
            <a:picLocks noChangeAspect="1"/>
          </p:cNvPicPr>
          <p:nvPr/>
        </p:nvPicPr>
        <p:blipFill>
          <a:blip r:embed="rId4"/>
          <a:stretch>
            <a:fillRect/>
          </a:stretch>
        </p:blipFill>
        <p:spPr>
          <a:xfrm>
            <a:off x="408041" y="3093696"/>
            <a:ext cx="5135892" cy="3135224"/>
          </a:xfrm>
          <a:prstGeom prst="rect">
            <a:avLst/>
          </a:prstGeom>
        </p:spPr>
      </p:pic>
      <p:pic>
        <p:nvPicPr>
          <p:cNvPr id="12" name="Picture 11"/>
          <p:cNvPicPr>
            <a:picLocks noChangeAspect="1"/>
          </p:cNvPicPr>
          <p:nvPr/>
        </p:nvPicPr>
        <p:blipFill>
          <a:blip r:embed="rId5"/>
          <a:stretch>
            <a:fillRect/>
          </a:stretch>
        </p:blipFill>
        <p:spPr>
          <a:xfrm>
            <a:off x="5720316" y="3093696"/>
            <a:ext cx="5941467" cy="3135224"/>
          </a:xfrm>
          <a:prstGeom prst="rect">
            <a:avLst/>
          </a:prstGeom>
        </p:spPr>
      </p:pic>
    </p:spTree>
    <p:extLst>
      <p:ext uri="{BB962C8B-B14F-4D97-AF65-F5344CB8AC3E}">
        <p14:creationId xmlns:p14="http://schemas.microsoft.com/office/powerpoint/2010/main" val="1514759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431856" y="217899"/>
            <a:ext cx="10470884" cy="584775"/>
          </a:xfrm>
          <a:prstGeom prst="rect">
            <a:avLst/>
          </a:prstGeom>
        </p:spPr>
        <p:txBody>
          <a:bodyPr wrap="square">
            <a:spAutoFit/>
          </a:bodyPr>
          <a:lstStyle/>
          <a:p>
            <a:pPr algn="ctr"/>
            <a:r>
              <a:rPr lang="tr-TR" altLang="zh-CN" sz="3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Cloud Build</a:t>
            </a:r>
            <a:endParaRPr lang="zh-CN" altLang="en-US" sz="32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2" name="Picture 1"/>
          <p:cNvPicPr>
            <a:picLocks noChangeAspect="1"/>
          </p:cNvPicPr>
          <p:nvPr/>
        </p:nvPicPr>
        <p:blipFill>
          <a:blip r:embed="rId2"/>
          <a:stretch>
            <a:fillRect/>
          </a:stretch>
        </p:blipFill>
        <p:spPr>
          <a:xfrm>
            <a:off x="273516" y="3108934"/>
            <a:ext cx="1713838" cy="3477496"/>
          </a:xfrm>
          <a:prstGeom prst="rect">
            <a:avLst/>
          </a:prstGeom>
        </p:spPr>
      </p:pic>
      <p:sp>
        <p:nvSpPr>
          <p:cNvPr id="6" name="矩形 1"/>
          <p:cNvSpPr/>
          <p:nvPr/>
        </p:nvSpPr>
        <p:spPr>
          <a:xfrm>
            <a:off x="408041" y="899904"/>
            <a:ext cx="11472071" cy="1892826"/>
          </a:xfrm>
          <a:prstGeom prst="rect">
            <a:avLst/>
          </a:prstGeom>
        </p:spPr>
        <p:txBody>
          <a:bodyPr wrap="square">
            <a:spAutoFit/>
          </a:bodyPr>
          <a:lstStyle/>
          <a:p>
            <a:pPr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With Cloud Build, we can build very large project on the cloud and less workforce on developers computers. Additionally you can see logs, details, informations etc. in the dashboard.</a:t>
            </a:r>
          </a:p>
          <a:p>
            <a:pPr fontAlgn="base"/>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hlinkClick r:id="rId3"/>
              </a:rPr>
              <a:t>https</a:t>
            </a:r>
            <a:r>
              <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hlinkClick r:id="rId3"/>
              </a:rPr>
              <a:t>://</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hlinkClick r:id="rId3"/>
              </a:rPr>
              <a:t>docs.unity3d.com/Manual/UnityCloudBuild.html</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t>
            </a:r>
          </a:p>
          <a:p>
            <a:pPr fontAlgn="base"/>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342900" indent="-342900" fontAlgn="base">
              <a:buFont typeface="+mj-lt"/>
              <a:buAutoNum type="arabicPeriod"/>
            </a:pP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After turning on Cloud Build, click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Upload</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Build in the bottom</a:t>
            </a:r>
          </a:p>
          <a:p>
            <a:pPr marL="342900" indent="-342900" fontAlgn="base">
              <a:buFont typeface="+mj-lt"/>
              <a:buAutoNum type="arabicPeriod"/>
            </a:pP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Select the Apk with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Choose File</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button, type a label name, choose platform and Click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Upload</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t>
            </a:r>
          </a:p>
          <a:p>
            <a:pPr marL="342900" indent="-342900" fontAlgn="base">
              <a:buFont typeface="+mj-lt"/>
              <a:buAutoNum type="arabicPeriod"/>
            </a:pP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After the upload, you can see the Build in the History Section. Click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View log</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button to see logs on dasboard web page.</a:t>
            </a:r>
          </a:p>
          <a:p>
            <a:pPr marL="342900" indent="-342900" fontAlgn="base">
              <a:buFont typeface="+mj-lt"/>
              <a:buAutoNum type="arabicPeriod"/>
            </a:pPr>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3" name="Picture 2"/>
          <p:cNvPicPr>
            <a:picLocks noChangeAspect="1"/>
          </p:cNvPicPr>
          <p:nvPr/>
        </p:nvPicPr>
        <p:blipFill>
          <a:blip r:embed="rId4"/>
          <a:stretch>
            <a:fillRect/>
          </a:stretch>
        </p:blipFill>
        <p:spPr>
          <a:xfrm>
            <a:off x="3529148" y="3108934"/>
            <a:ext cx="1608728" cy="3477496"/>
          </a:xfrm>
          <a:prstGeom prst="rect">
            <a:avLst/>
          </a:prstGeom>
        </p:spPr>
      </p:pic>
      <p:pic>
        <p:nvPicPr>
          <p:cNvPr id="7" name="Picture 6"/>
          <p:cNvPicPr>
            <a:picLocks noChangeAspect="1"/>
          </p:cNvPicPr>
          <p:nvPr/>
        </p:nvPicPr>
        <p:blipFill>
          <a:blip r:embed="rId5"/>
          <a:stretch>
            <a:fillRect/>
          </a:stretch>
        </p:blipFill>
        <p:spPr>
          <a:xfrm>
            <a:off x="6679670" y="3108934"/>
            <a:ext cx="1661369" cy="3477496"/>
          </a:xfrm>
          <a:prstGeom prst="rect">
            <a:avLst/>
          </a:prstGeom>
        </p:spPr>
      </p:pic>
      <p:pic>
        <p:nvPicPr>
          <p:cNvPr id="8" name="Picture 7"/>
          <p:cNvPicPr>
            <a:picLocks noChangeAspect="1"/>
          </p:cNvPicPr>
          <p:nvPr/>
        </p:nvPicPr>
        <p:blipFill>
          <a:blip r:embed="rId6"/>
          <a:stretch>
            <a:fillRect/>
          </a:stretch>
        </p:blipFill>
        <p:spPr>
          <a:xfrm>
            <a:off x="9882833" y="3111900"/>
            <a:ext cx="1997279" cy="3474529"/>
          </a:xfrm>
          <a:prstGeom prst="rect">
            <a:avLst/>
          </a:prstGeom>
        </p:spPr>
      </p:pic>
    </p:spTree>
    <p:extLst>
      <p:ext uri="{BB962C8B-B14F-4D97-AF65-F5344CB8AC3E}">
        <p14:creationId xmlns:p14="http://schemas.microsoft.com/office/powerpoint/2010/main" val="3839860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431856" y="217899"/>
            <a:ext cx="10470884" cy="584775"/>
          </a:xfrm>
          <a:prstGeom prst="rect">
            <a:avLst/>
          </a:prstGeom>
        </p:spPr>
        <p:txBody>
          <a:bodyPr wrap="square">
            <a:spAutoFit/>
          </a:bodyPr>
          <a:lstStyle/>
          <a:p>
            <a:pPr algn="ctr"/>
            <a:r>
              <a:rPr lang="tr-TR" altLang="zh-CN" sz="3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Cloud Diagnostics</a:t>
            </a:r>
            <a:endParaRPr lang="zh-CN" altLang="en-US" sz="32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矩形 1"/>
          <p:cNvSpPr/>
          <p:nvPr/>
        </p:nvSpPr>
        <p:spPr>
          <a:xfrm>
            <a:off x="408041" y="899904"/>
            <a:ext cx="11472071" cy="1892826"/>
          </a:xfrm>
          <a:prstGeom prst="rect">
            <a:avLst/>
          </a:prstGeom>
        </p:spPr>
        <p:txBody>
          <a:bodyPr wrap="square">
            <a:spAutoFit/>
          </a:bodyPr>
          <a:lstStyle/>
          <a:p>
            <a:pPr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Cloud Diagnostics enables us to collect crash and exception informations and user reports to keep our games bug free and user listening.</a:t>
            </a:r>
          </a:p>
          <a:p>
            <a:pPr fontAlgn="base"/>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hlinkClick r:id="rId2"/>
              </a:rPr>
              <a:t>https</a:t>
            </a:r>
            <a:r>
              <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hlinkClick r:id="rId2"/>
              </a:rPr>
              <a:t>://</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hlinkClick r:id="rId2"/>
              </a:rPr>
              <a:t>docs.unity3d.com/Manual/UnityCloudDiagnostics.html</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t>
            </a:r>
          </a:p>
          <a:p>
            <a:pPr marL="342900" indent="-342900" fontAlgn="base">
              <a:buFont typeface="+mj-lt"/>
              <a:buAutoNum type="arabicPeriod"/>
            </a:pPr>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342900" indent="-342900" fontAlgn="base">
              <a:buFont typeface="+mj-lt"/>
              <a:buAutoNum type="arabicPeriod"/>
            </a:pP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Enabling the services provides us to collect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Debug.Log</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’s and its enough to use it.</a:t>
            </a:r>
          </a:p>
          <a:p>
            <a:pPr marL="342900" indent="-342900" fontAlgn="base">
              <a:buFont typeface="+mj-lt"/>
              <a:buAutoNum type="arabicPeriod"/>
            </a:pP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For User reports, you need to click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download the SDK</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link in the User Reporting section and add the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.unitypackage</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file to your project</a:t>
            </a:r>
          </a:p>
          <a:p>
            <a:pPr marL="342900" indent="-342900" fontAlgn="base">
              <a:buFont typeface="+mj-lt"/>
              <a:buAutoNum type="arabicPeriod"/>
            </a:pP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After getting the related files, go to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UserReporting &gt; Prefabs</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and drag the prefab to the our scene where we want users to interact with</a:t>
            </a:r>
          </a:p>
          <a:p>
            <a:pPr marL="342900" indent="-342900" fontAlgn="base">
              <a:buFont typeface="+mj-lt"/>
              <a:buAutoNum type="arabicPeriod"/>
            </a:pP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Done. If you want to see and use the reports, go to unity dashboard and open Cloud Diagnostics panel. You can even create automated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JIRA</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Trello</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etc. İssues and card from them.</a:t>
            </a:r>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3" name="Picture 2"/>
          <p:cNvPicPr>
            <a:picLocks noChangeAspect="1"/>
          </p:cNvPicPr>
          <p:nvPr/>
        </p:nvPicPr>
        <p:blipFill>
          <a:blip r:embed="rId3"/>
          <a:stretch>
            <a:fillRect/>
          </a:stretch>
        </p:blipFill>
        <p:spPr>
          <a:xfrm>
            <a:off x="408041" y="3031958"/>
            <a:ext cx="2040635" cy="3711110"/>
          </a:xfrm>
          <a:prstGeom prst="rect">
            <a:avLst/>
          </a:prstGeom>
        </p:spPr>
      </p:pic>
      <p:pic>
        <p:nvPicPr>
          <p:cNvPr id="2" name="Picture 1"/>
          <p:cNvPicPr>
            <a:picLocks noChangeAspect="1"/>
          </p:cNvPicPr>
          <p:nvPr/>
        </p:nvPicPr>
        <p:blipFill>
          <a:blip r:embed="rId4"/>
          <a:stretch>
            <a:fillRect/>
          </a:stretch>
        </p:blipFill>
        <p:spPr>
          <a:xfrm>
            <a:off x="4000760" y="3031958"/>
            <a:ext cx="2401552" cy="3711110"/>
          </a:xfrm>
          <a:prstGeom prst="rect">
            <a:avLst/>
          </a:prstGeom>
        </p:spPr>
      </p:pic>
      <p:pic>
        <p:nvPicPr>
          <p:cNvPr id="4" name="Picture 3"/>
          <p:cNvPicPr>
            <a:picLocks noChangeAspect="1"/>
          </p:cNvPicPr>
          <p:nvPr/>
        </p:nvPicPr>
        <p:blipFill>
          <a:blip r:embed="rId5"/>
          <a:stretch>
            <a:fillRect/>
          </a:stretch>
        </p:blipFill>
        <p:spPr>
          <a:xfrm>
            <a:off x="8217470" y="3031958"/>
            <a:ext cx="3540173" cy="3711110"/>
          </a:xfrm>
          <a:prstGeom prst="rect">
            <a:avLst/>
          </a:prstGeom>
        </p:spPr>
      </p:pic>
    </p:spTree>
    <p:extLst>
      <p:ext uri="{BB962C8B-B14F-4D97-AF65-F5344CB8AC3E}">
        <p14:creationId xmlns:p14="http://schemas.microsoft.com/office/powerpoint/2010/main" val="1844194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431856" y="217899"/>
            <a:ext cx="10470884" cy="584775"/>
          </a:xfrm>
          <a:prstGeom prst="rect">
            <a:avLst/>
          </a:prstGeom>
        </p:spPr>
        <p:txBody>
          <a:bodyPr wrap="square">
            <a:spAutoFit/>
          </a:bodyPr>
          <a:lstStyle/>
          <a:p>
            <a:pPr algn="ctr"/>
            <a:r>
              <a:rPr lang="tr-TR" altLang="zh-CN" sz="3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Collaborate</a:t>
            </a:r>
            <a:endParaRPr lang="zh-CN" altLang="en-US" sz="32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矩形 1"/>
          <p:cNvSpPr/>
          <p:nvPr/>
        </p:nvSpPr>
        <p:spPr>
          <a:xfrm>
            <a:off x="408041" y="899904"/>
            <a:ext cx="11472071" cy="2492990"/>
          </a:xfrm>
          <a:prstGeom prst="rect">
            <a:avLst/>
          </a:prstGeom>
        </p:spPr>
        <p:txBody>
          <a:bodyPr wrap="square">
            <a:spAutoFit/>
          </a:bodyPr>
          <a:lstStyle/>
          <a:p>
            <a:pPr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Collaborate is the Version Control system of the Unity to keep tract multiple developers to work on the same project or just for keeping backup versions of projects.</a:t>
            </a:r>
          </a:p>
          <a:p>
            <a:pPr fontAlgn="base"/>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After turning on the service, you need to be logged in to Unity.</a:t>
            </a:r>
          </a:p>
          <a:p>
            <a:pPr fontAlgn="base"/>
            <a:endPar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fontAlgn="base"/>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hlinkClick r:id="rId2"/>
              </a:rPr>
              <a:t>https</a:t>
            </a:r>
            <a:r>
              <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hlinkClick r:id="rId2"/>
              </a:rPr>
              <a:t>://</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hlinkClick r:id="rId2"/>
              </a:rPr>
              <a:t>docs.unity3d.com/Manual/UnityCloudDiagnostics.html</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t>
            </a:r>
          </a:p>
          <a:p>
            <a:pPr fontAlgn="base"/>
            <a:endPar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342900" indent="-342900" fontAlgn="base">
              <a:buFont typeface="+mj-lt"/>
              <a:buAutoNum type="arabicPeriod"/>
            </a:pP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Click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Collab</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button on the top right than type your changes</a:t>
            </a:r>
          </a:p>
          <a:p>
            <a:pPr marL="342900" indent="-342900" fontAlgn="base">
              <a:buFont typeface="+mj-lt"/>
              <a:buAutoNum type="arabicPeriod"/>
            </a:pP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Click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Publish now!</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button to publish it</a:t>
            </a:r>
          </a:p>
          <a:p>
            <a:pPr marL="342900" indent="-342900" fontAlgn="base">
              <a:buFont typeface="+mj-lt"/>
              <a:buAutoNum type="arabicPeriod"/>
            </a:pPr>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You can check the view history or Invite Teammate from bottom left of the collab window</a:t>
            </a:r>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3" name="Picture 2"/>
          <p:cNvPicPr>
            <a:picLocks noChangeAspect="1"/>
          </p:cNvPicPr>
          <p:nvPr/>
        </p:nvPicPr>
        <p:blipFill>
          <a:blip r:embed="rId3"/>
          <a:stretch>
            <a:fillRect/>
          </a:stretch>
        </p:blipFill>
        <p:spPr>
          <a:xfrm>
            <a:off x="3307531" y="3521538"/>
            <a:ext cx="2046855" cy="2795075"/>
          </a:xfrm>
          <a:prstGeom prst="rect">
            <a:avLst/>
          </a:prstGeom>
        </p:spPr>
      </p:pic>
      <p:grpSp>
        <p:nvGrpSpPr>
          <p:cNvPr id="13" name="Group 12"/>
          <p:cNvGrpSpPr/>
          <p:nvPr/>
        </p:nvGrpSpPr>
        <p:grpSpPr>
          <a:xfrm>
            <a:off x="6876" y="3521539"/>
            <a:ext cx="3059493" cy="3250521"/>
            <a:chOff x="61105" y="3791021"/>
            <a:chExt cx="2805848" cy="2981039"/>
          </a:xfrm>
        </p:grpSpPr>
        <p:pic>
          <p:nvPicPr>
            <p:cNvPr id="2" name="Picture 1"/>
            <p:cNvPicPr>
              <a:picLocks noChangeAspect="1"/>
            </p:cNvPicPr>
            <p:nvPr/>
          </p:nvPicPr>
          <p:blipFill>
            <a:blip r:embed="rId4"/>
            <a:stretch>
              <a:fillRect/>
            </a:stretch>
          </p:blipFill>
          <p:spPr>
            <a:xfrm>
              <a:off x="736235" y="3791021"/>
              <a:ext cx="2130718" cy="2563351"/>
            </a:xfrm>
            <a:prstGeom prst="rect">
              <a:avLst/>
            </a:prstGeom>
          </p:spPr>
        </p:pic>
        <p:cxnSp>
          <p:nvCxnSpPr>
            <p:cNvPr id="6" name="Elbow Connector 5"/>
            <p:cNvCxnSpPr/>
            <p:nvPr/>
          </p:nvCxnSpPr>
          <p:spPr>
            <a:xfrm>
              <a:off x="213131" y="5809534"/>
              <a:ext cx="523104" cy="4675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105" y="5370762"/>
              <a:ext cx="721895" cy="461665"/>
            </a:xfrm>
            <a:prstGeom prst="rect">
              <a:avLst/>
            </a:prstGeom>
            <a:noFill/>
          </p:spPr>
          <p:txBody>
            <a:bodyPr wrap="square" rtlCol="0">
              <a:spAutoFit/>
            </a:bodyPr>
            <a:lstStyle/>
            <a:p>
              <a:r>
                <a:rPr lang="tr-TR" sz="1200" dirty="0" smtClean="0">
                  <a:solidFill>
                    <a:srgbClr val="F79646"/>
                  </a:solidFill>
                </a:rPr>
                <a:t>View History</a:t>
              </a:r>
              <a:endParaRPr lang="tr-TR" sz="1200" dirty="0">
                <a:solidFill>
                  <a:srgbClr val="F79646"/>
                </a:solidFill>
              </a:endParaRPr>
            </a:p>
          </p:txBody>
        </p:sp>
        <p:cxnSp>
          <p:nvCxnSpPr>
            <p:cNvPr id="11" name="Elbow Connector 10"/>
            <p:cNvCxnSpPr/>
            <p:nvPr/>
          </p:nvCxnSpPr>
          <p:spPr>
            <a:xfrm rot="10800000">
              <a:off x="1086281" y="6354372"/>
              <a:ext cx="666893" cy="417688"/>
            </a:xfrm>
            <a:prstGeom prst="bentConnector3">
              <a:avLst>
                <a:gd name="adj1" fmla="val 100516"/>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35588" y="6310395"/>
              <a:ext cx="837591" cy="461665"/>
            </a:xfrm>
            <a:prstGeom prst="rect">
              <a:avLst/>
            </a:prstGeom>
            <a:noFill/>
          </p:spPr>
          <p:txBody>
            <a:bodyPr wrap="square" rtlCol="0">
              <a:spAutoFit/>
            </a:bodyPr>
            <a:lstStyle/>
            <a:p>
              <a:r>
                <a:rPr lang="tr-TR" sz="1200" dirty="0" smtClean="0">
                  <a:solidFill>
                    <a:srgbClr val="F79646"/>
                  </a:solidFill>
                </a:rPr>
                <a:t>Invite Teammate</a:t>
              </a:r>
              <a:endParaRPr lang="tr-TR" sz="1200" dirty="0">
                <a:solidFill>
                  <a:srgbClr val="F79646"/>
                </a:solidFill>
              </a:endParaRPr>
            </a:p>
          </p:txBody>
        </p:sp>
      </p:grpSp>
      <p:grpSp>
        <p:nvGrpSpPr>
          <p:cNvPr id="19" name="Group 18"/>
          <p:cNvGrpSpPr/>
          <p:nvPr/>
        </p:nvGrpSpPr>
        <p:grpSpPr>
          <a:xfrm>
            <a:off x="5630863" y="3521537"/>
            <a:ext cx="6136635" cy="2795076"/>
            <a:chOff x="5630863" y="3521537"/>
            <a:chExt cx="6136635" cy="2795076"/>
          </a:xfrm>
        </p:grpSpPr>
        <p:pic>
          <p:nvPicPr>
            <p:cNvPr id="15" name="Picture 14"/>
            <p:cNvPicPr>
              <a:picLocks noChangeAspect="1"/>
            </p:cNvPicPr>
            <p:nvPr/>
          </p:nvPicPr>
          <p:blipFill>
            <a:blip r:embed="rId5"/>
            <a:stretch>
              <a:fillRect/>
            </a:stretch>
          </p:blipFill>
          <p:spPr>
            <a:xfrm>
              <a:off x="5630863" y="3521537"/>
              <a:ext cx="6136635" cy="2795076"/>
            </a:xfrm>
            <a:prstGeom prst="rect">
              <a:avLst/>
            </a:prstGeom>
          </p:spPr>
        </p:pic>
        <p:sp>
          <p:nvSpPr>
            <p:cNvPr id="18" name="Rectangle 17"/>
            <p:cNvSpPr/>
            <p:nvPr/>
          </p:nvSpPr>
          <p:spPr>
            <a:xfrm>
              <a:off x="7366430" y="5097781"/>
              <a:ext cx="55245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Tree>
    <p:extLst>
      <p:ext uri="{BB962C8B-B14F-4D97-AF65-F5344CB8AC3E}">
        <p14:creationId xmlns:p14="http://schemas.microsoft.com/office/powerpoint/2010/main" val="3704839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xmlns="" id="{2738DBBD-FF63-E147-A707-DA141270161F}"/>
              </a:ext>
            </a:extLst>
          </p:cNvPr>
          <p:cNvSpPr/>
          <p:nvPr/>
        </p:nvSpPr>
        <p:spPr>
          <a:xfrm>
            <a:off x="2809" y="6695605"/>
            <a:ext cx="12191144" cy="162112"/>
          </a:xfrm>
          <a:custGeom>
            <a:avLst/>
            <a:gdLst/>
            <a:ahLst/>
            <a:cxnLst/>
            <a:rect l="l" t="t" r="r" b="b"/>
            <a:pathLst>
              <a:path w="20104100" h="267334">
                <a:moveTo>
                  <a:pt x="0" y="267007"/>
                </a:moveTo>
                <a:lnTo>
                  <a:pt x="20104099" y="267007"/>
                </a:lnTo>
                <a:lnTo>
                  <a:pt x="20104099" y="0"/>
                </a:lnTo>
                <a:lnTo>
                  <a:pt x="0" y="0"/>
                </a:lnTo>
                <a:lnTo>
                  <a:pt x="0" y="267007"/>
                </a:lnTo>
                <a:close/>
              </a:path>
            </a:pathLst>
          </a:custGeom>
          <a:solidFill>
            <a:srgbClr val="C2162C"/>
          </a:solidFill>
        </p:spPr>
        <p:txBody>
          <a:bodyPr wrap="square" lIns="0" tIns="0" rIns="0" bIns="0" rtlCol="0"/>
          <a:lstStyle/>
          <a:p>
            <a:endParaRPr sz="1092"/>
          </a:p>
        </p:txBody>
      </p:sp>
      <p:sp>
        <p:nvSpPr>
          <p:cNvPr id="4" name="object 6"/>
          <p:cNvSpPr txBox="1"/>
          <p:nvPr/>
        </p:nvSpPr>
        <p:spPr>
          <a:xfrm>
            <a:off x="3880409" y="3463381"/>
            <a:ext cx="4435944" cy="838384"/>
          </a:xfrm>
          <a:prstGeom prst="rect">
            <a:avLst/>
          </a:prstGeom>
        </p:spPr>
        <p:txBody>
          <a:bodyPr vert="horz" wrap="square" lIns="0" tIns="7316" rIns="0" bIns="0" rtlCol="0">
            <a:spAutoFit/>
          </a:bodyPr>
          <a:lstStyle/>
          <a:p>
            <a:pPr marL="7701" lvl="0" algn="ctr">
              <a:spcBef>
                <a:spcPts val="58"/>
              </a:spcBef>
            </a:pPr>
            <a:r>
              <a:rPr lang="tr-TR" sz="5400" kern="0" spc="-24" dirty="0">
                <a:solidFill>
                  <a:prstClr val="white"/>
                </a:solidFill>
                <a:latin typeface="Arial" panose="020B0604020202020204" pitchFamily="34" charset="0"/>
                <a:cs typeface="Arial" panose="020B0604020202020204" pitchFamily="34" charset="0"/>
              </a:rPr>
              <a:t>THANK YOU</a:t>
            </a:r>
            <a:endParaRPr lang="tr-TR" sz="4366" dirty="0">
              <a:ln w="25400">
                <a:solidFill>
                  <a:prstClr val="white"/>
                </a:solidFill>
              </a:ln>
              <a:noFill/>
              <a:latin typeface="Gotham"/>
              <a:cs typeface="Gotham"/>
            </a:endParaRPr>
          </a:p>
        </p:txBody>
      </p:sp>
    </p:spTree>
    <p:extLst>
      <p:ext uri="{BB962C8B-B14F-4D97-AF65-F5344CB8AC3E}">
        <p14:creationId xmlns:p14="http://schemas.microsoft.com/office/powerpoint/2010/main" val="1474713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248059" y="3417495"/>
            <a:ext cx="825867" cy="338554"/>
          </a:xfrm>
          <a:prstGeom prst="rect">
            <a:avLst/>
          </a:prstGeom>
        </p:spPr>
        <p:txBody>
          <a:bodyPr wrap="none">
            <a:spAutoFit/>
          </a:bodyPr>
          <a:lstStyle/>
          <a:p>
            <a:pPr marL="285750" indent="-285750">
              <a:buFont typeface="Arial" panose="020B0604020202020204" pitchFamily="34" charset="0"/>
              <a:buChar char="•"/>
            </a:pPr>
            <a:r>
              <a:rPr lang="tr-TR"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Ads</a:t>
            </a:r>
            <a:endPar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9" name="矩形 28"/>
          <p:cNvSpPr/>
          <p:nvPr/>
        </p:nvSpPr>
        <p:spPr>
          <a:xfrm>
            <a:off x="2248059" y="3831182"/>
            <a:ext cx="2000869" cy="338554"/>
          </a:xfrm>
          <a:prstGeom prst="rect">
            <a:avLst/>
          </a:prstGeom>
        </p:spPr>
        <p:txBody>
          <a:bodyPr wrap="none">
            <a:spAutoFit/>
          </a:bodyPr>
          <a:lstStyle/>
          <a:p>
            <a:pPr marL="285750" indent="-285750">
              <a:buFont typeface="Arial" panose="020B0604020202020204" pitchFamily="34" charset="0"/>
              <a:buChar char="•"/>
            </a:pPr>
            <a:r>
              <a:rPr lang="tr-TR"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In-App Purchase</a:t>
            </a:r>
            <a:endPar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6" name="矩形 19"/>
          <p:cNvSpPr/>
          <p:nvPr/>
        </p:nvSpPr>
        <p:spPr>
          <a:xfrm>
            <a:off x="568080" y="337183"/>
            <a:ext cx="10230549" cy="584775"/>
          </a:xfrm>
          <a:prstGeom prst="rect">
            <a:avLst/>
          </a:prstGeom>
        </p:spPr>
        <p:txBody>
          <a:bodyPr wrap="square">
            <a:spAutoFit/>
          </a:bodyPr>
          <a:lstStyle/>
          <a:p>
            <a:pPr algn="ctr"/>
            <a:r>
              <a:rPr lang="en-US" altLang="zh-CN" sz="3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Content</a:t>
            </a:r>
            <a:r>
              <a:rPr lang="tr-TR" altLang="zh-CN" sz="3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s</a:t>
            </a:r>
            <a:endParaRPr lang="zh-CN" altLang="en-US" sz="32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1" name="矩形 3"/>
          <p:cNvSpPr/>
          <p:nvPr/>
        </p:nvSpPr>
        <p:spPr>
          <a:xfrm>
            <a:off x="1946306" y="1639635"/>
            <a:ext cx="2371162" cy="369332"/>
          </a:xfrm>
          <a:prstGeom prst="rect">
            <a:avLst/>
          </a:prstGeom>
          <a:noFill/>
        </p:spPr>
        <p:txBody>
          <a:bodyPr wrap="none">
            <a:spAutoFit/>
          </a:bodyPr>
          <a:lstStyle/>
          <a:p>
            <a:pPr marL="285750" indent="-285750">
              <a:buFont typeface="Wingdings" panose="05000000000000000000" pitchFamily="2" charset="2"/>
              <a:buChar char="n"/>
            </a:pPr>
            <a:r>
              <a:rPr lang="tr-TR" altLang="zh-CN"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Game Introduction</a:t>
            </a:r>
            <a:endPar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7" name="矩形 3"/>
          <p:cNvSpPr/>
          <p:nvPr/>
        </p:nvSpPr>
        <p:spPr>
          <a:xfrm>
            <a:off x="1946307" y="2084100"/>
            <a:ext cx="3063659" cy="369332"/>
          </a:xfrm>
          <a:prstGeom prst="rect">
            <a:avLst/>
          </a:prstGeom>
          <a:noFill/>
        </p:spPr>
        <p:txBody>
          <a:bodyPr wrap="none">
            <a:spAutoFit/>
          </a:bodyPr>
          <a:lstStyle/>
          <a:p>
            <a:pPr marL="285750" indent="-285750">
              <a:buFont typeface="Wingdings" panose="05000000000000000000" pitchFamily="2" charset="2"/>
              <a:buChar char="n"/>
            </a:pPr>
            <a:r>
              <a:rPr lang="tr-TR" altLang="zh-CN"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File Structure and Scripts</a:t>
            </a:r>
            <a:endPar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0" name="矩形 3"/>
          <p:cNvSpPr/>
          <p:nvPr/>
        </p:nvSpPr>
        <p:spPr>
          <a:xfrm>
            <a:off x="1946306" y="2528565"/>
            <a:ext cx="2165978" cy="369332"/>
          </a:xfrm>
          <a:prstGeom prst="rect">
            <a:avLst/>
          </a:prstGeom>
          <a:noFill/>
        </p:spPr>
        <p:txBody>
          <a:bodyPr wrap="none">
            <a:spAutoFit/>
          </a:bodyPr>
          <a:lstStyle/>
          <a:p>
            <a:pPr marL="285750" indent="-285750">
              <a:buFont typeface="Wingdings" panose="05000000000000000000" pitchFamily="2" charset="2"/>
              <a:buChar char="n"/>
            </a:pPr>
            <a:r>
              <a:rPr lang="tr-TR" altLang="zh-CN"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Services of UDP</a:t>
            </a:r>
            <a:endPar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2" name="矩形 3"/>
          <p:cNvSpPr/>
          <p:nvPr/>
        </p:nvSpPr>
        <p:spPr>
          <a:xfrm>
            <a:off x="1946305" y="2973030"/>
            <a:ext cx="3444213" cy="369332"/>
          </a:xfrm>
          <a:prstGeom prst="rect">
            <a:avLst/>
          </a:prstGeom>
          <a:noFill/>
        </p:spPr>
        <p:txBody>
          <a:bodyPr wrap="none">
            <a:spAutoFit/>
          </a:bodyPr>
          <a:lstStyle/>
          <a:p>
            <a:pPr marL="285750" indent="-285750">
              <a:buFont typeface="Wingdings" panose="05000000000000000000" pitchFamily="2" charset="2"/>
              <a:buChar char="n"/>
            </a:pPr>
            <a:r>
              <a:rPr lang="tr-TR" altLang="zh-CN"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How I Integrate The Services</a:t>
            </a:r>
            <a:endPar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4" name="矩形 28"/>
          <p:cNvSpPr/>
          <p:nvPr/>
        </p:nvSpPr>
        <p:spPr>
          <a:xfrm>
            <a:off x="2260335" y="4655218"/>
            <a:ext cx="1518364" cy="338554"/>
          </a:xfrm>
          <a:prstGeom prst="rect">
            <a:avLst/>
          </a:prstGeom>
        </p:spPr>
        <p:txBody>
          <a:bodyPr wrap="none">
            <a:spAutoFit/>
          </a:bodyPr>
          <a:lstStyle/>
          <a:p>
            <a:pPr marL="285750" indent="-285750">
              <a:buFont typeface="Arial" panose="020B0604020202020204" pitchFamily="34" charset="0"/>
              <a:buChar char="•"/>
            </a:pPr>
            <a:r>
              <a:rPr lang="tr-TR"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Cloud Build</a:t>
            </a:r>
            <a:endPar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9" name="矩形 28"/>
          <p:cNvSpPr/>
          <p:nvPr/>
        </p:nvSpPr>
        <p:spPr>
          <a:xfrm>
            <a:off x="2260335" y="5084294"/>
            <a:ext cx="2122697" cy="338554"/>
          </a:xfrm>
          <a:prstGeom prst="rect">
            <a:avLst/>
          </a:prstGeom>
        </p:spPr>
        <p:txBody>
          <a:bodyPr wrap="none">
            <a:spAutoFit/>
          </a:bodyPr>
          <a:lstStyle/>
          <a:p>
            <a:pPr marL="285750" indent="-285750">
              <a:buFont typeface="Arial" panose="020B0604020202020204" pitchFamily="34" charset="0"/>
              <a:buChar char="•"/>
            </a:pPr>
            <a:r>
              <a:rPr lang="tr-TR"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Cloud Diagnostics</a:t>
            </a:r>
          </a:p>
        </p:txBody>
      </p:sp>
      <p:sp>
        <p:nvSpPr>
          <p:cNvPr id="15" name="矩形 28"/>
          <p:cNvSpPr/>
          <p:nvPr/>
        </p:nvSpPr>
        <p:spPr>
          <a:xfrm>
            <a:off x="2260335" y="4239805"/>
            <a:ext cx="1292341" cy="338554"/>
          </a:xfrm>
          <a:prstGeom prst="rect">
            <a:avLst/>
          </a:prstGeom>
        </p:spPr>
        <p:txBody>
          <a:bodyPr wrap="none">
            <a:spAutoFit/>
          </a:bodyPr>
          <a:lstStyle/>
          <a:p>
            <a:pPr marL="285750" indent="-285750">
              <a:buFont typeface="Arial" panose="020B0604020202020204" pitchFamily="34" charset="0"/>
              <a:buChar char="•"/>
            </a:pPr>
            <a:r>
              <a:rPr lang="tr-TR"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Analytics</a:t>
            </a:r>
            <a:endPar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4" name="矩形 28"/>
          <p:cNvSpPr/>
          <p:nvPr/>
        </p:nvSpPr>
        <p:spPr>
          <a:xfrm>
            <a:off x="2260335" y="5513370"/>
            <a:ext cx="1519968" cy="338554"/>
          </a:xfrm>
          <a:prstGeom prst="rect">
            <a:avLst/>
          </a:prstGeom>
        </p:spPr>
        <p:txBody>
          <a:bodyPr wrap="none">
            <a:spAutoFit/>
          </a:bodyPr>
          <a:lstStyle/>
          <a:p>
            <a:pPr marL="285750" indent="-285750">
              <a:buFont typeface="Arial" panose="020B0604020202020204" pitchFamily="34" charset="0"/>
              <a:buChar char="•"/>
            </a:pPr>
            <a:r>
              <a:rPr lang="tr-TR"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Collaborate</a:t>
            </a:r>
          </a:p>
        </p:txBody>
      </p:sp>
    </p:spTree>
    <p:extLst>
      <p:ext uri="{BB962C8B-B14F-4D97-AF65-F5344CB8AC3E}">
        <p14:creationId xmlns:p14="http://schemas.microsoft.com/office/powerpoint/2010/main" val="4275808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431856" y="217899"/>
            <a:ext cx="10470884" cy="584775"/>
          </a:xfrm>
          <a:prstGeom prst="rect">
            <a:avLst/>
          </a:prstGeom>
        </p:spPr>
        <p:txBody>
          <a:bodyPr wrap="square">
            <a:spAutoFit/>
          </a:bodyPr>
          <a:lstStyle/>
          <a:p>
            <a:pPr algn="ctr"/>
            <a:r>
              <a:rPr lang="tr-TR" altLang="zh-CN" sz="3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Game Introduction</a:t>
            </a:r>
          </a:p>
        </p:txBody>
      </p:sp>
      <p:sp>
        <p:nvSpPr>
          <p:cNvPr id="26" name="矩形 1"/>
          <p:cNvSpPr/>
          <p:nvPr/>
        </p:nvSpPr>
        <p:spPr>
          <a:xfrm>
            <a:off x="408042" y="882364"/>
            <a:ext cx="10044954" cy="954107"/>
          </a:xfrm>
          <a:prstGeom prst="rect">
            <a:avLst/>
          </a:prstGeom>
        </p:spPr>
        <p:txBody>
          <a:bodyPr wrap="square">
            <a:spAutoFit/>
          </a:bodyPr>
          <a:lstStyle/>
          <a:p>
            <a:pPr fontAlgn="base"/>
            <a:r>
              <a:rPr lang="tr-TR" altLang="zh-CN"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This demo is for you to understand how Unity Distribution Portal services can be integrated to a project that aims to be launched on Huawei AppGallery.</a:t>
            </a:r>
          </a:p>
          <a:p>
            <a:pPr fontAlgn="base"/>
            <a:endParaRPr lang="tr-TR" altLang="zh-CN" sz="14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fontAlgn="base"/>
            <a:r>
              <a:rPr lang="tr-TR" altLang="zh-CN"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Game has 2 Scenes. MainMenu scene is for main menu and Game scene is for playing our game.</a:t>
            </a:r>
            <a:endParaRPr lang="en-US" altLang="zh-CN" sz="14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2" name="Picture 1"/>
          <p:cNvPicPr>
            <a:picLocks noChangeAspect="1"/>
          </p:cNvPicPr>
          <p:nvPr/>
        </p:nvPicPr>
        <p:blipFill>
          <a:blip r:embed="rId2"/>
          <a:stretch>
            <a:fillRect/>
          </a:stretch>
        </p:blipFill>
        <p:spPr>
          <a:xfrm>
            <a:off x="206144" y="2095330"/>
            <a:ext cx="5869732" cy="2956266"/>
          </a:xfrm>
          <a:prstGeom prst="rect">
            <a:avLst/>
          </a:prstGeom>
        </p:spPr>
      </p:pic>
      <p:pic>
        <p:nvPicPr>
          <p:cNvPr id="23" name="Picture 22"/>
          <p:cNvPicPr>
            <a:picLocks noChangeAspect="1"/>
          </p:cNvPicPr>
          <p:nvPr/>
        </p:nvPicPr>
        <p:blipFill>
          <a:blip r:embed="rId3"/>
          <a:stretch>
            <a:fillRect/>
          </a:stretch>
        </p:blipFill>
        <p:spPr>
          <a:xfrm>
            <a:off x="6311491" y="2083247"/>
            <a:ext cx="5690146" cy="2956266"/>
          </a:xfrm>
          <a:prstGeom prst="rect">
            <a:avLst/>
          </a:prstGeom>
        </p:spPr>
      </p:pic>
      <p:sp>
        <p:nvSpPr>
          <p:cNvPr id="27" name="矩形 1"/>
          <p:cNvSpPr/>
          <p:nvPr/>
        </p:nvSpPr>
        <p:spPr>
          <a:xfrm>
            <a:off x="206144" y="5192713"/>
            <a:ext cx="5869732" cy="738664"/>
          </a:xfrm>
          <a:prstGeom prst="rect">
            <a:avLst/>
          </a:prstGeom>
        </p:spPr>
        <p:txBody>
          <a:bodyPr wrap="square">
            <a:spAutoFit/>
          </a:bodyPr>
          <a:lstStyle/>
          <a:p>
            <a:pPr fontAlgn="base"/>
            <a:r>
              <a:rPr lang="tr-TR" altLang="zh-CN"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When we click to the </a:t>
            </a:r>
            <a:r>
              <a:rPr lang="tr-TR" altLang="zh-CN" sz="14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Play </a:t>
            </a:r>
            <a:r>
              <a:rPr lang="tr-TR" altLang="zh-CN"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button in this scene, this will take us to the Game scene. There are no more action on this scene so we can just look at the Game scene.</a:t>
            </a:r>
            <a:endParaRPr lang="en-US" altLang="zh-CN" sz="14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8" name="矩形 1"/>
          <p:cNvSpPr/>
          <p:nvPr/>
        </p:nvSpPr>
        <p:spPr>
          <a:xfrm>
            <a:off x="6275061" y="5192713"/>
            <a:ext cx="5763005" cy="1384995"/>
          </a:xfrm>
          <a:prstGeom prst="rect">
            <a:avLst/>
          </a:prstGeom>
        </p:spPr>
        <p:txBody>
          <a:bodyPr wrap="square">
            <a:spAutoFit/>
          </a:bodyPr>
          <a:lstStyle/>
          <a:p>
            <a:pPr fontAlgn="base"/>
            <a:r>
              <a:rPr lang="tr-TR" altLang="zh-CN"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In the GameScene, you can see a background, a player (which is a crocodile) and red dots (we used them as spawners), a health logo and number, and Timer as their score of survival.</a:t>
            </a:r>
          </a:p>
          <a:p>
            <a:pPr fontAlgn="base"/>
            <a:endParaRPr lang="tr-TR" altLang="zh-CN" sz="14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fontAlgn="base"/>
            <a:r>
              <a:rPr lang="tr-TR" altLang="zh-CN" sz="1400" dirty="0" smtClean="0">
                <a:solidFill>
                  <a:srgbClr val="E0A903"/>
                </a:solidFill>
                <a:latin typeface="Arial" panose="020B0604020202020204" pitchFamily="34" charset="0"/>
                <a:ea typeface="微软雅黑" panose="020B0503020204020204" pitchFamily="34" charset="-122"/>
                <a:cs typeface="Arial" panose="020B0604020202020204" pitchFamily="34" charset="0"/>
              </a:rPr>
              <a:t>Note</a:t>
            </a:r>
            <a:r>
              <a:rPr lang="tr-TR" altLang="zh-CN"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Health and Timer are in the Panel (You can see the Canvas Object on the Hierarchy)</a:t>
            </a:r>
            <a:endParaRPr lang="en-US" altLang="zh-CN" sz="14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010984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301534" y="915830"/>
            <a:ext cx="4516246" cy="2497986"/>
          </a:xfrm>
          <a:prstGeom prst="rect">
            <a:avLst/>
          </a:prstGeom>
        </p:spPr>
      </p:pic>
      <p:sp>
        <p:nvSpPr>
          <p:cNvPr id="24" name="矩形 23"/>
          <p:cNvSpPr/>
          <p:nvPr/>
        </p:nvSpPr>
        <p:spPr>
          <a:xfrm>
            <a:off x="431856" y="217899"/>
            <a:ext cx="10470884" cy="584775"/>
          </a:xfrm>
          <a:prstGeom prst="rect">
            <a:avLst/>
          </a:prstGeom>
        </p:spPr>
        <p:txBody>
          <a:bodyPr wrap="square">
            <a:spAutoFit/>
          </a:bodyPr>
          <a:lstStyle/>
          <a:p>
            <a:pPr algn="ctr"/>
            <a:r>
              <a:rPr lang="tr-TR" altLang="zh-CN" sz="3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File Structure and Scripts</a:t>
            </a:r>
          </a:p>
        </p:txBody>
      </p:sp>
      <p:sp>
        <p:nvSpPr>
          <p:cNvPr id="26" name="矩形 1"/>
          <p:cNvSpPr/>
          <p:nvPr/>
        </p:nvSpPr>
        <p:spPr>
          <a:xfrm>
            <a:off x="408041" y="2809403"/>
            <a:ext cx="6700903" cy="4231928"/>
          </a:xfrm>
          <a:prstGeom prst="rect">
            <a:avLst/>
          </a:prstGeom>
        </p:spPr>
        <p:txBody>
          <a:bodyPr wrap="square">
            <a:spAutoFit/>
          </a:bodyPr>
          <a:lstStyle/>
          <a:p>
            <a:pPr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Demo has several folders such as;</a:t>
            </a:r>
          </a:p>
          <a:p>
            <a:pPr marL="285750" indent="-285750" fontAlgn="base">
              <a:buFont typeface="Arial" panose="020B0604020202020204" pitchFamily="34" charset="0"/>
              <a:buChar char="•"/>
            </a:pPr>
            <a:r>
              <a:rPr lang="tr-TR" altLang="zh-CN" sz="14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Animations</a:t>
            </a:r>
            <a:endPar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endParaRPr>
          </a:p>
          <a:p>
            <a:pPr fontAlgn="base"/>
            <a:r>
              <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For </a:t>
            </a:r>
            <a:r>
              <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rPr>
              <a:t>storing Players movement animations </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inside</a:t>
            </a:r>
          </a:p>
          <a:p>
            <a:pPr marL="285750" indent="-285750" fontAlgn="base">
              <a:buFont typeface="Arial" panose="020B0604020202020204" pitchFamily="34" charset="0"/>
              <a:buChar char="•"/>
            </a:pPr>
            <a:r>
              <a:rPr lang="tr-TR" altLang="zh-CN" sz="14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Images</a:t>
            </a:r>
            <a:endPar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endParaRPr>
          </a:p>
          <a:p>
            <a:pPr lvl="2"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For storing unstructured image files which we can use them to create sprites</a:t>
            </a:r>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285750" indent="-285750" fontAlgn="base">
              <a:buFont typeface="Arial" panose="020B0604020202020204" pitchFamily="34" charset="0"/>
              <a:buChar char="•"/>
            </a:pPr>
            <a:r>
              <a:rPr lang="tr-TR" altLang="zh-CN" sz="14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Plugins</a:t>
            </a:r>
            <a:endPar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endParaRPr>
          </a:p>
          <a:p>
            <a:pPr lvl="2"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This file created by Unity to store UDP and Android configurations in it.</a:t>
            </a:r>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285750" indent="-285750" fontAlgn="base">
              <a:buFont typeface="Arial" panose="020B0604020202020204" pitchFamily="34" charset="0"/>
              <a:buChar char="•"/>
            </a:pPr>
            <a:r>
              <a:rPr lang="tr-TR" altLang="zh-CN" sz="14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Prefabs</a:t>
            </a:r>
            <a:endPar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endParaRPr>
          </a:p>
          <a:p>
            <a:pPr lvl="2"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For storing prefab assets of the game</a:t>
            </a:r>
          </a:p>
          <a:p>
            <a:pPr marL="285750" indent="-285750" fontAlgn="base">
              <a:buFont typeface="Arial" panose="020B0604020202020204" pitchFamily="34" charset="0"/>
              <a:buChar char="•"/>
            </a:pPr>
            <a:r>
              <a:rPr lang="tr-TR" altLang="zh-CN" sz="14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Resources</a:t>
            </a:r>
            <a:endPar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endParaRPr>
          </a:p>
          <a:p>
            <a:pPr lvl="2"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This file created by Unity to store IAP products catalog</a:t>
            </a:r>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285750" indent="-285750" fontAlgn="base">
              <a:buFont typeface="Arial" panose="020B0604020202020204" pitchFamily="34" charset="0"/>
              <a:buChar char="•"/>
            </a:pPr>
            <a:r>
              <a:rPr lang="tr-TR" altLang="zh-CN" sz="14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Scenes</a:t>
            </a:r>
            <a:endPar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endParaRPr>
          </a:p>
          <a:p>
            <a:pPr lvl="2"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For storing scenes such named Game and MainMenu</a:t>
            </a:r>
          </a:p>
          <a:p>
            <a:pPr marL="285750" indent="-285750" fontAlgn="base">
              <a:buFont typeface="Arial" panose="020B0604020202020204" pitchFamily="34" charset="0"/>
              <a:buChar char="•"/>
            </a:pPr>
            <a:r>
              <a:rPr lang="tr-TR" altLang="zh-CN" sz="14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Scripts</a:t>
            </a:r>
            <a:endPar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endParaRPr>
          </a:p>
          <a:p>
            <a:pPr fontAlgn="base"/>
            <a:r>
              <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For storing scripts that used for programming</a:t>
            </a:r>
          </a:p>
          <a:p>
            <a:pPr marL="285750" indent="-285750" fontAlgn="base">
              <a:buFont typeface="Arial" panose="020B0604020202020204" pitchFamily="34" charset="0"/>
              <a:buChar char="•"/>
            </a:pPr>
            <a:r>
              <a:rPr lang="tr-TR" altLang="zh-CN" sz="14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Sprites</a:t>
            </a:r>
            <a:endPar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endParaRPr>
          </a:p>
          <a:p>
            <a:pPr lvl="2"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For storing sprites files</a:t>
            </a:r>
          </a:p>
          <a:p>
            <a:pPr marL="285750" indent="-285750" fontAlgn="base">
              <a:buFont typeface="Arial" panose="020B0604020202020204" pitchFamily="34" charset="0"/>
              <a:buChar char="•"/>
            </a:pPr>
            <a:r>
              <a:rPr lang="tr-TR" altLang="zh-CN" sz="14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UserReporting</a:t>
            </a:r>
            <a:endPar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endParaRPr>
          </a:p>
          <a:p>
            <a:pPr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This file created by Unity to store Cloud Diagnostycs User Report files</a:t>
            </a:r>
          </a:p>
          <a:p>
            <a:pPr lvl="2" fontAlgn="base"/>
            <a:endPar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2" name="Picture 1"/>
          <p:cNvPicPr>
            <a:picLocks noChangeAspect="1"/>
          </p:cNvPicPr>
          <p:nvPr/>
        </p:nvPicPr>
        <p:blipFill>
          <a:blip r:embed="rId3"/>
          <a:stretch>
            <a:fillRect/>
          </a:stretch>
        </p:blipFill>
        <p:spPr>
          <a:xfrm>
            <a:off x="431857" y="915830"/>
            <a:ext cx="5700811" cy="1893573"/>
          </a:xfrm>
          <a:prstGeom prst="rect">
            <a:avLst/>
          </a:prstGeom>
        </p:spPr>
      </p:pic>
      <p:sp>
        <p:nvSpPr>
          <p:cNvPr id="7" name="矩形 1"/>
          <p:cNvSpPr/>
          <p:nvPr/>
        </p:nvSpPr>
        <p:spPr>
          <a:xfrm>
            <a:off x="7298013" y="3573463"/>
            <a:ext cx="4773486" cy="2923877"/>
          </a:xfrm>
          <a:prstGeom prst="rect">
            <a:avLst/>
          </a:prstGeom>
        </p:spPr>
        <p:txBody>
          <a:bodyPr wrap="square">
            <a:spAutoFit/>
          </a:bodyPr>
          <a:lstStyle/>
          <a:p>
            <a:pPr fontAlgn="base"/>
            <a:r>
              <a:rPr lang="tr-TR" altLang="zh-CN" sz="16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Scripts</a:t>
            </a:r>
            <a:endParaRPr lang="tr-TR" altLang="zh-CN" sz="15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fontAlgn="base"/>
            <a:endPar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342900" indent="-342900" fontAlgn="base">
              <a:buFont typeface="+mj-lt"/>
              <a:buAutoNum type="arabicPeriod"/>
            </a:pP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AdManager</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For managing ads</a:t>
            </a:r>
          </a:p>
          <a:p>
            <a:pPr marL="342900" indent="-342900" fontAlgn="base">
              <a:buFont typeface="+mj-lt"/>
              <a:buAutoNum type="arabicPeriod"/>
            </a:pPr>
            <a:endPar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342900" indent="-342900" fontAlgn="base">
              <a:buFont typeface="+mj-lt"/>
              <a:buAutoNum type="arabicPeriod"/>
            </a:pP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Enemy</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Properties about shoes that damages player</a:t>
            </a:r>
          </a:p>
          <a:p>
            <a:pPr marL="342900" indent="-342900" fontAlgn="base">
              <a:buFont typeface="+mj-lt"/>
              <a:buAutoNum type="arabicPeriod"/>
            </a:pPr>
            <a:endPar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342900" indent="-342900" fontAlgn="base">
              <a:buFont typeface="+mj-lt"/>
              <a:buAutoNum type="arabicPeriod"/>
            </a:pP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GameManager</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For managing the game, remove ads and IAP products</a:t>
            </a:r>
          </a:p>
          <a:p>
            <a:pPr marL="342900" indent="-342900" fontAlgn="base">
              <a:buFont typeface="+mj-lt"/>
              <a:buAutoNum type="arabicPeriod"/>
            </a:pPr>
            <a:endPar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342900" indent="-342900" fontAlgn="base">
              <a:buFont typeface="+mj-lt"/>
              <a:buAutoNum type="arabicPeriod"/>
            </a:pP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Player</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Movement animations, movement calculations and sending analytics about player</a:t>
            </a:r>
          </a:p>
          <a:p>
            <a:pPr marL="342900" indent="-342900" fontAlgn="base">
              <a:buFont typeface="+mj-lt"/>
              <a:buAutoNum type="arabicPeriod"/>
            </a:pPr>
            <a:endPar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342900" indent="-342900" fontAlgn="base">
              <a:buFont typeface="+mj-lt"/>
              <a:buAutoNum type="arabicPeriod"/>
            </a:pP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Spawner</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For choosing random spawn point and spawning enemy objects</a:t>
            </a:r>
          </a:p>
        </p:txBody>
      </p:sp>
    </p:spTree>
    <p:extLst>
      <p:ext uri="{BB962C8B-B14F-4D97-AF65-F5344CB8AC3E}">
        <p14:creationId xmlns:p14="http://schemas.microsoft.com/office/powerpoint/2010/main" val="3239263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431856" y="217899"/>
            <a:ext cx="10470884" cy="584775"/>
          </a:xfrm>
          <a:prstGeom prst="rect">
            <a:avLst/>
          </a:prstGeom>
        </p:spPr>
        <p:txBody>
          <a:bodyPr wrap="square">
            <a:spAutoFit/>
          </a:bodyPr>
          <a:lstStyle/>
          <a:p>
            <a:pPr algn="ctr"/>
            <a:r>
              <a:rPr lang="tr-TR" altLang="zh-CN" sz="3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Services of UDP</a:t>
            </a:r>
            <a:endParaRPr lang="zh-CN" altLang="en-US" sz="32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矩形 1"/>
          <p:cNvSpPr/>
          <p:nvPr/>
        </p:nvSpPr>
        <p:spPr>
          <a:xfrm>
            <a:off x="408041" y="899904"/>
            <a:ext cx="11486034" cy="5909310"/>
          </a:xfrm>
          <a:prstGeom prst="rect">
            <a:avLst/>
          </a:prstGeom>
        </p:spPr>
        <p:txBody>
          <a:bodyPr wrap="square">
            <a:spAutoFit/>
          </a:bodyPr>
          <a:lstStyle/>
          <a:p>
            <a:pPr fontAlgn="base"/>
            <a:r>
              <a:rPr lang="tr-TR" altLang="zh-CN" sz="1500" dirty="0" smtClean="0">
                <a:solidFill>
                  <a:srgbClr val="FFC000"/>
                </a:solidFill>
                <a:latin typeface="Arial" panose="020B0604020202020204" pitchFamily="34" charset="0"/>
                <a:ea typeface="微软雅黑" panose="020B0503020204020204" pitchFamily="34" charset="-122"/>
                <a:cs typeface="Arial" panose="020B0604020202020204" pitchFamily="34" charset="0"/>
              </a:rPr>
              <a:t>Ads</a:t>
            </a:r>
          </a:p>
          <a:p>
            <a:pPr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tr-TR" sz="1300" dirty="0" smtClean="0">
                <a:solidFill>
                  <a:schemeClr val="bg1"/>
                </a:solidFill>
              </a:rPr>
              <a:t>Unity Ads</a:t>
            </a:r>
            <a:r>
              <a:rPr lang="en-US" sz="1300" dirty="0">
                <a:solidFill>
                  <a:schemeClr val="bg1"/>
                </a:solidFill>
              </a:rPr>
              <a:t> is the ad monetization solution for mobile games from Unity Technologies. It enables mobile game developers to monetize their entire player base, via ads that are native to Unity-based games</a:t>
            </a:r>
            <a:r>
              <a:rPr lang="en-US" sz="1300" dirty="0" smtClean="0">
                <a:solidFill>
                  <a:schemeClr val="bg1"/>
                </a:solidFill>
              </a:rPr>
              <a:t>.</a:t>
            </a:r>
            <a:endParaRPr lang="tr-TR" sz="1300" dirty="0" smtClean="0">
              <a:solidFill>
                <a:schemeClr val="bg1"/>
              </a:solidFill>
            </a:endParaRPr>
          </a:p>
          <a:p>
            <a:pPr fontAlgn="base"/>
            <a:endPar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fontAlgn="base"/>
            <a:r>
              <a:rPr lang="tr-TR" altLang="zh-CN" sz="1500" dirty="0" smtClean="0">
                <a:solidFill>
                  <a:srgbClr val="FFC000"/>
                </a:solidFill>
                <a:latin typeface="Arial" panose="020B0604020202020204" pitchFamily="34" charset="0"/>
                <a:ea typeface="微软雅黑" panose="020B0503020204020204" pitchFamily="34" charset="-122"/>
                <a:cs typeface="Arial" panose="020B0604020202020204" pitchFamily="34" charset="0"/>
              </a:rPr>
              <a:t>Analytics</a:t>
            </a:r>
          </a:p>
          <a:p>
            <a:pPr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en-US" sz="1300" dirty="0">
                <a:solidFill>
                  <a:schemeClr val="bg1"/>
                </a:solidFill>
              </a:rPr>
              <a:t>Unity Analytics is built for games. It’s natively integrated with Unity, so there’s no SDK to worry about. It gives you specific information you can use to tweak gameplay and offer the best possible experience on multiple platforms. And it helps you get the most out of your monetization efforts</a:t>
            </a:r>
            <a:r>
              <a:rPr lang="en-US" sz="1300" dirty="0" smtClean="0">
                <a:solidFill>
                  <a:schemeClr val="bg1"/>
                </a:solidFill>
              </a:rPr>
              <a:t>.</a:t>
            </a:r>
            <a:endParaRPr lang="tr-TR" sz="1300" dirty="0" smtClean="0">
              <a:solidFill>
                <a:schemeClr val="bg1"/>
              </a:solidFill>
            </a:endParaRPr>
          </a:p>
          <a:p>
            <a:pPr fontAlgn="base"/>
            <a:endPar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fontAlgn="base"/>
            <a:r>
              <a:rPr lang="tr-TR" altLang="zh-CN" sz="1500" dirty="0" smtClean="0">
                <a:solidFill>
                  <a:srgbClr val="FFC000"/>
                </a:solidFill>
                <a:latin typeface="Arial" panose="020B0604020202020204" pitchFamily="34" charset="0"/>
                <a:ea typeface="微软雅黑" panose="020B0503020204020204" pitchFamily="34" charset="-122"/>
                <a:cs typeface="Arial" panose="020B0604020202020204" pitchFamily="34" charset="0"/>
              </a:rPr>
              <a:t>Cloud Build</a:t>
            </a:r>
          </a:p>
          <a:p>
            <a:pPr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en-US" sz="1300" dirty="0">
                <a:solidFill>
                  <a:schemeClr val="bg1"/>
                </a:solidFill>
              </a:rPr>
              <a:t>Cloud Build makes it simple and easy to create and share builds of your game. It automatically compiles, deploys, and tests your game so you can iterate quickly with your team. Setup takes seconds and works with your existing source control repository</a:t>
            </a:r>
            <a:r>
              <a:rPr lang="en-US" sz="1300" dirty="0" smtClean="0">
                <a:solidFill>
                  <a:schemeClr val="bg1"/>
                </a:solidFill>
              </a:rPr>
              <a:t>.</a:t>
            </a:r>
            <a:endParaRPr lang="tr-TR" sz="1300" dirty="0" smtClean="0">
              <a:solidFill>
                <a:schemeClr val="bg1"/>
              </a:solidFill>
            </a:endParaRPr>
          </a:p>
          <a:p>
            <a:pPr fontAlgn="base"/>
            <a:endPar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fontAlgn="base"/>
            <a:r>
              <a:rPr lang="tr-TR" altLang="zh-CN" sz="1500" dirty="0" smtClean="0">
                <a:solidFill>
                  <a:srgbClr val="FFC000"/>
                </a:solidFill>
                <a:latin typeface="Arial" panose="020B0604020202020204" pitchFamily="34" charset="0"/>
                <a:ea typeface="微软雅黑" panose="020B0503020204020204" pitchFamily="34" charset="-122"/>
                <a:cs typeface="Arial" panose="020B0604020202020204" pitchFamily="34" charset="0"/>
              </a:rPr>
              <a:t>Cloud Diagnostics</a:t>
            </a:r>
            <a:endParaRPr lang="tr-TR" altLang="zh-CN" sz="1300" dirty="0" smtClean="0">
              <a:solidFill>
                <a:srgbClr val="FFC000"/>
              </a:solidFill>
              <a:latin typeface="Arial" panose="020B0604020202020204" pitchFamily="34" charset="0"/>
              <a:ea typeface="微软雅黑" panose="020B0503020204020204" pitchFamily="34" charset="-122"/>
              <a:cs typeface="Arial" panose="020B0604020202020204" pitchFamily="34" charset="0"/>
            </a:endParaRPr>
          </a:p>
          <a:p>
            <a:r>
              <a:rPr lang="tr-TR"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en-US" sz="1300" dirty="0" smtClean="0">
                <a:solidFill>
                  <a:schemeClr val="bg1"/>
                </a:solidFill>
              </a:rPr>
              <a:t>Unity Cloud Diagnostics is a suite of cloud-enabled tools that help you identify, collect, and prioritize feedback. React in real-time to keep your users engaged.</a:t>
            </a:r>
            <a:endParaRPr lang="en-US" sz="1300" dirty="0">
              <a:solidFill>
                <a:schemeClr val="bg1"/>
              </a:solidFill>
            </a:endParaRPr>
          </a:p>
          <a:p>
            <a:endPar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fontAlgn="base"/>
            <a:r>
              <a:rPr lang="tr-TR" altLang="zh-CN" sz="1500" dirty="0" smtClean="0">
                <a:solidFill>
                  <a:srgbClr val="FFC000"/>
                </a:solidFill>
                <a:latin typeface="Arial" panose="020B0604020202020204" pitchFamily="34" charset="0"/>
                <a:ea typeface="微软雅黑" panose="020B0503020204020204" pitchFamily="34" charset="-122"/>
                <a:cs typeface="Arial" panose="020B0604020202020204" pitchFamily="34" charset="0"/>
              </a:rPr>
              <a:t>Collaborate</a:t>
            </a:r>
          </a:p>
          <a:p>
            <a:pPr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en-US" sz="1300" dirty="0">
                <a:solidFill>
                  <a:schemeClr val="bg1"/>
                </a:solidFill>
              </a:rPr>
              <a:t>Collaborate features makes it easy for teams to save, share, and sync their Unity projects with others, regardless of location. It’s cloud enabled and built directly into Unity.</a:t>
            </a:r>
            <a:endPar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fontAlgn="base"/>
            <a:endPar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fontAlgn="base"/>
            <a:r>
              <a:rPr lang="tr-TR" altLang="zh-CN" sz="1500" dirty="0" smtClean="0">
                <a:solidFill>
                  <a:srgbClr val="FFC000"/>
                </a:solidFill>
                <a:latin typeface="Arial" panose="020B0604020202020204" pitchFamily="34" charset="0"/>
                <a:ea typeface="微软雅黑" panose="020B0503020204020204" pitchFamily="34" charset="-122"/>
                <a:cs typeface="Arial" panose="020B0604020202020204" pitchFamily="34" charset="0"/>
              </a:rPr>
              <a:t>In-App Purchasing</a:t>
            </a:r>
          </a:p>
          <a:p>
            <a:pPr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en-US" sz="1300" dirty="0">
                <a:solidFill>
                  <a:schemeClr val="bg1"/>
                </a:solidFill>
              </a:rPr>
              <a:t>Unity IAP (In App Purchases) lets you sell a variety of items directly within your free or paid game including premium content, virtual goods and subscriptions.</a:t>
            </a:r>
            <a:endPar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fontAlgn="base"/>
            <a:endPar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fontAlgn="base"/>
            <a:r>
              <a:rPr lang="tr-TR" altLang="zh-CN" sz="1500" dirty="0" smtClean="0">
                <a:solidFill>
                  <a:srgbClr val="FFC000"/>
                </a:solidFill>
                <a:latin typeface="Arial" panose="020B0604020202020204" pitchFamily="34" charset="0"/>
                <a:ea typeface="微软雅黑" panose="020B0503020204020204" pitchFamily="34" charset="-122"/>
                <a:cs typeface="Arial" panose="020B0604020202020204" pitchFamily="34" charset="0"/>
              </a:rPr>
              <a:t>Multiplayer</a:t>
            </a:r>
          </a:p>
          <a:p>
            <a:pPr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Unity Multiplayer gives us 2 solutions which are Vivox (for multiplayer text and voice) and Multiplay (for hosting solutions) to handle our Multiplayer connections.</a:t>
            </a:r>
          </a:p>
          <a:p>
            <a:pPr fontAlgn="base"/>
            <a:endPar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702677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395421" y="3021341"/>
            <a:ext cx="10470884" cy="584775"/>
          </a:xfrm>
          <a:prstGeom prst="rect">
            <a:avLst/>
          </a:prstGeom>
        </p:spPr>
        <p:txBody>
          <a:bodyPr wrap="square" anchor="t">
            <a:spAutoFit/>
          </a:bodyPr>
          <a:lstStyle/>
          <a:p>
            <a:pPr algn="ctr"/>
            <a:r>
              <a:rPr lang="tr-TR" altLang="zh-CN" sz="3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How I Integrate The Services</a:t>
            </a:r>
          </a:p>
        </p:txBody>
      </p:sp>
    </p:spTree>
    <p:extLst>
      <p:ext uri="{BB962C8B-B14F-4D97-AF65-F5344CB8AC3E}">
        <p14:creationId xmlns:p14="http://schemas.microsoft.com/office/powerpoint/2010/main" val="3806126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431856" y="217899"/>
            <a:ext cx="10470884" cy="584775"/>
          </a:xfrm>
          <a:prstGeom prst="rect">
            <a:avLst/>
          </a:prstGeom>
        </p:spPr>
        <p:txBody>
          <a:bodyPr wrap="square">
            <a:spAutoFit/>
          </a:bodyPr>
          <a:lstStyle/>
          <a:p>
            <a:pPr algn="ctr"/>
            <a:r>
              <a:rPr lang="tr-TR" altLang="zh-CN" sz="3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Ads </a:t>
            </a:r>
            <a:r>
              <a:rPr lang="tr-TR" altLang="zh-CN" sz="3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- 1</a:t>
            </a:r>
            <a:endParaRPr lang="zh-CN" altLang="en-US" sz="32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矩形 1"/>
          <p:cNvSpPr/>
          <p:nvPr/>
        </p:nvSpPr>
        <p:spPr>
          <a:xfrm>
            <a:off x="408041" y="899904"/>
            <a:ext cx="11128524" cy="1492716"/>
          </a:xfrm>
          <a:prstGeom prst="rect">
            <a:avLst/>
          </a:prstGeom>
        </p:spPr>
        <p:txBody>
          <a:bodyPr wrap="square">
            <a:spAutoFit/>
          </a:bodyPr>
          <a:lstStyle/>
          <a:p>
            <a:pPr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Before starting to integrate Unity Ads, you can find your </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Ad IDs </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about placements down below.</a:t>
            </a:r>
          </a:p>
          <a:p>
            <a:pPr fontAlgn="base"/>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fontAlgn="base"/>
            <a:r>
              <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hlinkClick r:id="rId2"/>
              </a:rPr>
              <a:t>https</a:t>
            </a:r>
            <a:r>
              <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hlinkClick r:id="rId2"/>
              </a:rPr>
              <a:t>://</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hlinkClick r:id="rId2"/>
              </a:rPr>
              <a:t>docs.unity3d.com/Manual/UnityAds.html</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t>
            </a:r>
          </a:p>
          <a:p>
            <a:pPr fontAlgn="base"/>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342900" indent="-342900" fontAlgn="base">
              <a:buFont typeface="+mj-lt"/>
              <a:buAutoNum type="arabicPeriod"/>
            </a:pPr>
            <a:r>
              <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rPr>
              <a:t>Go to </a:t>
            </a:r>
            <a:r>
              <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hlinkClick r:id="rId3"/>
              </a:rPr>
              <a:t>https://</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hlinkClick r:id="rId3"/>
              </a:rPr>
              <a:t>dashboard.unity3d.com/landing</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open the left hand bar and click Projects in Monetize &gt; Projects.</a:t>
            </a:r>
          </a:p>
          <a:p>
            <a:pPr marL="342900" indent="-342900" fontAlgn="base">
              <a:buFont typeface="+mj-lt"/>
              <a:buAutoNum type="arabicPeriod"/>
            </a:pP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After selecting your project, click Monetization &gt; Placements</a:t>
            </a:r>
          </a:p>
          <a:p>
            <a:pPr marL="342900" indent="-342900" fontAlgn="base">
              <a:buFont typeface="+mj-lt"/>
              <a:buAutoNum type="arabicPeriod"/>
            </a:pP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You can see your Google Play and IOS game Ids and your advertisement types on the right. You can create more with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Add Placement</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button</a:t>
            </a:r>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17" name="Group 16"/>
          <p:cNvGrpSpPr/>
          <p:nvPr/>
        </p:nvGrpSpPr>
        <p:grpSpPr>
          <a:xfrm>
            <a:off x="268369" y="3178498"/>
            <a:ext cx="3339602" cy="3053591"/>
            <a:chOff x="400500" y="3589345"/>
            <a:chExt cx="2757025" cy="2520907"/>
          </a:xfrm>
        </p:grpSpPr>
        <p:pic>
          <p:nvPicPr>
            <p:cNvPr id="6" name="Picture 5"/>
            <p:cNvPicPr>
              <a:picLocks noChangeAspect="1"/>
            </p:cNvPicPr>
            <p:nvPr/>
          </p:nvPicPr>
          <p:blipFill>
            <a:blip r:embed="rId4"/>
            <a:stretch>
              <a:fillRect/>
            </a:stretch>
          </p:blipFill>
          <p:spPr>
            <a:xfrm>
              <a:off x="400500" y="3589345"/>
              <a:ext cx="2757025" cy="2520907"/>
            </a:xfrm>
            <a:prstGeom prst="rect">
              <a:avLst/>
            </a:prstGeom>
          </p:spPr>
        </p:pic>
        <p:sp>
          <p:nvSpPr>
            <p:cNvPr id="8" name="Rounded Rectangle 7"/>
            <p:cNvSpPr/>
            <p:nvPr/>
          </p:nvSpPr>
          <p:spPr>
            <a:xfrm>
              <a:off x="1669931" y="5433565"/>
              <a:ext cx="362750" cy="138197"/>
            </a:xfrm>
            <a:prstGeom prst="roundRect">
              <a:avLst/>
            </a:prstGeom>
            <a:noFill/>
            <a:ln>
              <a:solidFill>
                <a:srgbClr val="C215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ounded Rectangle 8"/>
            <p:cNvSpPr/>
            <p:nvPr/>
          </p:nvSpPr>
          <p:spPr>
            <a:xfrm>
              <a:off x="407375" y="3639137"/>
              <a:ext cx="205114" cy="133738"/>
            </a:xfrm>
            <a:prstGeom prst="roundRect">
              <a:avLst/>
            </a:prstGeom>
            <a:noFill/>
            <a:ln>
              <a:solidFill>
                <a:srgbClr val="C215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Rounded Rectangle 11"/>
            <p:cNvSpPr/>
            <p:nvPr/>
          </p:nvSpPr>
          <p:spPr>
            <a:xfrm>
              <a:off x="456724" y="5122541"/>
              <a:ext cx="427219" cy="133739"/>
            </a:xfrm>
            <a:prstGeom prst="roundRect">
              <a:avLst/>
            </a:prstGeom>
            <a:noFill/>
            <a:ln>
              <a:solidFill>
                <a:srgbClr val="C215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16" name="Group 15"/>
          <p:cNvGrpSpPr/>
          <p:nvPr/>
        </p:nvGrpSpPr>
        <p:grpSpPr>
          <a:xfrm>
            <a:off x="3903592" y="3178498"/>
            <a:ext cx="2633936" cy="3206735"/>
            <a:chOff x="3688500" y="3424341"/>
            <a:chExt cx="2633936" cy="3206735"/>
          </a:xfrm>
        </p:grpSpPr>
        <p:pic>
          <p:nvPicPr>
            <p:cNvPr id="10" name="Picture 9"/>
            <p:cNvPicPr>
              <a:picLocks noChangeAspect="1"/>
            </p:cNvPicPr>
            <p:nvPr/>
          </p:nvPicPr>
          <p:blipFill>
            <a:blip r:embed="rId5"/>
            <a:stretch>
              <a:fillRect/>
            </a:stretch>
          </p:blipFill>
          <p:spPr>
            <a:xfrm>
              <a:off x="3688500" y="3424341"/>
              <a:ext cx="2633936" cy="3206735"/>
            </a:xfrm>
            <a:prstGeom prst="rect">
              <a:avLst/>
            </a:prstGeom>
          </p:spPr>
        </p:pic>
        <p:sp>
          <p:nvSpPr>
            <p:cNvPr id="14" name="Rounded Rectangle 13"/>
            <p:cNvSpPr/>
            <p:nvPr/>
          </p:nvSpPr>
          <p:spPr>
            <a:xfrm>
              <a:off x="4016811" y="5337259"/>
              <a:ext cx="575814" cy="138197"/>
            </a:xfrm>
            <a:prstGeom prst="roundRect">
              <a:avLst/>
            </a:prstGeom>
            <a:noFill/>
            <a:ln>
              <a:solidFill>
                <a:srgbClr val="C215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Rounded Rectangle 14"/>
            <p:cNvSpPr/>
            <p:nvPr/>
          </p:nvSpPr>
          <p:spPr>
            <a:xfrm>
              <a:off x="4093948" y="5617879"/>
              <a:ext cx="512427" cy="138197"/>
            </a:xfrm>
            <a:prstGeom prst="roundRect">
              <a:avLst/>
            </a:prstGeom>
            <a:noFill/>
            <a:ln>
              <a:solidFill>
                <a:srgbClr val="C215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pic>
        <p:nvPicPr>
          <p:cNvPr id="13" name="Picture 12"/>
          <p:cNvPicPr>
            <a:picLocks noChangeAspect="1"/>
          </p:cNvPicPr>
          <p:nvPr/>
        </p:nvPicPr>
        <p:blipFill>
          <a:blip r:embed="rId6"/>
          <a:stretch>
            <a:fillRect/>
          </a:stretch>
        </p:blipFill>
        <p:spPr>
          <a:xfrm>
            <a:off x="6833149" y="3178497"/>
            <a:ext cx="4944725" cy="2677743"/>
          </a:xfrm>
          <a:prstGeom prst="rect">
            <a:avLst/>
          </a:prstGeom>
        </p:spPr>
      </p:pic>
    </p:spTree>
    <p:extLst>
      <p:ext uri="{BB962C8B-B14F-4D97-AF65-F5344CB8AC3E}">
        <p14:creationId xmlns:p14="http://schemas.microsoft.com/office/powerpoint/2010/main" val="421974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431856" y="217899"/>
            <a:ext cx="10470884" cy="584775"/>
          </a:xfrm>
          <a:prstGeom prst="rect">
            <a:avLst/>
          </a:prstGeom>
        </p:spPr>
        <p:txBody>
          <a:bodyPr wrap="square">
            <a:spAutoFit/>
          </a:bodyPr>
          <a:lstStyle/>
          <a:p>
            <a:pPr algn="ctr"/>
            <a:r>
              <a:rPr lang="tr-TR" altLang="zh-CN" sz="3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Ads </a:t>
            </a:r>
            <a:r>
              <a:rPr lang="tr-TR" altLang="zh-CN" sz="3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- 2</a:t>
            </a:r>
            <a:endParaRPr lang="zh-CN" altLang="en-US" sz="32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矩形 1"/>
          <p:cNvSpPr/>
          <p:nvPr/>
        </p:nvSpPr>
        <p:spPr>
          <a:xfrm>
            <a:off x="408041" y="899904"/>
            <a:ext cx="11486034" cy="2092881"/>
          </a:xfrm>
          <a:prstGeom prst="rect">
            <a:avLst/>
          </a:prstGeom>
        </p:spPr>
        <p:txBody>
          <a:bodyPr wrap="square">
            <a:spAutoFit/>
          </a:bodyPr>
          <a:lstStyle/>
          <a:p>
            <a:pPr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Normally Parent GameObject ‘LosePanel’ is Disable because of this panel is going to shown when player loses the game.</a:t>
            </a:r>
            <a:r>
              <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So the AdManager is disabled too as his child gameobject. With that I can initiate the ad showing process after the player dies and it will not shown while the game is going.</a:t>
            </a:r>
          </a:p>
          <a:p>
            <a:pPr fontAlgn="base"/>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342900" indent="-342900" fontAlgn="base">
              <a:buFont typeface="+mj-lt"/>
              <a:buAutoNum type="arabicPeriod"/>
            </a:pPr>
            <a:r>
              <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rPr>
              <a:t>Create a new Empty Game Object and create a Script named </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AdManager wherever your structure does it right.</a:t>
            </a:r>
          </a:p>
          <a:p>
            <a:pPr marL="342900" indent="-342900" fontAlgn="base">
              <a:buFont typeface="+mj-lt"/>
              <a:buAutoNum type="arabicPeriod"/>
            </a:pPr>
            <a:endPar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342900" indent="-342900" fontAlgn="base">
              <a:buFont typeface="+mj-lt"/>
              <a:buAutoNum type="arabicPeriod"/>
            </a:pP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Open AdManager Script and import UnityEngine.Advertisement and call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Advertisement.Initialize(string PlayStoreID, boolean isTestAd)</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t>
            </a:r>
            <a:endParaRPr lang="tr-TR" altLang="zh-CN" sz="1300" dirty="0" smtClean="0">
              <a:solidFill>
                <a:srgbClr val="FFC000"/>
              </a:solidFill>
              <a:latin typeface="Arial" panose="020B0604020202020204" pitchFamily="34" charset="0"/>
              <a:ea typeface="微软雅黑" panose="020B0503020204020204" pitchFamily="34" charset="-122"/>
              <a:cs typeface="Arial" panose="020B0604020202020204" pitchFamily="34" charset="0"/>
            </a:endParaRPr>
          </a:p>
          <a:p>
            <a:pPr marL="342900" indent="-342900" fontAlgn="base">
              <a:buFont typeface="+mj-lt"/>
              <a:buAutoNum type="arabicPeriod"/>
            </a:pPr>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342900" indent="-342900" fontAlgn="base">
              <a:buFont typeface="+mj-lt"/>
              <a:buAutoNum type="arabicPeriod"/>
            </a:pP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Than Call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Advertisement.show(string AdID) </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after receiving true from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Advertisement.IsReady(string AdID)</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t>
            </a:r>
          </a:p>
          <a:p>
            <a:pPr marL="342900" indent="-342900" fontAlgn="base">
              <a:buFont typeface="+mj-lt"/>
              <a:buAutoNum type="arabicPeriod"/>
            </a:pPr>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After calling the show() method, ad will shown.</a:t>
            </a:r>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817050" y="3136426"/>
            <a:ext cx="8219890" cy="2686068"/>
          </a:xfrm>
          <a:prstGeom prst="rect">
            <a:avLst/>
          </a:prstGeom>
        </p:spPr>
      </p:pic>
      <p:pic>
        <p:nvPicPr>
          <p:cNvPr id="4" name="Picture 3"/>
          <p:cNvPicPr>
            <a:picLocks noChangeAspect="1"/>
          </p:cNvPicPr>
          <p:nvPr/>
        </p:nvPicPr>
        <p:blipFill>
          <a:blip r:embed="rId3"/>
          <a:stretch>
            <a:fillRect/>
          </a:stretch>
        </p:blipFill>
        <p:spPr>
          <a:xfrm>
            <a:off x="431856" y="3136426"/>
            <a:ext cx="3130306" cy="3416773"/>
          </a:xfrm>
          <a:prstGeom prst="rect">
            <a:avLst/>
          </a:prstGeom>
        </p:spPr>
      </p:pic>
    </p:spTree>
    <p:extLst>
      <p:ext uri="{BB962C8B-B14F-4D97-AF65-F5344CB8AC3E}">
        <p14:creationId xmlns:p14="http://schemas.microsoft.com/office/powerpoint/2010/main" val="3848818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431856" y="217899"/>
            <a:ext cx="10470884" cy="584775"/>
          </a:xfrm>
          <a:prstGeom prst="rect">
            <a:avLst/>
          </a:prstGeom>
        </p:spPr>
        <p:txBody>
          <a:bodyPr wrap="square">
            <a:spAutoFit/>
          </a:bodyPr>
          <a:lstStyle/>
          <a:p>
            <a:pPr algn="ctr"/>
            <a:r>
              <a:rPr lang="tr-TR" altLang="zh-CN" sz="3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In-App </a:t>
            </a:r>
            <a:r>
              <a:rPr lang="tr-TR" altLang="zh-CN" sz="3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Purchases</a:t>
            </a:r>
            <a:endParaRPr lang="zh-CN" altLang="en-US" sz="32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矩形 1"/>
          <p:cNvSpPr/>
          <p:nvPr/>
        </p:nvSpPr>
        <p:spPr>
          <a:xfrm>
            <a:off x="408041" y="899904"/>
            <a:ext cx="7523847" cy="2893100"/>
          </a:xfrm>
          <a:prstGeom prst="rect">
            <a:avLst/>
          </a:prstGeom>
        </p:spPr>
        <p:txBody>
          <a:bodyPr wrap="square">
            <a:spAutoFit/>
          </a:bodyPr>
          <a:lstStyle/>
          <a:p>
            <a:pPr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Place a button in the scene wherever you want to use as ‘Purchase this’ or ‘Remove Ads’.</a:t>
            </a:r>
          </a:p>
          <a:p>
            <a:pPr fontAlgn="base"/>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Than call the method that you bind. I use RemoveAds().</a:t>
            </a:r>
          </a:p>
          <a:p>
            <a:pPr fontAlgn="base"/>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fontAlgn="base"/>
            <a:r>
              <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hlinkClick r:id="rId2"/>
              </a:rPr>
              <a:t>https</a:t>
            </a:r>
            <a:r>
              <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hlinkClick r:id="rId2"/>
              </a:rPr>
              <a:t>://</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hlinkClick r:id="rId2"/>
              </a:rPr>
              <a:t>docs.unity3d.com/Manual/UnityIAP.html</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t>
            </a:r>
          </a:p>
          <a:p>
            <a:pPr fontAlgn="base"/>
            <a:endPar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342900" indent="-342900" fontAlgn="base">
              <a:buFont typeface="+mj-lt"/>
              <a:buAutoNum type="arabicPeriod"/>
            </a:pP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Go to Assets &gt; Plugins &gt; UDP &gt; Resources &gt; UDP Settings and go to IAP Catalog section to create a IAP product</a:t>
            </a:r>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342900" indent="-342900" fontAlgn="base">
              <a:buFont typeface="+mj-lt"/>
              <a:buAutoNum type="arabicPeriod"/>
            </a:pPr>
            <a:r>
              <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rPr>
              <a:t>I</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mport UnityEngine.UDP with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using UnityEngine.UDP</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command.</a:t>
            </a:r>
          </a:p>
          <a:p>
            <a:pPr marL="342900" indent="-342900" fontAlgn="base">
              <a:buFont typeface="+mj-lt"/>
              <a:buAutoNum type="arabicPeriod"/>
            </a:pP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Than create 2 classes to implement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IInitListener</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and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IPurchaseListener</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t>
            </a:r>
          </a:p>
          <a:p>
            <a:pPr marL="342900" indent="-342900" fontAlgn="base">
              <a:buFont typeface="+mj-lt"/>
              <a:buAutoNum type="arabicPeriod"/>
            </a:pP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Create new Instance of IInitListener and call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StoreService.Initialize(IInitListener initListener)</a:t>
            </a:r>
          </a:p>
          <a:p>
            <a:pPr marL="342900" indent="-342900" fontAlgn="base">
              <a:buFont typeface="+mj-lt"/>
              <a:buAutoNum type="arabicPeriod"/>
            </a:pP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In the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OnInitialized</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method, create a new instance of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IPurchaseListener</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and call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StoreService.QueryInventory(IPurchaseListener purchaseListener)</a:t>
            </a: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than call </a:t>
            </a:r>
            <a:r>
              <a:rPr lang="tr-TR" altLang="zh-CN" sz="1300" dirty="0" smtClean="0">
                <a:solidFill>
                  <a:srgbClr val="F79646"/>
                </a:solidFill>
                <a:latin typeface="Arial" panose="020B0604020202020204" pitchFamily="34" charset="0"/>
                <a:ea typeface="微软雅黑" panose="020B0503020204020204" pitchFamily="34" charset="-122"/>
                <a:cs typeface="Arial" panose="020B0604020202020204" pitchFamily="34" charset="0"/>
              </a:rPr>
              <a:t>StoreService.Purchase(string productID, string payload, IPurchaseListener purchaseListener)</a:t>
            </a:r>
          </a:p>
          <a:p>
            <a:pPr marL="342900" indent="-342900" fontAlgn="base">
              <a:buFont typeface="+mj-lt"/>
              <a:buAutoNum type="arabicPeriod"/>
            </a:pPr>
            <a:r>
              <a:rPr lang="tr-TR" altLang="zh-CN" sz="13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Than execute the OnPurchaseX methods to do according to consequences.</a:t>
            </a:r>
            <a:endParaRPr lang="tr-TR" altLang="zh-CN" sz="13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8" name="Picture 7"/>
          <p:cNvPicPr>
            <a:picLocks noChangeAspect="1"/>
          </p:cNvPicPr>
          <p:nvPr/>
        </p:nvPicPr>
        <p:blipFill>
          <a:blip r:embed="rId3"/>
          <a:stretch>
            <a:fillRect/>
          </a:stretch>
        </p:blipFill>
        <p:spPr>
          <a:xfrm>
            <a:off x="8077754" y="802674"/>
            <a:ext cx="3905698" cy="2161563"/>
          </a:xfrm>
          <a:prstGeom prst="rect">
            <a:avLst/>
          </a:prstGeom>
        </p:spPr>
      </p:pic>
      <p:pic>
        <p:nvPicPr>
          <p:cNvPr id="9" name="Picture 8"/>
          <p:cNvPicPr>
            <a:picLocks noChangeAspect="1"/>
          </p:cNvPicPr>
          <p:nvPr/>
        </p:nvPicPr>
        <p:blipFill>
          <a:blip r:embed="rId4"/>
          <a:stretch>
            <a:fillRect/>
          </a:stretch>
        </p:blipFill>
        <p:spPr>
          <a:xfrm>
            <a:off x="181276" y="6011895"/>
            <a:ext cx="2312888" cy="714117"/>
          </a:xfrm>
          <a:prstGeom prst="rect">
            <a:avLst/>
          </a:prstGeom>
        </p:spPr>
      </p:pic>
      <p:pic>
        <p:nvPicPr>
          <p:cNvPr id="10" name="Picture 9"/>
          <p:cNvPicPr>
            <a:picLocks noChangeAspect="1"/>
          </p:cNvPicPr>
          <p:nvPr/>
        </p:nvPicPr>
        <p:blipFill>
          <a:blip r:embed="rId5"/>
          <a:stretch>
            <a:fillRect/>
          </a:stretch>
        </p:blipFill>
        <p:spPr>
          <a:xfrm>
            <a:off x="3036010" y="4237323"/>
            <a:ext cx="4519188" cy="2488689"/>
          </a:xfrm>
          <a:prstGeom prst="rect">
            <a:avLst/>
          </a:prstGeom>
        </p:spPr>
      </p:pic>
      <p:pic>
        <p:nvPicPr>
          <p:cNvPr id="11" name="Picture 10"/>
          <p:cNvPicPr>
            <a:picLocks noChangeAspect="1"/>
          </p:cNvPicPr>
          <p:nvPr/>
        </p:nvPicPr>
        <p:blipFill>
          <a:blip r:embed="rId6"/>
          <a:stretch>
            <a:fillRect/>
          </a:stretch>
        </p:blipFill>
        <p:spPr>
          <a:xfrm>
            <a:off x="7696548" y="3392893"/>
            <a:ext cx="4286904" cy="3333119"/>
          </a:xfrm>
          <a:prstGeom prst="rect">
            <a:avLst/>
          </a:prstGeom>
        </p:spPr>
      </p:pic>
      <p:pic>
        <p:nvPicPr>
          <p:cNvPr id="12" name="Picture 11"/>
          <p:cNvPicPr>
            <a:picLocks noChangeAspect="1"/>
          </p:cNvPicPr>
          <p:nvPr/>
        </p:nvPicPr>
        <p:blipFill>
          <a:blip r:embed="rId7"/>
          <a:stretch>
            <a:fillRect/>
          </a:stretch>
        </p:blipFill>
        <p:spPr>
          <a:xfrm>
            <a:off x="181276" y="4237323"/>
            <a:ext cx="2742644" cy="1529742"/>
          </a:xfrm>
          <a:prstGeom prst="rect">
            <a:avLst/>
          </a:prstGeom>
        </p:spPr>
      </p:pic>
      <p:cxnSp>
        <p:nvCxnSpPr>
          <p:cNvPr id="14" name="Elbow Connector 13"/>
          <p:cNvCxnSpPr/>
          <p:nvPr/>
        </p:nvCxnSpPr>
        <p:spPr>
          <a:xfrm rot="10800000" flipV="1">
            <a:off x="262176" y="2346453"/>
            <a:ext cx="2082265" cy="1890872"/>
          </a:xfrm>
          <a:prstGeom prst="bentConnector3">
            <a:avLst>
              <a:gd name="adj1" fmla="val 100187"/>
            </a:avLst>
          </a:prstGeom>
          <a:ln>
            <a:solidFill>
              <a:srgbClr val="F7964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895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0106 HDD_UK_Template.pptx" id="{3B0B1142-EE7D-4514-90DA-0A6B64BCDD58}" vid="{DEC72954-0881-467D-AD8D-4E56862A0D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23117</TotalTime>
  <Words>567</Words>
  <Application>Microsoft Office PowerPoint</Application>
  <PresentationFormat>Custom</PresentationFormat>
  <Paragraphs>149</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Microsoft YaHei</vt:lpstr>
      <vt:lpstr>Microsoft YaHei</vt:lpstr>
      <vt:lpstr>宋体</vt:lpstr>
      <vt:lpstr>Arial</vt:lpstr>
      <vt:lpstr>Calibri</vt:lpstr>
      <vt:lpstr>等线</vt:lpstr>
      <vt:lpstr>Gotham</vt:lpstr>
      <vt:lpstr>Huawei Sans Medium</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Mustafa Can</cp:lastModifiedBy>
  <cp:revision>972</cp:revision>
  <dcterms:created xsi:type="dcterms:W3CDTF">2018-11-29T10:16:29Z</dcterms:created>
  <dcterms:modified xsi:type="dcterms:W3CDTF">2021-01-07T15:05:56Z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(3)MHds0VrD675CgJS9gIwwVh/NXwB18GhoqKJkmj/kw25J5ToXrcBvT25MLw/66jqJ//iYg34V
HeY+0inGA97TnEXl5rjWBWB3p/40f/KMSqC0pBFgJp9I7Vpm7ry1CE1gcZHp1F1K0YGo4oV2
4o9/uwDR2zwjwDe5lBVhHAJntSWsOL2CQJJQZ4LmoC4lYTnu8GM2Y57Fi1ZjJjRSjMb9xxqj
tRYiR8AzisYfBqqdMs</vt:lpwstr>
  </property>
  <property fmtid="{D5CDD505-2E9C-101B-9397-08002B2CF9AE}" pid="3" name="_2015_ms_pID_7253431">
    <vt:lpwstr>W/FgtDU8EkVB9Mj4Q8H72E4wSjkU6Q6tDBEh+lWeoIdrLi7nGResap
Qb/PgJ6jfXY9zN8kKgf7WFLZxA4TvqdCy5ZxkKMH7QZVBtbabxNSffMlDE4NvZPft8Pcp+zH
gRv1W9pAOEIcyqqr32jSaLuHq7/aR+9R6om83iLwB/kDqMyJthRkCDfWqCJKzylVqcJtNYNG
FN99bcfIumNja4QNUBubJpKeh8E76fGV66Ey</vt:lpwstr>
  </property>
  <property fmtid="{D5CDD505-2E9C-101B-9397-08002B2CF9AE}" pid="4" name="_2015_ms_pID_7253432">
    <vt:lpwstr>tg==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1609825641</vt:lpwstr>
  </property>
</Properties>
</file>