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56" r:id="rId2"/>
    <p:sldId id="257" r:id="rId3"/>
    <p:sldId id="258" r:id="rId4"/>
    <p:sldId id="259" r:id="rId5"/>
    <p:sldId id="260" r:id="rId6"/>
    <p:sldId id="261" r:id="rId7"/>
    <p:sldId id="262" r:id="rId8"/>
    <p:sldId id="309" r:id="rId9"/>
    <p:sldId id="263" r:id="rId10"/>
    <p:sldId id="264" r:id="rId11"/>
    <p:sldId id="265" r:id="rId12"/>
    <p:sldId id="267" r:id="rId13"/>
    <p:sldId id="266" r:id="rId14"/>
    <p:sldId id="324" r:id="rId15"/>
    <p:sldId id="322" r:id="rId16"/>
    <p:sldId id="341" r:id="rId17"/>
    <p:sldId id="268" r:id="rId18"/>
    <p:sldId id="269" r:id="rId19"/>
    <p:sldId id="270" r:id="rId20"/>
    <p:sldId id="271" r:id="rId21"/>
    <p:sldId id="272" r:id="rId22"/>
    <p:sldId id="273" r:id="rId23"/>
    <p:sldId id="274" r:id="rId24"/>
    <p:sldId id="275" r:id="rId25"/>
    <p:sldId id="276" r:id="rId26"/>
    <p:sldId id="277" r:id="rId27"/>
    <p:sldId id="301" r:id="rId28"/>
    <p:sldId id="308" r:id="rId29"/>
    <p:sldId id="302" r:id="rId30"/>
    <p:sldId id="310" r:id="rId31"/>
    <p:sldId id="303" r:id="rId32"/>
    <p:sldId id="311" r:id="rId33"/>
    <p:sldId id="312" r:id="rId34"/>
    <p:sldId id="304" r:id="rId35"/>
    <p:sldId id="325" r:id="rId36"/>
    <p:sldId id="327" r:id="rId37"/>
    <p:sldId id="326" r:id="rId38"/>
    <p:sldId id="279" r:id="rId39"/>
    <p:sldId id="278" r:id="rId40"/>
    <p:sldId id="287" r:id="rId41"/>
    <p:sldId id="280" r:id="rId42"/>
    <p:sldId id="281" r:id="rId43"/>
    <p:sldId id="282" r:id="rId44"/>
    <p:sldId id="284" r:id="rId45"/>
    <p:sldId id="283" r:id="rId46"/>
    <p:sldId id="285" r:id="rId47"/>
    <p:sldId id="286" r:id="rId48"/>
    <p:sldId id="297" r:id="rId49"/>
    <p:sldId id="298" r:id="rId50"/>
    <p:sldId id="299" r:id="rId51"/>
    <p:sldId id="300" r:id="rId52"/>
    <p:sldId id="288" r:id="rId53"/>
    <p:sldId id="289" r:id="rId54"/>
    <p:sldId id="290" r:id="rId55"/>
    <p:sldId id="292" r:id="rId56"/>
    <p:sldId id="293" r:id="rId57"/>
    <p:sldId id="294" r:id="rId58"/>
    <p:sldId id="295" r:id="rId59"/>
    <p:sldId id="296" r:id="rId60"/>
    <p:sldId id="306" r:id="rId61"/>
    <p:sldId id="315" r:id="rId62"/>
    <p:sldId id="314" r:id="rId63"/>
    <p:sldId id="316" r:id="rId64"/>
    <p:sldId id="317" r:id="rId65"/>
    <p:sldId id="318" r:id="rId66"/>
    <p:sldId id="319" r:id="rId67"/>
    <p:sldId id="307" r:id="rId68"/>
    <p:sldId id="320" r:id="rId69"/>
    <p:sldId id="321" r:id="rId70"/>
    <p:sldId id="323" r:id="rId71"/>
    <p:sldId id="329" r:id="rId72"/>
    <p:sldId id="330" r:id="rId73"/>
    <p:sldId id="340" r:id="rId74"/>
    <p:sldId id="328" r:id="rId75"/>
    <p:sldId id="332" r:id="rId76"/>
    <p:sldId id="335" r:id="rId77"/>
    <p:sldId id="336" r:id="rId78"/>
    <p:sldId id="333" r:id="rId79"/>
    <p:sldId id="334" r:id="rId80"/>
    <p:sldId id="337" r:id="rId81"/>
    <p:sldId id="338" r:id="rId82"/>
    <p:sldId id="339" r:id="rId83"/>
    <p:sldId id="342" r:id="rId84"/>
    <p:sldId id="343" r:id="rId85"/>
    <p:sldId id="344" r:id="rId86"/>
    <p:sldId id="345" r:id="rId87"/>
    <p:sldId id="346" r:id="rId88"/>
    <p:sldId id="347" r:id="rId89"/>
    <p:sldId id="348" r:id="rId9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80495A0-32D7-4607-AEED-94B7F19271F4}">
          <p14:sldIdLst>
            <p14:sldId id="256"/>
            <p14:sldId id="257"/>
            <p14:sldId id="258"/>
            <p14:sldId id="259"/>
            <p14:sldId id="260"/>
            <p14:sldId id="261"/>
            <p14:sldId id="262"/>
            <p14:sldId id="309"/>
            <p14:sldId id="263"/>
            <p14:sldId id="264"/>
            <p14:sldId id="265"/>
            <p14:sldId id="267"/>
            <p14:sldId id="266"/>
            <p14:sldId id="324"/>
            <p14:sldId id="322"/>
            <p14:sldId id="341"/>
            <p14:sldId id="268"/>
            <p14:sldId id="269"/>
            <p14:sldId id="270"/>
            <p14:sldId id="271"/>
            <p14:sldId id="272"/>
            <p14:sldId id="273"/>
            <p14:sldId id="274"/>
            <p14:sldId id="275"/>
            <p14:sldId id="276"/>
            <p14:sldId id="277"/>
            <p14:sldId id="301"/>
            <p14:sldId id="308"/>
            <p14:sldId id="302"/>
            <p14:sldId id="310"/>
            <p14:sldId id="303"/>
            <p14:sldId id="311"/>
            <p14:sldId id="312"/>
            <p14:sldId id="304"/>
          </p14:sldIdLst>
        </p14:section>
        <p14:section name="Scopes" id="{4C208889-CABB-41B8-92CD-B628725242BA}">
          <p14:sldIdLst>
            <p14:sldId id="325"/>
            <p14:sldId id="327"/>
            <p14:sldId id="326"/>
          </p14:sldIdLst>
        </p14:section>
        <p14:section name="Modularisierung" id="{4AE2DE64-096F-4BB7-9643-B086353F20A6}">
          <p14:sldIdLst>
            <p14:sldId id="279"/>
            <p14:sldId id="278"/>
            <p14:sldId id="287"/>
            <p14:sldId id="280"/>
            <p14:sldId id="281"/>
            <p14:sldId id="282"/>
            <p14:sldId id="284"/>
            <p14:sldId id="283"/>
            <p14:sldId id="285"/>
            <p14:sldId id="286"/>
          </p14:sldIdLst>
        </p14:section>
        <p14:section name="http" id="{FD124A3B-8B43-4A2E-8BFC-1EFAEDCB0A79}">
          <p14:sldIdLst>
            <p14:sldId id="297"/>
            <p14:sldId id="298"/>
            <p14:sldId id="299"/>
            <p14:sldId id="300"/>
          </p14:sldIdLst>
        </p14:section>
        <p14:section name="Direktiven" id="{1FB2B58A-267A-48A7-AC86-17AA46C51A44}">
          <p14:sldIdLst>
            <p14:sldId id="288"/>
            <p14:sldId id="289"/>
            <p14:sldId id="290"/>
            <p14:sldId id="292"/>
            <p14:sldId id="293"/>
            <p14:sldId id="294"/>
            <p14:sldId id="295"/>
            <p14:sldId id="296"/>
          </p14:sldIdLst>
        </p14:section>
        <p14:section name="Client Side Routing" id="{822CF7C8-10A1-45BD-96E8-B5CC0388CE21}">
          <p14:sldIdLst>
            <p14:sldId id="306"/>
            <p14:sldId id="315"/>
            <p14:sldId id="314"/>
            <p14:sldId id="316"/>
            <p14:sldId id="317"/>
            <p14:sldId id="318"/>
            <p14:sldId id="319"/>
          </p14:sldIdLst>
        </p14:section>
        <p14:section name="events" id="{BE6B1FEC-2B57-4AC7-BBCE-8DEE2C86B052}">
          <p14:sldIdLst>
            <p14:sldId id="307"/>
            <p14:sldId id="320"/>
            <p14:sldId id="321"/>
            <p14:sldId id="323"/>
            <p14:sldId id="329"/>
            <p14:sldId id="330"/>
            <p14:sldId id="340"/>
          </p14:sldIdLst>
        </p14:section>
        <p14:section name="Unit Testing" id="{9017A9B9-5F63-41A4-A252-4A84372F8F0A}">
          <p14:sldIdLst>
            <p14:sldId id="328"/>
            <p14:sldId id="332"/>
            <p14:sldId id="335"/>
            <p14:sldId id="336"/>
            <p14:sldId id="333"/>
            <p14:sldId id="334"/>
            <p14:sldId id="337"/>
            <p14:sldId id="338"/>
          </p14:sldIdLst>
        </p14:section>
        <p14:section name="Forms" id="{F0C8A9EA-AA9E-49D9-BFA0-80A714B2EB3B}">
          <p14:sldIdLst>
            <p14:sldId id="339"/>
          </p14:sldIdLst>
        </p14:section>
        <p14:section name="Components" id="{565E662D-2E8C-4C04-AA73-E4C21881F502}">
          <p14:sldIdLst>
            <p14:sldId id="342"/>
            <p14:sldId id="343"/>
            <p14:sldId id="344"/>
            <p14:sldId id="345"/>
            <p14:sldId id="346"/>
          </p14:sldIdLst>
        </p14:section>
        <p14:section name="Transclusion" id="{6C8C010E-F998-4F69-ACD1-94743B2B9B8A}">
          <p14:sldIdLst>
            <p14:sldId id="347"/>
            <p14:sldId id="3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466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7C6CC-C2FC-4BED-8348-2E96B1BEB824}" type="datetimeFigureOut">
              <a:rPr lang="de-AT" smtClean="0"/>
              <a:t>29.03.2016</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8300C-D1FA-477F-A2B8-EC6998E43AEE}" type="slidenum">
              <a:rPr lang="de-AT" smtClean="0"/>
              <a:t>‹#›</a:t>
            </a:fld>
            <a:endParaRPr lang="de-AT"/>
          </a:p>
        </p:txBody>
      </p:sp>
    </p:spTree>
    <p:extLst>
      <p:ext uri="{BB962C8B-B14F-4D97-AF65-F5344CB8AC3E}">
        <p14:creationId xmlns:p14="http://schemas.microsoft.com/office/powerpoint/2010/main" val="404786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3ED8300C-D1FA-477F-A2B8-EC6998E43AEE}" type="slidenum">
              <a:rPr lang="de-AT" smtClean="0"/>
              <a:t>8</a:t>
            </a:fld>
            <a:endParaRPr lang="de-AT"/>
          </a:p>
        </p:txBody>
      </p:sp>
    </p:spTree>
    <p:extLst>
      <p:ext uri="{BB962C8B-B14F-4D97-AF65-F5344CB8AC3E}">
        <p14:creationId xmlns:p14="http://schemas.microsoft.com/office/powerpoint/2010/main" val="892876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timecockpit.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1" name="Text Placeholder 10"/>
          <p:cNvSpPr>
            <a:spLocks noGrp="1"/>
          </p:cNvSpPr>
          <p:nvPr>
            <p:ph type="body" sz="quarter" idx="24" hasCustomPrompt="1"/>
          </p:nvPr>
        </p:nvSpPr>
        <p:spPr>
          <a:xfrm>
            <a:off x="1522539" y="452669"/>
            <a:ext cx="10334101" cy="914131"/>
          </a:xfrm>
          <a:prstGeom prst="rect">
            <a:avLst/>
          </a:prstGeom>
        </p:spPr>
        <p:txBody>
          <a:bodyPr lIns="0" tIns="0" rIns="0" bIns="0" anchor="b"/>
          <a:lstStyle>
            <a:lvl1pPr marL="0" indent="0">
              <a:spcBef>
                <a:spcPts val="0"/>
              </a:spcBef>
              <a:buFontTx/>
              <a:buNone/>
              <a:defRPr sz="1867">
                <a:solidFill>
                  <a:schemeClr val="accent2"/>
                </a:solidFill>
                <a:latin typeface="+mn-lt"/>
              </a:defRPr>
            </a:lvl1pPr>
            <a:lvl2pPr marL="609585" indent="0">
              <a:buFontTx/>
              <a:buNone/>
              <a:defRPr sz="1867">
                <a:latin typeface="+mn-lt"/>
              </a:defRPr>
            </a:lvl2pPr>
            <a:lvl3pPr marL="1219170" indent="0">
              <a:buFontTx/>
              <a:buNone/>
              <a:defRPr sz="1867">
                <a:latin typeface="+mn-lt"/>
              </a:defRPr>
            </a:lvl3pPr>
            <a:lvl4pPr marL="1828754" indent="0">
              <a:buFontTx/>
              <a:buNone/>
              <a:defRPr sz="1867">
                <a:latin typeface="+mn-lt"/>
              </a:defRPr>
            </a:lvl4pPr>
            <a:lvl5pPr marL="2438339" indent="0">
              <a:buFontTx/>
              <a:buNone/>
              <a:defRPr sz="1867">
                <a:latin typeface="+mn-lt"/>
              </a:defRPr>
            </a:lvl5pPr>
          </a:lstStyle>
          <a:p>
            <a:pPr lvl="0"/>
            <a:r>
              <a:rPr lang="en-US" noProof="0" dirty="0" smtClean="0"/>
              <a:t>Add long title here</a:t>
            </a:r>
            <a:endParaRPr lang="en-US" noProof="0" dirty="0"/>
          </a:p>
        </p:txBody>
      </p:sp>
      <p:sp>
        <p:nvSpPr>
          <p:cNvPr id="23" name="Content Placeholder 22"/>
          <p:cNvSpPr>
            <a:spLocks noGrp="1"/>
          </p:cNvSpPr>
          <p:nvPr>
            <p:ph sz="quarter" idx="20" hasCustomPrompt="1"/>
          </p:nvPr>
        </p:nvSpPr>
        <p:spPr>
          <a:xfrm>
            <a:off x="6962576" y="1997459"/>
            <a:ext cx="1053520" cy="1053453"/>
          </a:xfrm>
          <a:prstGeom prst="rect">
            <a:avLst/>
          </a:prstGeom>
          <a:solidFill>
            <a:schemeClr val="bg1">
              <a:lumMod val="75000"/>
            </a:schemeClr>
          </a:solidFill>
        </p:spPr>
        <p:txBody>
          <a:bodyPr anchor="ctr"/>
          <a:lstStyle>
            <a:lvl1pPr marL="0" indent="0" algn="ctr">
              <a:buNone/>
              <a:defRPr sz="1333">
                <a:solidFill>
                  <a:schemeClr val="bg1">
                    <a:lumMod val="50000"/>
                  </a:schemeClr>
                </a:solidFill>
                <a:latin typeface="+mj-lt"/>
              </a:defRPr>
            </a:lvl1pPr>
          </a:lstStyle>
          <a:p>
            <a:pPr lvl="0"/>
            <a:r>
              <a:rPr lang="en-US" noProof="0" dirty="0" smtClean="0"/>
              <a:t>Image</a:t>
            </a:r>
            <a:endParaRPr lang="en-US" noProof="0" dirty="0"/>
          </a:p>
        </p:txBody>
      </p:sp>
      <p:sp>
        <p:nvSpPr>
          <p:cNvPr id="3" name="Rectangle 2"/>
          <p:cNvSpPr/>
          <p:nvPr/>
        </p:nvSpPr>
        <p:spPr>
          <a:xfrm>
            <a:off x="0" y="1994912"/>
            <a:ext cx="6864085"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4" y="3261019"/>
            <a:ext cx="5047925"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12" name="Text Placeholder 11"/>
          <p:cNvSpPr>
            <a:spLocks noGrp="1"/>
          </p:cNvSpPr>
          <p:nvPr>
            <p:ph type="body" sz="quarter" idx="12" hasCustomPrompt="1"/>
          </p:nvPr>
        </p:nvSpPr>
        <p:spPr>
          <a:xfrm>
            <a:off x="8112224" y="1994912"/>
            <a:ext cx="3936437" cy="528000"/>
          </a:xfrm>
          <a:prstGeom prst="rect">
            <a:avLst/>
          </a:prstGeom>
        </p:spPr>
        <p:txBody>
          <a:bodyPr lIns="0" tIns="0" rIns="0" bIns="0">
            <a:noAutofit/>
          </a:bodyPr>
          <a:lstStyle>
            <a:lvl1pPr marL="0" indent="0">
              <a:buNone/>
              <a:defRPr sz="3200">
                <a:solidFill>
                  <a:schemeClr val="tx1"/>
                </a:solidFill>
                <a:latin typeface="Segoe UI" pitchFamily="34" charset="0"/>
                <a:ea typeface="Segoe UI" pitchFamily="34" charset="0"/>
                <a:cs typeface="Segoe UI" pitchFamily="34" charset="0"/>
              </a:defRPr>
            </a:lvl1pPr>
          </a:lstStyle>
          <a:p>
            <a:pPr lvl="0"/>
            <a:r>
              <a:rPr lang="en-US" noProof="0" dirty="0" smtClean="0"/>
              <a:t>Your Name</a:t>
            </a:r>
            <a:endParaRPr lang="en-US" noProof="0" dirty="0"/>
          </a:p>
        </p:txBody>
      </p:sp>
      <p:sp>
        <p:nvSpPr>
          <p:cNvPr id="13" name="Text Placeholder 11"/>
          <p:cNvSpPr>
            <a:spLocks noGrp="1"/>
          </p:cNvSpPr>
          <p:nvPr>
            <p:ph type="body" sz="quarter" idx="13" hasCustomPrompt="1"/>
          </p:nvPr>
        </p:nvSpPr>
        <p:spPr>
          <a:xfrm>
            <a:off x="8112224" y="2522912"/>
            <a:ext cx="3936437" cy="528000"/>
          </a:xfrm>
          <a:prstGeom prst="rect">
            <a:avLst/>
          </a:prstGeom>
        </p:spPr>
        <p:txBody>
          <a:bodyPr lIns="0" tIns="0" rIns="0" bIns="0">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company information here</a:t>
            </a:r>
            <a:endParaRPr lang="en-US" noProof="0" dirty="0"/>
          </a:p>
        </p:txBody>
      </p:sp>
      <p:sp>
        <p:nvSpPr>
          <p:cNvPr id="15" name="Text Placeholder 11"/>
          <p:cNvSpPr>
            <a:spLocks noGrp="1"/>
          </p:cNvSpPr>
          <p:nvPr>
            <p:ph type="body" sz="quarter" idx="15" hasCustomPrompt="1"/>
          </p:nvPr>
        </p:nvSpPr>
        <p:spPr>
          <a:xfrm>
            <a:off x="8112224" y="3117638"/>
            <a:ext cx="3936437" cy="1062105"/>
          </a:xfrm>
          <a:prstGeom prst="rect">
            <a:avLst/>
          </a:prstGeom>
        </p:spPr>
        <p:txBody>
          <a:bodyPr lIns="0" tIns="0" rIns="0" bIns="0" anchor="ctr">
            <a:noAutofit/>
          </a:bodyPr>
          <a:lstStyle>
            <a:lvl1pPr marL="0" indent="0">
              <a:buNone/>
              <a:defRPr sz="1333">
                <a:solidFill>
                  <a:schemeClr val="tx1"/>
                </a:solidFill>
                <a:latin typeface="Segoe UI" pitchFamily="34" charset="0"/>
                <a:ea typeface="Segoe UI" pitchFamily="34" charset="0"/>
                <a:cs typeface="Segoe UI" pitchFamily="34" charset="0"/>
              </a:defRPr>
            </a:lvl1pPr>
          </a:lstStyle>
          <a:p>
            <a:pPr lvl="0"/>
            <a:r>
              <a:rPr lang="en-US" noProof="0" dirty="0" smtClean="0"/>
              <a:t>Add your contact details here</a:t>
            </a:r>
          </a:p>
        </p:txBody>
      </p:sp>
      <p:sp>
        <p:nvSpPr>
          <p:cNvPr id="20" name="Text Placeholder 19"/>
          <p:cNvSpPr>
            <a:spLocks noGrp="1"/>
          </p:cNvSpPr>
          <p:nvPr>
            <p:ph type="body" sz="quarter" idx="25" hasCustomPrompt="1"/>
          </p:nvPr>
        </p:nvSpPr>
        <p:spPr>
          <a:xfrm>
            <a:off x="1525334" y="4179744"/>
            <a:ext cx="505351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
        <p:nvSpPr>
          <p:cNvPr id="29" name="Text Placeholder 28"/>
          <p:cNvSpPr>
            <a:spLocks noGrp="1"/>
          </p:cNvSpPr>
          <p:nvPr>
            <p:ph type="body" sz="quarter" idx="26" hasCustomPrompt="1"/>
          </p:nvPr>
        </p:nvSpPr>
        <p:spPr>
          <a:xfrm>
            <a:off x="6957584" y="3117638"/>
            <a:ext cx="1058513" cy="1062105"/>
          </a:xfrm>
          <a:prstGeom prst="rect">
            <a:avLst/>
          </a:prstGeom>
          <a:solidFill>
            <a:schemeClr val="bg1">
              <a:lumMod val="75000"/>
            </a:schemeClr>
          </a:solidFill>
        </p:spPr>
        <p:txBody>
          <a:bodyPr lIns="46800" rIns="46800" anchor="ctr"/>
          <a:lstStyle>
            <a:lvl1pPr marL="0" indent="0" algn="r">
              <a:buFontTx/>
              <a:buNone/>
              <a:defRPr sz="1333">
                <a:solidFill>
                  <a:schemeClr val="tx1"/>
                </a:solidFill>
                <a:latin typeface="+mn-lt"/>
              </a:defRPr>
            </a:lvl1pPr>
            <a:lvl2pPr marL="609585" indent="0">
              <a:buFontTx/>
              <a:buNone/>
              <a:defRPr sz="1333">
                <a:latin typeface="+mn-lt"/>
              </a:defRPr>
            </a:lvl2pPr>
            <a:lvl3pPr marL="1219170" indent="0">
              <a:buFontTx/>
              <a:buNone/>
              <a:defRPr sz="1333">
                <a:latin typeface="+mn-lt"/>
              </a:defRPr>
            </a:lvl3pPr>
            <a:lvl4pPr marL="1828754" indent="0">
              <a:buFontTx/>
              <a:buNone/>
              <a:defRPr sz="1333">
                <a:latin typeface="+mn-lt"/>
              </a:defRPr>
            </a:lvl4pPr>
            <a:lvl5pPr marL="2438339" indent="0">
              <a:buFontTx/>
              <a:buNone/>
              <a:defRPr sz="1333">
                <a:latin typeface="+mn-lt"/>
              </a:defRPr>
            </a:lvl5pPr>
          </a:lstStyle>
          <a:p>
            <a:pPr lvl="0"/>
            <a:r>
              <a:rPr lang="en-US" noProof="0" dirty="0" smtClean="0"/>
              <a:t>Contact</a:t>
            </a:r>
            <a:endParaRPr lang="en-US" noProof="0" dirty="0"/>
          </a:p>
        </p:txBody>
      </p:sp>
      <p:sp>
        <p:nvSpPr>
          <p:cNvPr id="31" name="Rectangle 30"/>
          <p:cNvSpPr/>
          <p:nvPr/>
        </p:nvSpPr>
        <p:spPr>
          <a:xfrm>
            <a:off x="6957584" y="4246469"/>
            <a:ext cx="1058513" cy="10621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pic>
        <p:nvPicPr>
          <p:cNvPr id="30" name="Grafik 3" descr="timecockpit_horizontal_rgb.png"/>
          <p:cNvPicPr>
            <a:picLocks noChangeAspect="1"/>
          </p:cNvPicPr>
          <p:nvPr/>
        </p:nvPicPr>
        <p:blipFill rotWithShape="1">
          <a:blip r:embed="rId2" cstate="print"/>
          <a:srcRect r="83641"/>
          <a:stretch/>
        </p:blipFill>
        <p:spPr>
          <a:xfrm>
            <a:off x="7057095" y="4347777"/>
            <a:ext cx="859487" cy="859487"/>
          </a:xfrm>
          <a:prstGeom prst="rect">
            <a:avLst/>
          </a:prstGeom>
        </p:spPr>
      </p:pic>
      <p:sp>
        <p:nvSpPr>
          <p:cNvPr id="32" name="Textfeld 12"/>
          <p:cNvSpPr txBox="1"/>
          <p:nvPr/>
        </p:nvSpPr>
        <p:spPr>
          <a:xfrm>
            <a:off x="8016214" y="4833071"/>
            <a:ext cx="1538691" cy="338554"/>
          </a:xfrm>
          <a:prstGeom prst="rect">
            <a:avLst/>
          </a:prstGeom>
          <a:noFill/>
        </p:spPr>
        <p:txBody>
          <a:bodyPr wrap="none" rtlCol="0">
            <a:spAutoFit/>
          </a:bodyPr>
          <a:lstStyle/>
          <a:p>
            <a:r>
              <a:rPr lang="en-US" sz="1600" b="1" noProof="0" dirty="0" smtClean="0">
                <a:solidFill>
                  <a:schemeClr val="accent1"/>
                </a:solidFill>
              </a:rPr>
              <a:t>Saves the day.</a:t>
            </a:r>
            <a:endParaRPr lang="en-US" sz="1600" b="1" noProof="0" dirty="0">
              <a:solidFill>
                <a:schemeClr val="accent1"/>
              </a:solidFill>
            </a:endParaRPr>
          </a:p>
        </p:txBody>
      </p:sp>
      <p:pic>
        <p:nvPicPr>
          <p:cNvPr id="33" name="Grafik 3" descr="timecockpit_horizontal_rgb.png"/>
          <p:cNvPicPr>
            <a:picLocks noChangeAspect="1"/>
          </p:cNvPicPr>
          <p:nvPr/>
        </p:nvPicPr>
        <p:blipFill rotWithShape="1">
          <a:blip r:embed="rId2" cstate="print"/>
          <a:srcRect l="21866" r="-448"/>
          <a:stretch/>
        </p:blipFill>
        <p:spPr>
          <a:xfrm>
            <a:off x="8072365" y="4370903"/>
            <a:ext cx="2976451" cy="619637"/>
          </a:xfrm>
          <a:prstGeom prst="rect">
            <a:avLst/>
          </a:prstGeom>
        </p:spPr>
      </p:pic>
    </p:spTree>
    <p:extLst>
      <p:ext uri="{BB962C8B-B14F-4D97-AF65-F5344CB8AC3E}">
        <p14:creationId xmlns:p14="http://schemas.microsoft.com/office/powerpoint/2010/main" val="277455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odern UI (without animation)">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4" name="Text Placeholder 4"/>
          <p:cNvSpPr>
            <a:spLocks noGrp="1"/>
          </p:cNvSpPr>
          <p:nvPr>
            <p:ph type="body" sz="quarter" idx="23"/>
          </p:nvPr>
        </p:nvSpPr>
        <p:spPr>
          <a:xfrm>
            <a:off x="151372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4"/>
          </p:nvPr>
        </p:nvSpPr>
        <p:spPr>
          <a:xfrm>
            <a:off x="3983963"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5"/>
          </p:nvPr>
        </p:nvSpPr>
        <p:spPr>
          <a:xfrm>
            <a:off x="645420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7" name="Text Placeholder 4"/>
          <p:cNvSpPr>
            <a:spLocks noGrp="1"/>
          </p:cNvSpPr>
          <p:nvPr>
            <p:ph type="body" sz="quarter" idx="26"/>
          </p:nvPr>
        </p:nvSpPr>
        <p:spPr>
          <a:xfrm>
            <a:off x="8908875"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71463779"/>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llustration">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912328"/>
            <a:ext cx="7104789" cy="5620597"/>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8258552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llustration (Empty)">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34197" y="246888"/>
            <a:ext cx="3622443"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10" name="Text Placeholder 9"/>
          <p:cNvSpPr>
            <a:spLocks noGrp="1"/>
          </p:cNvSpPr>
          <p:nvPr>
            <p:ph type="body" sz="quarter" idx="23" hasCustomPrompt="1"/>
          </p:nvPr>
        </p:nvSpPr>
        <p:spPr>
          <a:xfrm>
            <a:off x="8234197" y="913816"/>
            <a:ext cx="3622443"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604797"/>
            <a:ext cx="3616641" cy="4928128"/>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6"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069144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3" name="Rectangle 2"/>
          <p:cNvSpPr/>
          <p:nvPr/>
        </p:nvSpPr>
        <p:spPr>
          <a:xfrm>
            <a:off x="19673"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9" name="Content Placeholder 7"/>
          <p:cNvSpPr>
            <a:spLocks noGrp="1"/>
          </p:cNvSpPr>
          <p:nvPr>
            <p:ph sz="quarter" idx="22" hasCustomPrompt="1"/>
          </p:nvPr>
        </p:nvSpPr>
        <p:spPr>
          <a:xfrm>
            <a:off x="623392" y="932723"/>
            <a:ext cx="10945216" cy="4320480"/>
          </a:xfrm>
          <a:prstGeom prst="rect">
            <a:avLst/>
          </a:prstGeom>
        </p:spPr>
        <p:txBody>
          <a:bodyPr lIns="0" tIns="0" rIns="0" bIns="0"/>
          <a:lstStyle>
            <a:lvl1pPr marL="241294" indent="-241294">
              <a:spcBef>
                <a:spcPts val="1600"/>
              </a:spcBef>
              <a:buFontTx/>
              <a:buNone/>
              <a:defRPr sz="2667">
                <a:solidFill>
                  <a:schemeClr val="tx1"/>
                </a:solidFill>
                <a:latin typeface="+mj-lt"/>
              </a:defRPr>
            </a:lvl1pPr>
            <a:lvl2pPr marL="482588" indent="-241294">
              <a:spcBef>
                <a:spcPts val="0"/>
              </a:spcBef>
              <a:buFontTx/>
              <a:buNone/>
              <a:defRPr sz="2133">
                <a:solidFill>
                  <a:schemeClr val="tx1"/>
                </a:solidFill>
                <a:latin typeface="+mj-lt"/>
              </a:defRPr>
            </a:lvl2pPr>
            <a:lvl3pPr marL="713300" indent="-230712">
              <a:spcBef>
                <a:spcPts val="0"/>
              </a:spcBef>
              <a:buFontTx/>
              <a:buNone/>
              <a:defRPr sz="1600">
                <a:solidFill>
                  <a:schemeClr val="tx1"/>
                </a:solidFill>
                <a:latin typeface="+mj-lt"/>
              </a:defRPr>
            </a:lvl3pPr>
            <a:lvl4pPr marL="954593" indent="-241294">
              <a:spcBef>
                <a:spcPts val="0"/>
              </a:spcBef>
              <a:buFontTx/>
              <a:buNone/>
              <a:defRPr sz="1333">
                <a:solidFill>
                  <a:schemeClr val="tx1"/>
                </a:solidFill>
                <a:latin typeface="+mj-lt"/>
              </a:defRPr>
            </a:lvl4pPr>
            <a:lvl5pPr marL="1198003" indent="-243411">
              <a:spcBef>
                <a:spcPts val="0"/>
              </a:spcBef>
              <a:buFontTx/>
              <a:buNone/>
              <a:defRPr sz="1333">
                <a:solidFill>
                  <a:schemeClr val="tx1"/>
                </a:solidFill>
                <a:latin typeface="+mj-lt"/>
              </a:defRPr>
            </a:lvl5pPr>
          </a:lstStyle>
          <a:p>
            <a:pPr lvl="0"/>
            <a:r>
              <a:rPr lang="en-US" dirty="0" smtClean="0"/>
              <a:t>Add illustration or text here (prefer illustration)</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9"/>
          <p:cNvSpPr>
            <a:spLocks noGrp="1"/>
          </p:cNvSpPr>
          <p:nvPr>
            <p:ph type="body" sz="quarter" idx="23" hasCustomPrompt="1"/>
          </p:nvPr>
        </p:nvSpPr>
        <p:spPr>
          <a:xfrm>
            <a:off x="623392" y="6014653"/>
            <a:ext cx="10945216"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itel 1"/>
          <p:cNvSpPr>
            <a:spLocks noGrp="1"/>
          </p:cNvSpPr>
          <p:nvPr>
            <p:ph type="title" hasCustomPrompt="1"/>
          </p:nvPr>
        </p:nvSpPr>
        <p:spPr>
          <a:xfrm>
            <a:off x="623392" y="5327245"/>
            <a:ext cx="10945216" cy="665440"/>
          </a:xfrm>
          <a:prstGeom prst="rect">
            <a:avLst/>
          </a:prstGeom>
        </p:spPr>
        <p:txBody>
          <a:bodyPr wrap="square" lIns="0" tIns="0" rIns="0" bIns="0" anchor="b"/>
          <a:lstStyle>
            <a:lvl1pPr>
              <a:defRPr sz="3733">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6" name="Text Placeholder 4"/>
          <p:cNvSpPr>
            <a:spLocks noGrp="1"/>
          </p:cNvSpPr>
          <p:nvPr>
            <p:ph type="body" sz="quarter" idx="25"/>
          </p:nvPr>
        </p:nvSpPr>
        <p:spPr>
          <a:xfrm>
            <a:off x="623392" y="6371762"/>
            <a:ext cx="10945216" cy="486239"/>
          </a:xfrm>
          <a:prstGeom prst="rect">
            <a:avLst/>
          </a:prstGeom>
        </p:spPr>
        <p:txBody>
          <a:bodyPr lIns="0" tIns="0" rIns="0" bIns="0" anchor="b"/>
          <a:lstStyle>
            <a:lvl1pPr marL="0" indent="0" algn="r">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931805429"/>
      </p:ext>
    </p:extLst>
  </p:cSld>
  <p:clrMapOvr>
    <a:masterClrMapping/>
  </p:clrMapOvr>
  <p:transition spd="slow">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de">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7" name="Titel 1"/>
          <p:cNvSpPr>
            <a:spLocks noGrp="1"/>
          </p:cNvSpPr>
          <p:nvPr>
            <p:ph type="title" hasCustomPrompt="1"/>
          </p:nvPr>
        </p:nvSpPr>
        <p:spPr>
          <a:xfrm>
            <a:off x="8245490" y="238172"/>
            <a:ext cx="3611151" cy="665440"/>
          </a:xfrm>
          <a:prstGeom prst="rect">
            <a:avLst/>
          </a:prstGeom>
        </p:spPr>
        <p:txBody>
          <a:bodyPr wrap="square" lIns="0" tIns="0" rIns="0" bIns="0" anchor="b"/>
          <a:lstStyle>
            <a:lvl1pPr>
              <a:defRPr sz="3200">
                <a:solidFill>
                  <a:schemeClr val="tx1"/>
                </a:solidFill>
                <a:latin typeface="Segoe UI Semilight" panose="020B0402040204020203" pitchFamily="34" charset="0"/>
                <a:cs typeface="Segoe UI Semilight" panose="020B0402040204020203" pitchFamily="34" charset="0"/>
              </a:defRPr>
            </a:lvl1pPr>
          </a:lstStyle>
          <a:p>
            <a:r>
              <a:rPr lang="de-DE" dirty="0" smtClean="0"/>
              <a:t>Title</a:t>
            </a:r>
            <a:endParaRPr lang="en-US" dirty="0"/>
          </a:p>
        </p:txBody>
      </p:sp>
      <p:sp>
        <p:nvSpPr>
          <p:cNvPr id="8" name="Content Placeholder 7"/>
          <p:cNvSpPr>
            <a:spLocks noGrp="1"/>
          </p:cNvSpPr>
          <p:nvPr>
            <p:ph sz="quarter" idx="22" hasCustomPrompt="1"/>
          </p:nvPr>
        </p:nvSpPr>
        <p:spPr>
          <a:xfrm>
            <a:off x="623392" y="238173"/>
            <a:ext cx="7104789" cy="6294753"/>
          </a:xfrm>
          <a:prstGeom prst="rect">
            <a:avLst/>
          </a:prstGeom>
        </p:spPr>
        <p:txBody>
          <a:bodyPr lIns="0" tIns="0" rIns="0" bIns="0"/>
          <a:lstStyle>
            <a:lvl1pPr marL="0" indent="0">
              <a:spcBef>
                <a:spcPts val="0"/>
              </a:spcBef>
              <a:buFontTx/>
              <a:buNone/>
              <a:tabLst>
                <a:tab pos="241294" algn="l"/>
                <a:tab pos="482588" algn="l"/>
                <a:tab pos="713300" algn="l"/>
                <a:tab pos="954593" algn="l"/>
                <a:tab pos="1198003" algn="l"/>
                <a:tab pos="1439297" algn="l"/>
                <a:tab pos="1670009" algn="l"/>
                <a:tab pos="1911303" algn="l"/>
                <a:tab pos="2152597" algn="l"/>
                <a:tab pos="2393891" algn="l"/>
                <a:tab pos="2635185" algn="l"/>
                <a:tab pos="2865895" algn="l"/>
                <a:tab pos="3109306" algn="l"/>
                <a:tab pos="3350600" algn="l"/>
                <a:tab pos="3591894" algn="l"/>
                <a:tab pos="3822604" algn="l"/>
                <a:tab pos="4063898" algn="l"/>
                <a:tab pos="4305192" algn="l"/>
              </a:tabLst>
              <a:defRPr sz="1600">
                <a:solidFill>
                  <a:schemeClr val="tx1"/>
                </a:solidFill>
                <a:latin typeface="Consolas" panose="020B0609020204030204" pitchFamily="49" charset="0"/>
                <a:cs typeface="Consolas" panose="020B0609020204030204" pitchFamily="49" charset="0"/>
              </a:defRPr>
            </a:lvl1pPr>
            <a:lvl2pPr marL="482588" indent="-241294">
              <a:spcBef>
                <a:spcPts val="0"/>
              </a:spcBef>
              <a:buFontTx/>
              <a:buNone/>
              <a:defRPr sz="1600">
                <a:solidFill>
                  <a:schemeClr val="tx1"/>
                </a:solidFill>
                <a:latin typeface="Consolas" panose="020B0609020204030204" pitchFamily="49" charset="0"/>
                <a:cs typeface="Consolas" panose="020B0609020204030204" pitchFamily="49" charset="0"/>
              </a:defRPr>
            </a:lvl2pPr>
            <a:lvl3pPr marL="713300" indent="-230712">
              <a:spcBef>
                <a:spcPts val="0"/>
              </a:spcBef>
              <a:buFontTx/>
              <a:buNone/>
              <a:defRPr sz="1600">
                <a:solidFill>
                  <a:schemeClr val="tx1"/>
                </a:solidFill>
                <a:latin typeface="Consolas" panose="020B0609020204030204" pitchFamily="49" charset="0"/>
                <a:cs typeface="Consolas" panose="020B0609020204030204" pitchFamily="49" charset="0"/>
              </a:defRPr>
            </a:lvl3pPr>
            <a:lvl4pPr marL="954593" indent="-241294">
              <a:spcBef>
                <a:spcPts val="0"/>
              </a:spcBef>
              <a:buFontTx/>
              <a:buNone/>
              <a:defRPr sz="1600">
                <a:solidFill>
                  <a:schemeClr val="tx1"/>
                </a:solidFill>
                <a:latin typeface="Consolas" panose="020B0609020204030204" pitchFamily="49" charset="0"/>
                <a:cs typeface="Consolas" panose="020B0609020204030204" pitchFamily="49" charset="0"/>
              </a:defRPr>
            </a:lvl4pPr>
            <a:lvl5pPr marL="1198003" indent="-243411">
              <a:spcBef>
                <a:spcPts val="0"/>
              </a:spcBef>
              <a:buFontTx/>
              <a:buNone/>
              <a:defRPr sz="1600">
                <a:solidFill>
                  <a:schemeClr val="tx1"/>
                </a:solidFill>
                <a:latin typeface="Consolas" panose="020B0609020204030204" pitchFamily="49" charset="0"/>
                <a:cs typeface="Consolas" panose="020B0609020204030204" pitchFamily="49" charset="0"/>
              </a:defRPr>
            </a:lvl5pPr>
          </a:lstStyle>
          <a:p>
            <a:pPr lvl="0"/>
            <a:r>
              <a:rPr lang="en-US" noProof="1" smtClean="0"/>
              <a:t>Add your code (you can use tabs)</a:t>
            </a:r>
            <a:endParaRPr lang="en-US" noProof="1"/>
          </a:p>
        </p:txBody>
      </p:sp>
      <p:sp>
        <p:nvSpPr>
          <p:cNvPr id="10" name="Text Placeholder 9"/>
          <p:cNvSpPr>
            <a:spLocks noGrp="1"/>
          </p:cNvSpPr>
          <p:nvPr>
            <p:ph type="body" sz="quarter" idx="23" hasCustomPrompt="1"/>
          </p:nvPr>
        </p:nvSpPr>
        <p:spPr>
          <a:xfrm>
            <a:off x="8245490" y="919173"/>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9" name="Text Placeholder 4"/>
          <p:cNvSpPr>
            <a:spLocks noGrp="1"/>
          </p:cNvSpPr>
          <p:nvPr>
            <p:ph type="body" sz="quarter" idx="25"/>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3348457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Rectangle 2"/>
          <p:cNvSpPr/>
          <p:nvPr/>
        </p:nvSpPr>
        <p:spPr>
          <a:xfrm>
            <a:off x="0" y="0"/>
            <a:ext cx="8016096"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dirty="0">
              <a:latin typeface="+mj-lt"/>
            </a:endParaRPr>
          </a:p>
        </p:txBody>
      </p:sp>
      <p:sp>
        <p:nvSpPr>
          <p:cNvPr id="16" name="Text Placeholder 11"/>
          <p:cNvSpPr>
            <a:spLocks noGrp="1"/>
          </p:cNvSpPr>
          <p:nvPr>
            <p:ph type="body" sz="quarter" idx="16" hasCustomPrompt="1"/>
          </p:nvPr>
        </p:nvSpPr>
        <p:spPr>
          <a:xfrm>
            <a:off x="8239999" y="243715"/>
            <a:ext cx="3622443" cy="672075"/>
          </a:xfrm>
          <a:prstGeom prst="rect">
            <a:avLst/>
          </a:prstGeom>
        </p:spPr>
        <p:txBody>
          <a:bodyPr lIns="0" tIns="0" rIns="0" bIns="0" anchor="b">
            <a:noAutofit/>
          </a:bodyPr>
          <a:lstStyle>
            <a:lvl1pPr marL="0" indent="0">
              <a:buNone/>
              <a:defRPr sz="3200">
                <a:solidFill>
                  <a:schemeClr val="tx1"/>
                </a:solidFill>
                <a:latin typeface="Segoe UI Semilight" panose="020B0402040204020203" pitchFamily="34" charset="0"/>
                <a:ea typeface="Segoe UI Semilight" panose="020B0402040204020203" pitchFamily="34" charset="0"/>
                <a:cs typeface="Segoe UI Semilight" panose="020B0402040204020203" pitchFamily="34" charset="0"/>
              </a:defRPr>
            </a:lvl1pPr>
          </a:lstStyle>
          <a:p>
            <a:pPr lvl="0"/>
            <a:r>
              <a:rPr lang="de-AT" dirty="0" smtClean="0"/>
              <a:t>Text</a:t>
            </a:r>
            <a:endParaRPr lang="de-AT" dirty="0"/>
          </a:p>
        </p:txBody>
      </p:sp>
      <p:sp>
        <p:nvSpPr>
          <p:cNvPr id="12" name="Text Placeholder 11"/>
          <p:cNvSpPr>
            <a:spLocks noGrp="1"/>
          </p:cNvSpPr>
          <p:nvPr>
            <p:ph type="body" sz="quarter" idx="24"/>
          </p:nvPr>
        </p:nvSpPr>
        <p:spPr>
          <a:xfrm>
            <a:off x="8240000" y="1700808"/>
            <a:ext cx="3616641" cy="4832117"/>
          </a:xfrm>
          <a:prstGeom prst="rect">
            <a:avLst/>
          </a:prstGeom>
        </p:spPr>
        <p:txBody>
          <a:bodyPr lIns="0" tIns="0" rIns="0" bIns="0"/>
          <a:lstStyle>
            <a:lvl1pPr marL="241294" indent="-241294">
              <a:spcBef>
                <a:spcPts val="2400"/>
              </a:spcBef>
              <a:buFontTx/>
              <a:buNone/>
              <a:defRPr sz="2400">
                <a:solidFill>
                  <a:schemeClr val="tx1"/>
                </a:solidFill>
                <a:latin typeface="Segoe UI Semilight" panose="020B0402040204020203" pitchFamily="34" charset="0"/>
                <a:cs typeface="Segoe UI Semilight" panose="020B0402040204020203" pitchFamily="34" charset="0"/>
              </a:defRPr>
            </a:lvl1pPr>
            <a:lvl2pPr marL="482588" indent="-241294">
              <a:spcBef>
                <a:spcPts val="0"/>
              </a:spcBef>
              <a:buFontTx/>
              <a:buNone/>
              <a:defRPr sz="1867">
                <a:solidFill>
                  <a:schemeClr val="tx1"/>
                </a:solidFill>
                <a:latin typeface="+mj-lt"/>
                <a:cs typeface="Segoe UI Semilight" panose="020B0402040204020203" pitchFamily="34" charset="0"/>
              </a:defRPr>
            </a:lvl2pPr>
            <a:lvl3pPr marL="713300" indent="-230712">
              <a:spcBef>
                <a:spcPts val="0"/>
              </a:spcBef>
              <a:buFontTx/>
              <a:buNone/>
              <a:defRPr sz="1600">
                <a:solidFill>
                  <a:schemeClr val="tx1"/>
                </a:solidFill>
                <a:latin typeface="+mj-lt"/>
                <a:cs typeface="Segoe UI Semilight" panose="020B0402040204020203" pitchFamily="34" charset="0"/>
              </a:defRPr>
            </a:lvl3pPr>
            <a:lvl4pPr marL="954593" indent="-241294">
              <a:spcBef>
                <a:spcPts val="0"/>
              </a:spcBef>
              <a:buFontTx/>
              <a:buNone/>
              <a:defRPr sz="1400">
                <a:solidFill>
                  <a:schemeClr val="tx1"/>
                </a:solidFill>
                <a:latin typeface="+mj-lt"/>
                <a:cs typeface="Segoe UI Semilight" panose="020B0402040204020203" pitchFamily="34" charset="0"/>
              </a:defRPr>
            </a:lvl4pPr>
            <a:lvl5pPr marL="1198003" indent="-243411">
              <a:spcBef>
                <a:spcPts val="0"/>
              </a:spcBef>
              <a:buFontTx/>
              <a:buNone/>
              <a:defRPr sz="1333">
                <a:solidFill>
                  <a:schemeClr val="tx1"/>
                </a:solidFill>
                <a:latin typeface="+mj-lt"/>
                <a:cs typeface="Segoe UI Semilight" panose="020B0402040204020203"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2" name="TextBox 1"/>
          <p:cNvSpPr txBox="1"/>
          <p:nvPr/>
        </p:nvSpPr>
        <p:spPr>
          <a:xfrm>
            <a:off x="335361" y="5178709"/>
            <a:ext cx="2868093" cy="1323439"/>
          </a:xfrm>
          <a:prstGeom prst="rect">
            <a:avLst/>
          </a:prstGeom>
          <a:noFill/>
        </p:spPr>
        <p:txBody>
          <a:bodyPr wrap="none" rtlCol="0">
            <a:spAutoFit/>
          </a:bodyPr>
          <a:lstStyle/>
          <a:p>
            <a:r>
              <a:rPr lang="de-AT" sz="8000" kern="1200" dirty="0" smtClean="0">
                <a:solidFill>
                  <a:schemeClr val="tx1"/>
                </a:solidFill>
                <a:latin typeface="Segoe UI Semilight" panose="020B0402040204020203" pitchFamily="34" charset="0"/>
                <a:ea typeface="+mj-ea"/>
                <a:cs typeface="Segoe UI Semilight" panose="020B0402040204020203" pitchFamily="34" charset="0"/>
              </a:rPr>
              <a:t>Demo</a:t>
            </a:r>
            <a:endParaRPr lang="en-US" sz="8000" kern="1200" dirty="0">
              <a:solidFill>
                <a:schemeClr val="tx1"/>
              </a:solidFill>
              <a:latin typeface="Segoe UI Semilight" panose="020B0402040204020203" pitchFamily="34" charset="0"/>
              <a:ea typeface="+mj-ea"/>
              <a:cs typeface="Segoe UI Semilight" panose="020B0402040204020203" pitchFamily="34" charset="0"/>
            </a:endParaRPr>
          </a:p>
        </p:txBody>
      </p:sp>
      <p:sp>
        <p:nvSpPr>
          <p:cNvPr id="7" name="Text Placeholder 9"/>
          <p:cNvSpPr>
            <a:spLocks noGrp="1"/>
          </p:cNvSpPr>
          <p:nvPr>
            <p:ph type="body" sz="quarter" idx="25" hasCustomPrompt="1"/>
          </p:nvPr>
        </p:nvSpPr>
        <p:spPr>
          <a:xfrm>
            <a:off x="8245490" y="936107"/>
            <a:ext cx="3611151" cy="510136"/>
          </a:xfrm>
          <a:prstGeom prst="rect">
            <a:avLst/>
          </a:prstGeom>
        </p:spPr>
        <p:txBody>
          <a:bodyPr lIns="0" tIns="0" rIns="0" bIns="0"/>
          <a:lstStyle>
            <a:lvl1pPr marL="0" indent="0">
              <a:buFontTx/>
              <a:buNone/>
              <a:defRPr sz="1600">
                <a:solidFill>
                  <a:schemeClr val="tx1"/>
                </a:solidFill>
                <a:latin typeface="+mj-lt"/>
                <a:cs typeface="Segoe UI Semilight" panose="020B0402040204020203" pitchFamily="34" charset="0"/>
              </a:defRPr>
            </a:lvl1pPr>
            <a:lvl2pPr marL="609585" indent="0">
              <a:buFontTx/>
              <a:buNone/>
              <a:defRPr sz="1867">
                <a:solidFill>
                  <a:schemeClr val="tx1"/>
                </a:solidFill>
                <a:latin typeface="+mn-lt"/>
              </a:defRPr>
            </a:lvl2pPr>
            <a:lvl3pPr marL="1219170" indent="0">
              <a:buFontTx/>
              <a:buNone/>
              <a:defRPr sz="1867">
                <a:solidFill>
                  <a:schemeClr val="tx1"/>
                </a:solidFill>
                <a:latin typeface="+mn-lt"/>
              </a:defRPr>
            </a:lvl3pPr>
            <a:lvl4pPr marL="1828754" indent="0">
              <a:buFontTx/>
              <a:buNone/>
              <a:defRPr sz="1867">
                <a:solidFill>
                  <a:schemeClr val="tx1"/>
                </a:solidFill>
                <a:latin typeface="+mn-lt"/>
              </a:defRPr>
            </a:lvl4pPr>
            <a:lvl5pPr marL="2438339" indent="0">
              <a:buFontTx/>
              <a:buNone/>
              <a:defRPr sz="1867">
                <a:solidFill>
                  <a:schemeClr val="tx1"/>
                </a:solidFill>
                <a:latin typeface="+mn-lt"/>
              </a:defRPr>
            </a:lvl5pPr>
          </a:lstStyle>
          <a:p>
            <a:pPr lvl="0"/>
            <a:r>
              <a:rPr lang="en-US" dirty="0" smtClean="0"/>
              <a:t>Add a subtitle if necessary</a:t>
            </a:r>
            <a:endParaRPr lang="en-US" dirty="0"/>
          </a:p>
        </p:txBody>
      </p:sp>
      <p:sp>
        <p:nvSpPr>
          <p:cNvPr id="8" name="Text Placeholder 4"/>
          <p:cNvSpPr>
            <a:spLocks noGrp="1"/>
          </p:cNvSpPr>
          <p:nvPr>
            <p:ph type="body" sz="quarter" idx="26"/>
          </p:nvPr>
        </p:nvSpPr>
        <p:spPr>
          <a:xfrm>
            <a:off x="8234197" y="6046687"/>
            <a:ext cx="3622443"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01402745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me cockpit (en)">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                      is the leading time tracking solution for knowledge workers. Graphical time tracking calendar, automatic tracking of your work using signal trackers, high level of extensibility and customizability, full support to work offline, and SaaS deployment model make it the optimal choice especially in the IT consulting business.</a:t>
            </a:r>
          </a:p>
          <a:p>
            <a:pPr marL="0" indent="0">
              <a:buNone/>
            </a:pPr>
            <a:endParaRPr lang="en-US"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en-US" sz="2400" dirty="0" smtClean="0">
                <a:latin typeface="Segoe UI Semilight" panose="020B0402040204020203" pitchFamily="34" charset="0"/>
                <a:ea typeface="ＭＳ Ｐゴシック" charset="0"/>
                <a:cs typeface="Segoe UI Semilight" panose="020B0402040204020203" pitchFamily="34" charset="0"/>
              </a:rPr>
              <a:t>Try                       for free and without any risk. You can get your trial account at </a:t>
            </a:r>
            <a:r>
              <a:rPr lang="en-US" sz="2400" dirty="0" smtClean="0">
                <a:latin typeface="Segoe UI Semilight" panose="020B0402040204020203" pitchFamily="34" charset="0"/>
                <a:ea typeface="ＭＳ Ｐゴシック" charset="0"/>
                <a:cs typeface="Segoe UI Semilight" panose="020B0402040204020203" pitchFamily="34" charset="0"/>
                <a:hlinkClick r:id="rId2"/>
              </a:rPr>
              <a:t>http://www.timecockpit.com</a:t>
            </a:r>
            <a:r>
              <a:rPr lang="en-US" sz="2400" dirty="0" smtClean="0">
                <a:latin typeface="Segoe UI Semilight" panose="020B0402040204020203" pitchFamily="34" charset="0"/>
                <a:ea typeface="ＭＳ Ｐゴシック" charset="0"/>
                <a:cs typeface="Segoe UI Semilight" panose="020B0402040204020203" pitchFamily="34" charset="0"/>
              </a:rPr>
              <a:t>. After the trial period you can use                       for only 0,20€ per user and month without a minimal subscription time and without a minimal number of users.</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3"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3" cstate="print"/>
          <a:srcRect l="20996"/>
          <a:stretch>
            <a:fillRect/>
          </a:stretch>
        </p:blipFill>
        <p:spPr>
          <a:xfrm>
            <a:off x="2107488" y="4359260"/>
            <a:ext cx="1744784" cy="361280"/>
          </a:xfrm>
          <a:prstGeom prst="rect">
            <a:avLst/>
          </a:prstGeom>
        </p:spPr>
      </p:pic>
      <p:pic>
        <p:nvPicPr>
          <p:cNvPr id="7" name="Grafik 16" descr="timecockpit_horizontal_rgb.png"/>
          <p:cNvPicPr>
            <a:picLocks noChangeAspect="1"/>
          </p:cNvPicPr>
          <p:nvPr/>
        </p:nvPicPr>
        <p:blipFill>
          <a:blip r:embed="rId3" cstate="print"/>
          <a:srcRect l="20996"/>
          <a:stretch>
            <a:fillRect/>
          </a:stretch>
        </p:blipFill>
        <p:spPr>
          <a:xfrm>
            <a:off x="10134603" y="4720540"/>
            <a:ext cx="1744784" cy="361280"/>
          </a:xfrm>
          <a:prstGeom prst="rect">
            <a:avLst/>
          </a:prstGeom>
        </p:spPr>
      </p:pic>
      <p:pic>
        <p:nvPicPr>
          <p:cNvPr id="9" name="Grafik 3" descr="timecockpit_horizontal_rgb.png"/>
          <p:cNvPicPr>
            <a:picLocks noChangeAspect="1"/>
          </p:cNvPicPr>
          <p:nvPr/>
        </p:nvPicPr>
        <p:blipFill rotWithShape="1">
          <a:blip r:embed="rId3"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84262855"/>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 cockpit (de)">
    <p:spTree>
      <p:nvGrpSpPr>
        <p:cNvPr id="1" name=""/>
        <p:cNvGrpSpPr/>
        <p:nvPr/>
      </p:nvGrpSpPr>
      <p:grpSpPr>
        <a:xfrm>
          <a:off x="0" y="0"/>
          <a:ext cx="0" cy="0"/>
          <a:chOff x="0" y="0"/>
          <a:chExt cx="0" cy="0"/>
        </a:xfrm>
      </p:grpSpPr>
      <p:sp>
        <p:nvSpPr>
          <p:cNvPr id="3" name="TextBox 2"/>
          <p:cNvSpPr txBox="1"/>
          <p:nvPr/>
        </p:nvSpPr>
        <p:spPr>
          <a:xfrm>
            <a:off x="1525586" y="2112237"/>
            <a:ext cx="10331055" cy="4745764"/>
          </a:xfrm>
          <a:prstGeom prst="rect">
            <a:avLst/>
          </a:prstGeom>
          <a:noFill/>
        </p:spPr>
        <p:txBody>
          <a:bodyPr wrap="square" rtlCol="0">
            <a:noAutofit/>
          </a:bodyPr>
          <a:lstStyle/>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                      ist die führende Projektzeiterfassung für </a:t>
            </a:r>
            <a:r>
              <a:rPr lang="de-AT" sz="2400" dirty="0" err="1" smtClean="0">
                <a:latin typeface="Segoe UI Semilight" panose="020B0402040204020203" pitchFamily="34" charset="0"/>
                <a:ea typeface="ＭＳ Ｐゴシック" charset="0"/>
                <a:cs typeface="Segoe UI Semilight" panose="020B0402040204020203" pitchFamily="34" charset="0"/>
              </a:rPr>
              <a:t>Knowledge</a:t>
            </a:r>
            <a:r>
              <a:rPr lang="de-AT" sz="2400" dirty="0" smtClean="0">
                <a:latin typeface="Segoe UI Semilight" panose="020B0402040204020203" pitchFamily="34" charset="0"/>
                <a:ea typeface="ＭＳ Ｐゴシック" charset="0"/>
                <a:cs typeface="Segoe UI Semilight" panose="020B0402040204020203" pitchFamily="34" charset="0"/>
              </a:rPr>
              <a:t> Worker. Grafischer Zeitbuchungskalender, automatische Tätigkeitsaufzeichnung über Signal </a:t>
            </a:r>
            <a:r>
              <a:rPr lang="de-AT" sz="2400" dirty="0" err="1" smtClean="0">
                <a:latin typeface="Segoe UI Semilight" panose="020B0402040204020203" pitchFamily="34" charset="0"/>
                <a:ea typeface="ＭＳ Ｐゴシック" charset="0"/>
                <a:cs typeface="Segoe UI Semilight" panose="020B0402040204020203" pitchFamily="34" charset="0"/>
              </a:rPr>
              <a:t>Tracker</a:t>
            </a:r>
            <a:r>
              <a:rPr lang="de-AT" sz="2400" dirty="0" smtClean="0">
                <a:latin typeface="Segoe UI Semilight" panose="020B0402040204020203" pitchFamily="34" charset="0"/>
                <a:ea typeface="ＭＳ Ｐゴシック" charset="0"/>
                <a:cs typeface="Segoe UI Semilight" panose="020B0402040204020203" pitchFamily="34" charset="0"/>
              </a:rPr>
              <a:t>, umfassende Erweiterbarkeit und Anpassbarkeit, volle Offlinefähigkeit und einfachste Verwendung durch SaaS machen es zur Optimalen Lösung auch speziell im IT-Umfeld.</a:t>
            </a:r>
          </a:p>
          <a:p>
            <a:pPr marL="0" indent="0">
              <a:buNone/>
            </a:pPr>
            <a:endParaRPr lang="de-AT" sz="2400" dirty="0" smtClean="0">
              <a:latin typeface="Segoe UI Semilight" panose="020B0402040204020203" pitchFamily="34" charset="0"/>
              <a:ea typeface="ＭＳ Ｐゴシック" charset="0"/>
              <a:cs typeface="Segoe UI Semilight" panose="020B0402040204020203" pitchFamily="34" charset="0"/>
            </a:endParaRPr>
          </a:p>
          <a:p>
            <a:pPr marL="0" indent="0">
              <a:buNone/>
            </a:pPr>
            <a:r>
              <a:rPr lang="de-AT" sz="2400" dirty="0" smtClean="0">
                <a:latin typeface="Segoe UI Semilight" panose="020B0402040204020203" pitchFamily="34" charset="0"/>
                <a:ea typeface="ＭＳ Ｐゴシック" charset="0"/>
                <a:cs typeface="Segoe UI Semilight" panose="020B0402040204020203" pitchFamily="34" charset="0"/>
              </a:rPr>
              <a:t>Probieren Sie                       kostenlos und ohne Risiko einfach aus. Einen Testzugang erhalten Sie unter http://www.timecockpit.com. Danach nutzen Sie                       um nur 0,20€ pro Benutzer und Tag ohne Mindestdauer und ohne Mindestbenutzeranzahl.</a:t>
            </a:r>
            <a:endParaRPr lang="en-US" sz="2400" dirty="0">
              <a:latin typeface="Segoe UI Semilight" panose="020B0402040204020203" pitchFamily="34" charset="0"/>
              <a:cs typeface="Segoe UI Semilight" panose="020B0402040204020203" pitchFamily="34" charset="0"/>
            </a:endParaRPr>
          </a:p>
        </p:txBody>
      </p:sp>
      <p:pic>
        <p:nvPicPr>
          <p:cNvPr id="5" name="Grafik 11" descr="timecockpit_horizontal_rgb.png"/>
          <p:cNvPicPr>
            <a:picLocks noChangeAspect="1"/>
          </p:cNvPicPr>
          <p:nvPr/>
        </p:nvPicPr>
        <p:blipFill>
          <a:blip r:embed="rId2" cstate="print"/>
          <a:srcRect l="20996"/>
          <a:stretch>
            <a:fillRect/>
          </a:stretch>
        </p:blipFill>
        <p:spPr>
          <a:xfrm>
            <a:off x="1612203" y="2166596"/>
            <a:ext cx="1744784" cy="361280"/>
          </a:xfrm>
          <a:prstGeom prst="rect">
            <a:avLst/>
          </a:prstGeom>
        </p:spPr>
      </p:pic>
      <p:pic>
        <p:nvPicPr>
          <p:cNvPr id="6" name="Grafik 15" descr="timecockpit_horizontal_rgb.png"/>
          <p:cNvPicPr>
            <a:picLocks noChangeAspect="1"/>
          </p:cNvPicPr>
          <p:nvPr/>
        </p:nvPicPr>
        <p:blipFill>
          <a:blip r:embed="rId2" cstate="print"/>
          <a:srcRect l="20996"/>
          <a:stretch>
            <a:fillRect/>
          </a:stretch>
        </p:blipFill>
        <p:spPr>
          <a:xfrm>
            <a:off x="3432200" y="4359260"/>
            <a:ext cx="1744784" cy="361280"/>
          </a:xfrm>
          <a:prstGeom prst="rect">
            <a:avLst/>
          </a:prstGeom>
        </p:spPr>
      </p:pic>
      <p:pic>
        <p:nvPicPr>
          <p:cNvPr id="7" name="Grafik 16" descr="timecockpit_horizontal_rgb.png"/>
          <p:cNvPicPr>
            <a:picLocks noChangeAspect="1"/>
          </p:cNvPicPr>
          <p:nvPr/>
        </p:nvPicPr>
        <p:blipFill>
          <a:blip r:embed="rId2" cstate="print"/>
          <a:srcRect l="20996"/>
          <a:stretch>
            <a:fillRect/>
          </a:stretch>
        </p:blipFill>
        <p:spPr>
          <a:xfrm>
            <a:off x="2096504" y="5091275"/>
            <a:ext cx="1744784" cy="361280"/>
          </a:xfrm>
          <a:prstGeom prst="rect">
            <a:avLst/>
          </a:prstGeom>
        </p:spPr>
      </p:pic>
      <p:pic>
        <p:nvPicPr>
          <p:cNvPr id="9" name="Grafik 3" descr="timecockpit_horizontal_rgb.png"/>
          <p:cNvPicPr>
            <a:picLocks noChangeAspect="1"/>
          </p:cNvPicPr>
          <p:nvPr/>
        </p:nvPicPr>
        <p:blipFill rotWithShape="1">
          <a:blip r:embed="rId2" cstate="print"/>
          <a:srcRect l="-945" t="1" r="-2982" b="-11979"/>
          <a:stretch/>
        </p:blipFill>
        <p:spPr>
          <a:xfrm>
            <a:off x="1525586" y="694168"/>
            <a:ext cx="5166213" cy="910629"/>
          </a:xfrm>
          <a:prstGeom prst="rect">
            <a:avLst/>
          </a:prstGeom>
        </p:spPr>
      </p:pic>
    </p:spTree>
    <p:extLst>
      <p:ext uri="{BB962C8B-B14F-4D97-AF65-F5344CB8AC3E}">
        <p14:creationId xmlns:p14="http://schemas.microsoft.com/office/powerpoint/2010/main" val="1153301087"/>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29.03.2016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23380132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365125"/>
            <a:ext cx="10515600" cy="1325563"/>
          </a:xfrm>
          <a:prstGeom prst="rect">
            <a:avLst/>
          </a:prstGeom>
        </p:spPr>
        <p:txBody>
          <a:bodyPr/>
          <a:lstStyle/>
          <a:p>
            <a:r>
              <a:rPr lang="de-DE" smtClean="0"/>
              <a:t>Titelmasterformat durch Klicken bearbeiten</a:t>
            </a:r>
            <a:endParaRPr lang="de-AT"/>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29.03.2016</a:t>
            </a:fld>
            <a:endParaRPr lang="de-AT"/>
          </a:p>
        </p:txBody>
      </p:sp>
      <p:sp>
        <p:nvSpPr>
          <p:cNvPr id="5" name="Fußzeilenplatzhalter 4"/>
          <p:cNvSpPr>
            <a:spLocks noGrp="1"/>
          </p:cNvSpPr>
          <p:nvPr>
            <p:ph type="ftr" sz="quarter" idx="11"/>
          </p:nvPr>
        </p:nvSpPr>
        <p:spPr>
          <a:xfrm>
            <a:off x="4038600" y="6356350"/>
            <a:ext cx="4114800" cy="365125"/>
          </a:xfrm>
          <a:prstGeom prst="rect">
            <a:avLst/>
          </a:prstGeom>
        </p:spPr>
        <p:txBody>
          <a:bodyPr/>
          <a:lstStyle/>
          <a:p>
            <a:endParaRPr lang="de-AT"/>
          </a:p>
        </p:txBody>
      </p:sp>
      <p:sp>
        <p:nvSpPr>
          <p:cNvPr id="6" name="Foliennummernplatzhalter 5"/>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16428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sp>
        <p:nvSpPr>
          <p:cNvPr id="3" name="Rectangle 2"/>
          <p:cNvSpPr/>
          <p:nvPr/>
        </p:nvSpPr>
        <p:spPr>
          <a:xfrm>
            <a:off x="0" y="1994912"/>
            <a:ext cx="12192000" cy="331366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noProof="0" dirty="0"/>
          </a:p>
        </p:txBody>
      </p:sp>
      <p:sp>
        <p:nvSpPr>
          <p:cNvPr id="7" name="Titel 1"/>
          <p:cNvSpPr>
            <a:spLocks noGrp="1"/>
          </p:cNvSpPr>
          <p:nvPr>
            <p:ph type="title" hasCustomPrompt="1"/>
          </p:nvPr>
        </p:nvSpPr>
        <p:spPr>
          <a:xfrm>
            <a:off x="1525333" y="3261019"/>
            <a:ext cx="9371200" cy="909307"/>
          </a:xfrm>
          <a:prstGeom prst="rect">
            <a:avLst/>
          </a:prstGeom>
        </p:spPr>
        <p:txBody>
          <a:bodyPr wrap="square" lIns="0" tIns="0" rIns="0" bIns="0" anchor="b"/>
          <a:lstStyle>
            <a:lvl1pPr>
              <a:defRPr sz="7200">
                <a:solidFill>
                  <a:schemeClr val="tx1"/>
                </a:solidFill>
              </a:defRPr>
            </a:lvl1pPr>
          </a:lstStyle>
          <a:p>
            <a:r>
              <a:rPr lang="en-US" noProof="0" dirty="0" smtClean="0"/>
              <a:t>Short Title</a:t>
            </a:r>
            <a:endParaRPr lang="en-US" noProof="0" dirty="0"/>
          </a:p>
        </p:txBody>
      </p:sp>
      <p:sp>
        <p:nvSpPr>
          <p:cNvPr id="20" name="Text Placeholder 19"/>
          <p:cNvSpPr>
            <a:spLocks noGrp="1"/>
          </p:cNvSpPr>
          <p:nvPr>
            <p:ph type="body" sz="quarter" idx="25" hasCustomPrompt="1"/>
          </p:nvPr>
        </p:nvSpPr>
        <p:spPr>
          <a:xfrm>
            <a:off x="1525334" y="4179744"/>
            <a:ext cx="9381573" cy="489601"/>
          </a:xfrm>
          <a:prstGeom prst="rect">
            <a:avLst/>
          </a:prstGeom>
        </p:spPr>
        <p:txBody>
          <a:bodyPr lIns="0" tIns="0" rIns="0" bIns="0" anchor="b"/>
          <a:lstStyle>
            <a:lvl1pPr marL="0" indent="0">
              <a:buFontTx/>
              <a:buNone/>
              <a:defRPr sz="3200">
                <a:solidFill>
                  <a:schemeClr val="tx1"/>
                </a:solidFill>
                <a:latin typeface="+mj-lt"/>
              </a:defRPr>
            </a:lvl1pPr>
            <a:lvl2pPr marL="609585" indent="0">
              <a:buFontTx/>
              <a:buNone/>
              <a:defRPr sz="3200">
                <a:solidFill>
                  <a:schemeClr val="tx1"/>
                </a:solidFill>
                <a:latin typeface="+mj-lt"/>
              </a:defRPr>
            </a:lvl2pPr>
            <a:lvl3pPr marL="1219170" indent="0">
              <a:buFontTx/>
              <a:buNone/>
              <a:defRPr sz="3200">
                <a:solidFill>
                  <a:schemeClr val="tx1"/>
                </a:solidFill>
                <a:latin typeface="+mj-lt"/>
              </a:defRPr>
            </a:lvl3pPr>
            <a:lvl4pPr marL="1828754" indent="0">
              <a:buFontTx/>
              <a:buNone/>
              <a:defRPr sz="3200">
                <a:solidFill>
                  <a:schemeClr val="tx1"/>
                </a:solidFill>
                <a:latin typeface="+mj-lt"/>
              </a:defRPr>
            </a:lvl4pPr>
            <a:lvl5pPr marL="2438339" indent="0">
              <a:buFontTx/>
              <a:buNone/>
              <a:defRPr sz="3200">
                <a:solidFill>
                  <a:schemeClr val="tx1"/>
                </a:solidFill>
                <a:latin typeface="+mj-lt"/>
              </a:defRPr>
            </a:lvl5pPr>
          </a:lstStyle>
          <a:p>
            <a:pPr lvl="0"/>
            <a:r>
              <a:rPr lang="en-US" noProof="0" dirty="0" smtClean="0"/>
              <a:t>Subtitle</a:t>
            </a:r>
            <a:endParaRPr lang="en-US" noProof="0" dirty="0"/>
          </a:p>
        </p:txBody>
      </p:sp>
    </p:spTree>
    <p:extLst>
      <p:ext uri="{BB962C8B-B14F-4D97-AF65-F5344CB8AC3E}">
        <p14:creationId xmlns:p14="http://schemas.microsoft.com/office/powerpoint/2010/main" val="35490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838200" y="6356350"/>
            <a:ext cx="2743200" cy="365125"/>
          </a:xfrm>
          <a:prstGeom prst="rect">
            <a:avLst/>
          </a:prstGeom>
        </p:spPr>
        <p:txBody>
          <a:bodyPr/>
          <a:lstStyle/>
          <a:p>
            <a:fld id="{3ECD1B6F-0B74-438A-A710-326310E0C2AE}" type="datetimeFigureOut">
              <a:rPr lang="de-AT" smtClean="0"/>
              <a:t>29.03.2016</a:t>
            </a:fld>
            <a:endParaRPr lang="de-AT"/>
          </a:p>
        </p:txBody>
      </p:sp>
      <p:sp>
        <p:nvSpPr>
          <p:cNvPr id="3" name="Fußzeilenplatzhalter 2"/>
          <p:cNvSpPr>
            <a:spLocks noGrp="1"/>
          </p:cNvSpPr>
          <p:nvPr>
            <p:ph type="ftr" sz="quarter" idx="11"/>
          </p:nvPr>
        </p:nvSpPr>
        <p:spPr>
          <a:xfrm>
            <a:off x="4038600" y="6356350"/>
            <a:ext cx="4114800" cy="365125"/>
          </a:xfrm>
          <a:prstGeom prst="rect">
            <a:avLst/>
          </a:prstGeom>
        </p:spPr>
        <p:txBody>
          <a:bodyPr/>
          <a:lstStyle/>
          <a:p>
            <a:endParaRPr lang="de-AT"/>
          </a:p>
        </p:txBody>
      </p:sp>
      <p:sp>
        <p:nvSpPr>
          <p:cNvPr id="4" name="Foliennummernplatzhalter 3"/>
          <p:cNvSpPr>
            <a:spLocks noGrp="1"/>
          </p:cNvSpPr>
          <p:nvPr>
            <p:ph type="sldNum" sz="quarter" idx="12"/>
          </p:nvPr>
        </p:nvSpPr>
        <p:spPr>
          <a:xfrm>
            <a:off x="8610600" y="6356350"/>
            <a:ext cx="2743200" cy="365125"/>
          </a:xfrm>
          <a:prstGeom prst="rect">
            <a:avLst/>
          </a:prstGeom>
        </p:spPr>
        <p:txBody>
          <a:bodyPr/>
          <a:lstStyle/>
          <a:p>
            <a:fld id="{3DD3D01F-5FDD-41FB-97F7-A0C5433A3280}" type="slidenum">
              <a:rPr lang="de-AT" smtClean="0"/>
              <a:t>‹#›</a:t>
            </a:fld>
            <a:endParaRPr lang="de-AT"/>
          </a:p>
        </p:txBody>
      </p:sp>
    </p:spTree>
    <p:extLst>
      <p:ext uri="{BB962C8B-B14F-4D97-AF65-F5344CB8AC3E}">
        <p14:creationId xmlns:p14="http://schemas.microsoft.com/office/powerpoint/2010/main" val="362533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Titl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604797"/>
            <a:ext cx="10688241"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6977690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ual Column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604797"/>
            <a:ext cx="5407653"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Content Placeholder 7"/>
          <p:cNvSpPr>
            <a:spLocks noGrp="1"/>
          </p:cNvSpPr>
          <p:nvPr>
            <p:ph sz="quarter" idx="13"/>
          </p:nvPr>
        </p:nvSpPr>
        <p:spPr>
          <a:xfrm>
            <a:off x="6768075" y="1604797"/>
            <a:ext cx="5088567" cy="5253203"/>
          </a:xfrm>
          <a:prstGeom prst="rect">
            <a:avLst/>
          </a:prstGeom>
        </p:spPr>
        <p:txBody>
          <a:bodyPr lIns="0" tIns="0" rIns="0" bIns="0"/>
          <a:lstStyle>
            <a:lvl1pPr marL="3647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64058"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5"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6"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11044045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4" grpId="0"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5587"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875343818"/>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3"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4166192387"/>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ontent With Title &amp;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1" y="1892829"/>
            <a:ext cx="10683380"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Text Placeholder 4"/>
          <p:cNvSpPr>
            <a:spLocks noGrp="1"/>
          </p:cNvSpPr>
          <p:nvPr>
            <p:ph type="body" sz="quarter" idx="23"/>
          </p:nvPr>
        </p:nvSpPr>
        <p:spPr>
          <a:xfrm>
            <a:off x="1525587" y="6371762"/>
            <a:ext cx="10331055"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2061264764"/>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l Column with Subtitle">
    <p:bg>
      <p:bgRef idx="1001">
        <a:schemeClr val="bg1"/>
      </p:bgRef>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520726" y="260648"/>
            <a:ext cx="10331055" cy="909307"/>
          </a:xfrm>
          <a:prstGeom prst="rect">
            <a:avLst/>
          </a:prstGeom>
        </p:spPr>
        <p:txBody>
          <a:bodyPr wrap="none" lIns="0" tIns="0" rIns="0" bIns="0" anchor="ctr"/>
          <a:lstStyle>
            <a:lvl1pPr>
              <a:defRPr sz="5867">
                <a:solidFill>
                  <a:schemeClr val="accent2"/>
                </a:solidFill>
              </a:defRPr>
            </a:lvl1pPr>
          </a:lstStyle>
          <a:p>
            <a:r>
              <a:rPr lang="de-DE" dirty="0" smtClean="0"/>
              <a:t>Title</a:t>
            </a:r>
            <a:endParaRPr lang="en-US" dirty="0"/>
          </a:p>
        </p:txBody>
      </p:sp>
      <p:sp>
        <p:nvSpPr>
          <p:cNvPr id="8" name="Content Placeholder 7"/>
          <p:cNvSpPr>
            <a:spLocks noGrp="1"/>
          </p:cNvSpPr>
          <p:nvPr>
            <p:ph sz="quarter" idx="12"/>
          </p:nvPr>
        </p:nvSpPr>
        <p:spPr>
          <a:xfrm>
            <a:off x="1168402" y="1892829"/>
            <a:ext cx="5407653"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4" name="Text Placeholder 3"/>
          <p:cNvSpPr>
            <a:spLocks noGrp="1"/>
          </p:cNvSpPr>
          <p:nvPr>
            <p:ph type="body" sz="quarter" idx="13" hasCustomPrompt="1"/>
          </p:nvPr>
        </p:nvSpPr>
        <p:spPr>
          <a:xfrm>
            <a:off x="1520726" y="1220756"/>
            <a:ext cx="10335916" cy="441953"/>
          </a:xfrm>
          <a:prstGeom prst="rect">
            <a:avLst/>
          </a:prstGeom>
        </p:spPr>
        <p:txBody>
          <a:bodyPr lIns="0" tIns="0" rIns="0" bIns="0"/>
          <a:lstStyle>
            <a:lvl1pPr marL="0" indent="0">
              <a:buFontTx/>
              <a:buNone/>
              <a:defRPr sz="2400">
                <a:solidFill>
                  <a:schemeClr val="accent2"/>
                </a:solidFill>
                <a:latin typeface="Segoe UI Semilight" panose="020B0402040204020203" pitchFamily="34" charset="0"/>
                <a:cs typeface="Segoe UI Semilight" panose="020B0402040204020203" pitchFamily="34" charset="0"/>
              </a:defRPr>
            </a:lvl1pPr>
            <a:lvl2pPr marL="609585" indent="0">
              <a:buFontTx/>
              <a:buNone/>
              <a:defRPr/>
            </a:lvl2pPr>
            <a:lvl3pPr marL="1219170" indent="0">
              <a:buFontTx/>
              <a:buNone/>
              <a:defRPr/>
            </a:lvl3pPr>
            <a:lvl4pPr marL="1828754" indent="0">
              <a:buFontTx/>
              <a:buNone/>
              <a:defRPr/>
            </a:lvl4pPr>
            <a:lvl5pPr marL="2438339" indent="0">
              <a:buFontTx/>
              <a:buNone/>
              <a:defRPr/>
            </a:lvl5pPr>
          </a:lstStyle>
          <a:p>
            <a:pPr lvl="0"/>
            <a:r>
              <a:rPr lang="en-US" dirty="0" smtClean="0"/>
              <a:t>Subtitle</a:t>
            </a:r>
            <a:endParaRPr lang="en-US" dirty="0"/>
          </a:p>
        </p:txBody>
      </p:sp>
      <p:sp>
        <p:nvSpPr>
          <p:cNvPr id="5" name="Content Placeholder 7"/>
          <p:cNvSpPr>
            <a:spLocks noGrp="1"/>
          </p:cNvSpPr>
          <p:nvPr>
            <p:ph sz="quarter" idx="14"/>
          </p:nvPr>
        </p:nvSpPr>
        <p:spPr>
          <a:xfrm>
            <a:off x="6686417" y="1892829"/>
            <a:ext cx="5165364" cy="4965171"/>
          </a:xfrm>
          <a:prstGeom prst="rect">
            <a:avLst/>
          </a:prstGeom>
        </p:spPr>
        <p:txBody>
          <a:bodyPr lIns="0" tIns="0" rIns="0" bIns="0"/>
          <a:lstStyle>
            <a:lvl1pPr marL="355591" indent="-355591">
              <a:spcBef>
                <a:spcPts val="2400"/>
              </a:spcBef>
              <a:buClr>
                <a:schemeClr val="bg1">
                  <a:lumMod val="75000"/>
                </a:schemeClr>
              </a:buClr>
              <a:buSzPct val="75000"/>
              <a:buFont typeface="Wingdings 3" pitchFamily="18" charset="2"/>
              <a:buChar char=""/>
              <a:defRPr sz="3200">
                <a:solidFill>
                  <a:schemeClr val="accent1"/>
                </a:solidFill>
                <a:latin typeface="Segoe UI Semilight" panose="020B0402040204020203" pitchFamily="34" charset="0"/>
                <a:ea typeface="Segoe UI Semilight" panose="020B0402040204020203" pitchFamily="34" charset="0"/>
                <a:cs typeface="Segoe UI Semilight" panose="020B0402040204020203" pitchFamily="34" charset="0"/>
              </a:defRPr>
            </a:lvl1pPr>
            <a:lvl2pPr marL="355191" indent="0">
              <a:spcBef>
                <a:spcPts val="0"/>
              </a:spcBef>
              <a:buNone/>
              <a:defRPr sz="2133">
                <a:solidFill>
                  <a:schemeClr val="accent1"/>
                </a:solidFill>
                <a:latin typeface="+mj-lt"/>
                <a:ea typeface="Segoe UI" pitchFamily="34" charset="0"/>
                <a:cs typeface="Segoe UI" pitchFamily="34" charset="0"/>
              </a:defRPr>
            </a:lvl2pPr>
            <a:lvl3pPr marL="721766" indent="0">
              <a:spcBef>
                <a:spcPts val="0"/>
              </a:spcBef>
              <a:buNone/>
              <a:defRPr sz="1867">
                <a:solidFill>
                  <a:schemeClr val="accent1"/>
                </a:solidFill>
                <a:latin typeface="+mj-lt"/>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6" name="Text Placeholder 4"/>
          <p:cNvSpPr>
            <a:spLocks noGrp="1"/>
          </p:cNvSpPr>
          <p:nvPr>
            <p:ph type="body" sz="quarter" idx="23"/>
          </p:nvPr>
        </p:nvSpPr>
        <p:spPr>
          <a:xfrm>
            <a:off x="1525587" y="6371762"/>
            <a:ext cx="5050468"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7" name="Text Placeholder 4"/>
          <p:cNvSpPr>
            <a:spLocks noGrp="1"/>
          </p:cNvSpPr>
          <p:nvPr>
            <p:ph type="body" sz="quarter" idx="24"/>
          </p:nvPr>
        </p:nvSpPr>
        <p:spPr>
          <a:xfrm>
            <a:off x="6768075" y="6371762"/>
            <a:ext cx="5088567"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3566015087"/>
      </p:ext>
    </p:extLst>
  </p:cSld>
  <p:clrMapOvr>
    <a:overrideClrMapping bg1="lt1" tx1="dk1" bg2="lt2" tx2="dk2" accent1="accent1" accent2="accent2" accent3="accent3" accent4="accent4" accent5="accent5" accent6="accent6" hlink="hlink" folHlink="folHlink"/>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fade">
                                      <p:cBhvr>
                                        <p:cTn id="18" dur="500"/>
                                        <p:tgtEl>
                                          <p:spTgt spid="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500"/>
                                        <p:tgtEl>
                                          <p:spTgt spid="5">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5" grpId="0" build="p">
        <p:tmplLst>
          <p:tmpl lvl="1">
            <p:tnLst>
              <p:par>
                <p:cTn presetID="10" presetClass="entr" presetSubtype="0" fill="hold" nodeType="click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odern UI">
    <p:spTree>
      <p:nvGrpSpPr>
        <p:cNvPr id="1" name=""/>
        <p:cNvGrpSpPr/>
        <p:nvPr/>
      </p:nvGrpSpPr>
      <p:grpSpPr>
        <a:xfrm>
          <a:off x="0" y="0"/>
          <a:ext cx="0" cy="0"/>
          <a:chOff x="0" y="0"/>
          <a:chExt cx="0" cy="0"/>
        </a:xfrm>
      </p:grpSpPr>
      <p:sp>
        <p:nvSpPr>
          <p:cNvPr id="32" name="Text Placeholder 31"/>
          <p:cNvSpPr>
            <a:spLocks noGrp="1"/>
          </p:cNvSpPr>
          <p:nvPr>
            <p:ph type="body" sz="quarter" idx="10" hasCustomPrompt="1"/>
          </p:nvPr>
        </p:nvSpPr>
        <p:spPr>
          <a:xfrm>
            <a:off x="1516392" y="4584704"/>
            <a:ext cx="2370104" cy="1916637"/>
          </a:xfrm>
          <a:prstGeom prst="rect">
            <a:avLst/>
          </a:prstGeom>
          <a:solidFill>
            <a:schemeClr val="accent1"/>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46" name="Picture Placeholder 45"/>
          <p:cNvSpPr>
            <a:spLocks noGrp="1"/>
          </p:cNvSpPr>
          <p:nvPr>
            <p:ph type="pic" sz="quarter" idx="14"/>
          </p:nvPr>
        </p:nvSpPr>
        <p:spPr>
          <a:xfrm>
            <a:off x="1516393" y="1687121"/>
            <a:ext cx="2373292" cy="2879808"/>
          </a:xfrm>
          <a:prstGeom prst="rect">
            <a:avLst/>
          </a:prstGeom>
        </p:spPr>
        <p:txBody>
          <a:bodyPr/>
          <a:lstStyle>
            <a:lvl1pPr marL="0" indent="0">
              <a:buNone/>
              <a:defRPr sz="2133"/>
            </a:lvl1pPr>
          </a:lstStyle>
          <a:p>
            <a:r>
              <a:rPr lang="de-DE" smtClean="0"/>
              <a:t>Bild durch Klicken auf Symbol hinzufügen</a:t>
            </a:r>
            <a:endParaRPr lang="en-US" dirty="0"/>
          </a:p>
        </p:txBody>
      </p:sp>
      <p:sp>
        <p:nvSpPr>
          <p:cNvPr id="2" name="Titel 1"/>
          <p:cNvSpPr>
            <a:spLocks noGrp="1"/>
          </p:cNvSpPr>
          <p:nvPr>
            <p:ph type="title" hasCustomPrompt="1"/>
          </p:nvPr>
        </p:nvSpPr>
        <p:spPr>
          <a:xfrm>
            <a:off x="1525587" y="478069"/>
            <a:ext cx="10331052" cy="909307"/>
          </a:xfrm>
          <a:prstGeom prst="rect">
            <a:avLst/>
          </a:prstGeom>
        </p:spPr>
        <p:txBody>
          <a:bodyPr wrap="none" lIns="0" tIns="0" rIns="0" bIns="0" anchor="ctr"/>
          <a:lstStyle>
            <a:lvl1pPr>
              <a:defRPr sz="7200">
                <a:solidFill>
                  <a:schemeClr val="accent2"/>
                </a:solidFill>
              </a:defRPr>
            </a:lvl1pPr>
          </a:lstStyle>
          <a:p>
            <a:r>
              <a:rPr lang="de-DE" dirty="0" smtClean="0"/>
              <a:t>Title</a:t>
            </a:r>
            <a:endParaRPr lang="en-US" dirty="0"/>
          </a:p>
        </p:txBody>
      </p:sp>
      <p:sp>
        <p:nvSpPr>
          <p:cNvPr id="57" name="Picture Placeholder 45"/>
          <p:cNvSpPr>
            <a:spLocks noGrp="1"/>
          </p:cNvSpPr>
          <p:nvPr>
            <p:ph type="pic" sz="quarter" idx="15"/>
          </p:nvPr>
        </p:nvSpPr>
        <p:spPr>
          <a:xfrm>
            <a:off x="3986634"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0" name="Picture Placeholder 45"/>
          <p:cNvSpPr>
            <a:spLocks noGrp="1"/>
          </p:cNvSpPr>
          <p:nvPr>
            <p:ph type="pic" sz="quarter" idx="17"/>
          </p:nvPr>
        </p:nvSpPr>
        <p:spPr>
          <a:xfrm>
            <a:off x="6456875"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63" name="Picture Placeholder 45"/>
          <p:cNvSpPr>
            <a:spLocks noGrp="1"/>
          </p:cNvSpPr>
          <p:nvPr>
            <p:ph type="pic" sz="quarter" idx="19"/>
          </p:nvPr>
        </p:nvSpPr>
        <p:spPr>
          <a:xfrm>
            <a:off x="8923929" y="1687121"/>
            <a:ext cx="2373292" cy="2879808"/>
          </a:xfrm>
          <a:prstGeom prst="rect">
            <a:avLst/>
          </a:prstGeom>
        </p:spPr>
        <p:txBody>
          <a:bodyPr/>
          <a:lstStyle>
            <a:lvl1pPr marL="0" indent="0">
              <a:buNone/>
              <a:defRPr sz="2133"/>
            </a:lvl1pPr>
          </a:lstStyle>
          <a:p>
            <a:r>
              <a:rPr lang="de-DE" smtClean="0"/>
              <a:t>Bild durch Klicken auf Symbol hinzufügen</a:t>
            </a:r>
            <a:endParaRPr lang="en-US"/>
          </a:p>
        </p:txBody>
      </p:sp>
      <p:sp>
        <p:nvSpPr>
          <p:cNvPr id="11" name="Text Placeholder 31"/>
          <p:cNvSpPr>
            <a:spLocks noGrp="1"/>
          </p:cNvSpPr>
          <p:nvPr>
            <p:ph type="body" sz="quarter" idx="20" hasCustomPrompt="1"/>
          </p:nvPr>
        </p:nvSpPr>
        <p:spPr>
          <a:xfrm>
            <a:off x="3986633" y="4584704"/>
            <a:ext cx="2370104" cy="1916637"/>
          </a:xfrm>
          <a:prstGeom prst="rect">
            <a:avLst/>
          </a:prstGeom>
          <a:solidFill>
            <a:schemeClr val="accent2"/>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2" name="Text Placeholder 31"/>
          <p:cNvSpPr>
            <a:spLocks noGrp="1"/>
          </p:cNvSpPr>
          <p:nvPr>
            <p:ph type="body" sz="quarter" idx="21" hasCustomPrompt="1"/>
          </p:nvPr>
        </p:nvSpPr>
        <p:spPr>
          <a:xfrm>
            <a:off x="6456875" y="4584704"/>
            <a:ext cx="2370104" cy="1916637"/>
          </a:xfrm>
          <a:prstGeom prst="rect">
            <a:avLst/>
          </a:prstGeom>
          <a:solidFill>
            <a:schemeClr val="accent3"/>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13" name="Text Placeholder 31"/>
          <p:cNvSpPr>
            <a:spLocks noGrp="1"/>
          </p:cNvSpPr>
          <p:nvPr>
            <p:ph type="body" sz="quarter" idx="22" hasCustomPrompt="1"/>
          </p:nvPr>
        </p:nvSpPr>
        <p:spPr>
          <a:xfrm>
            <a:off x="8923928" y="4584704"/>
            <a:ext cx="2370104" cy="1916637"/>
          </a:xfrm>
          <a:prstGeom prst="rect">
            <a:avLst/>
          </a:prstGeom>
          <a:solidFill>
            <a:schemeClr val="bg1">
              <a:lumMod val="65000"/>
            </a:schemeClr>
          </a:solidFill>
        </p:spPr>
        <p:txBody>
          <a:bodyPr lIns="46800" rIns="46800"/>
          <a:lstStyle>
            <a:lvl1pPr marL="243411" indent="-243411">
              <a:spcBef>
                <a:spcPts val="1600"/>
              </a:spcBef>
              <a:buNone/>
              <a:defRPr sz="3200">
                <a:solidFill>
                  <a:schemeClr val="bg2"/>
                </a:solidFill>
                <a:latin typeface="Segoe UI Light" panose="020B0502040204020203" pitchFamily="34" charset="0"/>
                <a:cs typeface="Segoe UI Light" panose="020B0502040204020203" pitchFamily="34" charset="0"/>
              </a:defRPr>
            </a:lvl1pPr>
            <a:lvl2pPr marL="243411" indent="0">
              <a:spcBef>
                <a:spcPts val="0"/>
              </a:spcBef>
              <a:buNone/>
              <a:defRPr sz="1600">
                <a:solidFill>
                  <a:schemeClr val="bg2"/>
                </a:solidFill>
              </a:defRPr>
            </a:lvl2pPr>
          </a:lstStyle>
          <a:p>
            <a:pPr lvl="0"/>
            <a:r>
              <a:rPr lang="de-AT" dirty="0" smtClean="0"/>
              <a:t>Text</a:t>
            </a:r>
          </a:p>
          <a:p>
            <a:pPr lvl="1"/>
            <a:r>
              <a:rPr lang="de-AT" dirty="0" err="1" smtClean="0"/>
              <a:t>Subline</a:t>
            </a:r>
            <a:endParaRPr lang="de-AT" dirty="0" smtClean="0"/>
          </a:p>
        </p:txBody>
      </p:sp>
      <p:sp>
        <p:nvSpPr>
          <p:cNvPr id="5" name="Text Placeholder 4"/>
          <p:cNvSpPr>
            <a:spLocks noGrp="1"/>
          </p:cNvSpPr>
          <p:nvPr>
            <p:ph type="body" sz="quarter" idx="23"/>
          </p:nvPr>
        </p:nvSpPr>
        <p:spPr>
          <a:xfrm>
            <a:off x="151639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4" name="Text Placeholder 4"/>
          <p:cNvSpPr>
            <a:spLocks noGrp="1"/>
          </p:cNvSpPr>
          <p:nvPr>
            <p:ph type="body" sz="quarter" idx="24"/>
          </p:nvPr>
        </p:nvSpPr>
        <p:spPr>
          <a:xfrm>
            <a:off x="3986632"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5" name="Text Placeholder 4"/>
          <p:cNvSpPr>
            <a:spLocks noGrp="1"/>
          </p:cNvSpPr>
          <p:nvPr>
            <p:ph type="body" sz="quarter" idx="25"/>
          </p:nvPr>
        </p:nvSpPr>
        <p:spPr>
          <a:xfrm>
            <a:off x="645687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
        <p:nvSpPr>
          <p:cNvPr id="16" name="Text Placeholder 4"/>
          <p:cNvSpPr>
            <a:spLocks noGrp="1"/>
          </p:cNvSpPr>
          <p:nvPr>
            <p:ph type="body" sz="quarter" idx="26"/>
          </p:nvPr>
        </p:nvSpPr>
        <p:spPr>
          <a:xfrm>
            <a:off x="8911544" y="6015103"/>
            <a:ext cx="2360909" cy="486239"/>
          </a:xfrm>
          <a:prstGeom prst="rect">
            <a:avLst/>
          </a:prstGeom>
        </p:spPr>
        <p:txBody>
          <a:bodyPr lIns="0" tIns="0" rIns="0" bIns="0" anchor="b"/>
          <a:lstStyle>
            <a:lvl1pPr marL="0" indent="0">
              <a:buNone/>
              <a:defRPr sz="1067">
                <a:solidFill>
                  <a:schemeClr val="tx1">
                    <a:lumMod val="50000"/>
                  </a:schemeClr>
                </a:solidFill>
              </a:defRPr>
            </a:lvl1pPr>
          </a:lstStyle>
          <a:p>
            <a:pPr lvl="0"/>
            <a:r>
              <a:rPr lang="de-DE" smtClean="0"/>
              <a:t>Textmasterformat bearbeiten</a:t>
            </a:r>
          </a:p>
        </p:txBody>
      </p:sp>
    </p:spTree>
    <p:extLst>
      <p:ext uri="{BB962C8B-B14F-4D97-AF65-F5344CB8AC3E}">
        <p14:creationId xmlns:p14="http://schemas.microsoft.com/office/powerpoint/2010/main" val="6002912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bg/>
                                          </p:spTgt>
                                        </p:tgtEl>
                                        <p:attrNameLst>
                                          <p:attrName>style.visibility</p:attrName>
                                        </p:attrNameLst>
                                      </p:cBhvr>
                                      <p:to>
                                        <p:strVal val="visible"/>
                                      </p:to>
                                    </p:set>
                                    <p:animEffect transition="in" filter="fade">
                                      <p:cBhvr>
                                        <p:cTn id="10" dur="500"/>
                                        <p:tgtEl>
                                          <p:spTgt spid="32">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xEl>
                                              <p:pRg st="0" end="0"/>
                                            </p:txEl>
                                          </p:spTgt>
                                        </p:tgtEl>
                                        <p:attrNameLst>
                                          <p:attrName>style.visibility</p:attrName>
                                        </p:attrNameLst>
                                      </p:cBhvr>
                                      <p:to>
                                        <p:strVal val="visible"/>
                                      </p:to>
                                    </p:set>
                                    <p:animEffect transition="in" filter="fade">
                                      <p:cBhvr>
                                        <p:cTn id="13" dur="500"/>
                                        <p:tgtEl>
                                          <p:spTgt spid="3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xEl>
                                              <p:pRg st="1" end="1"/>
                                            </p:txEl>
                                          </p:spTgt>
                                        </p:tgtEl>
                                        <p:attrNameLst>
                                          <p:attrName>style.visibility</p:attrName>
                                        </p:attrNameLst>
                                      </p:cBhvr>
                                      <p:to>
                                        <p:strVal val="visible"/>
                                      </p:to>
                                    </p:set>
                                    <p:animEffect transition="in" filter="fade">
                                      <p:cBhvr>
                                        <p:cTn id="16" dur="500"/>
                                        <p:tgtEl>
                                          <p:spTgt spid="3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nodePh="1">
                                  <p:stCondLst>
                                    <p:cond delay="0"/>
                                  </p:stCondLst>
                                  <p:endCondLst>
                                    <p:cond evt="begin" delay="0">
                                      <p:tn val="19"/>
                                    </p:cond>
                                  </p:end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fade">
                                      <p:cBhvr>
                                        <p:cTn id="24" dur="500"/>
                                        <p:tgtEl>
                                          <p:spTgt spid="11">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fade">
                                      <p:cBhvr>
                                        <p:cTn id="27" dur="500"/>
                                        <p:tgtEl>
                                          <p:spTgt spid="11">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xEl>
                                              <p:pRg st="1" end="1"/>
                                            </p:txEl>
                                          </p:spTgt>
                                        </p:tgtEl>
                                        <p:attrNameLst>
                                          <p:attrName>style.visibility</p:attrName>
                                        </p:attrNameLst>
                                      </p:cBhvr>
                                      <p:to>
                                        <p:strVal val="visible"/>
                                      </p:to>
                                    </p:set>
                                    <p:animEffect transition="in" filter="fade">
                                      <p:cBhvr>
                                        <p:cTn id="30" dur="500"/>
                                        <p:tgtEl>
                                          <p:spTgt spid="11">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nodePh="1">
                                  <p:stCondLst>
                                    <p:cond delay="0"/>
                                  </p:stCondLst>
                                  <p:endCondLst>
                                    <p:cond evt="begin" delay="0">
                                      <p:tn val="33"/>
                                    </p:cond>
                                  </p:endCondLst>
                                  <p:childTnLst>
                                    <p:set>
                                      <p:cBhvr>
                                        <p:cTn id="34" dur="1" fill="hold">
                                          <p:stCondLst>
                                            <p:cond delay="0"/>
                                          </p:stCondLst>
                                        </p:cTn>
                                        <p:tgtEl>
                                          <p:spTgt spid="60"/>
                                        </p:tgtEl>
                                        <p:attrNameLst>
                                          <p:attrName>style.visibility</p:attrName>
                                        </p:attrNameLst>
                                      </p:cBhvr>
                                      <p:to>
                                        <p:strVal val="visible"/>
                                      </p:to>
                                    </p:set>
                                    <p:animEffect transition="in" filter="fade">
                                      <p:cBhvr>
                                        <p:cTn id="35" dur="500"/>
                                        <p:tgtEl>
                                          <p:spTgt spid="6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bg/>
                                          </p:spTgt>
                                        </p:tgtEl>
                                        <p:attrNameLst>
                                          <p:attrName>style.visibility</p:attrName>
                                        </p:attrNameLst>
                                      </p:cBhvr>
                                      <p:to>
                                        <p:strVal val="visible"/>
                                      </p:to>
                                    </p:set>
                                    <p:animEffect transition="in" filter="fade">
                                      <p:cBhvr>
                                        <p:cTn id="38" dur="500"/>
                                        <p:tgtEl>
                                          <p:spTgt spid="12">
                                            <p:bg/>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animEffect transition="in" filter="fade">
                                      <p:cBhvr>
                                        <p:cTn id="41" dur="500"/>
                                        <p:tgtEl>
                                          <p:spTgt spid="12">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fade">
                                      <p:cBhvr>
                                        <p:cTn id="44" dur="500"/>
                                        <p:tgtEl>
                                          <p:spTgt spid="1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nodePh="1">
                                  <p:stCondLst>
                                    <p:cond delay="0"/>
                                  </p:stCondLst>
                                  <p:endCondLst>
                                    <p:cond evt="begin" delay="0">
                                      <p:tn val="47"/>
                                    </p:cond>
                                  </p:end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bg/>
                                          </p:spTgt>
                                        </p:tgtEl>
                                        <p:attrNameLst>
                                          <p:attrName>style.visibility</p:attrName>
                                        </p:attrNameLst>
                                      </p:cBhvr>
                                      <p:to>
                                        <p:strVal val="visible"/>
                                      </p:to>
                                    </p:set>
                                    <p:animEffect transition="in" filter="fade">
                                      <p:cBhvr>
                                        <p:cTn id="52" dur="500"/>
                                        <p:tgtEl>
                                          <p:spTgt spid="13">
                                            <p:bg/>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fade">
                                      <p:cBhvr>
                                        <p:cTn id="55" dur="500"/>
                                        <p:tgtEl>
                                          <p:spTgt spid="13">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xEl>
                                              <p:pRg st="1" end="1"/>
                                            </p:txEl>
                                          </p:spTgt>
                                        </p:tgtEl>
                                        <p:attrNameLst>
                                          <p:attrName>style.visibility</p:attrName>
                                        </p:attrNameLst>
                                      </p:cBhvr>
                                      <p:to>
                                        <p:strVal val="visible"/>
                                      </p:to>
                                    </p:set>
                                    <p:animEffect transition="in" filter="fade">
                                      <p:cBhvr>
                                        <p:cTn id="58"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nimBg="1">
        <p:tmplLst>
          <p:tmpl>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46" grpId="0"/>
      <p:bldP spid="57" grpId="0"/>
      <p:bldP spid="60" grpId="0"/>
      <p:bldP spid="63" grpId="0"/>
      <p:bldP spid="11" grpId="0" build="p" animBg="1">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animBg="1">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Straight Connector 4"/>
          <p:cNvCxnSpPr/>
          <p:nvPr/>
        </p:nvCxnSpPr>
        <p:spPr>
          <a:xfrm>
            <a:off x="0" y="1270000"/>
            <a:ext cx="12192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15240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524000" y="17780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524000" y="1981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854944"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524000" y="5083200"/>
            <a:ext cx="10668000" cy="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53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6969600" y="0"/>
            <a:ext cx="0" cy="685800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590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iming>
    <p:tnLst>
      <p:par>
        <p:cTn id="1" dur="indefinite" restart="never" nodeType="tmRoot"/>
      </p:par>
    </p:tnLst>
  </p:timing>
  <p:txStyles>
    <p:titleStyle>
      <a:lvl1pPr algn="l" defTabSz="1219170" rtl="0" eaLnBrk="1" latinLnBrk="0" hangingPunct="1">
        <a:spcBef>
          <a:spcPct val="0"/>
        </a:spcBef>
        <a:buNone/>
        <a:defRPr lang="de-AT" sz="5600" kern="1200" dirty="0" smtClean="0">
          <a:solidFill>
            <a:schemeClr val="accent3"/>
          </a:solidFill>
          <a:latin typeface="Segoe UI Light" pitchFamily="34" charset="0"/>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accent1"/>
          </a:solidFill>
          <a:latin typeface="+mj-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accent1"/>
          </a:solidFill>
          <a:latin typeface="+mj-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accent1"/>
          </a:solidFill>
          <a:latin typeface="+mj-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accent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imecockpit.com/" TargetMode="External"/><Relationship Id="rId2" Type="http://schemas.openxmlformats.org/officeDocument/2006/relationships/hyperlink" Target="mailto:philipp@software-architects.at"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angularjs.org/guide/scop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hyperlink" Target="http://www.mydomain.com/Resource/page.html?#&lt;fragment" TargetMode="Externa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5" Type="http://schemas.openxmlformats.org/officeDocument/2006/relationships/image" Target="../media/image59.png"/><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hyperlink" Target="https://docs.angularjs.org/guide/component" TargetMode="Externa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24"/>
          </p:nvPr>
        </p:nvSpPr>
        <p:spPr/>
        <p:txBody>
          <a:bodyPr/>
          <a:lstStyle/>
          <a:p>
            <a:endParaRPr lang="de-AT"/>
          </a:p>
        </p:txBody>
      </p:sp>
      <p:sp>
        <p:nvSpPr>
          <p:cNvPr id="2" name="Titel 1"/>
          <p:cNvSpPr>
            <a:spLocks noGrp="1"/>
          </p:cNvSpPr>
          <p:nvPr>
            <p:ph type="title"/>
          </p:nvPr>
        </p:nvSpPr>
        <p:spPr/>
        <p:txBody>
          <a:bodyPr/>
          <a:lstStyle/>
          <a:p>
            <a:r>
              <a:rPr lang="de-AT" dirty="0" err="1" smtClean="0"/>
              <a:t>AngularJS</a:t>
            </a:r>
            <a:endParaRPr lang="de-AT" dirty="0"/>
          </a:p>
        </p:txBody>
      </p:sp>
      <p:sp>
        <p:nvSpPr>
          <p:cNvPr id="4" name="Textplatzhalter 3"/>
          <p:cNvSpPr>
            <a:spLocks noGrp="1"/>
          </p:cNvSpPr>
          <p:nvPr>
            <p:ph type="body" sz="quarter" idx="12"/>
          </p:nvPr>
        </p:nvSpPr>
        <p:spPr/>
        <p:txBody>
          <a:bodyPr/>
          <a:lstStyle/>
          <a:p>
            <a:r>
              <a:rPr lang="de-AT" dirty="0" smtClean="0"/>
              <a:t>Philipp Aumayr</a:t>
            </a:r>
            <a:endParaRPr lang="de-AT" dirty="0"/>
          </a:p>
        </p:txBody>
      </p:sp>
      <p:sp>
        <p:nvSpPr>
          <p:cNvPr id="5" name="Textplatzhalter 4"/>
          <p:cNvSpPr>
            <a:spLocks noGrp="1"/>
          </p:cNvSpPr>
          <p:nvPr>
            <p:ph type="body" sz="quarter" idx="13"/>
          </p:nvPr>
        </p:nvSpPr>
        <p:spPr/>
        <p:txBody>
          <a:bodyPr/>
          <a:lstStyle/>
          <a:p>
            <a:r>
              <a:rPr lang="de-AT" dirty="0" err="1" smtClean="0"/>
              <a:t>software</a:t>
            </a:r>
            <a:r>
              <a:rPr lang="de-AT" dirty="0" smtClean="0"/>
              <a:t> </a:t>
            </a:r>
            <a:r>
              <a:rPr lang="de-AT" dirty="0" err="1" smtClean="0"/>
              <a:t>architects</a:t>
            </a:r>
            <a:r>
              <a:rPr lang="de-AT" dirty="0" smtClean="0"/>
              <a:t> </a:t>
            </a:r>
            <a:r>
              <a:rPr lang="de-AT" dirty="0" err="1" smtClean="0"/>
              <a:t>gmbh</a:t>
            </a:r>
            <a:endParaRPr lang="de-AT" dirty="0"/>
          </a:p>
        </p:txBody>
      </p:sp>
      <p:sp>
        <p:nvSpPr>
          <p:cNvPr id="6" name="Textplatzhalter 5"/>
          <p:cNvSpPr>
            <a:spLocks noGrp="1"/>
          </p:cNvSpPr>
          <p:nvPr>
            <p:ph type="body" sz="quarter" idx="15"/>
          </p:nvPr>
        </p:nvSpPr>
        <p:spPr/>
        <p:txBody>
          <a:bodyPr/>
          <a:lstStyle/>
          <a:p>
            <a:r>
              <a:rPr lang="de-AT" dirty="0">
                <a:hlinkClick r:id="rId2"/>
              </a:rPr>
              <a:t>philipp@software-architects.at</a:t>
            </a:r>
            <a:endParaRPr lang="de-AT" dirty="0"/>
          </a:p>
          <a:p>
            <a:r>
              <a:rPr lang="de-AT" dirty="0">
                <a:hlinkClick r:id="rId3"/>
              </a:rPr>
              <a:t>http://www.timecockpit.com</a:t>
            </a:r>
            <a:endParaRPr lang="de-AT" dirty="0"/>
          </a:p>
          <a:p>
            <a:r>
              <a:rPr lang="de-AT" dirty="0"/>
              <a:t>@</a:t>
            </a:r>
            <a:r>
              <a:rPr lang="de-AT" dirty="0" err="1" smtClean="0"/>
              <a:t>paumayr</a:t>
            </a:r>
            <a:endParaRPr lang="de-AT" dirty="0"/>
          </a:p>
        </p:txBody>
      </p:sp>
      <p:sp>
        <p:nvSpPr>
          <p:cNvPr id="9" name="Textplatzhalter 8"/>
          <p:cNvSpPr>
            <a:spLocks noGrp="1"/>
          </p:cNvSpPr>
          <p:nvPr>
            <p:ph type="body" sz="quarter" idx="25"/>
          </p:nvPr>
        </p:nvSpPr>
        <p:spPr/>
        <p:txBody>
          <a:bodyPr/>
          <a:lstStyle/>
          <a:p>
            <a:endParaRPr lang="de-AT"/>
          </a:p>
        </p:txBody>
      </p:sp>
      <p:sp>
        <p:nvSpPr>
          <p:cNvPr id="10" name="Textplatzhalter 9"/>
          <p:cNvSpPr>
            <a:spLocks noGrp="1"/>
          </p:cNvSpPr>
          <p:nvPr>
            <p:ph type="body" sz="quarter" idx="26"/>
          </p:nvPr>
        </p:nvSpPr>
        <p:spPr/>
        <p:txBody>
          <a:bodyPr/>
          <a:lstStyle/>
          <a:p>
            <a:r>
              <a:rPr lang="de-AT" dirty="0"/>
              <a:t>Mail</a:t>
            </a:r>
          </a:p>
          <a:p>
            <a:r>
              <a:rPr lang="de-AT" dirty="0"/>
              <a:t>Web</a:t>
            </a:r>
          </a:p>
          <a:p>
            <a:r>
              <a:rPr lang="de-AT" dirty="0" smtClean="0"/>
              <a:t>Twitter</a:t>
            </a:r>
            <a:endParaRPr lang="de-AT" dirty="0"/>
          </a:p>
        </p:txBody>
      </p:sp>
      <p:pic>
        <p:nvPicPr>
          <p:cNvPr id="11" name="Inhaltsplatzhalter 11"/>
          <p:cNvPicPr>
            <a:picLocks noGrp="1" noChangeAspect="1"/>
          </p:cNvPicPr>
          <p:nvPr>
            <p:ph sz="quarter" idx="20"/>
          </p:nvPr>
        </p:nvPicPr>
        <p:blipFill>
          <a:blip r:embed="rId4" cstate="print">
            <a:extLst>
              <a:ext uri="{28A0092B-C50C-407E-A947-70E740481C1C}">
                <a14:useLocalDpi xmlns:a14="http://schemas.microsoft.com/office/drawing/2010/main" val="0"/>
              </a:ext>
            </a:extLst>
          </a:blip>
          <a:stretch>
            <a:fillRect/>
          </a:stretch>
        </p:blipFill>
        <p:spPr>
          <a:xfrm>
            <a:off x="6964045" y="1998345"/>
            <a:ext cx="1051560" cy="1051560"/>
          </a:xfrm>
        </p:spPr>
      </p:pic>
    </p:spTree>
    <p:extLst>
      <p:ext uri="{BB962C8B-B14F-4D97-AF65-F5344CB8AC3E}">
        <p14:creationId xmlns:p14="http://schemas.microsoft.com/office/powerpoint/2010/main" val="200423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3" name="Inhaltsplatzhalter 2"/>
          <p:cNvSpPr>
            <a:spLocks noGrp="1"/>
          </p:cNvSpPr>
          <p:nvPr>
            <p:ph sz="quarter" idx="12"/>
          </p:nvPr>
        </p:nvSpPr>
        <p:spPr/>
        <p:txBody>
          <a:bodyPr/>
          <a:lstStyle/>
          <a:p>
            <a:r>
              <a:rPr lang="de-AT" sz="3200" dirty="0" err="1" smtClean="0"/>
              <a:t>ng-app</a:t>
            </a:r>
            <a:r>
              <a:rPr lang="de-AT" sz="3200" dirty="0" smtClean="0"/>
              <a:t>="</a:t>
            </a:r>
            <a:r>
              <a:rPr lang="de-AT" sz="3200" dirty="0" err="1" smtClean="0"/>
              <a:t>appname</a:t>
            </a:r>
            <a:r>
              <a:rPr lang="de-AT" sz="3200" dirty="0" smtClean="0"/>
              <a:t>"</a:t>
            </a:r>
          </a:p>
          <a:p>
            <a:pPr lvl="1"/>
            <a:r>
              <a:rPr lang="de-AT" sz="2800" dirty="0" smtClean="0"/>
              <a:t>bindet gegen </a:t>
            </a:r>
            <a:r>
              <a:rPr lang="de-AT" sz="2800" dirty="0"/>
              <a:t>M</a:t>
            </a:r>
            <a:r>
              <a:rPr lang="de-AT" sz="2800" dirty="0" smtClean="0"/>
              <a:t>odul '</a:t>
            </a:r>
            <a:r>
              <a:rPr lang="de-AT" sz="2800" dirty="0" err="1" smtClean="0"/>
              <a:t>appname</a:t>
            </a:r>
            <a:r>
              <a:rPr lang="de-AT" sz="2800" dirty="0" smtClean="0"/>
              <a:t>'</a:t>
            </a:r>
          </a:p>
          <a:p>
            <a:pPr lvl="1"/>
            <a:r>
              <a:rPr lang="de-AT" sz="2800" dirty="0" smtClean="0"/>
              <a:t>verschachtelte Angaben </a:t>
            </a:r>
            <a:r>
              <a:rPr lang="de-AT" sz="2800" i="1" dirty="0" smtClean="0"/>
              <a:t>suchen</a:t>
            </a:r>
            <a:r>
              <a:rPr lang="de-AT" sz="2800" dirty="0" smtClean="0"/>
              <a:t> im </a:t>
            </a:r>
            <a:r>
              <a:rPr lang="de-AT" sz="2800" dirty="0" err="1" smtClean="0"/>
              <a:t>app</a:t>
            </a:r>
            <a:r>
              <a:rPr lang="de-AT" sz="2800" dirty="0" smtClean="0"/>
              <a:t> – Modul</a:t>
            </a:r>
          </a:p>
          <a:p>
            <a:pPr marL="457200" lvl="1" indent="0">
              <a:buNone/>
            </a:pPr>
            <a:endParaRPr lang="de-AT" sz="2800" dirty="0" smtClean="0"/>
          </a:p>
          <a:p>
            <a:r>
              <a:rPr lang="de-AT" sz="3200" dirty="0" err="1" smtClean="0"/>
              <a:t>ng</a:t>
            </a:r>
            <a:r>
              <a:rPr lang="de-AT" sz="3200" dirty="0" smtClean="0"/>
              <a:t>-controller="</a:t>
            </a:r>
            <a:r>
              <a:rPr lang="de-AT" sz="3200" dirty="0" err="1" smtClean="0"/>
              <a:t>controllername</a:t>
            </a:r>
            <a:r>
              <a:rPr lang="de-AT" sz="3200" dirty="0" smtClean="0"/>
              <a:t>"</a:t>
            </a:r>
          </a:p>
          <a:p>
            <a:pPr lvl="1"/>
            <a:r>
              <a:rPr lang="de-AT" sz="2800" dirty="0" smtClean="0"/>
              <a:t>bindet das DOM-Element gegen Controller mit Namen '</a:t>
            </a:r>
            <a:r>
              <a:rPr lang="de-AT" sz="2800" dirty="0" err="1" smtClean="0"/>
              <a:t>controllername</a:t>
            </a:r>
            <a:r>
              <a:rPr lang="de-AT" sz="2800" dirty="0" smtClean="0"/>
              <a:t>'</a:t>
            </a:r>
            <a:endParaRPr lang="de-AT" sz="28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7880411" y="3216384"/>
            <a:ext cx="2771775" cy="352425"/>
          </a:xfrm>
          <a:prstGeom prst="rect">
            <a:avLst/>
          </a:prstGeom>
        </p:spPr>
      </p:pic>
      <p:pic>
        <p:nvPicPr>
          <p:cNvPr id="5" name="Grafik 4"/>
          <p:cNvPicPr>
            <a:picLocks noChangeAspect="1"/>
          </p:cNvPicPr>
          <p:nvPr/>
        </p:nvPicPr>
        <p:blipFill>
          <a:blip r:embed="rId3"/>
          <a:stretch>
            <a:fillRect/>
          </a:stretch>
        </p:blipFill>
        <p:spPr>
          <a:xfrm>
            <a:off x="6364087" y="4981324"/>
            <a:ext cx="5362575" cy="457200"/>
          </a:xfrm>
          <a:prstGeom prst="rect">
            <a:avLst/>
          </a:prstGeom>
        </p:spPr>
      </p:pic>
    </p:spTree>
    <p:extLst>
      <p:ext uri="{BB962C8B-B14F-4D97-AF65-F5344CB8AC3E}">
        <p14:creationId xmlns:p14="http://schemas.microsoft.com/office/powerpoint/2010/main" val="186706068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App</a:t>
            </a:r>
            <a:endParaRPr lang="de-AT" dirty="0"/>
          </a:p>
        </p:txBody>
      </p:sp>
      <p:sp>
        <p:nvSpPr>
          <p:cNvPr id="3" name="Inhaltsplatzhalter 2"/>
          <p:cNvSpPr>
            <a:spLocks noGrp="1"/>
          </p:cNvSpPr>
          <p:nvPr>
            <p:ph sz="quarter" idx="22"/>
          </p:nvPr>
        </p:nvSpPr>
        <p:spPr/>
        <p:txBody>
          <a:bodyPr/>
          <a:lstStyle/>
          <a:p>
            <a:endParaRPr lang="de-AT" sz="2400" dirty="0"/>
          </a:p>
        </p:txBody>
      </p:sp>
      <p:sp>
        <p:nvSpPr>
          <p:cNvPr id="4" name="Textplatzhalter 3"/>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a:t>var</a:t>
            </a:r>
            <a:r>
              <a:rPr lang="de-AT" dirty="0"/>
              <a:t> </a:t>
            </a:r>
            <a:r>
              <a:rPr lang="de-AT" dirty="0" err="1"/>
              <a:t>app</a:t>
            </a:r>
            <a:r>
              <a:rPr lang="de-AT" dirty="0"/>
              <a:t> = </a:t>
            </a:r>
            <a:r>
              <a:rPr lang="de-AT" dirty="0" err="1"/>
              <a:t>angular.module</a:t>
            </a:r>
            <a:r>
              <a:rPr lang="de-AT" dirty="0"/>
              <a:t>('</a:t>
            </a:r>
            <a:r>
              <a:rPr lang="de-AT" dirty="0" err="1"/>
              <a:t>appName</a:t>
            </a:r>
            <a:r>
              <a:rPr lang="de-AT" dirty="0"/>
              <a:t>', []);</a:t>
            </a:r>
          </a:p>
          <a:p>
            <a:pPr lvl="1"/>
            <a:r>
              <a:rPr lang="de-AT" sz="2000" dirty="0"/>
              <a:t>Legt ein neues </a:t>
            </a:r>
            <a:r>
              <a:rPr lang="de-AT" sz="2000" dirty="0" err="1"/>
              <a:t>modul</a:t>
            </a:r>
            <a:r>
              <a:rPr lang="de-AT" sz="2000" dirty="0"/>
              <a:t> mit </a:t>
            </a:r>
            <a:r>
              <a:rPr lang="de-AT" sz="2000" dirty="0" err="1"/>
              <a:t>namen</a:t>
            </a:r>
            <a:r>
              <a:rPr lang="de-AT" sz="2000" dirty="0"/>
              <a:t> '</a:t>
            </a:r>
            <a:r>
              <a:rPr lang="de-AT" sz="2000" dirty="0" err="1"/>
              <a:t>appName</a:t>
            </a:r>
            <a:r>
              <a:rPr lang="de-AT" sz="2000" dirty="0"/>
              <a:t>' an</a:t>
            </a:r>
          </a:p>
          <a:p>
            <a:pPr marL="457200" lvl="1" indent="0"/>
            <a:endParaRPr lang="de-AT" sz="2000" dirty="0"/>
          </a:p>
          <a:p>
            <a:r>
              <a:rPr lang="de-AT" dirty="0" err="1"/>
              <a:t>app.controller</a:t>
            </a:r>
            <a:r>
              <a:rPr lang="de-AT" dirty="0"/>
              <a:t>('</a:t>
            </a:r>
            <a:r>
              <a:rPr lang="de-AT" dirty="0" err="1"/>
              <a:t>controllername</a:t>
            </a:r>
            <a:r>
              <a:rPr lang="de-AT" dirty="0"/>
              <a:t>', ….)</a:t>
            </a:r>
          </a:p>
          <a:p>
            <a:pPr lvl="1"/>
            <a:r>
              <a:rPr lang="de-AT" sz="2000" dirty="0"/>
              <a:t>Beschreibt den Controller mit Name '</a:t>
            </a:r>
            <a:r>
              <a:rPr lang="de-AT" sz="2000" dirty="0" err="1"/>
              <a:t>controllername</a:t>
            </a:r>
            <a:r>
              <a:rPr lang="de-AT" sz="2000" dirty="0"/>
              <a:t>'</a:t>
            </a:r>
          </a:p>
          <a:p>
            <a:endParaRPr lang="de-AT" dirty="0"/>
          </a:p>
        </p:txBody>
      </p:sp>
      <p:sp>
        <p:nvSpPr>
          <p:cNvPr id="10" name="Textplatzhalter 9"/>
          <p:cNvSpPr>
            <a:spLocks noGrp="1"/>
          </p:cNvSpPr>
          <p:nvPr>
            <p:ph type="body" sz="quarter" idx="25"/>
          </p:nvPr>
        </p:nvSpPr>
        <p:spPr/>
        <p:txBody>
          <a:bodyPr/>
          <a:lstStyle/>
          <a:p>
            <a:endParaRPr lang="de-AT"/>
          </a:p>
        </p:txBody>
      </p:sp>
      <p:pic>
        <p:nvPicPr>
          <p:cNvPr id="12" name="Grafik 11"/>
          <p:cNvPicPr>
            <a:picLocks noChangeAspect="1"/>
          </p:cNvPicPr>
          <p:nvPr/>
        </p:nvPicPr>
        <p:blipFill>
          <a:blip r:embed="rId2"/>
          <a:stretch>
            <a:fillRect/>
          </a:stretch>
        </p:blipFill>
        <p:spPr>
          <a:xfrm>
            <a:off x="623392" y="238171"/>
            <a:ext cx="7111086" cy="2789113"/>
          </a:xfrm>
          <a:prstGeom prst="rect">
            <a:avLst/>
          </a:prstGeom>
        </p:spPr>
      </p:pic>
      <p:sp>
        <p:nvSpPr>
          <p:cNvPr id="13" name="Rechteck 12"/>
          <p:cNvSpPr/>
          <p:nvPr/>
        </p:nvSpPr>
        <p:spPr>
          <a:xfrm>
            <a:off x="617095" y="1871214"/>
            <a:ext cx="7123186" cy="11560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8000918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z="4800" dirty="0" smtClean="0"/>
              <a:t>Factory </a:t>
            </a:r>
            <a:r>
              <a:rPr lang="de-AT" sz="4800" dirty="0" err="1" smtClean="0"/>
              <a:t>Function</a:t>
            </a:r>
            <a:r>
              <a:rPr lang="de-AT" sz="4800" dirty="0" smtClean="0"/>
              <a:t> / </a:t>
            </a:r>
            <a:r>
              <a:rPr lang="de-AT" sz="4800" dirty="0" err="1" smtClean="0"/>
              <a:t>Dependency</a:t>
            </a:r>
            <a:r>
              <a:rPr lang="de-AT" sz="4800" dirty="0" smtClean="0"/>
              <a:t> </a:t>
            </a:r>
            <a:r>
              <a:rPr lang="de-AT" sz="4800" dirty="0" err="1" smtClean="0"/>
              <a:t>Injection</a:t>
            </a:r>
            <a:endParaRPr lang="de-AT" sz="4800" dirty="0"/>
          </a:p>
        </p:txBody>
      </p:sp>
      <p:sp>
        <p:nvSpPr>
          <p:cNvPr id="3" name="Inhaltsplatzhalter 2"/>
          <p:cNvSpPr>
            <a:spLocks noGrp="1"/>
          </p:cNvSpPr>
          <p:nvPr>
            <p:ph sz="quarter" idx="12"/>
          </p:nvPr>
        </p:nvSpPr>
        <p:spPr/>
        <p:txBody>
          <a:bodyPr>
            <a:normAutofit fontScale="85000" lnSpcReduction="20000"/>
          </a:bodyPr>
          <a:lstStyle/>
          <a:p>
            <a:pPr marL="0" indent="0">
              <a:buNone/>
            </a:pPr>
            <a:r>
              <a:rPr lang="de-AT" dirty="0" smtClean="0"/>
              <a:t>Was ist das?</a:t>
            </a:r>
          </a:p>
          <a:p>
            <a:pPr marL="0" indent="0">
              <a:buNone/>
            </a:pPr>
            <a:endParaRPr lang="de-AT" dirty="0"/>
          </a:p>
          <a:p>
            <a:pPr marL="0" indent="0">
              <a:buNone/>
            </a:pPr>
            <a:endParaRPr lang="de-AT" dirty="0">
              <a:latin typeface="Courier New" panose="02070309020205020404" pitchFamily="49" charset="0"/>
              <a:cs typeface="Courier New" panose="02070309020205020404" pitchFamily="49" charset="0"/>
            </a:endParaRPr>
          </a:p>
          <a:p>
            <a:r>
              <a:rPr lang="de-AT" dirty="0" smtClean="0"/>
              <a:t>Array mit 2 Elementen</a:t>
            </a:r>
          </a:p>
          <a:p>
            <a:pPr lvl="1"/>
            <a:r>
              <a:rPr lang="de-AT" dirty="0" smtClean="0"/>
              <a:t>1x </a:t>
            </a:r>
            <a:r>
              <a:rPr lang="de-AT" dirty="0" err="1" smtClean="0"/>
              <a:t>string</a:t>
            </a:r>
            <a:r>
              <a:rPr lang="de-AT" dirty="0" smtClean="0"/>
              <a:t>, 1x </a:t>
            </a:r>
            <a:r>
              <a:rPr lang="de-AT" dirty="0" err="1" smtClean="0"/>
              <a:t>function</a:t>
            </a:r>
            <a:r>
              <a:rPr lang="de-AT" dirty="0" smtClean="0"/>
              <a:t> </a:t>
            </a:r>
          </a:p>
          <a:p>
            <a:pPr lvl="1"/>
            <a:r>
              <a:rPr lang="de-AT" dirty="0" err="1" smtClean="0"/>
              <a:t>strings</a:t>
            </a:r>
            <a:r>
              <a:rPr lang="de-AT" dirty="0" smtClean="0"/>
              <a:t> beschreiben die Parameter die </a:t>
            </a:r>
            <a:r>
              <a:rPr lang="de-AT" dirty="0" err="1" smtClean="0"/>
              <a:t>injected</a:t>
            </a:r>
            <a:r>
              <a:rPr lang="de-AT" dirty="0" smtClean="0"/>
              <a:t> werden müssen</a:t>
            </a:r>
          </a:p>
          <a:p>
            <a:pPr lvl="1"/>
            <a:r>
              <a:rPr lang="de-AT" dirty="0" smtClean="0"/>
              <a:t>$</a:t>
            </a:r>
            <a:r>
              <a:rPr lang="de-AT" dirty="0" err="1" smtClean="0"/>
              <a:t>scope</a:t>
            </a:r>
            <a:r>
              <a:rPr lang="de-AT" dirty="0" smtClean="0"/>
              <a:t> ist eine Abhängigkeit</a:t>
            </a:r>
            <a:endParaRPr lang="de-AT" dirty="0"/>
          </a:p>
          <a:p>
            <a:r>
              <a:rPr lang="de-AT" dirty="0" err="1" smtClean="0"/>
              <a:t>AngularJS</a:t>
            </a:r>
            <a:r>
              <a:rPr lang="de-AT" dirty="0" smtClean="0"/>
              <a:t> löst die Abhängigkeit auf und übergibt das Service/den Wert/etc.</a:t>
            </a:r>
          </a:p>
          <a:p>
            <a:r>
              <a:rPr lang="de-AT" dirty="0" err="1" smtClean="0"/>
              <a:t>Dependency</a:t>
            </a:r>
            <a:r>
              <a:rPr lang="de-AT" dirty="0" smtClean="0"/>
              <a:t> </a:t>
            </a:r>
            <a:r>
              <a:rPr lang="de-AT" dirty="0" err="1" smtClean="0"/>
              <a:t>Injection</a:t>
            </a:r>
            <a:r>
              <a:rPr lang="de-AT" dirty="0" smtClean="0"/>
              <a:t> in </a:t>
            </a:r>
            <a:r>
              <a:rPr lang="de-AT" dirty="0" err="1" smtClean="0"/>
              <a:t>AngularJS</a:t>
            </a:r>
            <a:r>
              <a:rPr lang="de-AT" dirty="0" smtClean="0"/>
              <a:t> weit verbreitet</a:t>
            </a:r>
          </a:p>
          <a:p>
            <a:pPr lvl="1"/>
            <a:r>
              <a:rPr lang="de-AT" dirty="0" smtClean="0"/>
              <a:t>Erhöht Testbarkeit</a:t>
            </a:r>
          </a:p>
          <a:p>
            <a:pPr lvl="1"/>
            <a:r>
              <a:rPr lang="de-AT" dirty="0" smtClean="0"/>
              <a:t>Werden später noch andere Abhängigkeiten einfügen</a:t>
            </a:r>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2208535" y="2235200"/>
            <a:ext cx="8858250" cy="1028700"/>
          </a:xfrm>
          <a:prstGeom prst="rect">
            <a:avLst/>
          </a:prstGeom>
        </p:spPr>
      </p:pic>
      <p:sp>
        <p:nvSpPr>
          <p:cNvPr id="5" name="Rechteck 4"/>
          <p:cNvSpPr/>
          <p:nvPr/>
        </p:nvSpPr>
        <p:spPr>
          <a:xfrm>
            <a:off x="2208535" y="2235200"/>
            <a:ext cx="4944941" cy="34436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Nach unten gekrümmter Pfeil 5"/>
          <p:cNvSpPr/>
          <p:nvPr/>
        </p:nvSpPr>
        <p:spPr>
          <a:xfrm>
            <a:off x="7567246" y="1929668"/>
            <a:ext cx="2823663" cy="305532"/>
          </a:xfrm>
          <a:prstGeom prst="curvedDownArrow">
            <a:avLst>
              <a:gd name="adj1" fmla="val 139246"/>
              <a:gd name="adj2" fmla="val 13924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26142066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13" name="Textplatzhalter 12"/>
          <p:cNvSpPr>
            <a:spLocks noGrp="1"/>
          </p:cNvSpPr>
          <p:nvPr>
            <p:ph type="body" sz="quarter" idx="23"/>
          </p:nvPr>
        </p:nvSpPr>
        <p:spPr/>
        <p:txBody>
          <a:bodyPr/>
          <a:lstStyle/>
          <a:p>
            <a:endParaRPr lang="de-AT"/>
          </a:p>
        </p:txBody>
      </p:sp>
      <p:sp>
        <p:nvSpPr>
          <p:cNvPr id="4" name="Rechteck 3"/>
          <p:cNvSpPr/>
          <p:nvPr/>
        </p:nvSpPr>
        <p:spPr>
          <a:xfrm>
            <a:off x="6650892" y="2464410"/>
            <a:ext cx="5064371"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dirty="0" err="1" smtClean="0"/>
              <a:t>myApp</a:t>
            </a:r>
            <a:endParaRPr lang="de-AT" dirty="0"/>
          </a:p>
        </p:txBody>
      </p:sp>
      <p:sp>
        <p:nvSpPr>
          <p:cNvPr id="5" name="Rechteck 4"/>
          <p:cNvSpPr/>
          <p:nvPr/>
        </p:nvSpPr>
        <p:spPr>
          <a:xfrm>
            <a:off x="590061" y="2464410"/>
            <a:ext cx="5005754" cy="3444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AT" sz="1600" dirty="0" smtClean="0"/>
              <a:t>&lt;</a:t>
            </a:r>
            <a:r>
              <a:rPr lang="de-AT" sz="1600" dirty="0" err="1" smtClean="0"/>
              <a:t>html</a:t>
            </a:r>
            <a:r>
              <a:rPr lang="de-AT" sz="1600" dirty="0" smtClean="0"/>
              <a:t> </a:t>
            </a:r>
            <a:r>
              <a:rPr lang="de-AT" sz="1600" dirty="0" err="1" smtClean="0"/>
              <a:t>ng-app</a:t>
            </a:r>
            <a:r>
              <a:rPr lang="de-AT" sz="1600" dirty="0" smtClean="0"/>
              <a:t>="</a:t>
            </a:r>
            <a:r>
              <a:rPr lang="de-AT" sz="1600" dirty="0" err="1" smtClean="0"/>
              <a:t>myApp</a:t>
            </a:r>
            <a:r>
              <a:rPr lang="de-AT" sz="1600" dirty="0" smtClean="0"/>
              <a:t>"&gt;</a:t>
            </a:r>
          </a:p>
          <a:p>
            <a:endParaRPr lang="de-AT" sz="1600" dirty="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r>
              <a:rPr lang="de-AT" sz="1600" dirty="0" smtClean="0"/>
              <a:t>&lt;/</a:t>
            </a:r>
            <a:r>
              <a:rPr lang="de-AT" sz="1600" dirty="0" err="1" smtClean="0"/>
              <a:t>html</a:t>
            </a:r>
            <a:r>
              <a:rPr lang="de-AT" sz="1600" dirty="0" smtClean="0"/>
              <a:t>&gt;</a:t>
            </a:r>
            <a:endParaRPr lang="de-AT" sz="1600" dirty="0"/>
          </a:p>
        </p:txBody>
      </p:sp>
      <p:sp>
        <p:nvSpPr>
          <p:cNvPr id="6" name="Rechteck 5"/>
          <p:cNvSpPr/>
          <p:nvPr/>
        </p:nvSpPr>
        <p:spPr>
          <a:xfrm>
            <a:off x="898767" y="2883874"/>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sz="1600" dirty="0" smtClean="0"/>
              <a:t>&lt;</a:t>
            </a:r>
            <a:r>
              <a:rPr lang="de-AT" sz="1600" dirty="0" err="1" smtClean="0"/>
              <a:t>body</a:t>
            </a:r>
            <a:r>
              <a:rPr lang="de-AT" sz="1600" dirty="0" smtClean="0"/>
              <a:t> </a:t>
            </a:r>
            <a:r>
              <a:rPr lang="de-AT" sz="1600" dirty="0" err="1" smtClean="0"/>
              <a:t>ng</a:t>
            </a:r>
            <a:r>
              <a:rPr lang="de-AT" sz="1600" dirty="0" smtClean="0"/>
              <a:t>-controller=„</a:t>
            </a:r>
            <a:r>
              <a:rPr lang="de-AT" sz="1600" dirty="0" err="1" smtClean="0"/>
              <a:t>MainPageController</a:t>
            </a:r>
            <a:r>
              <a:rPr lang="de-AT" sz="1600" dirty="0" smtClean="0"/>
              <a:t>"&gt;</a:t>
            </a:r>
          </a:p>
          <a:p>
            <a:endParaRPr lang="de-AT" sz="1600" dirty="0" smtClean="0"/>
          </a:p>
          <a:p>
            <a:endParaRPr lang="de-AT" sz="1600" dirty="0"/>
          </a:p>
          <a:p>
            <a:endParaRPr lang="de-AT" sz="1600" dirty="0" smtClean="0"/>
          </a:p>
          <a:p>
            <a:endParaRPr lang="de-AT" sz="1600" dirty="0"/>
          </a:p>
          <a:p>
            <a:endParaRPr lang="de-AT" sz="1600" dirty="0" smtClean="0"/>
          </a:p>
          <a:p>
            <a:endParaRPr lang="de-AT" sz="1600" dirty="0" smtClean="0"/>
          </a:p>
          <a:p>
            <a:endParaRPr lang="de-AT" sz="1600" dirty="0"/>
          </a:p>
          <a:p>
            <a:endParaRPr lang="de-AT" sz="1600" dirty="0" smtClean="0"/>
          </a:p>
          <a:p>
            <a:r>
              <a:rPr lang="de-AT" sz="1600" dirty="0" smtClean="0"/>
              <a:t>&lt;/</a:t>
            </a:r>
            <a:r>
              <a:rPr lang="de-AT" sz="1600" dirty="0" err="1" smtClean="0"/>
              <a:t>body</a:t>
            </a:r>
            <a:r>
              <a:rPr lang="de-AT" sz="1600" dirty="0" smtClean="0"/>
              <a:t>&gt;</a:t>
            </a:r>
            <a:endParaRPr lang="de-AT" sz="1600" dirty="0"/>
          </a:p>
        </p:txBody>
      </p:sp>
      <p:sp>
        <p:nvSpPr>
          <p:cNvPr id="7" name="Rechteck 6"/>
          <p:cNvSpPr/>
          <p:nvPr/>
        </p:nvSpPr>
        <p:spPr>
          <a:xfrm>
            <a:off x="1266091" y="3313235"/>
            <a:ext cx="3524739" cy="4767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de-AT" sz="1600" dirty="0" smtClean="0"/>
              <a:t>&lt;h1&gt;Controller&lt;/h1&gt;</a:t>
            </a:r>
            <a:endParaRPr lang="de-AT" sz="1600" dirty="0"/>
          </a:p>
        </p:txBody>
      </p:sp>
      <p:sp>
        <p:nvSpPr>
          <p:cNvPr id="8" name="Rechteck 7"/>
          <p:cNvSpPr/>
          <p:nvPr/>
        </p:nvSpPr>
        <p:spPr>
          <a:xfrm>
            <a:off x="1266091" y="3887665"/>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sz="1600" dirty="0" smtClean="0"/>
              <a:t>&lt;div&gt;</a:t>
            </a:r>
          </a:p>
          <a:p>
            <a:r>
              <a:rPr lang="de-AT" sz="1600" dirty="0" smtClean="0"/>
              <a:t>  Message </a:t>
            </a:r>
            <a:r>
              <a:rPr lang="de-AT" sz="1600" dirty="0" err="1" smtClean="0"/>
              <a:t>from</a:t>
            </a:r>
            <a:r>
              <a:rPr lang="de-AT" sz="1600" dirty="0" smtClean="0"/>
              <a:t> Controller {{ </a:t>
            </a:r>
            <a:r>
              <a:rPr lang="de-AT" sz="1600" dirty="0" err="1" smtClean="0"/>
              <a:t>message</a:t>
            </a:r>
            <a:r>
              <a:rPr lang="de-AT" sz="1600" dirty="0" smtClean="0"/>
              <a:t> }}</a:t>
            </a:r>
          </a:p>
          <a:p>
            <a:r>
              <a:rPr lang="de-AT" sz="1600" dirty="0" smtClean="0"/>
              <a:t>&lt;/div&gt;</a:t>
            </a:r>
            <a:endParaRPr lang="de-AT" sz="1600" dirty="0"/>
          </a:p>
        </p:txBody>
      </p:sp>
      <p:sp>
        <p:nvSpPr>
          <p:cNvPr id="9" name="Rechteck 8"/>
          <p:cNvSpPr/>
          <p:nvPr/>
        </p:nvSpPr>
        <p:spPr>
          <a:xfrm>
            <a:off x="6922475" y="2916419"/>
            <a:ext cx="4423509" cy="2540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r>
              <a:rPr lang="de-AT" dirty="0" err="1" smtClean="0"/>
              <a:t>MainPageController</a:t>
            </a:r>
            <a:endParaRPr lang="de-AT" dirty="0"/>
          </a:p>
        </p:txBody>
      </p:sp>
      <p:sp>
        <p:nvSpPr>
          <p:cNvPr id="10" name="Rechteck 9"/>
          <p:cNvSpPr/>
          <p:nvPr/>
        </p:nvSpPr>
        <p:spPr>
          <a:xfrm>
            <a:off x="7209691" y="3789973"/>
            <a:ext cx="3946771" cy="1098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de-AT" dirty="0" smtClean="0"/>
              <a:t>$</a:t>
            </a:r>
            <a:r>
              <a:rPr lang="de-AT" dirty="0" err="1" smtClean="0"/>
              <a:t>scope</a:t>
            </a:r>
            <a:endParaRPr lang="de-AT" dirty="0" smtClean="0"/>
          </a:p>
          <a:p>
            <a:r>
              <a:rPr lang="de-AT" dirty="0" smtClean="0"/>
              <a:t> - </a:t>
            </a:r>
            <a:r>
              <a:rPr lang="de-AT" dirty="0" err="1" smtClean="0"/>
              <a:t>message</a:t>
            </a:r>
            <a:endParaRPr lang="de-AT" dirty="0"/>
          </a:p>
        </p:txBody>
      </p:sp>
      <p:sp>
        <p:nvSpPr>
          <p:cNvPr id="11" name="Textfeld 10"/>
          <p:cNvSpPr txBox="1"/>
          <p:nvPr/>
        </p:nvSpPr>
        <p:spPr>
          <a:xfrm>
            <a:off x="2188308" y="1658832"/>
            <a:ext cx="1279517" cy="707886"/>
          </a:xfrm>
          <a:prstGeom prst="rect">
            <a:avLst/>
          </a:prstGeom>
          <a:noFill/>
        </p:spPr>
        <p:txBody>
          <a:bodyPr wrap="none" rtlCol="0">
            <a:spAutoFit/>
          </a:bodyPr>
          <a:lstStyle/>
          <a:p>
            <a:r>
              <a:rPr lang="de-AT" sz="4000" dirty="0" smtClean="0"/>
              <a:t>DOM</a:t>
            </a:r>
            <a:endParaRPr lang="de-AT" sz="4000" dirty="0"/>
          </a:p>
        </p:txBody>
      </p:sp>
      <p:sp>
        <p:nvSpPr>
          <p:cNvPr id="12" name="Textfeld 11"/>
          <p:cNvSpPr txBox="1"/>
          <p:nvPr/>
        </p:nvSpPr>
        <p:spPr>
          <a:xfrm>
            <a:off x="8194430" y="1657548"/>
            <a:ext cx="2242280" cy="707886"/>
          </a:xfrm>
          <a:prstGeom prst="rect">
            <a:avLst/>
          </a:prstGeom>
          <a:noFill/>
        </p:spPr>
        <p:txBody>
          <a:bodyPr wrap="none" rtlCol="0">
            <a:spAutoFit/>
          </a:bodyPr>
          <a:lstStyle/>
          <a:p>
            <a:r>
              <a:rPr lang="de-AT" sz="4000" dirty="0" smtClean="0"/>
              <a:t>JavaScript</a:t>
            </a:r>
            <a:endParaRPr lang="de-AT" sz="4000" dirty="0"/>
          </a:p>
        </p:txBody>
      </p:sp>
    </p:spTree>
    <p:extLst>
      <p:ext uri="{BB962C8B-B14F-4D97-AF65-F5344CB8AC3E}">
        <p14:creationId xmlns:p14="http://schemas.microsoft.com/office/powerpoint/2010/main" val="134024234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a:t>
            </a:r>
            <a:endParaRPr lang="de-AT" dirty="0"/>
          </a:p>
        </p:txBody>
      </p:sp>
      <p:sp>
        <p:nvSpPr>
          <p:cNvPr id="7" name="Content Placeholder 6"/>
          <p:cNvSpPr>
            <a:spLocks noGrp="1"/>
          </p:cNvSpPr>
          <p:nvPr>
            <p:ph sz="quarter" idx="22"/>
          </p:nvPr>
        </p:nvSpPr>
        <p:spPr/>
        <p:txBody>
          <a:bodyPr/>
          <a:lstStyle/>
          <a:p>
            <a:endParaRPr lang="de-AT"/>
          </a:p>
        </p:txBody>
      </p:sp>
      <p:sp>
        <p:nvSpPr>
          <p:cNvPr id="8" name="Text Placeholder 7"/>
          <p:cNvSpPr>
            <a:spLocks noGrp="1"/>
          </p:cNvSpPr>
          <p:nvPr>
            <p:ph type="body" sz="quarter" idx="23"/>
          </p:nvPr>
        </p:nvSpPr>
        <p:spPr/>
        <p:txBody>
          <a:bodyPr/>
          <a:lstStyle/>
          <a:p>
            <a:endParaRPr lang="de-AT"/>
          </a:p>
        </p:txBody>
      </p:sp>
      <p:sp>
        <p:nvSpPr>
          <p:cNvPr id="9" name="Text Placeholder 8"/>
          <p:cNvSpPr>
            <a:spLocks noGrp="1"/>
          </p:cNvSpPr>
          <p:nvPr>
            <p:ph type="body" sz="quarter" idx="24"/>
          </p:nvPr>
        </p:nvSpPr>
        <p:spPr/>
        <p:txBody>
          <a:bodyPr/>
          <a:lstStyle/>
          <a:p>
            <a:endParaRPr lang="de-AT" dirty="0"/>
          </a:p>
        </p:txBody>
      </p:sp>
      <p:sp>
        <p:nvSpPr>
          <p:cNvPr id="10" name="Text Placeholder 9"/>
          <p:cNvSpPr>
            <a:spLocks noGrp="1"/>
          </p:cNvSpPr>
          <p:nvPr>
            <p:ph type="body" sz="quarter" idx="25"/>
          </p:nvPr>
        </p:nvSpPr>
        <p:spPr/>
        <p:txBody>
          <a:bodyPr/>
          <a:lstStyle/>
          <a:p>
            <a:endParaRPr lang="de-AT"/>
          </a:p>
        </p:txBody>
      </p:sp>
      <p:pic>
        <p:nvPicPr>
          <p:cNvPr id="5" name="Picture 4"/>
          <p:cNvPicPr>
            <a:picLocks noChangeAspect="1"/>
          </p:cNvPicPr>
          <p:nvPr/>
        </p:nvPicPr>
        <p:blipFill>
          <a:blip r:embed="rId2"/>
          <a:stretch>
            <a:fillRect/>
          </a:stretch>
        </p:blipFill>
        <p:spPr>
          <a:xfrm>
            <a:off x="-2616" y="315223"/>
            <a:ext cx="8067119" cy="3747790"/>
          </a:xfrm>
          <a:prstGeom prst="rect">
            <a:avLst/>
          </a:prstGeom>
        </p:spPr>
      </p:pic>
      <p:pic>
        <p:nvPicPr>
          <p:cNvPr id="6" name="Picture 5"/>
          <p:cNvPicPr>
            <a:picLocks noChangeAspect="1"/>
          </p:cNvPicPr>
          <p:nvPr/>
        </p:nvPicPr>
        <p:blipFill>
          <a:blip r:embed="rId3"/>
          <a:stretch>
            <a:fillRect/>
          </a:stretch>
        </p:blipFill>
        <p:spPr>
          <a:xfrm>
            <a:off x="-2617" y="4063013"/>
            <a:ext cx="8064503" cy="2044668"/>
          </a:xfrm>
          <a:prstGeom prst="rect">
            <a:avLst/>
          </a:prstGeom>
        </p:spPr>
      </p:pic>
    </p:spTree>
    <p:extLst>
      <p:ext uri="{BB962C8B-B14F-4D97-AF65-F5344CB8AC3E}">
        <p14:creationId xmlns:p14="http://schemas.microsoft.com/office/powerpoint/2010/main" val="706384323"/>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err="1" smtClean="0"/>
              <a:t>Aktualisierung</a:t>
            </a:r>
            <a:r>
              <a:rPr lang="en-US" dirty="0" smtClean="0"/>
              <a:t> des DOM in $digest cycle</a:t>
            </a:r>
          </a:p>
          <a:p>
            <a:r>
              <a:rPr lang="en-US" dirty="0" smtClean="0"/>
              <a:t>Am </a:t>
            </a:r>
            <a:r>
              <a:rPr lang="en-US" dirty="0" err="1"/>
              <a:t>Ende</a:t>
            </a:r>
            <a:r>
              <a:rPr lang="en-US" dirty="0"/>
              <a:t> </a:t>
            </a:r>
            <a:r>
              <a:rPr lang="en-US" dirty="0" err="1"/>
              <a:t>eines</a:t>
            </a:r>
            <a:r>
              <a:rPr lang="en-US" dirty="0"/>
              <a:t> </a:t>
            </a:r>
            <a:r>
              <a:rPr lang="en-US" dirty="0" err="1"/>
              <a:t>Funktionsaufrufs</a:t>
            </a:r>
            <a:r>
              <a:rPr lang="en-US" dirty="0"/>
              <a:t>:</a:t>
            </a:r>
          </a:p>
          <a:p>
            <a:pPr lvl="1"/>
            <a:r>
              <a:rPr lang="en-US" dirty="0" err="1"/>
              <a:t>Ausdrücke</a:t>
            </a:r>
            <a:r>
              <a:rPr lang="en-US" dirty="0"/>
              <a:t> </a:t>
            </a:r>
            <a:r>
              <a:rPr lang="en-US" dirty="0" err="1"/>
              <a:t>werden</a:t>
            </a:r>
            <a:r>
              <a:rPr lang="en-US" dirty="0"/>
              <a:t> </a:t>
            </a:r>
            <a:r>
              <a:rPr lang="en-US" dirty="0" err="1"/>
              <a:t>ausgeführt</a:t>
            </a:r>
            <a:endParaRPr lang="en-US" dirty="0"/>
          </a:p>
          <a:p>
            <a:pPr lvl="1"/>
            <a:r>
              <a:rPr lang="en-US" dirty="0" err="1"/>
              <a:t>Neuer</a:t>
            </a:r>
            <a:r>
              <a:rPr lang="en-US" dirty="0"/>
              <a:t> Wert </a:t>
            </a:r>
            <a:r>
              <a:rPr lang="en-US" dirty="0" err="1"/>
              <a:t>wird</a:t>
            </a:r>
            <a:r>
              <a:rPr lang="en-US" dirty="0"/>
              <a:t> </a:t>
            </a:r>
            <a:r>
              <a:rPr lang="en-US" dirty="0" err="1"/>
              <a:t>mit</a:t>
            </a:r>
            <a:r>
              <a:rPr lang="en-US" dirty="0"/>
              <a:t> </a:t>
            </a:r>
            <a:r>
              <a:rPr lang="en-US" dirty="0" err="1"/>
              <a:t>Altem</a:t>
            </a:r>
            <a:r>
              <a:rPr lang="en-US" dirty="0"/>
              <a:t> </a:t>
            </a:r>
            <a:r>
              <a:rPr lang="en-US" dirty="0" err="1"/>
              <a:t>verglichen</a:t>
            </a:r>
            <a:endParaRPr lang="en-US" dirty="0"/>
          </a:p>
          <a:p>
            <a:pPr lvl="1"/>
            <a:r>
              <a:rPr lang="en-US" dirty="0" err="1"/>
              <a:t>Bei</a:t>
            </a:r>
            <a:r>
              <a:rPr lang="en-US" dirty="0"/>
              <a:t> </a:t>
            </a:r>
            <a:r>
              <a:rPr lang="en-US" dirty="0" err="1"/>
              <a:t>Bedarf</a:t>
            </a:r>
            <a:r>
              <a:rPr lang="en-US" dirty="0"/>
              <a:t> </a:t>
            </a:r>
            <a:r>
              <a:rPr lang="en-US" dirty="0" err="1" smtClean="0"/>
              <a:t>werden</a:t>
            </a:r>
            <a:r>
              <a:rPr lang="en-US" dirty="0" smtClean="0"/>
              <a:t> DOM </a:t>
            </a:r>
            <a:r>
              <a:rPr lang="en-US" dirty="0" err="1"/>
              <a:t>E</a:t>
            </a:r>
            <a:r>
              <a:rPr lang="en-US" dirty="0" err="1" smtClean="0"/>
              <a:t>lemente</a:t>
            </a:r>
            <a:r>
              <a:rPr lang="en-US" dirty="0" smtClean="0"/>
              <a:t> </a:t>
            </a:r>
            <a:r>
              <a:rPr lang="en-US" dirty="0" err="1" smtClean="0"/>
              <a:t>aktualisiert</a:t>
            </a:r>
            <a:endParaRPr lang="en-US" dirty="0" smtClean="0"/>
          </a:p>
          <a:p>
            <a:r>
              <a:rPr lang="en-US" dirty="0"/>
              <a:t>Dirty Checking</a:t>
            </a:r>
          </a:p>
          <a:p>
            <a:r>
              <a:rPr lang="en-US" dirty="0" smtClean="0"/>
              <a:t>Digest-</a:t>
            </a:r>
            <a:r>
              <a:rPr lang="en-US" dirty="0" err="1" smtClean="0"/>
              <a:t>Zyklus</a:t>
            </a:r>
            <a:r>
              <a:rPr lang="en-US" dirty="0" smtClean="0"/>
              <a:t> </a:t>
            </a:r>
            <a:r>
              <a:rPr lang="en-US" dirty="0" err="1"/>
              <a:t>wird</a:t>
            </a:r>
            <a:r>
              <a:rPr lang="en-US" dirty="0"/>
              <a:t> </a:t>
            </a:r>
            <a:r>
              <a:rPr lang="en-US" dirty="0" err="1" smtClean="0"/>
              <a:t>wiederholt</a:t>
            </a:r>
            <a:endParaRPr lang="en-US" dirty="0"/>
          </a:p>
          <a:p>
            <a:pPr lvl="1"/>
            <a:r>
              <a:rPr lang="en-US" dirty="0" err="1"/>
              <a:t>Ermöglicht</a:t>
            </a:r>
            <a:r>
              <a:rPr lang="en-US" dirty="0"/>
              <a:t> </a:t>
            </a:r>
            <a:r>
              <a:rPr lang="en-US" dirty="0" err="1" smtClean="0"/>
              <a:t>abhängige</a:t>
            </a:r>
            <a:r>
              <a:rPr lang="en-US" dirty="0" smtClean="0"/>
              <a:t> </a:t>
            </a:r>
            <a:r>
              <a:rPr lang="en-US" dirty="0" err="1" smtClean="0"/>
              <a:t>Ausdrucke</a:t>
            </a:r>
            <a:endParaRPr lang="en-US" dirty="0" smtClean="0"/>
          </a:p>
          <a:p>
            <a:pPr lvl="1"/>
            <a:r>
              <a:rPr lang="en-US" dirty="0" err="1" smtClean="0"/>
              <a:t>Maximale</a:t>
            </a:r>
            <a:r>
              <a:rPr lang="en-US" dirty="0" smtClean="0"/>
              <a:t> </a:t>
            </a:r>
            <a:r>
              <a:rPr lang="en-US" dirty="0" err="1" smtClean="0"/>
              <a:t>Schachtelungstiefe</a:t>
            </a:r>
            <a:r>
              <a:rPr lang="en-US" dirty="0" smtClean="0"/>
              <a:t> von 10</a:t>
            </a:r>
          </a:p>
          <a:p>
            <a:pPr lvl="1"/>
            <a:endParaRPr lang="en-US" dirty="0"/>
          </a:p>
          <a:p>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
        <p:nvSpPr>
          <p:cNvPr id="5" name="Rectangle 4"/>
          <p:cNvSpPr/>
          <p:nvPr/>
        </p:nvSpPr>
        <p:spPr>
          <a:xfrm>
            <a:off x="7723587" y="5968550"/>
            <a:ext cx="4133055" cy="646331"/>
          </a:xfrm>
          <a:prstGeom prst="rect">
            <a:avLst/>
          </a:prstGeom>
        </p:spPr>
        <p:txBody>
          <a:bodyPr wrap="none">
            <a:spAutoFit/>
          </a:bodyPr>
          <a:lstStyle/>
          <a:p>
            <a:r>
              <a:rPr lang="de-AT" dirty="0">
                <a:hlinkClick r:id="rId2"/>
              </a:rPr>
              <a:t>https://</a:t>
            </a:r>
            <a:r>
              <a:rPr lang="de-AT" dirty="0" smtClean="0">
                <a:hlinkClick r:id="rId2"/>
              </a:rPr>
              <a:t>docs.angularjs.org/guide/scope</a:t>
            </a:r>
            <a:endParaRPr lang="de-AT" dirty="0" smtClean="0"/>
          </a:p>
          <a:p>
            <a:endParaRPr lang="de-AT" dirty="0"/>
          </a:p>
        </p:txBody>
      </p:sp>
      <p:pic>
        <p:nvPicPr>
          <p:cNvPr id="2050" name="Picture 2" descr="https://docs.angularjs.org/img/guide/concepts-run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4768" y="2523231"/>
            <a:ext cx="4177779" cy="32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6027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Digest Cycle</a:t>
            </a:r>
            <a:endParaRPr lang="de-AT" dirty="0"/>
          </a:p>
        </p:txBody>
      </p:sp>
      <p:sp>
        <p:nvSpPr>
          <p:cNvPr id="3" name="Content Placeholder 2"/>
          <p:cNvSpPr>
            <a:spLocks noGrp="1"/>
          </p:cNvSpPr>
          <p:nvPr>
            <p:ph sz="quarter" idx="12"/>
          </p:nvPr>
        </p:nvSpPr>
        <p:spPr/>
        <p:txBody>
          <a:bodyPr/>
          <a:lstStyle/>
          <a:p>
            <a:r>
              <a:rPr lang="en-US" dirty="0" smtClean="0"/>
              <a:t>$watch List</a:t>
            </a:r>
          </a:p>
          <a:p>
            <a:pPr lvl="1"/>
            <a:r>
              <a:rPr lang="en-US" dirty="0" err="1" smtClean="0"/>
              <a:t>Ausdrücke</a:t>
            </a:r>
            <a:r>
              <a:rPr lang="en-US" dirty="0" smtClean="0"/>
              <a:t> die </a:t>
            </a:r>
            <a:r>
              <a:rPr lang="en-US" dirty="0" err="1" smtClean="0"/>
              <a:t>bei</a:t>
            </a:r>
            <a:r>
              <a:rPr lang="en-US" dirty="0" smtClean="0"/>
              <a:t> </a:t>
            </a:r>
            <a:r>
              <a:rPr lang="en-US" dirty="0" err="1" smtClean="0"/>
              <a:t>jedem</a:t>
            </a:r>
            <a:r>
              <a:rPr lang="en-US" dirty="0" smtClean="0"/>
              <a:t> Cycle </a:t>
            </a:r>
            <a:r>
              <a:rPr lang="en-US" dirty="0" err="1" smtClean="0"/>
              <a:t>ausgeführt</a:t>
            </a:r>
            <a:r>
              <a:rPr lang="en-US" dirty="0" smtClean="0"/>
              <a:t> </a:t>
            </a:r>
            <a:r>
              <a:rPr lang="en-US" dirty="0" err="1" smtClean="0"/>
              <a:t>werden</a:t>
            </a:r>
            <a:endParaRPr lang="en-US" dirty="0" smtClean="0"/>
          </a:p>
          <a:p>
            <a:r>
              <a:rPr lang="en-US" dirty="0" smtClean="0"/>
              <a:t>$apply(function() {})</a:t>
            </a:r>
          </a:p>
          <a:p>
            <a:pPr lvl="1"/>
            <a:r>
              <a:rPr lang="en-US" dirty="0" err="1" smtClean="0"/>
              <a:t>Startet</a:t>
            </a:r>
            <a:r>
              <a:rPr lang="en-US" dirty="0" smtClean="0"/>
              <a:t> Digest Cycle </a:t>
            </a:r>
            <a:r>
              <a:rPr lang="en-US" dirty="0" err="1" smtClean="0"/>
              <a:t>nach</a:t>
            </a:r>
            <a:r>
              <a:rPr lang="en-US" dirty="0" smtClean="0"/>
              <a:t> </a:t>
            </a:r>
            <a:r>
              <a:rPr lang="en-US" dirty="0" err="1" smtClean="0"/>
              <a:t>dem</a:t>
            </a:r>
            <a:r>
              <a:rPr lang="en-US" dirty="0" smtClean="0"/>
              <a:t> </a:t>
            </a:r>
            <a:r>
              <a:rPr lang="en-US" dirty="0" err="1"/>
              <a:t>A</a:t>
            </a:r>
            <a:r>
              <a:rPr lang="en-US" dirty="0" err="1" smtClean="0"/>
              <a:t>usführen</a:t>
            </a:r>
            <a:r>
              <a:rPr lang="en-US" dirty="0" smtClean="0"/>
              <a:t> der </a:t>
            </a:r>
            <a:r>
              <a:rPr lang="en-US" dirty="0" err="1" smtClean="0"/>
              <a:t>Funktion</a:t>
            </a:r>
            <a:endParaRPr lang="en-US" dirty="0" smtClean="0"/>
          </a:p>
          <a:p>
            <a:pPr lvl="1"/>
            <a:r>
              <a:rPr lang="en-US" dirty="0" err="1" smtClean="0"/>
              <a:t>Wird</a:t>
            </a:r>
            <a:r>
              <a:rPr lang="en-US" dirty="0" smtClean="0"/>
              <a:t> oft </a:t>
            </a:r>
            <a:r>
              <a:rPr lang="en-US" dirty="0" err="1" smtClean="0"/>
              <a:t>bei</a:t>
            </a:r>
            <a:r>
              <a:rPr lang="en-US" dirty="0" smtClean="0"/>
              <a:t> integration von </a:t>
            </a:r>
            <a:r>
              <a:rPr lang="en-US" dirty="0" err="1" smtClean="0"/>
              <a:t>nicht</a:t>
            </a:r>
            <a:r>
              <a:rPr lang="en-US" dirty="0" smtClean="0"/>
              <a:t>-angular </a:t>
            </a:r>
            <a:r>
              <a:rPr lang="en-US" dirty="0" err="1" smtClean="0"/>
              <a:t>komponenten</a:t>
            </a:r>
            <a:r>
              <a:rPr lang="en-US" dirty="0" smtClean="0"/>
              <a:t> </a:t>
            </a:r>
            <a:r>
              <a:rPr lang="en-US" dirty="0" err="1" smtClean="0"/>
              <a:t>benötigt</a:t>
            </a:r>
            <a:endParaRPr lang="en-US" dirty="0" smtClean="0"/>
          </a:p>
          <a:p>
            <a:pPr lvl="1"/>
            <a:r>
              <a:rPr lang="en-US" dirty="0" err="1" smtClean="0"/>
              <a:t>Beispiel</a:t>
            </a:r>
            <a:r>
              <a:rPr lang="en-US" dirty="0" smtClean="0"/>
              <a:t>: click handler</a:t>
            </a:r>
          </a:p>
          <a:p>
            <a:r>
              <a:rPr lang="en-US" dirty="0"/>
              <a:t>d</a:t>
            </a:r>
            <a:r>
              <a:rPr lang="en-US" dirty="0" smtClean="0"/>
              <a:t>igest cycle </a:t>
            </a:r>
            <a:r>
              <a:rPr lang="en-US" dirty="0" err="1" smtClean="0"/>
              <a:t>wird</a:t>
            </a:r>
            <a:r>
              <a:rPr lang="en-US" dirty="0" smtClean="0"/>
              <a:t> </a:t>
            </a:r>
            <a:r>
              <a:rPr lang="en-US" dirty="0" err="1" smtClean="0"/>
              <a:t>automatisch</a:t>
            </a:r>
            <a:r>
              <a:rPr lang="en-US" dirty="0" smtClean="0"/>
              <a:t> </a:t>
            </a:r>
            <a:r>
              <a:rPr lang="en-US" dirty="0" err="1" smtClean="0"/>
              <a:t>gestartet</a:t>
            </a:r>
            <a:r>
              <a:rPr lang="en-US" dirty="0" smtClean="0"/>
              <a:t> </a:t>
            </a:r>
            <a:r>
              <a:rPr lang="en-US" dirty="0" err="1" smtClean="0"/>
              <a:t>bei</a:t>
            </a:r>
            <a:endParaRPr lang="en-US" dirty="0" smtClean="0"/>
          </a:p>
          <a:p>
            <a:pPr lvl="1"/>
            <a:r>
              <a:rPr lang="en-US" dirty="0" smtClean="0"/>
              <a:t>ng-event </a:t>
            </a:r>
            <a:r>
              <a:rPr lang="en-US" dirty="0" err="1" smtClean="0"/>
              <a:t>direktiven</a:t>
            </a:r>
            <a:r>
              <a:rPr lang="en-US" dirty="0" smtClean="0"/>
              <a:t> (e.g. </a:t>
            </a:r>
            <a:r>
              <a:rPr lang="en-US" dirty="0" err="1" smtClean="0"/>
              <a:t>ngClick</a:t>
            </a:r>
            <a:r>
              <a:rPr lang="en-US" dirty="0" smtClean="0"/>
              <a:t>)</a:t>
            </a:r>
          </a:p>
          <a:p>
            <a:pPr lvl="1"/>
            <a:r>
              <a:rPr lang="en-US" dirty="0" smtClean="0"/>
              <a:t>$http </a:t>
            </a:r>
            <a:r>
              <a:rPr lang="en-US" dirty="0" err="1" smtClean="0"/>
              <a:t>operationen</a:t>
            </a:r>
            <a:r>
              <a:rPr lang="en-US" dirty="0" smtClean="0"/>
              <a:t> (</a:t>
            </a:r>
            <a:r>
              <a:rPr lang="en-US" dirty="0" err="1" smtClean="0"/>
              <a:t>im</a:t>
            </a:r>
            <a:r>
              <a:rPr lang="en-US" dirty="0" smtClean="0"/>
              <a:t> then handler)</a:t>
            </a:r>
          </a:p>
          <a:p>
            <a:pPr lvl="1"/>
            <a:r>
              <a:rPr lang="en-US" dirty="0" smtClean="0"/>
              <a:t>$timeout, diverse </a:t>
            </a:r>
            <a:r>
              <a:rPr lang="en-US" dirty="0" err="1" smtClean="0"/>
              <a:t>angularjs</a:t>
            </a:r>
            <a:r>
              <a:rPr lang="en-US" dirty="0" smtClean="0"/>
              <a:t> </a:t>
            </a:r>
          </a:p>
          <a:p>
            <a:pPr lvl="1"/>
            <a:endParaRPr lang="en-US" dirty="0" smtClean="0"/>
          </a:p>
          <a:p>
            <a:pPr lvl="1"/>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85943761"/>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3" name="Inhaltsplatzhalter 2"/>
          <p:cNvSpPr>
            <a:spLocks noGrp="1"/>
          </p:cNvSpPr>
          <p:nvPr>
            <p:ph sz="quarter" idx="12"/>
          </p:nvPr>
        </p:nvSpPr>
        <p:spPr/>
        <p:txBody>
          <a:bodyPr/>
          <a:lstStyle/>
          <a:p>
            <a:r>
              <a:rPr lang="de-AT" sz="4000" dirty="0" smtClean="0"/>
              <a:t>Wiederholt ein </a:t>
            </a:r>
            <a:r>
              <a:rPr lang="de-AT" sz="4000" dirty="0" err="1" smtClean="0"/>
              <a:t>template</a:t>
            </a:r>
            <a:r>
              <a:rPr lang="de-AT" sz="4000" dirty="0" smtClean="0"/>
              <a:t> für gewisse Elemente</a:t>
            </a:r>
          </a:p>
          <a:p>
            <a:r>
              <a:rPr lang="de-AT" sz="4000" dirty="0" smtClean="0"/>
              <a:t>Darstellen mehrere Elemente</a:t>
            </a:r>
          </a:p>
          <a:p>
            <a:r>
              <a:rPr lang="de-AT" sz="4000" dirty="0" smtClean="0"/>
              <a:t>Template wird für jedes Element </a:t>
            </a:r>
            <a:r>
              <a:rPr lang="de-AT" sz="4000" dirty="0" err="1" smtClean="0"/>
              <a:t>instanziert</a:t>
            </a:r>
            <a:endParaRPr lang="de-AT" sz="4000" dirty="0" smtClean="0"/>
          </a:p>
          <a:p>
            <a:pPr lvl="1"/>
            <a:r>
              <a:rPr lang="de-AT" sz="3600" dirty="0" smtClean="0"/>
              <a:t>Mit eigenem $</a:t>
            </a:r>
            <a:r>
              <a:rPr lang="de-AT" sz="3600" dirty="0" err="1" smtClean="0"/>
              <a:t>scope</a:t>
            </a:r>
            <a:endParaRPr lang="de-AT" sz="3600" dirty="0" smtClean="0"/>
          </a:p>
          <a:p>
            <a:endParaRPr lang="de-AT" sz="4000" dirty="0" smtClean="0"/>
          </a:p>
          <a:p>
            <a:endParaRPr lang="de-AT" sz="4000"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215859329"/>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ng-repeat</a:t>
            </a:r>
            <a:endParaRPr lang="de-AT" dirty="0"/>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348393" y="1825625"/>
            <a:ext cx="6733151" cy="3778006"/>
          </a:xfrm>
          <a:prstGeom prst="rect">
            <a:avLst/>
          </a:prstGeom>
        </p:spPr>
      </p:pic>
      <p:sp>
        <p:nvSpPr>
          <p:cNvPr id="7" name="Rechteck 6"/>
          <p:cNvSpPr/>
          <p:nvPr/>
        </p:nvSpPr>
        <p:spPr>
          <a:xfrm>
            <a:off x="721214" y="2090615"/>
            <a:ext cx="6429863" cy="18639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735575" y="5159126"/>
            <a:ext cx="6462955" cy="4445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4214349" y="5254504"/>
            <a:ext cx="6742725" cy="1558254"/>
          </a:xfrm>
          <a:prstGeom prst="rect">
            <a:avLst/>
          </a:prstGeom>
        </p:spPr>
      </p:pic>
      <p:grpSp>
        <p:nvGrpSpPr>
          <p:cNvPr id="13" name="Gruppieren 12"/>
          <p:cNvGrpSpPr/>
          <p:nvPr/>
        </p:nvGrpSpPr>
        <p:grpSpPr>
          <a:xfrm>
            <a:off x="4157785" y="4189046"/>
            <a:ext cx="2231292" cy="2332892"/>
            <a:chOff x="4157785" y="4189046"/>
            <a:chExt cx="2231292" cy="2332892"/>
          </a:xfrm>
        </p:grpSpPr>
        <p:sp>
          <p:nvSpPr>
            <p:cNvPr id="9" name="Rechteck 8"/>
            <p:cNvSpPr/>
            <p:nvPr/>
          </p:nvSpPr>
          <p:spPr>
            <a:xfrm>
              <a:off x="4157785" y="4189046"/>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p:cNvSpPr/>
            <p:nvPr/>
          </p:nvSpPr>
          <p:spPr>
            <a:xfrm>
              <a:off x="5756031" y="6279661"/>
              <a:ext cx="633046" cy="24227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rade Verbindung mit Pfeil 11"/>
            <p:cNvCxnSpPr>
              <a:stCxn id="9" idx="3"/>
              <a:endCxn id="10" idx="0"/>
            </p:cNvCxnSpPr>
            <p:nvPr/>
          </p:nvCxnSpPr>
          <p:spPr>
            <a:xfrm>
              <a:off x="4790831" y="4310185"/>
              <a:ext cx="1281723" cy="1969476"/>
            </a:xfrm>
            <a:prstGeom prst="straightConnector1">
              <a:avLst/>
            </a:prstGeom>
            <a:ln w="3810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4" name="Rechteck 13"/>
          <p:cNvSpPr/>
          <p:nvPr/>
        </p:nvSpPr>
        <p:spPr>
          <a:xfrm>
            <a:off x="3329354" y="4211758"/>
            <a:ext cx="547077" cy="217612"/>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5" name="Rechteck 14"/>
          <p:cNvSpPr/>
          <p:nvPr/>
        </p:nvSpPr>
        <p:spPr>
          <a:xfrm>
            <a:off x="2543103" y="4425580"/>
            <a:ext cx="605692" cy="262550"/>
          </a:xfrm>
          <a:prstGeom prst="rect">
            <a:avLst/>
          </a:prstGeom>
          <a:no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cxnSp>
        <p:nvCxnSpPr>
          <p:cNvPr id="17" name="Gewinkelte Verbindung 16"/>
          <p:cNvCxnSpPr>
            <a:stCxn id="15" idx="3"/>
            <a:endCxn id="14" idx="2"/>
          </p:cNvCxnSpPr>
          <p:nvPr/>
        </p:nvCxnSpPr>
        <p:spPr>
          <a:xfrm flipV="1">
            <a:off x="3148795" y="4429370"/>
            <a:ext cx="454098" cy="127485"/>
          </a:xfrm>
          <a:prstGeom prst="bentConnector2">
            <a:avLst/>
          </a:prstGeom>
          <a:ln w="28575">
            <a:headEnd type="triangle" w="med" len="med"/>
            <a:tailEnd type="triangle" w="med" len="med"/>
          </a:ln>
        </p:spPr>
        <p:style>
          <a:lnRef idx="1">
            <a:schemeClr val="accent4"/>
          </a:lnRef>
          <a:fillRef idx="0">
            <a:schemeClr val="accent4"/>
          </a:fillRef>
          <a:effectRef idx="0">
            <a:schemeClr val="accent4"/>
          </a:effectRef>
          <a:fontRef idx="minor">
            <a:schemeClr val="tx1"/>
          </a:fontRef>
        </p:style>
      </p:cxnSp>
      <p:pic>
        <p:nvPicPr>
          <p:cNvPr id="18" name="Grafik 17"/>
          <p:cNvPicPr>
            <a:picLocks noChangeAspect="1"/>
          </p:cNvPicPr>
          <p:nvPr/>
        </p:nvPicPr>
        <p:blipFill>
          <a:blip r:embed="rId4"/>
          <a:stretch>
            <a:fillRect/>
          </a:stretch>
        </p:blipFill>
        <p:spPr>
          <a:xfrm>
            <a:off x="7727559" y="1952255"/>
            <a:ext cx="3430983" cy="2735875"/>
          </a:xfrm>
          <a:prstGeom prst="rect">
            <a:avLst/>
          </a:prstGeom>
        </p:spPr>
      </p:pic>
    </p:spTree>
    <p:extLst>
      <p:ext uri="{BB962C8B-B14F-4D97-AF65-F5344CB8AC3E}">
        <p14:creationId xmlns:p14="http://schemas.microsoft.com/office/powerpoint/2010/main" val="255136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ng-click</a:t>
            </a:r>
            <a:endParaRPr lang="de-AT" dirty="0"/>
          </a:p>
        </p:txBody>
      </p:sp>
      <p:sp>
        <p:nvSpPr>
          <p:cNvPr id="3" name="Inhaltsplatzhalter 2"/>
          <p:cNvSpPr>
            <a:spLocks noGrp="1"/>
          </p:cNvSpPr>
          <p:nvPr>
            <p:ph sz="quarter" idx="12"/>
          </p:nvPr>
        </p:nvSpPr>
        <p:spPr/>
        <p:txBody>
          <a:bodyPr/>
          <a:lstStyle/>
          <a:p>
            <a:r>
              <a:rPr lang="de-AT" sz="3600" dirty="0" smtClean="0"/>
              <a:t>Wird aufgerufen wenn ein Element </a:t>
            </a:r>
            <a:r>
              <a:rPr lang="de-AT" sz="3600" dirty="0" err="1" smtClean="0"/>
              <a:t>ge-click‘ed</a:t>
            </a:r>
            <a:r>
              <a:rPr lang="de-AT" sz="3600" dirty="0" smtClean="0"/>
              <a:t> wird.</a:t>
            </a:r>
          </a:p>
          <a:p>
            <a:pPr lvl="1"/>
            <a:r>
              <a:rPr lang="de-AT" sz="3200" dirty="0" smtClean="0"/>
              <a:t>Ähnlich zu </a:t>
            </a:r>
            <a:r>
              <a:rPr lang="de-AT" sz="3200" dirty="0" err="1" smtClean="0"/>
              <a:t>onclick</a:t>
            </a:r>
            <a:endParaRPr lang="de-AT" sz="3200" dirty="0" smtClean="0"/>
          </a:p>
          <a:p>
            <a:r>
              <a:rPr lang="de-AT" sz="3600" dirty="0" smtClean="0"/>
              <a:t>Kann auf </a:t>
            </a:r>
            <a:r>
              <a:rPr lang="de-AT" sz="3600" dirty="0"/>
              <a:t>E</a:t>
            </a:r>
            <a:r>
              <a:rPr lang="de-AT" sz="3600" dirty="0" smtClean="0"/>
              <a:t>lemente im </a:t>
            </a:r>
            <a:r>
              <a:rPr lang="de-AT" sz="3600" dirty="0" err="1" smtClean="0"/>
              <a:t>Scope</a:t>
            </a:r>
            <a:r>
              <a:rPr lang="de-AT" sz="3600" dirty="0" smtClean="0"/>
              <a:t> zugreifen</a:t>
            </a:r>
          </a:p>
          <a:p>
            <a:pPr lvl="1"/>
            <a:r>
              <a:rPr lang="de-AT" sz="3200" dirty="0" smtClean="0"/>
              <a:t>Siehe späteres Beispiel</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59625986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4114800" y="4181475"/>
            <a:ext cx="8077200" cy="2676525"/>
          </a:xfrm>
          <a:prstGeom prst="rect">
            <a:avLst/>
          </a:prstGeom>
        </p:spPr>
      </p:pic>
      <p:sp>
        <p:nvSpPr>
          <p:cNvPr id="2" name="Titel 1"/>
          <p:cNvSpPr>
            <a:spLocks noGrp="1"/>
          </p:cNvSpPr>
          <p:nvPr>
            <p:ph type="title"/>
          </p:nvPr>
        </p:nvSpPr>
        <p:spPr/>
        <p:txBody>
          <a:bodyPr/>
          <a:lstStyle/>
          <a:p>
            <a:r>
              <a:rPr lang="de-AT" dirty="0" err="1" smtClean="0"/>
              <a:t>AngularJS</a:t>
            </a:r>
            <a:endParaRPr lang="de-AT" dirty="0"/>
          </a:p>
        </p:txBody>
      </p:sp>
      <p:sp>
        <p:nvSpPr>
          <p:cNvPr id="3" name="Inhaltsplatzhalter 2"/>
          <p:cNvSpPr>
            <a:spLocks noGrp="1"/>
          </p:cNvSpPr>
          <p:nvPr>
            <p:ph sz="quarter" idx="12"/>
          </p:nvPr>
        </p:nvSpPr>
        <p:spPr/>
        <p:txBody>
          <a:bodyPr>
            <a:noAutofit/>
          </a:bodyPr>
          <a:lstStyle/>
          <a:p>
            <a:r>
              <a:rPr lang="de-AT" sz="2000" dirty="0" smtClean="0"/>
              <a:t>Framework für Client-seitige Web Applikationen</a:t>
            </a:r>
          </a:p>
          <a:p>
            <a:pPr lvl="1"/>
            <a:r>
              <a:rPr lang="de-AT" sz="1400" dirty="0" smtClean="0"/>
              <a:t>Aktuelle Version 1.4.7</a:t>
            </a:r>
          </a:p>
          <a:p>
            <a:pPr lvl="1"/>
            <a:r>
              <a:rPr lang="de-AT" sz="1400" dirty="0" smtClean="0"/>
              <a:t>2.0 mit großen Änderungen in Entwicklung</a:t>
            </a:r>
          </a:p>
          <a:p>
            <a:r>
              <a:rPr lang="de-AT" sz="2000" dirty="0" smtClean="0"/>
              <a:t>Templates</a:t>
            </a:r>
          </a:p>
          <a:p>
            <a:r>
              <a:rPr lang="de-AT" sz="2000" dirty="0" smtClean="0"/>
              <a:t>2-way </a:t>
            </a:r>
            <a:r>
              <a:rPr lang="de-AT" sz="2000" dirty="0" err="1" smtClean="0"/>
              <a:t>Databinding</a:t>
            </a:r>
            <a:endParaRPr lang="de-AT" sz="2000" dirty="0" smtClean="0"/>
          </a:p>
          <a:p>
            <a:r>
              <a:rPr lang="de-AT" sz="2000" dirty="0" smtClean="0"/>
              <a:t>Modules</a:t>
            </a:r>
          </a:p>
          <a:p>
            <a:r>
              <a:rPr lang="de-AT" sz="2000" dirty="0" err="1" smtClean="0"/>
              <a:t>Dependency</a:t>
            </a:r>
            <a:r>
              <a:rPr lang="de-AT" sz="2000" dirty="0" smtClean="0"/>
              <a:t> </a:t>
            </a:r>
            <a:r>
              <a:rPr lang="de-AT" sz="2000" dirty="0" err="1" smtClean="0"/>
              <a:t>Injection</a:t>
            </a:r>
            <a:endParaRPr lang="de-AT" sz="2000" dirty="0" smtClean="0"/>
          </a:p>
          <a:p>
            <a:r>
              <a:rPr lang="de-AT" sz="2000" dirty="0" err="1" smtClean="0"/>
              <a:t>Templating</a:t>
            </a:r>
            <a:endParaRPr lang="de-AT" sz="2000" dirty="0" smtClean="0"/>
          </a:p>
          <a:p>
            <a:r>
              <a:rPr lang="de-AT" sz="2000" dirty="0" smtClean="0"/>
              <a:t>Routing</a:t>
            </a:r>
          </a:p>
          <a:p>
            <a:endParaRPr lang="de-AT" sz="2000" dirty="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02781567"/>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289128" y="1690689"/>
            <a:ext cx="6732850" cy="4005798"/>
          </a:xfrm>
          <a:prstGeom prst="rect">
            <a:avLst/>
          </a:prstGeom>
        </p:spPr>
      </p:pic>
      <p:sp>
        <p:nvSpPr>
          <p:cNvPr id="2" name="Titel 1"/>
          <p:cNvSpPr>
            <a:spLocks noGrp="1"/>
          </p:cNvSpPr>
          <p:nvPr>
            <p:ph type="title"/>
          </p:nvPr>
        </p:nvSpPr>
        <p:spPr/>
        <p:txBody>
          <a:bodyPr/>
          <a:lstStyle/>
          <a:p>
            <a:r>
              <a:rPr lang="de-AT" dirty="0" err="1" smtClean="0"/>
              <a:t>ng-click</a:t>
            </a:r>
            <a:endParaRPr lang="de-AT" dirty="0"/>
          </a:p>
        </p:txBody>
      </p:sp>
      <p:sp>
        <p:nvSpPr>
          <p:cNvPr id="4" name="Textplatzhalter 3"/>
          <p:cNvSpPr>
            <a:spLocks noGrp="1"/>
          </p:cNvSpPr>
          <p:nvPr>
            <p:ph type="body" sz="quarter" idx="23"/>
          </p:nvPr>
        </p:nvSpPr>
        <p:spPr/>
        <p:txBody>
          <a:bodyPr/>
          <a:lstStyle/>
          <a:p>
            <a:endParaRPr lang="de-AT"/>
          </a:p>
        </p:txBody>
      </p:sp>
      <p:sp>
        <p:nvSpPr>
          <p:cNvPr id="6" name="Rechteck 5"/>
          <p:cNvSpPr/>
          <p:nvPr/>
        </p:nvSpPr>
        <p:spPr>
          <a:xfrm>
            <a:off x="289127" y="1966934"/>
            <a:ext cx="7540425" cy="2072406"/>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289127" y="5238863"/>
            <a:ext cx="6429863" cy="480477"/>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289126" y="4300309"/>
            <a:ext cx="7540425" cy="6978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5" name="Grafik 4"/>
          <p:cNvPicPr>
            <a:picLocks noChangeAspect="1"/>
          </p:cNvPicPr>
          <p:nvPr/>
        </p:nvPicPr>
        <p:blipFill>
          <a:blip r:embed="rId3"/>
          <a:stretch>
            <a:fillRect/>
          </a:stretch>
        </p:blipFill>
        <p:spPr>
          <a:xfrm>
            <a:off x="5903231" y="4486755"/>
            <a:ext cx="5908967" cy="1984691"/>
          </a:xfrm>
          <a:prstGeom prst="rect">
            <a:avLst/>
          </a:prstGeom>
        </p:spPr>
      </p:pic>
      <p:sp>
        <p:nvSpPr>
          <p:cNvPr id="10" name="Rechteck 9"/>
          <p:cNvSpPr/>
          <p:nvPr/>
        </p:nvSpPr>
        <p:spPr>
          <a:xfrm>
            <a:off x="5903231" y="4757889"/>
            <a:ext cx="5908968" cy="82616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903231" y="6235877"/>
            <a:ext cx="5908968" cy="23556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2388948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track</a:t>
            </a:r>
            <a:r>
              <a:rPr lang="de-AT" dirty="0" smtClean="0"/>
              <a:t> </a:t>
            </a:r>
            <a:r>
              <a:rPr lang="de-AT" dirty="0" err="1" smtClean="0"/>
              <a:t>by</a:t>
            </a:r>
            <a:endParaRPr lang="de-AT" dirty="0"/>
          </a:p>
        </p:txBody>
      </p:sp>
      <p:sp>
        <p:nvSpPr>
          <p:cNvPr id="3" name="Inhaltsplatzhalter 2"/>
          <p:cNvSpPr>
            <a:spLocks noGrp="1"/>
          </p:cNvSpPr>
          <p:nvPr>
            <p:ph sz="quarter" idx="12"/>
          </p:nvPr>
        </p:nvSpPr>
        <p:spPr/>
        <p:txBody>
          <a:bodyPr/>
          <a:lstStyle/>
          <a:p>
            <a:r>
              <a:rPr lang="de-AT" dirty="0" smtClean="0"/>
              <a:t>Werte werden durch den Wert an sich „</a:t>
            </a:r>
            <a:r>
              <a:rPr lang="de-AT" dirty="0" err="1" smtClean="0"/>
              <a:t>getracked</a:t>
            </a:r>
            <a:r>
              <a:rPr lang="de-AT" dirty="0" smtClean="0"/>
              <a:t>“</a:t>
            </a:r>
          </a:p>
          <a:p>
            <a:pPr lvl="1"/>
            <a:r>
              <a:rPr lang="de-AT" sz="2800" dirty="0" smtClean="0"/>
              <a:t>Bei Duplikaten problematisch</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&lt;</a:t>
            </a:r>
            <a:r>
              <a:rPr lang="de-AT" dirty="0" err="1" smtClean="0">
                <a:latin typeface="Courier New" panose="02070309020205020404" pitchFamily="49" charset="0"/>
                <a:cs typeface="Courier New" panose="02070309020205020404" pitchFamily="49" charset="0"/>
              </a:rPr>
              <a:t>eigenschaft</a:t>
            </a:r>
            <a:r>
              <a:rPr lang="de-AT" dirty="0" smtClean="0">
                <a:latin typeface="Courier New" panose="02070309020205020404" pitchFamily="49" charset="0"/>
                <a:cs typeface="Courier New" panose="02070309020205020404" pitchFamily="49" charset="0"/>
              </a:rPr>
              <a:t>&gt;</a:t>
            </a:r>
            <a:r>
              <a:rPr lang="de-AT" dirty="0" smtClean="0"/>
              <a:t> bestimmt die </a:t>
            </a:r>
            <a:r>
              <a:rPr lang="de-AT" dirty="0"/>
              <a:t>R</a:t>
            </a:r>
            <a:r>
              <a:rPr lang="de-AT" dirty="0" smtClean="0"/>
              <a:t>eferenz für ein Item</a:t>
            </a:r>
          </a:p>
          <a:p>
            <a:r>
              <a:rPr lang="de-AT" dirty="0" err="1" smtClean="0">
                <a:latin typeface="Courier New" panose="02070309020205020404" pitchFamily="49" charset="0"/>
                <a:cs typeface="Courier New" panose="02070309020205020404" pitchFamily="49" charset="0"/>
              </a:rPr>
              <a:t>track</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by</a:t>
            </a:r>
            <a:r>
              <a:rPr lang="de-AT" dirty="0" smtClean="0">
                <a:latin typeface="Courier New" panose="02070309020205020404" pitchFamily="49" charset="0"/>
                <a:cs typeface="Courier New" panose="02070309020205020404" pitchFamily="49" charset="0"/>
              </a:rPr>
              <a:t> $</a:t>
            </a:r>
            <a:r>
              <a:rPr lang="de-AT" dirty="0" err="1" smtClean="0">
                <a:latin typeface="Courier New" panose="02070309020205020404" pitchFamily="49" charset="0"/>
                <a:cs typeface="Courier New" panose="02070309020205020404" pitchFamily="49" charset="0"/>
              </a:rPr>
              <a:t>index</a:t>
            </a:r>
            <a:r>
              <a:rPr lang="de-AT" dirty="0" smtClean="0">
                <a:latin typeface="Courier New" panose="02070309020205020404" pitchFamily="49" charset="0"/>
                <a:cs typeface="Courier New" panose="02070309020205020404" pitchFamily="49" charset="0"/>
              </a:rPr>
              <a:t> </a:t>
            </a:r>
            <a:r>
              <a:rPr lang="de-AT" dirty="0" smtClean="0"/>
              <a:t>bestimmt den Index als eindeutige Eigenschaft</a:t>
            </a:r>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24517102"/>
      </p:ext>
    </p:extLst>
  </p:cSld>
  <p:clrMapOvr>
    <a:masterClrMapping/>
  </p:clrMapOvr>
  <p:transition spd="slow">
    <p:pu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r>
              <a:rPr lang="de-AT" dirty="0" smtClean="0"/>
              <a:t>, $</a:t>
            </a:r>
            <a:r>
              <a:rPr lang="de-AT" dirty="0" err="1" smtClean="0"/>
              <a:t>first</a:t>
            </a:r>
            <a:r>
              <a:rPr lang="de-AT" dirty="0" smtClean="0"/>
              <a:t>, $last</a:t>
            </a:r>
            <a:endParaRPr lang="de-AT" dirty="0"/>
          </a:p>
        </p:txBody>
      </p:sp>
      <p:sp>
        <p:nvSpPr>
          <p:cNvPr id="3" name="Inhaltsplatzhalter 2"/>
          <p:cNvSpPr>
            <a:spLocks noGrp="1"/>
          </p:cNvSpPr>
          <p:nvPr>
            <p:ph sz="quarter" idx="12"/>
          </p:nvPr>
        </p:nvSpPr>
        <p:spPr/>
        <p:txBody>
          <a:bodyPr/>
          <a:lstStyle/>
          <a:p>
            <a:r>
              <a:rPr lang="de-AT" sz="3600" dirty="0" smtClean="0"/>
              <a:t>Spezielle Variablen in </a:t>
            </a:r>
            <a:r>
              <a:rPr lang="de-AT" sz="3600" dirty="0" err="1" smtClean="0"/>
              <a:t>ng-repeat</a:t>
            </a:r>
            <a:endParaRPr lang="de-AT" sz="3600" dirty="0" smtClean="0"/>
          </a:p>
          <a:p>
            <a:r>
              <a:rPr lang="de-AT" sz="3600" dirty="0" smtClean="0"/>
              <a:t>Werden automatisch im Element </a:t>
            </a:r>
            <a:r>
              <a:rPr lang="de-AT" sz="3600" dirty="0" err="1" smtClean="0"/>
              <a:t>scope</a:t>
            </a:r>
            <a:r>
              <a:rPr lang="de-AT" sz="3600" dirty="0" smtClean="0"/>
              <a:t> angelegt</a:t>
            </a:r>
          </a:p>
          <a:p>
            <a:r>
              <a:rPr lang="de-AT" sz="3600" dirty="0" smtClean="0"/>
              <a:t>Praktisch </a:t>
            </a:r>
            <a:r>
              <a:rPr lang="de-AT" sz="3600" dirty="0" err="1" smtClean="0"/>
              <a:t>z.b.</a:t>
            </a:r>
            <a:r>
              <a:rPr lang="de-AT" sz="3600" dirty="0" smtClean="0"/>
              <a:t> zum Entfernen eines Elements: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258552095"/>
      </p:ext>
    </p:extLst>
  </p:cSld>
  <p:clrMapOvr>
    <a:masterClrMapping/>
  </p:clrMapOvr>
  <p:transition spd="slow">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index</a:t>
            </a:r>
            <a:endParaRPr lang="de-AT" dirty="0"/>
          </a:p>
        </p:txBody>
      </p:sp>
      <p:sp>
        <p:nvSpPr>
          <p:cNvPr id="3" name="Inhaltsplatzhalter 2"/>
          <p:cNvSpPr>
            <a:spLocks noGrp="1"/>
          </p:cNvSpPr>
          <p:nvPr>
            <p:ph sz="quarter" idx="12"/>
          </p:nvPr>
        </p:nvSpPr>
        <p:spPr/>
        <p:txBody>
          <a:bodyPr/>
          <a:lstStyle/>
          <a:p>
            <a:endParaRPr lang="de-AT"/>
          </a:p>
        </p:txBody>
      </p:sp>
      <p:sp>
        <p:nvSpPr>
          <p:cNvPr id="4" name="Textplatzhalter 3"/>
          <p:cNvSpPr>
            <a:spLocks noGrp="1"/>
          </p:cNvSpPr>
          <p:nvPr>
            <p:ph type="body" sz="quarter" idx="23"/>
          </p:nvPr>
        </p:nvSpPr>
        <p:spPr/>
        <p:txBody>
          <a:bodyPr/>
          <a:lstStyle/>
          <a:p>
            <a:endParaRPr lang="de-AT"/>
          </a:p>
        </p:txBody>
      </p:sp>
      <p:pic>
        <p:nvPicPr>
          <p:cNvPr id="6" name="Grafik 5"/>
          <p:cNvPicPr>
            <a:picLocks noChangeAspect="1"/>
          </p:cNvPicPr>
          <p:nvPr/>
        </p:nvPicPr>
        <p:blipFill>
          <a:blip r:embed="rId2"/>
          <a:stretch>
            <a:fillRect/>
          </a:stretch>
        </p:blipFill>
        <p:spPr>
          <a:xfrm>
            <a:off x="580748" y="1579824"/>
            <a:ext cx="6916305" cy="4971835"/>
          </a:xfrm>
          <a:prstGeom prst="rect">
            <a:avLst/>
          </a:prstGeom>
        </p:spPr>
      </p:pic>
      <p:sp>
        <p:nvSpPr>
          <p:cNvPr id="7" name="Rechteck 6"/>
          <p:cNvSpPr/>
          <p:nvPr/>
        </p:nvSpPr>
        <p:spPr>
          <a:xfrm>
            <a:off x="289126" y="1579825"/>
            <a:ext cx="7540425" cy="341830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289126" y="5265538"/>
            <a:ext cx="7540425" cy="137495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9" name="Grafik 8"/>
          <p:cNvPicPr>
            <a:picLocks noChangeAspect="1"/>
          </p:cNvPicPr>
          <p:nvPr/>
        </p:nvPicPr>
        <p:blipFill>
          <a:blip r:embed="rId3"/>
          <a:stretch>
            <a:fillRect/>
          </a:stretch>
        </p:blipFill>
        <p:spPr>
          <a:xfrm>
            <a:off x="5113536" y="3542604"/>
            <a:ext cx="6847643" cy="3053474"/>
          </a:xfrm>
          <a:prstGeom prst="rect">
            <a:avLst/>
          </a:prstGeom>
        </p:spPr>
      </p:pic>
      <p:sp>
        <p:nvSpPr>
          <p:cNvPr id="10" name="Rechteck 9"/>
          <p:cNvSpPr/>
          <p:nvPr/>
        </p:nvSpPr>
        <p:spPr>
          <a:xfrm>
            <a:off x="5113536" y="3542603"/>
            <a:ext cx="6915707" cy="2014818"/>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5113535" y="6305039"/>
            <a:ext cx="6915707" cy="291040"/>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534448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r>
              <a:rPr lang="de-AT" dirty="0" smtClean="0"/>
              <a:t>Für </a:t>
            </a:r>
            <a:r>
              <a:rPr lang="de-AT" dirty="0" err="1" smtClean="0">
                <a:latin typeface="Courier New" panose="02070309020205020404" pitchFamily="49" charset="0"/>
                <a:cs typeface="Courier New" panose="02070309020205020404" pitchFamily="49" charset="0"/>
              </a:rPr>
              <a:t>input</a:t>
            </a:r>
            <a:r>
              <a:rPr lang="de-AT" dirty="0" smtClean="0"/>
              <a:t>, </a:t>
            </a:r>
            <a:r>
              <a:rPr lang="de-AT" dirty="0" err="1" smtClean="0">
                <a:latin typeface="Courier New" panose="02070309020205020404" pitchFamily="49" charset="0"/>
                <a:cs typeface="Courier New" panose="02070309020205020404" pitchFamily="49" charset="0"/>
              </a:rPr>
              <a:t>textarea</a:t>
            </a:r>
            <a:r>
              <a:rPr lang="de-AT" dirty="0" smtClean="0"/>
              <a:t> und </a:t>
            </a:r>
            <a:r>
              <a:rPr lang="de-AT" dirty="0" err="1" smtClean="0">
                <a:latin typeface="Courier New" panose="02070309020205020404" pitchFamily="49" charset="0"/>
                <a:cs typeface="Courier New" panose="02070309020205020404" pitchFamily="49" charset="0"/>
              </a:rPr>
              <a:t>select</a:t>
            </a:r>
            <a:endParaRPr lang="de-AT" dirty="0" smtClean="0">
              <a:latin typeface="Courier New" panose="02070309020205020404" pitchFamily="49" charset="0"/>
              <a:cs typeface="Courier New" panose="02070309020205020404" pitchFamily="49" charset="0"/>
            </a:endParaRPr>
          </a:p>
          <a:p>
            <a:r>
              <a:rPr lang="de-AT" dirty="0" smtClean="0">
                <a:cs typeface="Courier New" panose="02070309020205020404" pitchFamily="49" charset="0"/>
              </a:rPr>
              <a:t>Bindet den Wert des Elements an eine </a:t>
            </a:r>
            <a:r>
              <a:rPr lang="de-AT" dirty="0" err="1" smtClean="0">
                <a:cs typeface="Courier New" panose="02070309020205020404" pitchFamily="49" charset="0"/>
              </a:rPr>
              <a:t>Scope</a:t>
            </a:r>
            <a:r>
              <a:rPr lang="de-AT" dirty="0" smtClean="0">
                <a:cs typeface="Courier New" panose="02070309020205020404" pitchFamily="49" charset="0"/>
              </a:rPr>
              <a:t> variable</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89466360"/>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-model</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1579" y="1535838"/>
            <a:ext cx="7455351" cy="5182570"/>
          </a:xfrm>
          <a:prstGeom prst="rect">
            <a:avLst/>
          </a:prstGeom>
        </p:spPr>
      </p:pic>
      <p:sp>
        <p:nvSpPr>
          <p:cNvPr id="5" name="Rechteck 4"/>
          <p:cNvSpPr/>
          <p:nvPr/>
        </p:nvSpPr>
        <p:spPr>
          <a:xfrm>
            <a:off x="101580" y="1579825"/>
            <a:ext cx="7727972" cy="4137394"/>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101580" y="6249879"/>
            <a:ext cx="7727972" cy="489075"/>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7" name="Grafik 6"/>
          <p:cNvPicPr>
            <a:picLocks noChangeAspect="1"/>
          </p:cNvPicPr>
          <p:nvPr/>
        </p:nvPicPr>
        <p:blipFill>
          <a:blip r:embed="rId3"/>
          <a:stretch>
            <a:fillRect/>
          </a:stretch>
        </p:blipFill>
        <p:spPr>
          <a:xfrm>
            <a:off x="3799643" y="3196149"/>
            <a:ext cx="8146511" cy="3366251"/>
          </a:xfrm>
          <a:prstGeom prst="rect">
            <a:avLst/>
          </a:prstGeom>
        </p:spPr>
      </p:pic>
      <p:sp>
        <p:nvSpPr>
          <p:cNvPr id="8" name="Rechteck 7"/>
          <p:cNvSpPr/>
          <p:nvPr/>
        </p:nvSpPr>
        <p:spPr>
          <a:xfrm>
            <a:off x="3799642" y="3196149"/>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799641" y="5347742"/>
            <a:ext cx="8392357" cy="122493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5654507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Styling (Bootstrap)</a:t>
            </a:r>
            <a:endParaRPr lang="de-AT" dirty="0"/>
          </a:p>
        </p:txBody>
      </p:sp>
      <p:sp>
        <p:nvSpPr>
          <p:cNvPr id="3" name="Inhaltsplatzhalter 2"/>
          <p:cNvSpPr>
            <a:spLocks noGrp="1"/>
          </p:cNvSpPr>
          <p:nvPr>
            <p:ph sz="quarter" idx="12"/>
          </p:nvPr>
        </p:nvSpPr>
        <p:spPr/>
        <p:txBody>
          <a:bodyPr/>
          <a:lstStyle/>
          <a:p>
            <a:r>
              <a:rPr lang="de-AT" sz="3600" dirty="0" smtClean="0"/>
              <a:t>JS -&gt; unverändert</a:t>
            </a:r>
          </a:p>
          <a:p>
            <a:r>
              <a:rPr lang="de-AT" sz="3600" dirty="0" smtClean="0"/>
              <a:t>HTML um </a:t>
            </a:r>
            <a:r>
              <a:rPr lang="de-AT" sz="3600" dirty="0"/>
              <a:t>B</a:t>
            </a:r>
            <a:r>
              <a:rPr lang="de-AT" sz="3600" dirty="0" smtClean="0"/>
              <a:t>ootstrap erweitert</a:t>
            </a:r>
          </a:p>
          <a:p>
            <a:pPr lvl="1"/>
            <a:r>
              <a:rPr lang="de-AT" sz="3200" dirty="0" err="1" smtClean="0"/>
              <a:t>Grid</a:t>
            </a:r>
            <a:r>
              <a:rPr lang="de-AT" sz="3200" dirty="0" smtClean="0"/>
              <a:t> </a:t>
            </a:r>
            <a:r>
              <a:rPr lang="de-AT" sz="3200" dirty="0" err="1" smtClean="0"/>
              <a:t>system</a:t>
            </a:r>
            <a:r>
              <a:rPr lang="de-AT" sz="3200" dirty="0" smtClean="0"/>
              <a:t>, </a:t>
            </a:r>
            <a:r>
              <a:rPr lang="de-AT" sz="3200" dirty="0" err="1" smtClean="0"/>
              <a:t>responsive</a:t>
            </a:r>
            <a:r>
              <a:rPr lang="de-AT" sz="3200" dirty="0" smtClean="0"/>
              <a:t> </a:t>
            </a:r>
            <a:r>
              <a:rPr lang="de-AT" sz="3200" dirty="0" err="1" smtClean="0"/>
              <a:t>styling</a:t>
            </a:r>
            <a:endParaRPr lang="de-AT" sz="3200" dirty="0" smtClean="0"/>
          </a:p>
          <a:p>
            <a:pPr lvl="1"/>
            <a:r>
              <a:rPr lang="de-AT" sz="3200" dirty="0" err="1" smtClean="0"/>
              <a:t>table</a:t>
            </a:r>
            <a:r>
              <a:rPr lang="de-AT" sz="3200" dirty="0" smtClean="0"/>
              <a:t>, </a:t>
            </a:r>
            <a:r>
              <a:rPr lang="de-AT" sz="3200" dirty="0" err="1" smtClean="0"/>
              <a:t>table-condensed</a:t>
            </a:r>
            <a:endParaRPr lang="de-AT" sz="3200" dirty="0" smtClean="0"/>
          </a:p>
          <a:p>
            <a:pPr lvl="1"/>
            <a:r>
              <a:rPr lang="de-AT" sz="3200" dirty="0" smtClean="0"/>
              <a:t>form-group</a:t>
            </a:r>
          </a:p>
          <a:p>
            <a:pPr lvl="1"/>
            <a:r>
              <a:rPr lang="de-AT" sz="3200" dirty="0" smtClean="0"/>
              <a:t>form-</a:t>
            </a:r>
            <a:r>
              <a:rPr lang="de-AT" sz="3200" dirty="0" err="1" smtClean="0"/>
              <a:t>control</a:t>
            </a:r>
            <a:endParaRPr lang="de-AT" sz="3200" dirty="0" smtClean="0"/>
          </a:p>
          <a:p>
            <a:pPr lvl="1"/>
            <a:r>
              <a:rPr lang="de-AT" sz="3200" dirty="0" err="1" smtClean="0"/>
              <a:t>btn</a:t>
            </a:r>
            <a:r>
              <a:rPr lang="de-AT" sz="3200" dirty="0"/>
              <a:t> </a:t>
            </a:r>
            <a:r>
              <a:rPr lang="de-AT" sz="3200" dirty="0" err="1" smtClean="0"/>
              <a:t>btn</a:t>
            </a:r>
            <a:r>
              <a:rPr lang="de-AT" sz="3200" dirty="0" smtClean="0"/>
              <a:t>-primary</a:t>
            </a:r>
            <a:endParaRPr lang="de-AT" sz="3200" dirty="0"/>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410075" y="4149725"/>
            <a:ext cx="6943725" cy="2162175"/>
          </a:xfrm>
          <a:prstGeom prst="rect">
            <a:avLst/>
          </a:prstGeom>
        </p:spPr>
      </p:pic>
      <p:pic>
        <p:nvPicPr>
          <p:cNvPr id="5" name="Grafik 4"/>
          <p:cNvPicPr>
            <a:picLocks noChangeAspect="1"/>
          </p:cNvPicPr>
          <p:nvPr/>
        </p:nvPicPr>
        <p:blipFill>
          <a:blip r:embed="rId3"/>
          <a:stretch>
            <a:fillRect/>
          </a:stretch>
        </p:blipFill>
        <p:spPr>
          <a:xfrm>
            <a:off x="3384491" y="2276614"/>
            <a:ext cx="8074265" cy="4168574"/>
          </a:xfrm>
          <a:prstGeom prst="rect">
            <a:avLst/>
          </a:prstGeom>
        </p:spPr>
      </p:pic>
    </p:spTree>
    <p:extLst>
      <p:ext uri="{BB962C8B-B14F-4D97-AF65-F5344CB8AC3E}">
        <p14:creationId xmlns:p14="http://schemas.microsoft.com/office/powerpoint/2010/main" val="389636702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a:t>n</a:t>
            </a:r>
            <a:r>
              <a:rPr lang="de-AT" dirty="0" err="1" smtClean="0"/>
              <a:t>g-class</a:t>
            </a:r>
            <a:endParaRPr lang="de-AT" dirty="0"/>
          </a:p>
        </p:txBody>
      </p:sp>
      <p:sp>
        <p:nvSpPr>
          <p:cNvPr id="3" name="Inhaltsplatzhalter 2"/>
          <p:cNvSpPr>
            <a:spLocks noGrp="1"/>
          </p:cNvSpPr>
          <p:nvPr>
            <p:ph sz="quarter" idx="12"/>
          </p:nvPr>
        </p:nvSpPr>
        <p:spPr/>
        <p:txBody>
          <a:bodyPr/>
          <a:lstStyle/>
          <a:p>
            <a:r>
              <a:rPr lang="de-AT" sz="3200" dirty="0" smtClean="0"/>
              <a:t>Setzt abhängig von Ausdrücken css klassen</a:t>
            </a:r>
          </a:p>
          <a:p>
            <a:r>
              <a:rPr lang="de-AT" sz="3200" dirty="0" smtClean="0"/>
              <a:t>Mehrere Varianten</a:t>
            </a:r>
          </a:p>
          <a:p>
            <a:pPr lvl="1"/>
            <a:r>
              <a:rPr lang="de-AT" sz="2800" dirty="0" smtClean="0"/>
              <a:t>Ausdruck ergibt </a:t>
            </a:r>
            <a:r>
              <a:rPr lang="de-AT" sz="2800" dirty="0" err="1" smtClean="0"/>
              <a:t>string</a:t>
            </a:r>
            <a:r>
              <a:rPr lang="de-AT" sz="2800" dirty="0" smtClean="0"/>
              <a:t> -&gt; durch Abstand getrennte </a:t>
            </a:r>
            <a:r>
              <a:rPr lang="de-AT" sz="2800" dirty="0" err="1" smtClean="0"/>
              <a:t>class</a:t>
            </a:r>
            <a:r>
              <a:rPr lang="de-AT" sz="2800" dirty="0" smtClean="0"/>
              <a:t> </a:t>
            </a:r>
            <a:r>
              <a:rPr lang="de-AT" sz="2800" dirty="0" err="1" smtClean="0"/>
              <a:t>list</a:t>
            </a:r>
            <a:endParaRPr lang="de-AT" sz="2800" dirty="0" smtClean="0"/>
          </a:p>
          <a:p>
            <a:pPr lvl="1"/>
            <a:r>
              <a:rPr lang="de-AT" sz="2800" dirty="0" smtClean="0"/>
              <a:t>Ausdruck ergibt </a:t>
            </a:r>
            <a:r>
              <a:rPr lang="de-AT" sz="2800" dirty="0" err="1" smtClean="0"/>
              <a:t>objekt</a:t>
            </a:r>
            <a:endParaRPr lang="de-AT" sz="2800" dirty="0"/>
          </a:p>
          <a:p>
            <a:pPr lvl="2"/>
            <a:r>
              <a:rPr lang="de-AT" sz="2000" dirty="0" smtClean="0"/>
              <a:t>Jeder </a:t>
            </a:r>
            <a:r>
              <a:rPr lang="de-AT" sz="2000" dirty="0"/>
              <a:t>K</a:t>
            </a:r>
            <a:r>
              <a:rPr lang="de-AT" sz="2000" dirty="0" smtClean="0"/>
              <a:t>ey ist </a:t>
            </a:r>
            <a:r>
              <a:rPr lang="de-AT" sz="2000" dirty="0" err="1" smtClean="0"/>
              <a:t>css</a:t>
            </a:r>
            <a:r>
              <a:rPr lang="de-AT" sz="2000" dirty="0" smtClean="0"/>
              <a:t> Klassenname</a:t>
            </a:r>
          </a:p>
          <a:p>
            <a:pPr lvl="2"/>
            <a:r>
              <a:rPr lang="de-AT" sz="2000" dirty="0" smtClean="0"/>
              <a:t>Klasse wird hinzugefügt wenn Ausdruck </a:t>
            </a:r>
            <a:r>
              <a:rPr lang="de-AT" sz="2000" dirty="0" err="1" smtClean="0"/>
              <a:t>truthy</a:t>
            </a:r>
            <a:r>
              <a:rPr lang="de-AT" sz="2000" dirty="0" smtClean="0"/>
              <a:t> ist</a:t>
            </a:r>
          </a:p>
          <a:p>
            <a:pPr lvl="1"/>
            <a:r>
              <a:rPr lang="de-AT" sz="2800" dirty="0" smtClean="0"/>
              <a:t>Ausdruck ergibt Array </a:t>
            </a:r>
          </a:p>
          <a:p>
            <a:pPr lvl="2"/>
            <a:r>
              <a:rPr lang="de-AT" sz="2000" dirty="0" smtClean="0"/>
              <a:t>Jedes Element muss entweder Option 1 oder 2 ergeben</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894689"/>
      </p:ext>
    </p:extLst>
  </p:cSld>
  <p:clrMapOvr>
    <a:masterClrMapping/>
  </p:clrMapOvr>
  <p:transition spd="slow">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ng-class</a:t>
            </a:r>
            <a:endParaRPr lang="de-AT" dirty="0"/>
          </a:p>
        </p:txBody>
      </p:sp>
      <p:sp>
        <p:nvSpPr>
          <p:cNvPr id="7" name="Inhaltsplatzhalter 6"/>
          <p:cNvSpPr>
            <a:spLocks noGrp="1"/>
          </p:cNvSpPr>
          <p:nvPr>
            <p:ph sz="quarter" idx="12"/>
          </p:nvPr>
        </p:nvSpPr>
        <p:spPr/>
        <p:txBody>
          <a:bodyPr/>
          <a:lstStyle/>
          <a:p>
            <a:endParaRPr lang="de-AT"/>
          </a:p>
        </p:txBody>
      </p:sp>
      <p:sp>
        <p:nvSpPr>
          <p:cNvPr id="8" name="Textplatzhalter 7"/>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429968" y="1825625"/>
            <a:ext cx="7331076" cy="4207181"/>
          </a:xfrm>
          <a:prstGeom prst="rect">
            <a:avLst/>
          </a:prstGeom>
        </p:spPr>
      </p:pic>
      <p:pic>
        <p:nvPicPr>
          <p:cNvPr id="5" name="Grafik 4"/>
          <p:cNvPicPr>
            <a:picLocks noChangeAspect="1"/>
          </p:cNvPicPr>
          <p:nvPr/>
        </p:nvPicPr>
        <p:blipFill>
          <a:blip r:embed="rId3"/>
          <a:stretch>
            <a:fillRect/>
          </a:stretch>
        </p:blipFill>
        <p:spPr>
          <a:xfrm>
            <a:off x="8169276" y="1825625"/>
            <a:ext cx="3058900" cy="2953421"/>
          </a:xfrm>
          <a:prstGeom prst="rect">
            <a:avLst/>
          </a:prstGeom>
        </p:spPr>
      </p:pic>
      <p:pic>
        <p:nvPicPr>
          <p:cNvPr id="6" name="Grafik 5"/>
          <p:cNvPicPr>
            <a:picLocks noChangeAspect="1"/>
          </p:cNvPicPr>
          <p:nvPr/>
        </p:nvPicPr>
        <p:blipFill>
          <a:blip r:embed="rId4"/>
          <a:stretch>
            <a:fillRect/>
          </a:stretch>
        </p:blipFill>
        <p:spPr>
          <a:xfrm>
            <a:off x="3807498" y="1985963"/>
            <a:ext cx="2771775" cy="4191000"/>
          </a:xfrm>
          <a:prstGeom prst="rect">
            <a:avLst/>
          </a:prstGeom>
        </p:spPr>
      </p:pic>
    </p:spTree>
    <p:extLst>
      <p:ext uri="{BB962C8B-B14F-4D97-AF65-F5344CB8AC3E}">
        <p14:creationId xmlns:p14="http://schemas.microsoft.com/office/powerpoint/2010/main" val="4619650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3" name="Inhaltsplatzhalter 2"/>
          <p:cNvSpPr>
            <a:spLocks noGrp="1"/>
          </p:cNvSpPr>
          <p:nvPr>
            <p:ph sz="quarter" idx="12"/>
          </p:nvPr>
        </p:nvSpPr>
        <p:spPr/>
        <p:txBody>
          <a:bodyPr/>
          <a:lstStyle/>
          <a:p>
            <a:r>
              <a:rPr lang="de-AT" dirty="0" smtClean="0"/>
              <a:t>Ausdruck für Sichtbarkeit eines Elementes</a:t>
            </a:r>
          </a:p>
          <a:p>
            <a:r>
              <a:rPr lang="de-AT" dirty="0" smtClean="0"/>
              <a:t>Ausdruck muss </a:t>
            </a:r>
            <a:r>
              <a:rPr lang="de-AT" dirty="0" err="1" smtClean="0"/>
              <a:t>truthy</a:t>
            </a:r>
            <a:r>
              <a:rPr lang="de-AT" dirty="0" smtClean="0"/>
              <a:t> oder </a:t>
            </a:r>
            <a:r>
              <a:rPr lang="de-AT" dirty="0" err="1" smtClean="0"/>
              <a:t>falsy</a:t>
            </a:r>
            <a:r>
              <a:rPr lang="de-AT" dirty="0" smtClean="0"/>
              <a:t> sein</a:t>
            </a:r>
          </a:p>
          <a:p>
            <a:r>
              <a:rPr lang="de-AT" dirty="0" smtClean="0"/>
              <a:t>Setzt CSS Display Eigenschaft</a:t>
            </a:r>
          </a:p>
          <a:p>
            <a:pPr lvl="1"/>
            <a:r>
              <a:rPr lang="de-AT" dirty="0" smtClean="0"/>
              <a:t>DOM knoten bleiben erhalten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011819495"/>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Bootstrapping</a:t>
            </a:r>
            <a:endParaRPr lang="de-AT" dirty="0"/>
          </a:p>
        </p:txBody>
      </p:sp>
      <p:sp>
        <p:nvSpPr>
          <p:cNvPr id="6" name="Inhaltsplatzhalter 5"/>
          <p:cNvSpPr>
            <a:spLocks noGrp="1"/>
          </p:cNvSpPr>
          <p:nvPr>
            <p:ph sz="quarter" idx="12"/>
          </p:nvPr>
        </p:nvSpPr>
        <p:spPr/>
        <p:txBody>
          <a:bodyPr/>
          <a:lstStyle/>
          <a:p>
            <a:endParaRPr lang="de-AT"/>
          </a:p>
        </p:txBody>
      </p:sp>
      <p:sp>
        <p:nvSpPr>
          <p:cNvPr id="9" name="Textplatzhalter 8"/>
          <p:cNvSpPr>
            <a:spLocks noGrp="1"/>
          </p:cNvSpPr>
          <p:nvPr>
            <p:ph type="body" sz="quarter" idx="23"/>
          </p:nvPr>
        </p:nvSpPr>
        <p:spPr/>
        <p:txBody>
          <a:bodyPr/>
          <a:lstStyle/>
          <a:p>
            <a:endParaRPr lang="de-AT"/>
          </a:p>
        </p:txBody>
      </p:sp>
      <p:sp>
        <p:nvSpPr>
          <p:cNvPr id="4" name="Rechteck 3"/>
          <p:cNvSpPr/>
          <p:nvPr/>
        </p:nvSpPr>
        <p:spPr>
          <a:xfrm>
            <a:off x="7070105" y="1913257"/>
            <a:ext cx="3751868" cy="210217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de-AT" dirty="0" smtClean="0"/>
              <a:t>Server</a:t>
            </a:r>
          </a:p>
          <a:p>
            <a:endParaRPr lang="de-AT" dirty="0" smtClean="0"/>
          </a:p>
          <a:p>
            <a:endParaRPr lang="de-AT" dirty="0"/>
          </a:p>
          <a:p>
            <a:r>
              <a:rPr lang="de-AT" dirty="0" smtClean="0"/>
              <a:t>	</a:t>
            </a:r>
            <a:r>
              <a:rPr lang="de-AT" dirty="0" err="1" smtClean="0"/>
              <a:t>nodejs</a:t>
            </a:r>
            <a:r>
              <a:rPr lang="de-AT" dirty="0" smtClean="0"/>
              <a:t> mit Express</a:t>
            </a:r>
          </a:p>
        </p:txBody>
      </p:sp>
      <p:sp>
        <p:nvSpPr>
          <p:cNvPr id="5" name="Rechteck 4"/>
          <p:cNvSpPr/>
          <p:nvPr/>
        </p:nvSpPr>
        <p:spPr>
          <a:xfrm>
            <a:off x="1113935" y="1913257"/>
            <a:ext cx="3751868" cy="2102178"/>
          </a:xfrm>
          <a:prstGeom prst="rect">
            <a:avLst/>
          </a:prstGeom>
        </p:spPr>
        <p:style>
          <a:lnRef idx="1">
            <a:schemeClr val="accent6"/>
          </a:lnRef>
          <a:fillRef idx="2">
            <a:schemeClr val="accent6"/>
          </a:fillRef>
          <a:effectRef idx="1">
            <a:schemeClr val="accent6"/>
          </a:effectRef>
          <a:fontRef idx="minor">
            <a:schemeClr val="dk1"/>
          </a:fontRef>
        </p:style>
        <p:txBody>
          <a:bodyPr rtlCol="0" anchor="t"/>
          <a:lstStyle/>
          <a:p>
            <a:r>
              <a:rPr lang="de-AT" dirty="0" err="1" smtClean="0"/>
              <a:t>WebBrowser</a:t>
            </a:r>
            <a:endParaRPr lang="de-AT" dirty="0" smtClean="0"/>
          </a:p>
          <a:p>
            <a:pPr algn="ctr"/>
            <a:endParaRPr lang="de-AT" dirty="0" smtClean="0"/>
          </a:p>
          <a:p>
            <a:pPr algn="ctr"/>
            <a:endParaRPr lang="de-AT" dirty="0"/>
          </a:p>
          <a:p>
            <a:pPr algn="ctr"/>
            <a:r>
              <a:rPr lang="de-AT" dirty="0" err="1" smtClean="0"/>
              <a:t>Angularjs</a:t>
            </a:r>
            <a:r>
              <a:rPr lang="de-AT" dirty="0" smtClean="0"/>
              <a:t> 1.4.7</a:t>
            </a:r>
            <a:endParaRPr lang="de-AT" dirty="0"/>
          </a:p>
        </p:txBody>
      </p:sp>
      <p:cxnSp>
        <p:nvCxnSpPr>
          <p:cNvPr id="7" name="Gerade Verbindung mit Pfeil 6"/>
          <p:cNvCxnSpPr>
            <a:stCxn id="5" idx="3"/>
            <a:endCxn id="4" idx="1"/>
          </p:cNvCxnSpPr>
          <p:nvPr/>
        </p:nvCxnSpPr>
        <p:spPr>
          <a:xfrm>
            <a:off x="4865803" y="2964346"/>
            <a:ext cx="2204302" cy="0"/>
          </a:xfrm>
          <a:prstGeom prst="straightConnector1">
            <a:avLst/>
          </a:prstGeom>
          <a:ln>
            <a:headEnd type="triangl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8" name="Textfeld 7"/>
          <p:cNvSpPr txBox="1"/>
          <p:nvPr/>
        </p:nvSpPr>
        <p:spPr>
          <a:xfrm>
            <a:off x="5564125" y="2595014"/>
            <a:ext cx="807657" cy="369332"/>
          </a:xfrm>
          <a:prstGeom prst="rect">
            <a:avLst/>
          </a:prstGeom>
          <a:noFill/>
        </p:spPr>
        <p:txBody>
          <a:bodyPr wrap="none" rtlCol="0">
            <a:spAutoFit/>
          </a:bodyPr>
          <a:lstStyle/>
          <a:p>
            <a:r>
              <a:rPr lang="de-AT" dirty="0" smtClean="0"/>
              <a:t>http(s)</a:t>
            </a:r>
            <a:endParaRPr lang="de-AT" dirty="0"/>
          </a:p>
        </p:txBody>
      </p:sp>
      <p:pic>
        <p:nvPicPr>
          <p:cNvPr id="3" name="Grafik 2"/>
          <p:cNvPicPr>
            <a:picLocks noChangeAspect="1"/>
          </p:cNvPicPr>
          <p:nvPr/>
        </p:nvPicPr>
        <p:blipFill>
          <a:blip r:embed="rId2"/>
          <a:stretch>
            <a:fillRect/>
          </a:stretch>
        </p:blipFill>
        <p:spPr>
          <a:xfrm>
            <a:off x="3219990" y="4707755"/>
            <a:ext cx="5495925" cy="3381375"/>
          </a:xfrm>
          <a:prstGeom prst="rect">
            <a:avLst/>
          </a:prstGeom>
        </p:spPr>
      </p:pic>
    </p:spTree>
    <p:extLst>
      <p:ext uri="{BB962C8B-B14F-4D97-AF65-F5344CB8AC3E}">
        <p14:creationId xmlns:p14="http://schemas.microsoft.com/office/powerpoint/2010/main" val="3712240633"/>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err="1" smtClean="0"/>
              <a:t>ng</a:t>
            </a:r>
            <a:r>
              <a:rPr lang="de-AT" dirty="0" smtClean="0"/>
              <a:t>-show / </a:t>
            </a:r>
            <a:r>
              <a:rPr lang="de-AT" dirty="0" err="1" smtClean="0"/>
              <a:t>ng-hide</a:t>
            </a:r>
            <a:endParaRPr lang="de-AT" dirty="0"/>
          </a:p>
        </p:txBody>
      </p:sp>
      <p:sp>
        <p:nvSpPr>
          <p:cNvPr id="5" name="Inhaltsplatzhalter 4"/>
          <p:cNvSpPr>
            <a:spLocks noGrp="1"/>
          </p:cNvSpPr>
          <p:nvPr>
            <p:ph sz="quarter" idx="2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sp>
        <p:nvSpPr>
          <p:cNvPr id="7" name="Textplatzhalter 6"/>
          <p:cNvSpPr>
            <a:spLocks noGrp="1"/>
          </p:cNvSpPr>
          <p:nvPr>
            <p:ph type="body" sz="quarter" idx="24"/>
          </p:nvPr>
        </p:nvSpPr>
        <p:spPr/>
        <p:txBody>
          <a:bodyPr/>
          <a:lstStyle/>
          <a:p>
            <a:r>
              <a:rPr lang="de-AT" dirty="0" err="1" smtClean="0"/>
              <a:t>ng</a:t>
            </a:r>
            <a:r>
              <a:rPr lang="de-AT" dirty="0" smtClean="0"/>
              <a:t>-show / </a:t>
            </a:r>
            <a:r>
              <a:rPr lang="de-AT" dirty="0" err="1" smtClean="0"/>
              <a:t>ng-hide</a:t>
            </a:r>
            <a:r>
              <a:rPr lang="de-AT" dirty="0" smtClean="0"/>
              <a:t> setzen </a:t>
            </a:r>
            <a:r>
              <a:rPr lang="de-AT" dirty="0" err="1" smtClean="0"/>
              <a:t>display</a:t>
            </a:r>
            <a:r>
              <a:rPr lang="de-AT" dirty="0" smtClean="0"/>
              <a:t> </a:t>
            </a:r>
            <a:r>
              <a:rPr lang="de-AT" dirty="0" err="1" smtClean="0"/>
              <a:t>eigenschaft</a:t>
            </a:r>
            <a:r>
              <a:rPr lang="de-AT" dirty="0" smtClean="0"/>
              <a:t> auf 'None' wenn wert </a:t>
            </a:r>
            <a:r>
              <a:rPr lang="de-AT" dirty="0" err="1" smtClean="0"/>
              <a:t>true</a:t>
            </a:r>
            <a:r>
              <a:rPr lang="de-AT" dirty="0" smtClean="0"/>
              <a:t>/</a:t>
            </a:r>
            <a:r>
              <a:rPr lang="de-AT" dirty="0" err="1" smtClean="0"/>
              <a:t>false</a:t>
            </a:r>
            <a:r>
              <a:rPr lang="de-AT" dirty="0" smtClean="0"/>
              <a:t> ist</a:t>
            </a:r>
            <a:endParaRPr lang="de-AT" dirty="0"/>
          </a:p>
        </p:txBody>
      </p:sp>
      <p:sp>
        <p:nvSpPr>
          <p:cNvPr id="8" name="Textplatzhalter 7"/>
          <p:cNvSpPr>
            <a:spLocks noGrp="1"/>
          </p:cNvSpPr>
          <p:nvPr>
            <p:ph type="body" sz="quarter" idx="25"/>
          </p:nvPr>
        </p:nvSpPr>
        <p:spPr/>
        <p:txBody>
          <a:bodyPr/>
          <a:lstStyle/>
          <a:p>
            <a:endParaRPr lang="de-AT"/>
          </a:p>
        </p:txBody>
      </p:sp>
      <p:pic>
        <p:nvPicPr>
          <p:cNvPr id="9" name="Grafik 8"/>
          <p:cNvPicPr>
            <a:picLocks noChangeAspect="1"/>
          </p:cNvPicPr>
          <p:nvPr/>
        </p:nvPicPr>
        <p:blipFill>
          <a:blip r:embed="rId2"/>
          <a:stretch>
            <a:fillRect/>
          </a:stretch>
        </p:blipFill>
        <p:spPr>
          <a:xfrm>
            <a:off x="623392" y="238172"/>
            <a:ext cx="7127711" cy="5337005"/>
          </a:xfrm>
          <a:prstGeom prst="rect">
            <a:avLst/>
          </a:prstGeom>
        </p:spPr>
      </p:pic>
    </p:spTree>
    <p:extLst>
      <p:ext uri="{BB962C8B-B14F-4D97-AF65-F5344CB8AC3E}">
        <p14:creationId xmlns:p14="http://schemas.microsoft.com/office/powerpoint/2010/main" val="1431874601"/>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ng-if</a:t>
            </a:r>
            <a:endParaRPr lang="de-AT" dirty="0"/>
          </a:p>
        </p:txBody>
      </p:sp>
      <p:sp>
        <p:nvSpPr>
          <p:cNvPr id="3" name="Inhaltsplatzhalter 2"/>
          <p:cNvSpPr>
            <a:spLocks noGrp="1"/>
          </p:cNvSpPr>
          <p:nvPr>
            <p:ph sz="quarter" idx="12"/>
          </p:nvPr>
        </p:nvSpPr>
        <p:spPr/>
        <p:txBody>
          <a:bodyPr/>
          <a:lstStyle/>
          <a:p>
            <a:r>
              <a:rPr lang="de-AT" dirty="0" smtClean="0"/>
              <a:t>Ähnlich zu </a:t>
            </a:r>
            <a:r>
              <a:rPr lang="de-AT" dirty="0" err="1" smtClean="0"/>
              <a:t>ng</a:t>
            </a:r>
            <a:r>
              <a:rPr lang="de-AT" dirty="0" smtClean="0"/>
              <a:t>-show</a:t>
            </a:r>
          </a:p>
          <a:p>
            <a:pPr lvl="1"/>
            <a:r>
              <a:rPr lang="de-AT" sz="3466" dirty="0" smtClean="0"/>
              <a:t>DOM knoten werden aber zerstört / angelegt</a:t>
            </a:r>
          </a:p>
          <a:p>
            <a:r>
              <a:rPr lang="de-AT" dirty="0" smtClean="0"/>
              <a:t>Nützlich um DOM kompakt zu halten</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65496205"/>
      </p:ext>
    </p:extLst>
  </p:cSld>
  <p:clrMapOvr>
    <a:masterClrMapping/>
  </p:clrMapOvr>
  <p:transition spd="slow">
    <p:push/>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587881" y="436003"/>
            <a:ext cx="10158708" cy="5733026"/>
          </a:xfrm>
          <a:prstGeom prst="rect">
            <a:avLst/>
          </a:prstGeom>
        </p:spPr>
      </p:pic>
    </p:spTree>
    <p:extLst>
      <p:ext uri="{BB962C8B-B14F-4D97-AF65-F5344CB8AC3E}">
        <p14:creationId xmlns:p14="http://schemas.microsoft.com/office/powerpoint/2010/main" val="3925686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68285" y="338348"/>
            <a:ext cx="11409204" cy="5142321"/>
          </a:xfrm>
          <a:prstGeom prst="rect">
            <a:avLst/>
          </a:prstGeom>
        </p:spPr>
      </p:pic>
    </p:spTree>
    <p:extLst>
      <p:ext uri="{BB962C8B-B14F-4D97-AF65-F5344CB8AC3E}">
        <p14:creationId xmlns:p14="http://schemas.microsoft.com/office/powerpoint/2010/main" val="37731197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t>
            </a:r>
            <a:r>
              <a:rPr lang="de-AT" dirty="0" err="1" smtClean="0"/>
              <a:t>interval</a:t>
            </a:r>
            <a:endParaRPr lang="de-AT" dirty="0"/>
          </a:p>
        </p:txBody>
      </p:sp>
      <p:sp>
        <p:nvSpPr>
          <p:cNvPr id="3" name="Inhaltsplatzhalter 2"/>
          <p:cNvSpPr>
            <a:spLocks noGrp="1"/>
          </p:cNvSpPr>
          <p:nvPr>
            <p:ph sz="quarter" idx="22"/>
          </p:nvPr>
        </p:nvSpPr>
        <p:spPr/>
        <p:txBody>
          <a:bodyPr/>
          <a:lstStyle/>
          <a:p>
            <a:r>
              <a:rPr lang="en-US" sz="1800" dirty="0"/>
              <a:t>$interval(</a:t>
            </a:r>
            <a:r>
              <a:rPr lang="en-US" sz="1800" dirty="0" err="1"/>
              <a:t>fn</a:t>
            </a:r>
            <a:r>
              <a:rPr lang="en-US" sz="1800" dirty="0"/>
              <a:t>, delay, [count], </a:t>
            </a:r>
            <a:r>
              <a:rPr lang="en-US" sz="1800" dirty="0" smtClean="0"/>
              <a:t>[</a:t>
            </a:r>
            <a:r>
              <a:rPr lang="en-US" sz="1800" dirty="0" err="1" smtClean="0"/>
              <a:t>invokeApply</a:t>
            </a:r>
            <a:r>
              <a:rPr lang="en-US" sz="1800" dirty="0"/>
              <a:t>], [Pass</a:t>
            </a:r>
            <a:r>
              <a:rPr lang="en-US" sz="1800" dirty="0" smtClean="0"/>
              <a:t>]);</a:t>
            </a:r>
          </a:p>
          <a:p>
            <a:endParaRPr lang="en-US" sz="1800" dirty="0"/>
          </a:p>
          <a:p>
            <a:r>
              <a:rPr lang="en-US" sz="1800" dirty="0" smtClean="0"/>
              <a:t>$</a:t>
            </a:r>
            <a:r>
              <a:rPr lang="en-US" sz="1800" dirty="0" err="1" smtClean="0"/>
              <a:t>interval.cancel</a:t>
            </a:r>
            <a:r>
              <a:rPr lang="en-US" sz="1800" dirty="0" smtClean="0"/>
              <a:t>(&lt;promise&gt;);</a:t>
            </a:r>
            <a:endParaRPr lang="de-AT" sz="1800" dirty="0" smtClean="0"/>
          </a:p>
        </p:txBody>
      </p:sp>
      <p:sp>
        <p:nvSpPr>
          <p:cNvPr id="4" name="Textplatzhalter 3"/>
          <p:cNvSpPr>
            <a:spLocks noGrp="1"/>
          </p:cNvSpPr>
          <p:nvPr>
            <p:ph type="body" sz="quarter" idx="23"/>
          </p:nvPr>
        </p:nvSpPr>
        <p:spPr/>
        <p:txBody>
          <a:bodyPr/>
          <a:lstStyle/>
          <a:p>
            <a:endParaRPr lang="de-AT" dirty="0"/>
          </a:p>
        </p:txBody>
      </p:sp>
      <p:sp>
        <p:nvSpPr>
          <p:cNvPr id="5" name="Textplatzhalter 4"/>
          <p:cNvSpPr>
            <a:spLocks noGrp="1"/>
          </p:cNvSpPr>
          <p:nvPr>
            <p:ph type="body" sz="quarter" idx="24"/>
          </p:nvPr>
        </p:nvSpPr>
        <p:spPr/>
        <p:txBody>
          <a:bodyPr/>
          <a:lstStyle/>
          <a:p>
            <a:r>
              <a:rPr lang="de-AT" dirty="0"/>
              <a:t>Service zum Registrieren von periodischen </a:t>
            </a:r>
            <a:r>
              <a:rPr lang="de-AT" dirty="0" err="1"/>
              <a:t>Callbacks</a:t>
            </a:r>
            <a:endParaRPr lang="de-AT" dirty="0"/>
          </a:p>
          <a:p>
            <a:endParaRPr lang="de-AT" dirty="0"/>
          </a:p>
        </p:txBody>
      </p:sp>
      <p:sp>
        <p:nvSpPr>
          <p:cNvPr id="6" name="Textplatzhalter 5"/>
          <p:cNvSpPr>
            <a:spLocks noGrp="1"/>
          </p:cNvSpPr>
          <p:nvPr>
            <p:ph type="body" sz="quarter" idx="25"/>
          </p:nvPr>
        </p:nvSpPr>
        <p:spPr/>
        <p:txBody>
          <a:bodyPr/>
          <a:lstStyle/>
          <a:p>
            <a:endParaRPr lang="de-AT"/>
          </a:p>
        </p:txBody>
      </p:sp>
    </p:spTree>
    <p:extLst>
      <p:ext uri="{BB962C8B-B14F-4D97-AF65-F5344CB8AC3E}">
        <p14:creationId xmlns:p14="http://schemas.microsoft.com/office/powerpoint/2010/main" val="1668693490"/>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smtClean="0"/>
              <a:t>Scopes </a:t>
            </a:r>
            <a:r>
              <a:rPr lang="en-US" dirty="0" err="1" smtClean="0"/>
              <a:t>reflektieren</a:t>
            </a:r>
            <a:r>
              <a:rPr lang="en-US" dirty="0" smtClean="0"/>
              <a:t> das </a:t>
            </a:r>
            <a:r>
              <a:rPr lang="en-US" dirty="0" err="1" smtClean="0"/>
              <a:t>Applikationsmodell</a:t>
            </a:r>
            <a:endParaRPr lang="en-US" dirty="0" smtClean="0"/>
          </a:p>
          <a:p>
            <a:pPr lvl="1"/>
            <a:r>
              <a:rPr lang="en-US" dirty="0" err="1" smtClean="0"/>
              <a:t>Auch</a:t>
            </a:r>
            <a:r>
              <a:rPr lang="en-US" dirty="0" smtClean="0"/>
              <a:t> </a:t>
            </a:r>
            <a:r>
              <a:rPr lang="en-US" dirty="0" err="1" smtClean="0"/>
              <a:t>als</a:t>
            </a:r>
            <a:r>
              <a:rPr lang="en-US" dirty="0" smtClean="0"/>
              <a:t> ‘Glue’ </a:t>
            </a:r>
            <a:r>
              <a:rPr lang="en-US" dirty="0" err="1" smtClean="0"/>
              <a:t>zwischen</a:t>
            </a:r>
            <a:r>
              <a:rPr lang="en-US" dirty="0" smtClean="0"/>
              <a:t> DOM und </a:t>
            </a:r>
            <a:r>
              <a:rPr lang="en-US" dirty="0" err="1" smtClean="0"/>
              <a:t>Javascript</a:t>
            </a:r>
            <a:r>
              <a:rPr lang="en-US" dirty="0" smtClean="0"/>
              <a:t> </a:t>
            </a:r>
            <a:r>
              <a:rPr lang="en-US" dirty="0" err="1" smtClean="0"/>
              <a:t>bezeichnet</a:t>
            </a:r>
            <a:endParaRPr lang="en-US" dirty="0" smtClean="0"/>
          </a:p>
          <a:p>
            <a:r>
              <a:rPr lang="en-US" dirty="0" err="1" smtClean="0"/>
              <a:t>Ausführungskontext</a:t>
            </a:r>
            <a:r>
              <a:rPr lang="en-US" dirty="0" smtClean="0"/>
              <a:t> </a:t>
            </a:r>
            <a:r>
              <a:rPr lang="en-US" dirty="0" err="1" smtClean="0"/>
              <a:t>für</a:t>
            </a:r>
            <a:r>
              <a:rPr lang="en-US" dirty="0" smtClean="0"/>
              <a:t> Expressions</a:t>
            </a:r>
          </a:p>
          <a:p>
            <a:r>
              <a:rPr lang="en-US" dirty="0" err="1" smtClean="0"/>
              <a:t>Bilden</a:t>
            </a:r>
            <a:r>
              <a:rPr lang="en-US" dirty="0" smtClean="0"/>
              <a:t> </a:t>
            </a:r>
            <a:r>
              <a:rPr lang="en-US" dirty="0" err="1" smtClean="0"/>
              <a:t>Hierarchien</a:t>
            </a:r>
            <a:endParaRPr lang="en-US" dirty="0" smtClean="0"/>
          </a:p>
          <a:p>
            <a:pPr lvl="1"/>
            <a:r>
              <a:rPr lang="en-US" dirty="0" err="1" smtClean="0"/>
              <a:t>Ein</a:t>
            </a:r>
            <a:r>
              <a:rPr lang="en-US" dirty="0" smtClean="0"/>
              <a:t> Scope </a:t>
            </a:r>
            <a:r>
              <a:rPr lang="en-US" dirty="0" err="1" smtClean="0"/>
              <a:t>kann</a:t>
            </a:r>
            <a:r>
              <a:rPr lang="en-US" dirty="0" smtClean="0"/>
              <a:t> </a:t>
            </a:r>
            <a:r>
              <a:rPr lang="en-US" dirty="0" err="1" smtClean="0"/>
              <a:t>mehrere</a:t>
            </a:r>
            <a:r>
              <a:rPr lang="en-US" dirty="0" smtClean="0"/>
              <a:t> Child-Scopes </a:t>
            </a:r>
            <a:r>
              <a:rPr lang="en-US" dirty="0" err="1" smtClean="0"/>
              <a:t>haben</a:t>
            </a:r>
            <a:endParaRPr lang="en-US" dirty="0" smtClean="0"/>
          </a:p>
          <a:p>
            <a:pPr lvl="1"/>
            <a:r>
              <a:rPr lang="en-US" dirty="0" err="1" smtClean="0"/>
              <a:t>Ein</a:t>
            </a:r>
            <a:r>
              <a:rPr lang="en-US" dirty="0" smtClean="0"/>
              <a:t> Scope hat </a:t>
            </a:r>
            <a:r>
              <a:rPr lang="en-US" dirty="0" err="1" smtClean="0"/>
              <a:t>einen</a:t>
            </a:r>
            <a:r>
              <a:rPr lang="en-US" dirty="0" smtClean="0"/>
              <a:t> </a:t>
            </a:r>
            <a:r>
              <a:rPr lang="en-US" dirty="0" err="1" smtClean="0"/>
              <a:t>direkten</a:t>
            </a:r>
            <a:r>
              <a:rPr lang="en-US" dirty="0" smtClean="0"/>
              <a:t> Parent-Scope</a:t>
            </a:r>
          </a:p>
          <a:p>
            <a:pPr lvl="1"/>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193477555"/>
      </p:ext>
    </p:extLst>
  </p:cSld>
  <p:clrMapOvr>
    <a:masterClrMapping/>
  </p:clrMapOvr>
  <p:transition spd="slow">
    <p:push/>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2" descr="https://docs.angularjs.org/img/guide/concepts-sco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302" y="626950"/>
            <a:ext cx="8990783" cy="503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125674"/>
      </p:ext>
    </p:extLst>
  </p:cSld>
  <p:clrMapOvr>
    <a:masterClrMapping/>
  </p:clrMapOvr>
  <p:transition spd="slow">
    <p:push/>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Scopes</a:t>
            </a:r>
            <a:endParaRPr lang="de-AT" dirty="0"/>
          </a:p>
        </p:txBody>
      </p:sp>
      <p:sp>
        <p:nvSpPr>
          <p:cNvPr id="3" name="Content Placeholder 2"/>
          <p:cNvSpPr>
            <a:spLocks noGrp="1"/>
          </p:cNvSpPr>
          <p:nvPr>
            <p:ph sz="quarter" idx="12"/>
          </p:nvPr>
        </p:nvSpPr>
        <p:spPr/>
        <p:txBody>
          <a:bodyPr/>
          <a:lstStyle/>
          <a:p>
            <a:r>
              <a:rPr lang="en-US" dirty="0" err="1" smtClean="0"/>
              <a:t>Einige</a:t>
            </a:r>
            <a:r>
              <a:rPr lang="en-US" dirty="0" smtClean="0"/>
              <a:t> </a:t>
            </a:r>
            <a:r>
              <a:rPr lang="en-US" dirty="0" err="1" smtClean="0"/>
              <a:t>Direktiven</a:t>
            </a:r>
            <a:r>
              <a:rPr lang="en-US" dirty="0" smtClean="0"/>
              <a:t> </a:t>
            </a:r>
            <a:r>
              <a:rPr lang="en-US" dirty="0" err="1" smtClean="0"/>
              <a:t>erzeugen</a:t>
            </a:r>
            <a:r>
              <a:rPr lang="en-US" dirty="0" smtClean="0"/>
              <a:t> </a:t>
            </a:r>
            <a:r>
              <a:rPr lang="en-US" dirty="0" err="1" smtClean="0"/>
              <a:t>neue</a:t>
            </a:r>
            <a:r>
              <a:rPr lang="en-US" dirty="0" smtClean="0"/>
              <a:t> Scopes</a:t>
            </a:r>
          </a:p>
          <a:p>
            <a:pPr lvl="1"/>
            <a:r>
              <a:rPr lang="en-US" dirty="0" smtClean="0"/>
              <a:t>ng-controller</a:t>
            </a:r>
          </a:p>
          <a:p>
            <a:pPr lvl="1"/>
            <a:r>
              <a:rPr lang="en-US" dirty="0" smtClean="0"/>
              <a:t>ng-repeat </a:t>
            </a:r>
            <a:r>
              <a:rPr lang="en-US" dirty="0" err="1" smtClean="0"/>
              <a:t>für</a:t>
            </a:r>
            <a:r>
              <a:rPr lang="en-US" dirty="0" smtClean="0"/>
              <a:t> </a:t>
            </a:r>
            <a:r>
              <a:rPr lang="en-US" dirty="0" err="1" smtClean="0"/>
              <a:t>jedes</a:t>
            </a:r>
            <a:r>
              <a:rPr lang="en-US" dirty="0" smtClean="0"/>
              <a:t> Element</a:t>
            </a:r>
          </a:p>
          <a:p>
            <a:pPr lvl="1"/>
            <a:r>
              <a:rPr lang="en-US" dirty="0" err="1" smtClean="0"/>
              <a:t>Eigene</a:t>
            </a:r>
            <a:r>
              <a:rPr lang="en-US" dirty="0" smtClean="0"/>
              <a:t> </a:t>
            </a:r>
            <a:r>
              <a:rPr lang="en-US" dirty="0" err="1" smtClean="0"/>
              <a:t>Direktiven</a:t>
            </a:r>
            <a:endParaRPr lang="en-US" dirty="0" smtClean="0"/>
          </a:p>
          <a:p>
            <a:r>
              <a:rPr lang="en-US" dirty="0" err="1" smtClean="0"/>
              <a:t>Zugriff</a:t>
            </a:r>
            <a:r>
              <a:rPr lang="en-US" dirty="0" smtClean="0"/>
              <a:t> auf Parent-Scope </a:t>
            </a:r>
            <a:r>
              <a:rPr lang="en-US" dirty="0" err="1" smtClean="0"/>
              <a:t>mit</a:t>
            </a:r>
            <a:r>
              <a:rPr lang="en-US" dirty="0" smtClean="0"/>
              <a:t> $parent</a:t>
            </a:r>
          </a:p>
          <a:p>
            <a:r>
              <a:rPr lang="en-US" dirty="0" err="1" smtClean="0"/>
              <a:t>Kein</a:t>
            </a:r>
            <a:r>
              <a:rPr lang="en-US" dirty="0" smtClean="0"/>
              <a:t> (Standard) </a:t>
            </a:r>
            <a:r>
              <a:rPr lang="en-US" dirty="0" err="1" smtClean="0"/>
              <a:t>zugriff</a:t>
            </a:r>
            <a:r>
              <a:rPr lang="en-US" dirty="0" smtClean="0"/>
              <a:t> auf Child-Scope</a:t>
            </a:r>
          </a:p>
          <a:p>
            <a:pPr lvl="1"/>
            <a:r>
              <a:rPr lang="en-US" dirty="0" err="1" smtClean="0"/>
              <a:t>Schlechtes</a:t>
            </a:r>
            <a:r>
              <a:rPr lang="en-US" dirty="0" smtClean="0"/>
              <a:t> Design</a:t>
            </a:r>
          </a:p>
          <a:p>
            <a:pPr lvl="1"/>
            <a:r>
              <a:rPr lang="en-US" dirty="0" err="1" smtClean="0"/>
              <a:t>Manchmal</a:t>
            </a:r>
            <a:r>
              <a:rPr lang="en-US" dirty="0" smtClean="0"/>
              <a:t> </a:t>
            </a:r>
            <a:r>
              <a:rPr lang="en-US" dirty="0" err="1" smtClean="0"/>
              <a:t>notwendig</a:t>
            </a:r>
            <a:r>
              <a:rPr lang="en-US" dirty="0" smtClean="0"/>
              <a:t> </a:t>
            </a:r>
            <a:r>
              <a:rPr lang="en-US" dirty="0" err="1" smtClean="0"/>
              <a:t>für</a:t>
            </a:r>
            <a:r>
              <a:rPr lang="en-US" dirty="0" smtClean="0"/>
              <a:t> Unit-Testing (</a:t>
            </a:r>
            <a:r>
              <a:rPr lang="en-US" dirty="0" err="1" smtClean="0"/>
              <a:t>möglich</a:t>
            </a:r>
            <a:r>
              <a:rPr lang="en-US" dirty="0" smtClean="0"/>
              <a:t> </a:t>
            </a:r>
            <a:r>
              <a:rPr lang="en-US" dirty="0" err="1" smtClean="0"/>
              <a:t>über</a:t>
            </a:r>
            <a:r>
              <a:rPr lang="en-US" dirty="0" smtClean="0"/>
              <a:t> $$</a:t>
            </a:r>
            <a:r>
              <a:rPr lang="en-US" dirty="0" err="1" smtClean="0"/>
              <a:t>childHead</a:t>
            </a:r>
            <a:r>
              <a:rPr lang="en-US" dirty="0" smtClean="0"/>
              <a:t>…)</a:t>
            </a:r>
          </a:p>
          <a:p>
            <a:r>
              <a:rPr lang="en-US" dirty="0" smtClean="0"/>
              <a:t>Scopes </a:t>
            </a:r>
            <a:r>
              <a:rPr lang="en-US" dirty="0" err="1" smtClean="0"/>
              <a:t>bieten</a:t>
            </a:r>
            <a:r>
              <a:rPr lang="en-US" dirty="0" smtClean="0"/>
              <a:t> </a:t>
            </a:r>
            <a:r>
              <a:rPr lang="en-US" dirty="0" err="1" smtClean="0"/>
              <a:t>Eventing</a:t>
            </a:r>
            <a:r>
              <a:rPr lang="en-US" dirty="0" smtClean="0"/>
              <a:t> (</a:t>
            </a:r>
            <a:r>
              <a:rPr lang="en-US" dirty="0" err="1" smtClean="0"/>
              <a:t>später</a:t>
            </a:r>
            <a:r>
              <a:rPr lang="en-US" dirty="0" smtClean="0"/>
              <a:t>)</a:t>
            </a:r>
            <a:endParaRPr lang="de-AT"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653621660"/>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Große Applikationen werden normalerweise in Module strukturiert:</a:t>
            </a:r>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smtClean="0"/>
          </a:p>
          <a:p>
            <a:endParaRPr lang="de-AT" dirty="0"/>
          </a:p>
        </p:txBody>
      </p:sp>
      <p:sp>
        <p:nvSpPr>
          <p:cNvPr id="15" name="Textplatzhalter 14"/>
          <p:cNvSpPr>
            <a:spLocks noGrp="1"/>
          </p:cNvSpPr>
          <p:nvPr>
            <p:ph type="body" sz="quarter" idx="23"/>
          </p:nvPr>
        </p:nvSpPr>
        <p:spPr/>
        <p:txBody>
          <a:bodyPr/>
          <a:lstStyle/>
          <a:p>
            <a:endParaRPr lang="de-AT"/>
          </a:p>
        </p:txBody>
      </p:sp>
      <p:sp>
        <p:nvSpPr>
          <p:cNvPr id="4" name="Rechteck 3"/>
          <p:cNvSpPr/>
          <p:nvPr/>
        </p:nvSpPr>
        <p:spPr>
          <a:xfrm>
            <a:off x="3148446"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Data</a:t>
            </a:r>
            <a:endParaRPr lang="de-AT" dirty="0"/>
          </a:p>
        </p:txBody>
      </p:sp>
      <p:sp>
        <p:nvSpPr>
          <p:cNvPr id="5" name="Rechteck 4"/>
          <p:cNvSpPr/>
          <p:nvPr/>
        </p:nvSpPr>
        <p:spPr>
          <a:xfrm>
            <a:off x="5659583"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Comm</a:t>
            </a:r>
            <a:endParaRPr lang="de-AT" dirty="0"/>
          </a:p>
        </p:txBody>
      </p:sp>
      <p:sp>
        <p:nvSpPr>
          <p:cNvPr id="6" name="Rechteck 5"/>
          <p:cNvSpPr/>
          <p:nvPr/>
        </p:nvSpPr>
        <p:spPr>
          <a:xfrm>
            <a:off x="8170720" y="5002862"/>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Backup</a:t>
            </a:r>
            <a:endParaRPr lang="de-AT" dirty="0"/>
          </a:p>
        </p:txBody>
      </p:sp>
      <p:sp>
        <p:nvSpPr>
          <p:cNvPr id="7" name="Rechteck 6"/>
          <p:cNvSpPr/>
          <p:nvPr/>
        </p:nvSpPr>
        <p:spPr>
          <a:xfrm>
            <a:off x="2060865" y="4051877"/>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Registration</a:t>
            </a:r>
            <a:endParaRPr lang="de-AT" dirty="0"/>
          </a:p>
        </p:txBody>
      </p:sp>
      <p:sp>
        <p:nvSpPr>
          <p:cNvPr id="8" name="Rechteck 7"/>
          <p:cNvSpPr/>
          <p:nvPr/>
        </p:nvSpPr>
        <p:spPr>
          <a:xfrm>
            <a:off x="4495804" y="4051876"/>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TODO List</a:t>
            </a:r>
            <a:endParaRPr lang="de-AT" dirty="0"/>
          </a:p>
        </p:txBody>
      </p:sp>
      <p:sp>
        <p:nvSpPr>
          <p:cNvPr id="9" name="Rechteck 8"/>
          <p:cNvSpPr/>
          <p:nvPr/>
        </p:nvSpPr>
        <p:spPr>
          <a:xfrm>
            <a:off x="6747165" y="4051879"/>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err="1" smtClean="0"/>
              <a:t>Billing</a:t>
            </a:r>
            <a:endParaRPr lang="de-AT" dirty="0"/>
          </a:p>
        </p:txBody>
      </p:sp>
      <p:sp>
        <p:nvSpPr>
          <p:cNvPr id="10" name="Rechteck 9"/>
          <p:cNvSpPr/>
          <p:nvPr/>
        </p:nvSpPr>
        <p:spPr>
          <a:xfrm>
            <a:off x="9022774" y="405187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Project</a:t>
            </a:r>
            <a:endParaRPr lang="de-AT" dirty="0"/>
          </a:p>
        </p:txBody>
      </p:sp>
      <p:sp>
        <p:nvSpPr>
          <p:cNvPr id="11" name="Rechteck 10"/>
          <p:cNvSpPr/>
          <p:nvPr/>
        </p:nvSpPr>
        <p:spPr>
          <a:xfrm>
            <a:off x="3283528"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sp>
        <p:nvSpPr>
          <p:cNvPr id="12" name="Rechteck 11"/>
          <p:cNvSpPr/>
          <p:nvPr/>
        </p:nvSpPr>
        <p:spPr>
          <a:xfrm>
            <a:off x="7812231" y="2971298"/>
            <a:ext cx="1704109" cy="67540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de-AT" dirty="0" smtClean="0"/>
              <a:t>UI Shell</a:t>
            </a:r>
            <a:endParaRPr lang="de-AT" dirty="0"/>
          </a:p>
        </p:txBody>
      </p:sp>
      <p:cxnSp>
        <p:nvCxnSpPr>
          <p:cNvPr id="16" name="Gerade Verbindung mit Pfeil 15"/>
          <p:cNvCxnSpPr>
            <a:stCxn id="7" idx="2"/>
            <a:endCxn id="4" idx="0"/>
          </p:cNvCxnSpPr>
          <p:nvPr/>
        </p:nvCxnSpPr>
        <p:spPr>
          <a:xfrm>
            <a:off x="2912920" y="4727286"/>
            <a:ext cx="1087581" cy="275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p:cNvCxnSpPr>
            <a:stCxn id="8" idx="2"/>
            <a:endCxn id="4" idx="0"/>
          </p:cNvCxnSpPr>
          <p:nvPr/>
        </p:nvCxnSpPr>
        <p:spPr>
          <a:xfrm flipH="1">
            <a:off x="4000501" y="4727285"/>
            <a:ext cx="1347358"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8" idx="2"/>
            <a:endCxn id="5" idx="0"/>
          </p:cNvCxnSpPr>
          <p:nvPr/>
        </p:nvCxnSpPr>
        <p:spPr>
          <a:xfrm>
            <a:off x="5347859" y="4727285"/>
            <a:ext cx="1163779" cy="275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a:stCxn id="9" idx="2"/>
            <a:endCxn id="5" idx="0"/>
          </p:cNvCxnSpPr>
          <p:nvPr/>
        </p:nvCxnSpPr>
        <p:spPr>
          <a:xfrm flipH="1">
            <a:off x="6511638" y="4727288"/>
            <a:ext cx="1087582" cy="275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11" idx="2"/>
            <a:endCxn id="5" idx="0"/>
          </p:cNvCxnSpPr>
          <p:nvPr/>
        </p:nvCxnSpPr>
        <p:spPr>
          <a:xfrm>
            <a:off x="4135583" y="3646707"/>
            <a:ext cx="2376055"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11" idx="2"/>
            <a:endCxn id="4" idx="0"/>
          </p:cNvCxnSpPr>
          <p:nvPr/>
        </p:nvCxnSpPr>
        <p:spPr>
          <a:xfrm flipH="1">
            <a:off x="4000501" y="3646707"/>
            <a:ext cx="135082"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a:stCxn id="11" idx="2"/>
            <a:endCxn id="7" idx="0"/>
          </p:cNvCxnSpPr>
          <p:nvPr/>
        </p:nvCxnSpPr>
        <p:spPr>
          <a:xfrm flipH="1">
            <a:off x="2912920" y="3646707"/>
            <a:ext cx="1222663" cy="40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Gerade Verbindung mit Pfeil 48"/>
          <p:cNvCxnSpPr>
            <a:stCxn id="12" idx="2"/>
            <a:endCxn id="9" idx="0"/>
          </p:cNvCxnSpPr>
          <p:nvPr/>
        </p:nvCxnSpPr>
        <p:spPr>
          <a:xfrm flipH="1">
            <a:off x="7599220" y="3646707"/>
            <a:ext cx="1065066" cy="40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p:cNvCxnSpPr>
            <a:stCxn id="12" idx="2"/>
            <a:endCxn id="6" idx="0"/>
          </p:cNvCxnSpPr>
          <p:nvPr/>
        </p:nvCxnSpPr>
        <p:spPr>
          <a:xfrm>
            <a:off x="8664286" y="3646707"/>
            <a:ext cx="358489" cy="135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p:cNvCxnSpPr>
            <a:stCxn id="12" idx="2"/>
            <a:endCxn id="10" idx="0"/>
          </p:cNvCxnSpPr>
          <p:nvPr/>
        </p:nvCxnSpPr>
        <p:spPr>
          <a:xfrm>
            <a:off x="8664286" y="3646707"/>
            <a:ext cx="1210543" cy="40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21139"/>
      </p:ext>
    </p:extLst>
  </p:cSld>
  <p:clrMapOvr>
    <a:masterClrMapping/>
  </p:clrMapOvr>
  <p:transition spd="slow">
    <p:push/>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Building Larger Applications</a:t>
            </a:r>
            <a:endParaRPr lang="de-AT" dirty="0"/>
          </a:p>
        </p:txBody>
      </p:sp>
      <p:sp>
        <p:nvSpPr>
          <p:cNvPr id="3" name="Inhaltsplatzhalter 2"/>
          <p:cNvSpPr>
            <a:spLocks noGrp="1"/>
          </p:cNvSpPr>
          <p:nvPr>
            <p:ph sz="quarter" idx="12"/>
          </p:nvPr>
        </p:nvSpPr>
        <p:spPr/>
        <p:txBody>
          <a:bodyPr/>
          <a:lstStyle/>
          <a:p>
            <a:r>
              <a:rPr lang="de-AT" smtClean="0"/>
              <a:t>AngularJS unterstützt Modularisierung</a:t>
            </a:r>
          </a:p>
          <a:p>
            <a:r>
              <a:rPr lang="de-AT" smtClean="0"/>
              <a:t>Module = Ansammlung von Elementen</a:t>
            </a:r>
          </a:p>
          <a:p>
            <a:pPr lvl="1"/>
            <a:r>
              <a:rPr lang="de-AT" smtClean="0"/>
              <a:t>Values / Constants</a:t>
            </a:r>
          </a:p>
          <a:p>
            <a:pPr lvl="1"/>
            <a:r>
              <a:rPr lang="de-AT" smtClean="0"/>
              <a:t>Factories / Services / Providers</a:t>
            </a:r>
          </a:p>
          <a:p>
            <a:pPr lvl="1"/>
            <a:r>
              <a:rPr lang="de-AT" smtClean="0"/>
              <a:t>Directives</a:t>
            </a:r>
          </a:p>
          <a:p>
            <a:pPr lvl="1"/>
            <a:r>
              <a:rPr lang="de-AT" smtClean="0"/>
              <a:t>Filters</a:t>
            </a:r>
          </a:p>
          <a:p>
            <a:pPr lvl="1"/>
            <a:endParaRPr lang="de-AT" dirty="0" smtClean="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857917845"/>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nodejs</a:t>
            </a:r>
            <a:endParaRPr lang="de-AT" dirty="0"/>
          </a:p>
        </p:txBody>
      </p:sp>
      <p:sp>
        <p:nvSpPr>
          <p:cNvPr id="3" name="Inhaltsplatzhalter 2"/>
          <p:cNvSpPr>
            <a:spLocks noGrp="1"/>
          </p:cNvSpPr>
          <p:nvPr>
            <p:ph sz="quarter" idx="22"/>
          </p:nvPr>
        </p:nvSpPr>
        <p:spPr/>
        <p:txBody>
          <a:bodyPr/>
          <a:lstStyle/>
          <a:p>
            <a:r>
              <a:rPr lang="de-AT" dirty="0" err="1" smtClean="0"/>
              <a:t>npm</a:t>
            </a:r>
            <a:r>
              <a:rPr lang="de-AT" dirty="0" smtClean="0"/>
              <a:t> </a:t>
            </a:r>
            <a:r>
              <a:rPr lang="de-AT" dirty="0" err="1" smtClean="0"/>
              <a:t>init</a:t>
            </a:r>
            <a:endParaRPr lang="de-AT" dirty="0" smtClean="0"/>
          </a:p>
          <a:p>
            <a:r>
              <a:rPr lang="de-AT" dirty="0" err="1" smtClean="0"/>
              <a:t>npm</a:t>
            </a:r>
            <a:r>
              <a:rPr lang="de-AT" dirty="0" smtClean="0"/>
              <a:t> </a:t>
            </a:r>
            <a:r>
              <a:rPr lang="de-AT" dirty="0" err="1" smtClean="0"/>
              <a:t>install</a:t>
            </a:r>
            <a:r>
              <a:rPr lang="de-AT" dirty="0" smtClean="0"/>
              <a:t> express --save</a:t>
            </a:r>
          </a:p>
          <a:p>
            <a:r>
              <a:rPr lang="de-AT" dirty="0" err="1" smtClean="0"/>
              <a:t>npm</a:t>
            </a:r>
            <a:r>
              <a:rPr lang="de-AT" dirty="0" smtClean="0"/>
              <a:t> </a:t>
            </a:r>
            <a:r>
              <a:rPr lang="de-AT" dirty="0" err="1" smtClean="0"/>
              <a:t>install</a:t>
            </a:r>
            <a:r>
              <a:rPr lang="de-AT" dirty="0" smtClean="0"/>
              <a:t> angular --save</a:t>
            </a:r>
          </a:p>
          <a:p>
            <a:endParaRPr lang="de-AT" dirty="0" smtClean="0"/>
          </a:p>
          <a:p>
            <a:endParaRPr lang="de-AT" dirty="0"/>
          </a:p>
          <a:p>
            <a:r>
              <a:rPr lang="de-AT" dirty="0" err="1" smtClean="0"/>
              <a:t>node</a:t>
            </a:r>
            <a:r>
              <a:rPr lang="de-AT" dirty="0" smtClean="0"/>
              <a:t> server.js</a:t>
            </a:r>
            <a:endParaRPr lang="de-AT" dirty="0"/>
          </a:p>
        </p:txBody>
      </p:sp>
      <p:sp>
        <p:nvSpPr>
          <p:cNvPr id="8" name="Textplatzhalter 7"/>
          <p:cNvSpPr>
            <a:spLocks noGrp="1"/>
          </p:cNvSpPr>
          <p:nvPr>
            <p:ph type="body" sz="quarter" idx="23"/>
          </p:nvPr>
        </p:nvSpPr>
        <p:spPr/>
        <p:txBody>
          <a:bodyPr/>
          <a:lstStyle/>
          <a:p>
            <a:endParaRPr lang="de-AT"/>
          </a:p>
        </p:txBody>
      </p:sp>
      <p:sp>
        <p:nvSpPr>
          <p:cNvPr id="9" name="Textplatzhalter 8"/>
          <p:cNvSpPr>
            <a:spLocks noGrp="1"/>
          </p:cNvSpPr>
          <p:nvPr>
            <p:ph type="body" sz="quarter" idx="24"/>
          </p:nvPr>
        </p:nvSpPr>
        <p:spPr/>
        <p:txBody>
          <a:bodyPr/>
          <a:lstStyle/>
          <a:p>
            <a:r>
              <a:rPr lang="de-AT" dirty="0" smtClean="0"/>
              <a:t>In neuem Ordner </a:t>
            </a:r>
            <a:r>
              <a:rPr lang="de-AT" dirty="0"/>
              <a:t>(</a:t>
            </a:r>
            <a:r>
              <a:rPr lang="de-AT" dirty="0" err="1"/>
              <a:t>samples</a:t>
            </a:r>
            <a:r>
              <a:rPr lang="de-AT" dirty="0" smtClean="0"/>
              <a:t>)</a:t>
            </a:r>
            <a:endParaRPr lang="de-AT" dirty="0"/>
          </a:p>
        </p:txBody>
      </p:sp>
      <p:sp>
        <p:nvSpPr>
          <p:cNvPr id="10" name="Textplatzhalter 9"/>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29754" y="2121878"/>
            <a:ext cx="7895270" cy="3320440"/>
          </a:xfrm>
          <a:prstGeom prst="rect">
            <a:avLst/>
          </a:prstGeom>
        </p:spPr>
      </p:pic>
      <p:sp>
        <p:nvSpPr>
          <p:cNvPr id="6" name="Abgerundete rechteckige Legende 5"/>
          <p:cNvSpPr/>
          <p:nvPr/>
        </p:nvSpPr>
        <p:spPr>
          <a:xfrm>
            <a:off x="5020648" y="111013"/>
            <a:ext cx="2960541" cy="808160"/>
          </a:xfrm>
          <a:prstGeom prst="wedgeRoundRectCallout">
            <a:avLst>
              <a:gd name="adj1" fmla="val -163531"/>
              <a:gd name="adj2" fmla="val -187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Hier einige Fragen beantworten</a:t>
            </a:r>
            <a:endParaRPr lang="de-AT" dirty="0"/>
          </a:p>
        </p:txBody>
      </p:sp>
    </p:spTree>
    <p:extLst>
      <p:ext uri="{BB962C8B-B14F-4D97-AF65-F5344CB8AC3E}">
        <p14:creationId xmlns:p14="http://schemas.microsoft.com/office/powerpoint/2010/main" val="68819562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Dependency Injection</a:t>
            </a:r>
            <a:endParaRPr lang="de-AT" dirty="0"/>
          </a:p>
        </p:txBody>
      </p:sp>
      <p:sp>
        <p:nvSpPr>
          <p:cNvPr id="3" name="Inhaltsplatzhalter 2"/>
          <p:cNvSpPr>
            <a:spLocks noGrp="1"/>
          </p:cNvSpPr>
          <p:nvPr>
            <p:ph sz="quarter" idx="12"/>
          </p:nvPr>
        </p:nvSpPr>
        <p:spPr/>
        <p:txBody>
          <a:bodyPr/>
          <a:lstStyle/>
          <a:p>
            <a:r>
              <a:rPr lang="de-AT" dirty="0" smtClean="0"/>
              <a:t>Module haben Abhängigkeiten</a:t>
            </a:r>
          </a:p>
          <a:p>
            <a:pPr lvl="1"/>
            <a:r>
              <a:rPr lang="de-AT" dirty="0" smtClean="0"/>
              <a:t>Austauschbar für Unit-Tests!</a:t>
            </a:r>
          </a:p>
          <a:p>
            <a:r>
              <a:rPr lang="de-AT" dirty="0" smtClean="0"/>
              <a:t>Die Abhängigkeiten werden über "Factory functions" abgebildet</a:t>
            </a:r>
          </a:p>
          <a:p>
            <a:r>
              <a:rPr lang="de-AT" dirty="0" smtClean="0"/>
              <a:t>Factory Function</a:t>
            </a:r>
          </a:p>
          <a:p>
            <a:pPr lvl="1"/>
            <a:r>
              <a:rPr lang="de-AT" dirty="0" smtClean="0"/>
              <a:t>Array von strings</a:t>
            </a:r>
          </a:p>
          <a:p>
            <a:pPr lvl="1"/>
            <a:r>
              <a:rPr lang="de-AT" dirty="0" smtClean="0"/>
              <a:t>Letztes Element = Factory Funktion</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1244718"/>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12" name="Textplatzhalter 11"/>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838200" y="1825626"/>
            <a:ext cx="8693451" cy="1915102"/>
          </a:xfrm>
          <a:prstGeom prst="rect">
            <a:avLst/>
          </a:prstGeom>
        </p:spPr>
      </p:pic>
      <p:pic>
        <p:nvPicPr>
          <p:cNvPr id="6" name="Grafik 5"/>
          <p:cNvPicPr>
            <a:picLocks noChangeAspect="1"/>
          </p:cNvPicPr>
          <p:nvPr/>
        </p:nvPicPr>
        <p:blipFill>
          <a:blip r:embed="rId3"/>
          <a:stretch>
            <a:fillRect/>
          </a:stretch>
        </p:blipFill>
        <p:spPr>
          <a:xfrm>
            <a:off x="5195455" y="3929708"/>
            <a:ext cx="5995554" cy="2779893"/>
          </a:xfrm>
          <a:prstGeom prst="rect">
            <a:avLst/>
          </a:prstGeom>
        </p:spPr>
      </p:pic>
      <p:grpSp>
        <p:nvGrpSpPr>
          <p:cNvPr id="21" name="Gruppieren 20"/>
          <p:cNvGrpSpPr/>
          <p:nvPr/>
        </p:nvGrpSpPr>
        <p:grpSpPr>
          <a:xfrm>
            <a:off x="3335482" y="2930237"/>
            <a:ext cx="5268191" cy="2511947"/>
            <a:chOff x="3335482" y="2930237"/>
            <a:chExt cx="5268191" cy="2511947"/>
          </a:xfrm>
        </p:grpSpPr>
        <p:sp>
          <p:nvSpPr>
            <p:cNvPr id="7" name="Rechteck 6"/>
            <p:cNvSpPr/>
            <p:nvPr/>
          </p:nvSpPr>
          <p:spPr>
            <a:xfrm>
              <a:off x="7294418" y="5216238"/>
              <a:ext cx="1309255" cy="22594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6750627" y="4966221"/>
              <a:ext cx="1447800" cy="25001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3335482" y="2930237"/>
              <a:ext cx="1475509" cy="238989"/>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1" name="Gewinkelte Verbindung 10"/>
            <p:cNvCxnSpPr>
              <a:stCxn id="9" idx="3"/>
              <a:endCxn id="8" idx="0"/>
            </p:cNvCxnSpPr>
            <p:nvPr/>
          </p:nvCxnSpPr>
          <p:spPr>
            <a:xfrm>
              <a:off x="4810991" y="3049732"/>
              <a:ext cx="2663536" cy="1916489"/>
            </a:xfrm>
            <a:prstGeom prst="bentConnector2">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20" name="Gruppieren 19"/>
          <p:cNvGrpSpPr/>
          <p:nvPr/>
        </p:nvGrpSpPr>
        <p:grpSpPr>
          <a:xfrm>
            <a:off x="3023755" y="3439391"/>
            <a:ext cx="7408719" cy="2025519"/>
            <a:chOff x="3023755" y="3439391"/>
            <a:chExt cx="7408719" cy="2025519"/>
          </a:xfrm>
        </p:grpSpPr>
        <p:sp>
          <p:nvSpPr>
            <p:cNvPr id="14" name="Rechteck 13"/>
            <p:cNvSpPr/>
            <p:nvPr/>
          </p:nvSpPr>
          <p:spPr>
            <a:xfrm>
              <a:off x="3023755" y="3439391"/>
              <a:ext cx="1911927" cy="3013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p:cNvSpPr/>
            <p:nvPr/>
          </p:nvSpPr>
          <p:spPr>
            <a:xfrm>
              <a:off x="8305799" y="4966221"/>
              <a:ext cx="1911927"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Rechteck 15"/>
            <p:cNvSpPr/>
            <p:nvPr/>
          </p:nvSpPr>
          <p:spPr>
            <a:xfrm>
              <a:off x="8690264" y="5214894"/>
              <a:ext cx="1742210" cy="2500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9" name="Gewinkelte Verbindung 18"/>
            <p:cNvCxnSpPr>
              <a:stCxn id="14" idx="3"/>
              <a:endCxn id="15" idx="0"/>
            </p:cNvCxnSpPr>
            <p:nvPr/>
          </p:nvCxnSpPr>
          <p:spPr>
            <a:xfrm>
              <a:off x="4935682" y="3590060"/>
              <a:ext cx="4326081" cy="1376161"/>
            </a:xfrm>
            <a:prstGeom prst="bentConnector2">
              <a:avLst/>
            </a:prstGeom>
            <a:ln w="19050">
              <a:solidFill>
                <a:srgbClr val="FF0000"/>
              </a:solidFill>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0340449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Values / Constants</a:t>
            </a:r>
            <a:endParaRPr lang="de-AT" dirty="0"/>
          </a:p>
        </p:txBody>
      </p:sp>
      <p:sp>
        <p:nvSpPr>
          <p:cNvPr id="3" name="Inhaltsplatzhalter 2"/>
          <p:cNvSpPr>
            <a:spLocks noGrp="1"/>
          </p:cNvSpPr>
          <p:nvPr>
            <p:ph sz="quarter" idx="12"/>
          </p:nvPr>
        </p:nvSpPr>
        <p:spPr/>
        <p:txBody>
          <a:bodyPr/>
          <a:lstStyle/>
          <a:p>
            <a:r>
              <a:rPr lang="de-AT" dirty="0" smtClean="0"/>
              <a:t>Unterschied?</a:t>
            </a:r>
          </a:p>
          <a:p>
            <a:pPr lvl="1"/>
            <a:r>
              <a:rPr lang="de-AT" dirty="0" smtClean="0"/>
              <a:t>Kaum relevant</a:t>
            </a:r>
          </a:p>
          <a:p>
            <a:r>
              <a:rPr lang="de-AT" dirty="0" smtClean="0"/>
              <a:t>constants sind unveränderbar</a:t>
            </a:r>
          </a:p>
          <a:p>
            <a:pPr lvl="1"/>
            <a:r>
              <a:rPr lang="de-AT" dirty="0" smtClean="0"/>
              <a:t>i.e. Natur-konstanten</a:t>
            </a:r>
          </a:p>
          <a:p>
            <a:r>
              <a:rPr lang="de-AT" dirty="0" smtClean="0"/>
              <a:t>values können durch einen decorator verändert werden</a:t>
            </a:r>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74160315"/>
      </p:ext>
    </p:extLst>
  </p:cSld>
  <p:clrMapOvr>
    <a:masterClrMapping/>
  </p:clrMapOvr>
  <p:transition spd="slow">
    <p:push/>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Factories</a:t>
            </a:r>
            <a:endParaRPr lang="de-AT" dirty="0"/>
          </a:p>
        </p:txBody>
      </p:sp>
      <p:sp>
        <p:nvSpPr>
          <p:cNvPr id="3" name="Inhaltsplatzhalter 2"/>
          <p:cNvSpPr>
            <a:spLocks noGrp="1"/>
          </p:cNvSpPr>
          <p:nvPr>
            <p:ph sz="quarter" idx="12"/>
          </p:nvPr>
        </p:nvSpPr>
        <p:spPr/>
        <p:txBody>
          <a:bodyPr/>
          <a:lstStyle/>
          <a:p>
            <a:r>
              <a:rPr lang="de-AT" smtClean="0"/>
              <a:t>Registriert zum Generieren des Services eine Funktion</a:t>
            </a:r>
          </a:p>
          <a:p>
            <a:r>
              <a:rPr lang="de-AT" smtClean="0"/>
              <a:t>Optional mit Parameter</a:t>
            </a:r>
          </a:p>
          <a:p>
            <a:pPr lvl="1"/>
            <a:r>
              <a:rPr lang="de-AT" smtClean="0"/>
              <a:t>Andere Services -&gt; Dependency Injection</a:t>
            </a:r>
          </a:p>
          <a:p>
            <a:r>
              <a:rPr lang="de-AT" smtClean="0"/>
              <a:t>Funktion wird 1x Aufgerufen</a:t>
            </a:r>
          </a:p>
          <a:p>
            <a:pPr lvl="1"/>
            <a:r>
              <a:rPr lang="de-AT" smtClean="0"/>
              <a:t>Alle Services werden gecached</a:t>
            </a:r>
            <a:endParaRPr lang="de-AT"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114360811"/>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6" name="Inhaltsplatzhalter 5"/>
          <p:cNvSpPr>
            <a:spLocks noGrp="1"/>
          </p:cNvSpPr>
          <p:nvPr>
            <p:ph sz="quarter" idx="12"/>
          </p:nvPr>
        </p:nvSpPr>
        <p:spPr/>
        <p:txBody>
          <a:bodyPr/>
          <a:lstStyle/>
          <a:p>
            <a:endParaRPr lang="de-AT"/>
          </a:p>
        </p:txBody>
      </p:sp>
      <p:sp>
        <p:nvSpPr>
          <p:cNvPr id="7" name="Textplatzhalter 6"/>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65517" y="1496219"/>
            <a:ext cx="5686425" cy="5010150"/>
          </a:xfrm>
          <a:prstGeom prst="rect">
            <a:avLst/>
          </a:prstGeom>
        </p:spPr>
      </p:pic>
      <p:pic>
        <p:nvPicPr>
          <p:cNvPr id="5" name="Grafik 4"/>
          <p:cNvPicPr>
            <a:picLocks noChangeAspect="1"/>
          </p:cNvPicPr>
          <p:nvPr/>
        </p:nvPicPr>
        <p:blipFill>
          <a:blip r:embed="rId3"/>
          <a:stretch>
            <a:fillRect/>
          </a:stretch>
        </p:blipFill>
        <p:spPr>
          <a:xfrm>
            <a:off x="665517" y="1496219"/>
            <a:ext cx="10624165" cy="2748298"/>
          </a:xfrm>
          <a:prstGeom prst="rect">
            <a:avLst/>
          </a:prstGeom>
        </p:spPr>
      </p:pic>
    </p:spTree>
    <p:extLst>
      <p:ext uri="{BB962C8B-B14F-4D97-AF65-F5344CB8AC3E}">
        <p14:creationId xmlns:p14="http://schemas.microsoft.com/office/powerpoint/2010/main" val="367958489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Factories</a:t>
            </a:r>
            <a:endParaRPr lang="de-AT" dirty="0"/>
          </a:p>
        </p:txBody>
      </p:sp>
      <p:sp>
        <p:nvSpPr>
          <p:cNvPr id="5" name="Inhaltsplatzhalter 4"/>
          <p:cNvSpPr>
            <a:spLocks noGrp="1"/>
          </p:cNvSpPr>
          <p:nvPr>
            <p:ph sz="quarter" idx="12"/>
          </p:nvPr>
        </p:nvSpPr>
        <p:spPr/>
        <p:txBody>
          <a:bodyPr/>
          <a:lstStyle/>
          <a:p>
            <a:endParaRPr lang="de-AT"/>
          </a:p>
        </p:txBody>
      </p:sp>
      <p:sp>
        <p:nvSpPr>
          <p:cNvPr id="6" name="Textplatzhalter 5"/>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644459" y="180484"/>
            <a:ext cx="7443738" cy="6463914"/>
          </a:xfrm>
          <a:prstGeom prst="rect">
            <a:avLst/>
          </a:prstGeom>
        </p:spPr>
      </p:pic>
    </p:spTree>
    <p:extLst>
      <p:ext uri="{BB962C8B-B14F-4D97-AF65-F5344CB8AC3E}">
        <p14:creationId xmlns:p14="http://schemas.microsoft.com/office/powerpoint/2010/main" val="1576694507"/>
      </p:ext>
    </p:extLst>
  </p:cSld>
  <p:clrMapOvr>
    <a:masterClrMapping/>
  </p:clrMapOvr>
  <p:transition spd="slow">
    <p:push/>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Services</a:t>
            </a:r>
            <a:endParaRPr lang="de-AT" dirty="0"/>
          </a:p>
        </p:txBody>
      </p:sp>
      <p:sp>
        <p:nvSpPr>
          <p:cNvPr id="3" name="Inhaltsplatzhalter 2"/>
          <p:cNvSpPr>
            <a:spLocks noGrp="1"/>
          </p:cNvSpPr>
          <p:nvPr>
            <p:ph sz="quarter" idx="12"/>
          </p:nvPr>
        </p:nvSpPr>
        <p:spPr/>
        <p:txBody>
          <a:bodyPr/>
          <a:lstStyle/>
          <a:p>
            <a:r>
              <a:rPr lang="de-AT" dirty="0" err="1" smtClean="0"/>
              <a:t>Similar</a:t>
            </a:r>
            <a:r>
              <a:rPr lang="de-AT" dirty="0" smtClean="0"/>
              <a:t> </a:t>
            </a:r>
            <a:r>
              <a:rPr lang="de-AT" dirty="0" err="1" smtClean="0"/>
              <a:t>to</a:t>
            </a:r>
            <a:r>
              <a:rPr lang="de-AT" dirty="0" smtClean="0"/>
              <a:t> </a:t>
            </a:r>
            <a:r>
              <a:rPr lang="de-AT" dirty="0" err="1" smtClean="0"/>
              <a:t>Factories</a:t>
            </a:r>
            <a:endParaRPr lang="de-AT" dirty="0" smtClean="0"/>
          </a:p>
          <a:p>
            <a:r>
              <a:rPr lang="de-AT" dirty="0" smtClean="0"/>
              <a:t>Take a </a:t>
            </a:r>
            <a:r>
              <a:rPr lang="de-AT" b="1" dirty="0" err="1" smtClean="0"/>
              <a:t>constructor</a:t>
            </a:r>
            <a:r>
              <a:rPr lang="de-AT" dirty="0" smtClean="0"/>
              <a:t> </a:t>
            </a:r>
            <a:r>
              <a:rPr lang="de-AT" dirty="0" err="1" smtClean="0"/>
              <a:t>function</a:t>
            </a:r>
            <a:endParaRPr lang="de-AT" dirty="0"/>
          </a:p>
          <a:p>
            <a:r>
              <a:rPr lang="de-AT" dirty="0" err="1" smtClean="0"/>
              <a:t>Called</a:t>
            </a:r>
            <a:r>
              <a:rPr lang="de-AT" dirty="0" smtClean="0"/>
              <a:t> </a:t>
            </a:r>
            <a:r>
              <a:rPr lang="de-AT" dirty="0" err="1" smtClean="0"/>
              <a:t>with</a:t>
            </a:r>
            <a:r>
              <a:rPr lang="de-AT" dirty="0" smtClean="0"/>
              <a:t> </a:t>
            </a:r>
            <a:r>
              <a:rPr lang="de-AT" dirty="0" err="1" smtClean="0"/>
              <a:t>new</a:t>
            </a:r>
            <a:r>
              <a:rPr lang="de-AT" dirty="0" smtClean="0"/>
              <a:t> …</a:t>
            </a:r>
          </a:p>
        </p:txBody>
      </p:sp>
      <p:sp>
        <p:nvSpPr>
          <p:cNvPr id="4" name="Textplatzhalter 3"/>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4776355" y="3101975"/>
            <a:ext cx="5476875" cy="1247775"/>
          </a:xfrm>
          <a:prstGeom prst="rect">
            <a:avLst/>
          </a:prstGeom>
        </p:spPr>
      </p:pic>
      <p:pic>
        <p:nvPicPr>
          <p:cNvPr id="6" name="Grafik 5"/>
          <p:cNvPicPr>
            <a:picLocks noChangeAspect="1"/>
          </p:cNvPicPr>
          <p:nvPr/>
        </p:nvPicPr>
        <p:blipFill>
          <a:blip r:embed="rId3"/>
          <a:stretch>
            <a:fillRect/>
          </a:stretch>
        </p:blipFill>
        <p:spPr>
          <a:xfrm>
            <a:off x="4776355" y="5283200"/>
            <a:ext cx="5600700" cy="685800"/>
          </a:xfrm>
          <a:prstGeom prst="rect">
            <a:avLst/>
          </a:prstGeom>
        </p:spPr>
      </p:pic>
      <p:sp>
        <p:nvSpPr>
          <p:cNvPr id="7" name="Pfeil nach unten 6"/>
          <p:cNvSpPr/>
          <p:nvPr/>
        </p:nvSpPr>
        <p:spPr>
          <a:xfrm>
            <a:off x="7193756" y="4509655"/>
            <a:ext cx="642072" cy="706581"/>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536925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Providers (fortgeschritten)</a:t>
            </a:r>
            <a:endParaRPr lang="de-AT" dirty="0"/>
          </a:p>
        </p:txBody>
      </p:sp>
      <p:sp>
        <p:nvSpPr>
          <p:cNvPr id="3" name="Inhaltsplatzhalter 2"/>
          <p:cNvSpPr>
            <a:spLocks noGrp="1"/>
          </p:cNvSpPr>
          <p:nvPr>
            <p:ph sz="quarter" idx="12"/>
          </p:nvPr>
        </p:nvSpPr>
        <p:spPr/>
        <p:txBody>
          <a:bodyPr/>
          <a:lstStyle/>
          <a:p>
            <a:r>
              <a:rPr lang="de-AT" dirty="0" err="1" smtClean="0"/>
              <a:t>Generischte</a:t>
            </a:r>
            <a:r>
              <a:rPr lang="de-AT" dirty="0" smtClean="0"/>
              <a:t> Variante</a:t>
            </a:r>
          </a:p>
          <a:p>
            <a:pPr lvl="1"/>
            <a:r>
              <a:rPr lang="de-AT" dirty="0" err="1" smtClean="0"/>
              <a:t>Factories</a:t>
            </a:r>
            <a:r>
              <a:rPr lang="de-AT" dirty="0" smtClean="0"/>
              <a:t> und Providers verwenden intern Providers</a:t>
            </a:r>
          </a:p>
          <a:p>
            <a:r>
              <a:rPr lang="de-AT" dirty="0" smtClean="0"/>
              <a:t>Ermöglicht Konfiguration durch Providers</a:t>
            </a:r>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50643833"/>
      </p:ext>
    </p:extLst>
  </p:cSld>
  <p:clrMapOvr>
    <a:masterClrMapping/>
  </p:clrMapOvr>
  <p:transition spd="slow">
    <p:push/>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Kommunikation mit Server</a:t>
            </a:r>
            <a:endParaRPr lang="de-AT" dirty="0"/>
          </a:p>
        </p:txBody>
      </p:sp>
      <p:sp>
        <p:nvSpPr>
          <p:cNvPr id="3" name="Inhaltsplatzhalter 2"/>
          <p:cNvSpPr>
            <a:spLocks noGrp="1"/>
          </p:cNvSpPr>
          <p:nvPr>
            <p:ph sz="quarter" idx="12"/>
          </p:nvPr>
        </p:nvSpPr>
        <p:spPr/>
        <p:txBody>
          <a:bodyPr/>
          <a:lstStyle/>
          <a:p>
            <a:r>
              <a:rPr lang="de-AT" dirty="0" smtClean="0"/>
              <a:t>$http – Service</a:t>
            </a:r>
          </a:p>
          <a:p>
            <a:pPr lvl="1"/>
            <a:r>
              <a:rPr lang="de-AT" dirty="0" err="1" smtClean="0"/>
              <a:t>Injected</a:t>
            </a:r>
            <a:r>
              <a:rPr lang="de-AT" dirty="0" smtClean="0"/>
              <a:t> via DI</a:t>
            </a:r>
          </a:p>
          <a:p>
            <a:r>
              <a:rPr lang="de-AT" dirty="0" smtClean="0"/>
              <a:t>Asynchrone Operationen via </a:t>
            </a:r>
            <a:r>
              <a:rPr lang="de-AT" dirty="0" err="1" smtClean="0"/>
              <a:t>Promise</a:t>
            </a:r>
            <a:r>
              <a:rPr lang="de-AT" dirty="0" smtClean="0"/>
              <a:t> (</a:t>
            </a:r>
            <a:r>
              <a:rPr lang="de-AT" dirty="0" err="1" smtClean="0"/>
              <a:t>see</a:t>
            </a:r>
            <a:r>
              <a:rPr lang="de-AT" dirty="0" smtClean="0"/>
              <a:t> </a:t>
            </a:r>
            <a:r>
              <a:rPr lang="de-AT" dirty="0" err="1" smtClean="0"/>
              <a:t>promises</a:t>
            </a:r>
            <a:r>
              <a:rPr lang="de-AT" dirty="0" smtClean="0"/>
              <a:t>)</a:t>
            </a:r>
          </a:p>
          <a:p>
            <a:pPr lvl="1"/>
            <a:r>
              <a:rPr lang="de-AT" dirty="0" err="1" smtClean="0"/>
              <a:t>get</a:t>
            </a:r>
            <a:r>
              <a:rPr lang="de-AT" dirty="0" smtClean="0"/>
              <a:t>()</a:t>
            </a:r>
          </a:p>
          <a:p>
            <a:pPr lvl="1"/>
            <a:r>
              <a:rPr lang="de-AT" dirty="0" err="1" smtClean="0"/>
              <a:t>put</a:t>
            </a:r>
            <a:r>
              <a:rPr lang="de-AT" dirty="0" smtClean="0"/>
              <a:t>()</a:t>
            </a:r>
          </a:p>
          <a:p>
            <a:pPr lvl="1"/>
            <a:r>
              <a:rPr lang="de-AT" dirty="0" err="1" smtClean="0"/>
              <a:t>post</a:t>
            </a:r>
            <a:r>
              <a:rPr lang="de-AT" dirty="0" smtClean="0"/>
              <a:t>()</a:t>
            </a:r>
          </a:p>
          <a:p>
            <a:pPr lvl="1"/>
            <a:r>
              <a:rPr lang="de-AT" dirty="0" smtClean="0"/>
              <a:t>etc.</a:t>
            </a:r>
          </a:p>
          <a:p>
            <a:r>
              <a:rPr lang="de-AT" dirty="0" smtClean="0"/>
              <a:t>.</a:t>
            </a:r>
            <a:r>
              <a:rPr lang="de-AT" dirty="0" err="1" smtClean="0"/>
              <a:t>then</a:t>
            </a:r>
            <a:r>
              <a:rPr lang="de-AT" dirty="0" smtClean="0"/>
              <a:t>(&lt;</a:t>
            </a:r>
            <a:r>
              <a:rPr lang="de-AT" dirty="0" err="1" smtClean="0"/>
              <a:t>success</a:t>
            </a:r>
            <a:r>
              <a:rPr lang="de-AT" dirty="0" smtClean="0"/>
              <a:t>&gt;, &lt;</a:t>
            </a:r>
            <a:r>
              <a:rPr lang="de-AT" dirty="0" err="1" smtClean="0"/>
              <a:t>failure</a:t>
            </a:r>
            <a:r>
              <a:rPr lang="de-AT" dirty="0" smtClean="0"/>
              <a:t>&gt;);</a:t>
            </a:r>
          </a:p>
          <a:p>
            <a:endParaRPr lang="de-AT" dirty="0" smtClean="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16301399"/>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047317" y="707448"/>
            <a:ext cx="9744075" cy="5276850"/>
          </a:xfrm>
          <a:prstGeom prst="rect">
            <a:avLst/>
          </a:prstGeom>
        </p:spPr>
      </p:pic>
      <p:sp>
        <p:nvSpPr>
          <p:cNvPr id="6" name="Text Placehold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479149678"/>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AngularJS</a:t>
            </a:r>
            <a:r>
              <a:rPr lang="de-AT" dirty="0" smtClean="0"/>
              <a:t> </a:t>
            </a:r>
            <a:r>
              <a:rPr lang="de-AT" dirty="0" err="1" smtClean="0"/>
              <a:t>Hello</a:t>
            </a:r>
            <a:r>
              <a:rPr lang="de-AT" dirty="0" smtClean="0"/>
              <a:t> World</a:t>
            </a:r>
            <a:endParaRPr lang="de-AT" dirty="0"/>
          </a:p>
        </p:txBody>
      </p:sp>
      <p:sp>
        <p:nvSpPr>
          <p:cNvPr id="3" name="Inhaltsplatzhalter 2"/>
          <p:cNvSpPr>
            <a:spLocks noGrp="1"/>
          </p:cNvSpPr>
          <p:nvPr>
            <p:ph sz="quarter" idx="12"/>
          </p:nvPr>
        </p:nvSpPr>
        <p:spPr/>
        <p:txBody>
          <a:bodyPr/>
          <a:lstStyle/>
          <a:p>
            <a:endParaRPr lang="de-AT"/>
          </a:p>
        </p:txBody>
      </p:sp>
      <p:sp>
        <p:nvSpPr>
          <p:cNvPr id="10" name="Textplatzhalter 9"/>
          <p:cNvSpPr>
            <a:spLocks noGrp="1"/>
          </p:cNvSpPr>
          <p:nvPr>
            <p:ph type="body" sz="quarter" idx="13"/>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4" name="Grafik 3"/>
          <p:cNvPicPr>
            <a:picLocks noChangeAspect="1"/>
          </p:cNvPicPr>
          <p:nvPr/>
        </p:nvPicPr>
        <p:blipFill>
          <a:blip r:embed="rId2"/>
          <a:stretch>
            <a:fillRect/>
          </a:stretch>
        </p:blipFill>
        <p:spPr>
          <a:xfrm>
            <a:off x="1064846" y="1803401"/>
            <a:ext cx="1752600" cy="1219200"/>
          </a:xfrm>
          <a:prstGeom prst="rect">
            <a:avLst/>
          </a:prstGeom>
        </p:spPr>
      </p:pic>
      <p:pic>
        <p:nvPicPr>
          <p:cNvPr id="5" name="Grafik 4"/>
          <p:cNvPicPr>
            <a:picLocks noChangeAspect="1"/>
          </p:cNvPicPr>
          <p:nvPr/>
        </p:nvPicPr>
        <p:blipFill>
          <a:blip r:embed="rId3"/>
          <a:stretch>
            <a:fillRect/>
          </a:stretch>
        </p:blipFill>
        <p:spPr>
          <a:xfrm>
            <a:off x="3204308" y="1803401"/>
            <a:ext cx="7789740" cy="2872990"/>
          </a:xfrm>
          <a:prstGeom prst="rect">
            <a:avLst/>
          </a:prstGeom>
        </p:spPr>
      </p:pic>
      <p:pic>
        <p:nvPicPr>
          <p:cNvPr id="6" name="Grafik 5"/>
          <p:cNvPicPr>
            <a:picLocks noChangeAspect="1"/>
          </p:cNvPicPr>
          <p:nvPr/>
        </p:nvPicPr>
        <p:blipFill>
          <a:blip r:embed="rId4"/>
          <a:stretch>
            <a:fillRect/>
          </a:stretch>
        </p:blipFill>
        <p:spPr>
          <a:xfrm>
            <a:off x="5288451" y="4341865"/>
            <a:ext cx="6429375" cy="2381250"/>
          </a:xfrm>
          <a:prstGeom prst="rect">
            <a:avLst/>
          </a:prstGeom>
        </p:spPr>
      </p:pic>
      <p:sp>
        <p:nvSpPr>
          <p:cNvPr id="7" name="Rechteck 6"/>
          <p:cNvSpPr/>
          <p:nvPr/>
        </p:nvSpPr>
        <p:spPr>
          <a:xfrm>
            <a:off x="8628185" y="3774831"/>
            <a:ext cx="1273908"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8" name="Rechteck 7"/>
          <p:cNvSpPr/>
          <p:nvPr/>
        </p:nvSpPr>
        <p:spPr>
          <a:xfrm>
            <a:off x="9558214" y="5318370"/>
            <a:ext cx="429847" cy="336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Rechteck 8"/>
          <p:cNvSpPr/>
          <p:nvPr/>
        </p:nvSpPr>
        <p:spPr>
          <a:xfrm>
            <a:off x="4349262" y="2413002"/>
            <a:ext cx="939189" cy="314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1237666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1047749" y="587518"/>
            <a:ext cx="9182100" cy="2981325"/>
          </a:xfrm>
          <a:prstGeom prst="rect">
            <a:avLst/>
          </a:prstGeom>
        </p:spPr>
      </p:pic>
      <p:pic>
        <p:nvPicPr>
          <p:cNvPr id="4" name="Grafik 3"/>
          <p:cNvPicPr>
            <a:picLocks noChangeAspect="1"/>
          </p:cNvPicPr>
          <p:nvPr/>
        </p:nvPicPr>
        <p:blipFill>
          <a:blip r:embed="rId3"/>
          <a:stretch>
            <a:fillRect/>
          </a:stretch>
        </p:blipFill>
        <p:spPr>
          <a:xfrm>
            <a:off x="1047749" y="4050289"/>
            <a:ext cx="6267450" cy="1438275"/>
          </a:xfrm>
          <a:prstGeom prst="rect">
            <a:avLst/>
          </a:prstGeom>
        </p:spPr>
      </p:pic>
      <p:sp>
        <p:nvSpPr>
          <p:cNvPr id="7" name="Text Placehold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730270598"/>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http </a:t>
            </a:r>
            <a:r>
              <a:rPr lang="de-AT" dirty="0" err="1" smtClean="0"/>
              <a:t>Put</a:t>
            </a:r>
            <a:endParaRPr lang="de-AT" dirty="0"/>
          </a:p>
        </p:txBody>
      </p:sp>
      <p:sp>
        <p:nvSpPr>
          <p:cNvPr id="3" name="Inhaltsplatzhalter 2"/>
          <p:cNvSpPr>
            <a:spLocks noGrp="1"/>
          </p:cNvSpPr>
          <p:nvPr>
            <p:ph sz="quarter" idx="12"/>
          </p:nvPr>
        </p:nvSpPr>
        <p:spPr/>
        <p:txBody>
          <a:bodyPr/>
          <a:lstStyle/>
          <a:p>
            <a:r>
              <a:rPr lang="de-AT" dirty="0" smtClean="0"/>
              <a:t>HTTP Verbs</a:t>
            </a:r>
          </a:p>
          <a:p>
            <a:pPr lvl="1"/>
            <a:r>
              <a:rPr lang="de-AT" dirty="0" smtClean="0"/>
              <a:t>GET -&gt; Abholen von Dingen</a:t>
            </a:r>
          </a:p>
          <a:p>
            <a:pPr lvl="1"/>
            <a:r>
              <a:rPr lang="de-AT" dirty="0" smtClean="0"/>
              <a:t>PUT -&gt; Ersetzen </a:t>
            </a:r>
          </a:p>
          <a:p>
            <a:pPr lvl="1"/>
            <a:r>
              <a:rPr lang="de-AT" dirty="0" smtClean="0"/>
              <a:t>POST -&gt; Anlegen</a:t>
            </a:r>
          </a:p>
          <a:p>
            <a:pPr lvl="1"/>
            <a:r>
              <a:rPr lang="de-AT" dirty="0" smtClean="0"/>
              <a:t>DELETE -&gt; Löschen</a:t>
            </a:r>
          </a:p>
          <a:p>
            <a:r>
              <a:rPr lang="de-AT" dirty="0" smtClean="0"/>
              <a:t>Komplettes Sample: 015 httpall</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0087102"/>
      </p:ext>
    </p:extLst>
  </p:cSld>
  <p:clrMapOvr>
    <a:masterClrMapping/>
  </p:clrMapOvr>
  <p:transition spd="slow">
    <p:push/>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Directives</a:t>
            </a:r>
            <a:endParaRPr lang="de-AT" dirty="0"/>
          </a:p>
        </p:txBody>
      </p:sp>
      <p:sp>
        <p:nvSpPr>
          <p:cNvPr id="3" name="Inhaltsplatzhalter 2"/>
          <p:cNvSpPr>
            <a:spLocks noGrp="1"/>
          </p:cNvSpPr>
          <p:nvPr>
            <p:ph sz="quarter" idx="12"/>
          </p:nvPr>
        </p:nvSpPr>
        <p:spPr/>
        <p:txBody>
          <a:bodyPr/>
          <a:lstStyle/>
          <a:p>
            <a:r>
              <a:rPr lang="de-AT" dirty="0" smtClean="0"/>
              <a:t>Oft wiederholen sich Elemente in einer Applikation</a:t>
            </a:r>
          </a:p>
          <a:p>
            <a:pPr lvl="1"/>
            <a:r>
              <a:rPr lang="de-AT" dirty="0" smtClean="0"/>
              <a:t>Gekapselte, abgeschlossene Einheiten</a:t>
            </a:r>
          </a:p>
          <a:p>
            <a:r>
              <a:rPr lang="de-AT" dirty="0" smtClean="0"/>
              <a:t>Definieren eigener HTML Tags </a:t>
            </a:r>
          </a:p>
          <a:p>
            <a:pPr lvl="1"/>
            <a:r>
              <a:rPr lang="de-AT" dirty="0" smtClean="0"/>
              <a:t>und Attributen</a:t>
            </a:r>
          </a:p>
          <a:p>
            <a:pPr lvl="1"/>
            <a:r>
              <a:rPr lang="de-AT" dirty="0" smtClean="0"/>
              <a:t>und Verhalten bei </a:t>
            </a:r>
            <a:r>
              <a:rPr lang="de-AT" dirty="0" err="1" smtClean="0"/>
              <a:t>css</a:t>
            </a:r>
            <a:r>
              <a:rPr lang="de-AT" dirty="0" smtClean="0"/>
              <a:t>-Klassen</a:t>
            </a:r>
          </a:p>
          <a:p>
            <a:pPr lvl="1"/>
            <a:endParaRPr lang="de-AT" dirty="0" smtClean="0"/>
          </a:p>
          <a:p>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345984273"/>
      </p:ext>
    </p:extLst>
  </p:cSld>
  <p:clrMapOvr>
    <a:masterClrMapping/>
  </p:clrMapOvr>
  <p:transition spd="slow">
    <p:pu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4" name="Inhaltsplatzhalter 3"/>
          <p:cNvSpPr>
            <a:spLocks noGrp="1"/>
          </p:cNvSpPr>
          <p:nvPr>
            <p:ph sz="quarter" idx="12"/>
          </p:nvPr>
        </p:nvSpPr>
        <p:spPr/>
        <p:txBody>
          <a:bodyPr/>
          <a:lstStyle/>
          <a:p>
            <a:endParaRPr lang="de-AT"/>
          </a:p>
        </p:txBody>
      </p:sp>
      <p:sp>
        <p:nvSpPr>
          <p:cNvPr id="11" name="Textplatzhalter 10"/>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79664" y="1441884"/>
            <a:ext cx="6877050" cy="2876550"/>
          </a:xfrm>
          <a:prstGeom prst="rect">
            <a:avLst/>
          </a:prstGeom>
        </p:spPr>
      </p:pic>
      <p:grpSp>
        <p:nvGrpSpPr>
          <p:cNvPr id="8" name="Gruppieren 7"/>
          <p:cNvGrpSpPr/>
          <p:nvPr/>
        </p:nvGrpSpPr>
        <p:grpSpPr>
          <a:xfrm>
            <a:off x="2223654" y="2452255"/>
            <a:ext cx="4712277" cy="1104178"/>
            <a:chOff x="3002973" y="2815936"/>
            <a:chExt cx="4712277" cy="1104178"/>
          </a:xfrm>
        </p:grpSpPr>
        <p:sp>
          <p:nvSpPr>
            <p:cNvPr id="6" name="Rechteck 5"/>
            <p:cNvSpPr/>
            <p:nvPr/>
          </p:nvSpPr>
          <p:spPr>
            <a:xfrm>
              <a:off x="3002973" y="2815936"/>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002973" y="3597995"/>
              <a:ext cx="4712277" cy="32211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pic>
        <p:nvPicPr>
          <p:cNvPr id="9" name="Grafik 8"/>
          <p:cNvPicPr>
            <a:picLocks noChangeAspect="1"/>
          </p:cNvPicPr>
          <p:nvPr/>
        </p:nvPicPr>
        <p:blipFill>
          <a:blip r:embed="rId3"/>
          <a:stretch>
            <a:fillRect/>
          </a:stretch>
        </p:blipFill>
        <p:spPr>
          <a:xfrm>
            <a:off x="2302452" y="4406900"/>
            <a:ext cx="9629775" cy="1905000"/>
          </a:xfrm>
          <a:prstGeom prst="rect">
            <a:avLst/>
          </a:prstGeom>
        </p:spPr>
      </p:pic>
      <p:pic>
        <p:nvPicPr>
          <p:cNvPr id="10" name="Grafik 9"/>
          <p:cNvPicPr>
            <a:picLocks noChangeAspect="1"/>
          </p:cNvPicPr>
          <p:nvPr/>
        </p:nvPicPr>
        <p:blipFill>
          <a:blip r:embed="rId4"/>
          <a:stretch>
            <a:fillRect/>
          </a:stretch>
        </p:blipFill>
        <p:spPr>
          <a:xfrm>
            <a:off x="5870864" y="1999673"/>
            <a:ext cx="5772150" cy="3248025"/>
          </a:xfrm>
          <a:prstGeom prst="rect">
            <a:avLst/>
          </a:prstGeom>
        </p:spPr>
      </p:pic>
    </p:spTree>
    <p:extLst>
      <p:ext uri="{BB962C8B-B14F-4D97-AF65-F5344CB8AC3E}">
        <p14:creationId xmlns:p14="http://schemas.microsoft.com/office/powerpoint/2010/main" val="2882186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Custom </a:t>
            </a:r>
            <a:r>
              <a:rPr lang="de-AT" dirty="0" err="1" smtClean="0"/>
              <a:t>Directive</a:t>
            </a:r>
            <a:endParaRPr lang="de-AT" dirty="0"/>
          </a:p>
        </p:txBody>
      </p:sp>
      <p:sp>
        <p:nvSpPr>
          <p:cNvPr id="3" name="Inhaltsplatzhalter 2"/>
          <p:cNvSpPr>
            <a:spLocks noGrp="1"/>
          </p:cNvSpPr>
          <p:nvPr>
            <p:ph sz="quarter" idx="12"/>
          </p:nvPr>
        </p:nvSpPr>
        <p:spPr/>
        <p:txBody>
          <a:bodyPr/>
          <a:lstStyle/>
          <a:p>
            <a:r>
              <a:rPr lang="de-AT" dirty="0"/>
              <a:t>myCustomDirective wird my-custom-directive</a:t>
            </a:r>
          </a:p>
          <a:p>
            <a:pPr lvl="1"/>
            <a:r>
              <a:rPr lang="de-AT" dirty="0"/>
              <a:t>Muss klein geschrieben sein!</a:t>
            </a:r>
          </a:p>
          <a:p>
            <a:pPr lvl="1"/>
            <a:r>
              <a:rPr lang="de-AT" dirty="0"/>
              <a:t>Großbuchstaben = bindestrich + </a:t>
            </a:r>
            <a:r>
              <a:rPr lang="de-AT" dirty="0" smtClean="0"/>
              <a:t>kleinbuchstabe</a:t>
            </a:r>
          </a:p>
          <a:p>
            <a:r>
              <a:rPr lang="de-AT" dirty="0" smtClean="0"/>
              <a:t>Standardmäßig </a:t>
            </a:r>
            <a:r>
              <a:rPr lang="de-AT" b="1" dirty="0"/>
              <a:t>kein</a:t>
            </a:r>
            <a:r>
              <a:rPr lang="de-AT" dirty="0"/>
              <a:t> eigener Scope</a:t>
            </a:r>
          </a:p>
          <a:p>
            <a:r>
              <a:rPr lang="de-AT" dirty="0"/>
              <a:t>Eigener Scope für Direktive = ‚Isolate Scope‘</a:t>
            </a:r>
          </a:p>
          <a:p>
            <a:r>
              <a:rPr lang="de-AT" b="1" dirty="0"/>
              <a:t>scope </a:t>
            </a:r>
            <a:r>
              <a:rPr lang="de-AT" dirty="0"/>
              <a:t>Objekt mit</a:t>
            </a:r>
          </a:p>
          <a:p>
            <a:pPr lvl="1"/>
            <a:r>
              <a:rPr lang="de-AT" dirty="0"/>
              <a:t>Namen des Scope-Properties</a:t>
            </a:r>
          </a:p>
          <a:p>
            <a:pPr lvl="1"/>
            <a:r>
              <a:rPr lang="de-AT" dirty="0"/>
              <a:t>Gemapped auf Name des Attributes</a:t>
            </a:r>
          </a:p>
          <a:p>
            <a:pPr lvl="1"/>
            <a:r>
              <a:rPr lang="de-AT" dirty="0"/>
              <a:t>'=', '@' und '&amp;' als </a:t>
            </a:r>
            <a:r>
              <a:rPr lang="de-AT" dirty="0" smtClean="0"/>
              <a:t>Eigenschaft</a:t>
            </a:r>
            <a:endParaRPr lang="de-AT" dirty="0"/>
          </a:p>
        </p:txBody>
      </p:sp>
      <p:sp>
        <p:nvSpPr>
          <p:cNvPr id="4" name="Textplatzhalt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526458"/>
      </p:ext>
    </p:extLst>
  </p:cSld>
  <p:clrMapOvr>
    <a:masterClrMapping/>
  </p:clrMapOvr>
  <p:transition spd="slow">
    <p:pu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64980" y="457632"/>
            <a:ext cx="9820275" cy="5381625"/>
          </a:xfrm>
          <a:prstGeom prst="rect">
            <a:avLst/>
          </a:prstGeom>
        </p:spPr>
      </p:pic>
      <p:sp>
        <p:nvSpPr>
          <p:cNvPr id="5" name="Rechteck 4"/>
          <p:cNvSpPr/>
          <p:nvPr/>
        </p:nvSpPr>
        <p:spPr>
          <a:xfrm>
            <a:off x="364979" y="821289"/>
            <a:ext cx="9820275" cy="2671719"/>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364979" y="5026144"/>
            <a:ext cx="9820275" cy="813113"/>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6006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00496" y="1750435"/>
            <a:ext cx="11087100" cy="2686050"/>
          </a:xfrm>
          <a:prstGeom prst="rect">
            <a:avLst/>
          </a:prstGeom>
        </p:spPr>
      </p:pic>
      <p:sp>
        <p:nvSpPr>
          <p:cNvPr id="5" name="Rechteck 4"/>
          <p:cNvSpPr/>
          <p:nvPr/>
        </p:nvSpPr>
        <p:spPr>
          <a:xfrm>
            <a:off x="1745673" y="3117273"/>
            <a:ext cx="3699163" cy="872836"/>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6" name="Rechteck 5"/>
          <p:cNvSpPr/>
          <p:nvPr/>
        </p:nvSpPr>
        <p:spPr>
          <a:xfrm>
            <a:off x="7072747" y="2812473"/>
            <a:ext cx="2029690" cy="419100"/>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346801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 vs @ vs &amp;</a:t>
            </a:r>
            <a:endParaRPr lang="de-AT" dirty="0"/>
          </a:p>
        </p:txBody>
      </p:sp>
      <p:sp>
        <p:nvSpPr>
          <p:cNvPr id="3" name="Inhaltsplatzhalter 2"/>
          <p:cNvSpPr>
            <a:spLocks noGrp="1"/>
          </p:cNvSpPr>
          <p:nvPr>
            <p:ph sz="quarter" idx="12"/>
          </p:nvPr>
        </p:nvSpPr>
        <p:spPr/>
        <p:txBody>
          <a:bodyPr/>
          <a:lstStyle/>
          <a:p>
            <a:r>
              <a:rPr lang="de-AT" dirty="0" smtClean="0"/>
              <a:t>= bindet eine äußere </a:t>
            </a:r>
            <a:r>
              <a:rPr lang="de-AT" dirty="0" err="1" smtClean="0"/>
              <a:t>Scope</a:t>
            </a:r>
            <a:r>
              <a:rPr lang="de-AT" dirty="0" smtClean="0"/>
              <a:t>-Eigenschaft</a:t>
            </a:r>
          </a:p>
          <a:p>
            <a:endParaRPr lang="de-AT" dirty="0" smtClean="0"/>
          </a:p>
          <a:p>
            <a:r>
              <a:rPr lang="de-AT" dirty="0" smtClean="0"/>
              <a:t>@ erwartet einen evaluierten Ausdruck</a:t>
            </a:r>
          </a:p>
          <a:p>
            <a:pPr lvl="1"/>
            <a:r>
              <a:rPr lang="de-AT" dirty="0" smtClean="0"/>
              <a:t>i.e. {{ }} Ausdrücke oder direkten String wert</a:t>
            </a:r>
          </a:p>
          <a:p>
            <a:r>
              <a:rPr lang="de-AT" dirty="0" smtClean="0"/>
              <a:t>&amp; bindet einen Ausdruck, der im äußeren </a:t>
            </a:r>
            <a:r>
              <a:rPr lang="de-AT" dirty="0" err="1" smtClean="0"/>
              <a:t>Scope</a:t>
            </a:r>
            <a:r>
              <a:rPr lang="de-AT" dirty="0" smtClean="0"/>
              <a:t> ausgeführt wird</a:t>
            </a:r>
          </a:p>
          <a:p>
            <a:pPr lvl="1"/>
            <a:r>
              <a:rPr lang="de-AT" dirty="0" smtClean="0"/>
              <a:t>i.e. Eventhandler der von der direktive aus aufgerufen werden soll</a:t>
            </a:r>
          </a:p>
          <a:p>
            <a:pPr lvl="1"/>
            <a:endParaRPr lang="de-AT" dirty="0" smtClean="0"/>
          </a:p>
          <a:p>
            <a:endParaRPr lang="de-AT" dirty="0" smtClean="0"/>
          </a:p>
          <a:p>
            <a:pPr lvl="1"/>
            <a:endParaRPr lang="de-AT" dirty="0"/>
          </a:p>
        </p:txBody>
      </p:sp>
      <p:sp>
        <p:nvSpPr>
          <p:cNvPr id="8" name="Textplatzhalter 7"/>
          <p:cNvSpPr>
            <a:spLocks noGrp="1"/>
          </p:cNvSpPr>
          <p:nvPr>
            <p:ph type="body" sz="quarter" idx="23"/>
          </p:nvPr>
        </p:nvSpPr>
        <p:spPr/>
        <p:txBody>
          <a:bodyPr/>
          <a:lstStyle/>
          <a:p>
            <a:endParaRPr lang="de-AT"/>
          </a:p>
        </p:txBody>
      </p:sp>
      <p:pic>
        <p:nvPicPr>
          <p:cNvPr id="5" name="Grafik 4"/>
          <p:cNvPicPr>
            <a:picLocks noChangeAspect="1"/>
          </p:cNvPicPr>
          <p:nvPr/>
        </p:nvPicPr>
        <p:blipFill>
          <a:blip r:embed="rId2"/>
          <a:stretch>
            <a:fillRect/>
          </a:stretch>
        </p:blipFill>
        <p:spPr>
          <a:xfrm>
            <a:off x="1799359" y="2324099"/>
            <a:ext cx="7200900" cy="381000"/>
          </a:xfrm>
          <a:prstGeom prst="rect">
            <a:avLst/>
          </a:prstGeom>
        </p:spPr>
      </p:pic>
      <p:sp>
        <p:nvSpPr>
          <p:cNvPr id="6" name="Rechteck 5"/>
          <p:cNvSpPr/>
          <p:nvPr/>
        </p:nvSpPr>
        <p:spPr>
          <a:xfrm>
            <a:off x="5517573" y="2348345"/>
            <a:ext cx="1080654" cy="3740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097741040"/>
      </p:ext>
    </p:extLst>
  </p:cSld>
  <p:clrMapOvr>
    <a:masterClrMapping/>
  </p:clrMapOvr>
  <p:transition spd="slow">
    <p:pu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326014" y="427470"/>
            <a:ext cx="8890722" cy="6437774"/>
          </a:xfrm>
          <a:prstGeom prst="rect">
            <a:avLst/>
          </a:prstGeom>
        </p:spPr>
      </p:pic>
    </p:spTree>
    <p:extLst>
      <p:ext uri="{BB962C8B-B14F-4D97-AF65-F5344CB8AC3E}">
        <p14:creationId xmlns:p14="http://schemas.microsoft.com/office/powerpoint/2010/main" val="36225440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827376" y="1125249"/>
            <a:ext cx="7191375" cy="2905125"/>
          </a:xfrm>
          <a:prstGeom prst="rect">
            <a:avLst/>
          </a:prstGeom>
        </p:spPr>
      </p:pic>
      <p:pic>
        <p:nvPicPr>
          <p:cNvPr id="3" name="Grafik 2"/>
          <p:cNvPicPr>
            <a:picLocks noChangeAspect="1"/>
          </p:cNvPicPr>
          <p:nvPr/>
        </p:nvPicPr>
        <p:blipFill>
          <a:blip r:embed="rId3"/>
          <a:stretch>
            <a:fillRect/>
          </a:stretch>
        </p:blipFill>
        <p:spPr>
          <a:xfrm>
            <a:off x="6464443" y="3336349"/>
            <a:ext cx="4105275" cy="3219450"/>
          </a:xfrm>
          <a:prstGeom prst="rect">
            <a:avLst/>
          </a:prstGeom>
        </p:spPr>
      </p:pic>
    </p:spTree>
    <p:extLst>
      <p:ext uri="{BB962C8B-B14F-4D97-AF65-F5344CB8AC3E}">
        <p14:creationId xmlns:p14="http://schemas.microsoft.com/office/powerpoint/2010/main" val="2485646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Expressions</a:t>
            </a:r>
            <a:endParaRPr lang="de-AT" dirty="0"/>
          </a:p>
        </p:txBody>
      </p:sp>
      <p:sp>
        <p:nvSpPr>
          <p:cNvPr id="3" name="Inhaltsplatzhalter 2"/>
          <p:cNvSpPr>
            <a:spLocks noGrp="1"/>
          </p:cNvSpPr>
          <p:nvPr>
            <p:ph sz="quarter" idx="12"/>
          </p:nvPr>
        </p:nvSpPr>
        <p:spPr/>
        <p:txBody>
          <a:bodyPr>
            <a:normAutofit/>
          </a:bodyPr>
          <a:lstStyle/>
          <a:p>
            <a:r>
              <a:rPr lang="de-AT" dirty="0" smtClean="0"/>
              <a:t>JavaScript-artige Ausdrücke</a:t>
            </a:r>
          </a:p>
          <a:p>
            <a:pPr lvl="1"/>
            <a:r>
              <a:rPr lang="de-AT" dirty="0" smtClean="0"/>
              <a:t>Kann (fast) allen Stellen im HTML verwendet werden</a:t>
            </a:r>
          </a:p>
          <a:p>
            <a:pPr lvl="1"/>
            <a:r>
              <a:rPr lang="de-AT" dirty="0" smtClean="0"/>
              <a:t>werden im $</a:t>
            </a:r>
            <a:r>
              <a:rPr lang="de-AT" dirty="0" err="1" smtClean="0"/>
              <a:t>digest</a:t>
            </a:r>
            <a:r>
              <a:rPr lang="de-AT" dirty="0" smtClean="0"/>
              <a:t>-Zyklus aktualisiert</a:t>
            </a:r>
          </a:p>
          <a:p>
            <a:r>
              <a:rPr lang="de-AT" dirty="0" smtClean="0"/>
              <a:t>Unterschiede zu JS Ausdrücken (mehr später!)</a:t>
            </a:r>
          </a:p>
          <a:p>
            <a:pPr lvl="1"/>
            <a:r>
              <a:rPr lang="de-AT" dirty="0" smtClean="0"/>
              <a:t>Haben </a:t>
            </a:r>
            <a:r>
              <a:rPr lang="de-AT" dirty="0" err="1" smtClean="0"/>
              <a:t>Context</a:t>
            </a:r>
            <a:r>
              <a:rPr lang="de-AT" dirty="0" smtClean="0"/>
              <a:t> (</a:t>
            </a:r>
            <a:r>
              <a:rPr lang="de-AT" dirty="0" err="1" smtClean="0"/>
              <a:t>Scope</a:t>
            </a:r>
            <a:r>
              <a:rPr lang="de-AT" dirty="0" smtClean="0"/>
              <a:t>)</a:t>
            </a:r>
          </a:p>
          <a:p>
            <a:pPr lvl="1"/>
            <a:r>
              <a:rPr lang="de-AT" dirty="0" err="1" smtClean="0"/>
              <a:t>undefined</a:t>
            </a:r>
            <a:r>
              <a:rPr lang="de-AT" dirty="0" smtClean="0"/>
              <a:t> bzw. null statt </a:t>
            </a:r>
            <a:r>
              <a:rPr lang="de-AT" dirty="0" err="1" smtClean="0"/>
              <a:t>Exceptions</a:t>
            </a:r>
            <a:endParaRPr lang="de-AT" dirty="0" smtClean="0"/>
          </a:p>
          <a:p>
            <a:pPr lvl="1"/>
            <a:r>
              <a:rPr lang="de-AT" dirty="0" smtClean="0"/>
              <a:t>Kein Control-</a:t>
            </a:r>
            <a:r>
              <a:rPr lang="de-AT" dirty="0" err="1" smtClean="0"/>
              <a:t>flow</a:t>
            </a:r>
            <a:r>
              <a:rPr lang="de-AT" dirty="0" smtClean="0"/>
              <a:t> (</a:t>
            </a:r>
            <a:r>
              <a:rPr lang="de-AT" dirty="0" err="1" smtClean="0"/>
              <a:t>if</a:t>
            </a:r>
            <a:r>
              <a:rPr lang="de-AT" dirty="0" smtClean="0"/>
              <a:t>, </a:t>
            </a:r>
            <a:r>
              <a:rPr lang="de-AT" dirty="0" err="1" smtClean="0"/>
              <a:t>for</a:t>
            </a:r>
            <a:r>
              <a:rPr lang="de-AT" dirty="0" smtClean="0"/>
              <a:t>, </a:t>
            </a:r>
            <a:r>
              <a:rPr lang="de-AT" dirty="0" err="1" smtClean="0"/>
              <a:t>while</a:t>
            </a:r>
            <a:r>
              <a:rPr lang="de-AT" dirty="0" smtClean="0"/>
              <a:t>, etc.)</a:t>
            </a:r>
          </a:p>
          <a:p>
            <a:pPr lvl="1"/>
            <a:r>
              <a:rPr lang="de-AT" dirty="0" smtClean="0"/>
              <a:t>Keine </a:t>
            </a:r>
            <a:r>
              <a:rPr lang="de-AT" dirty="0" err="1" smtClean="0"/>
              <a:t>Funktions</a:t>
            </a:r>
            <a:r>
              <a:rPr lang="de-AT" dirty="0" smtClean="0"/>
              <a:t> Deklarationen (nur Aufruf)</a:t>
            </a:r>
          </a:p>
          <a:p>
            <a:pPr lvl="1"/>
            <a:r>
              <a:rPr lang="de-AT" dirty="0" smtClean="0"/>
              <a:t>Keine </a:t>
            </a:r>
            <a:r>
              <a:rPr lang="de-AT" dirty="0" err="1" smtClean="0"/>
              <a:t>RegExp</a:t>
            </a:r>
            <a:endParaRPr lang="de-AT" dirty="0" smtClean="0"/>
          </a:p>
          <a:p>
            <a:pPr lvl="1"/>
            <a:r>
              <a:rPr lang="de-AT" dirty="0" smtClean="0"/>
              <a:t>Kein </a:t>
            </a:r>
            <a:r>
              <a:rPr lang="de-AT" dirty="0" err="1" smtClean="0"/>
              <a:t>Comma</a:t>
            </a:r>
            <a:r>
              <a:rPr lang="de-AT" dirty="0" smtClean="0"/>
              <a:t> </a:t>
            </a:r>
            <a:r>
              <a:rPr lang="de-AT" dirty="0" err="1" smtClean="0"/>
              <a:t>operator</a:t>
            </a:r>
            <a:r>
              <a:rPr lang="de-AT" dirty="0" smtClean="0"/>
              <a:t> und kein </a:t>
            </a:r>
            <a:r>
              <a:rPr lang="de-AT" dirty="0" err="1" smtClean="0"/>
              <a:t>void</a:t>
            </a:r>
            <a:endParaRPr lang="de-AT" dirty="0" smtClean="0"/>
          </a:p>
          <a:p>
            <a:pPr lvl="1"/>
            <a:r>
              <a:rPr lang="de-AT" dirty="0" smtClean="0"/>
              <a:t>Zusätzlich </a:t>
            </a:r>
            <a:r>
              <a:rPr lang="de-AT" dirty="0" err="1" smtClean="0"/>
              <a:t>filter</a:t>
            </a:r>
            <a:endParaRPr lang="de-AT" dirty="0" smtClean="0"/>
          </a:p>
          <a:p>
            <a:pPr lvl="1"/>
            <a:endParaRPr lang="de-AT" dirty="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4129272543"/>
      </p:ext>
    </p:extLst>
  </p:cSld>
  <p:clrMapOvr>
    <a:masterClrMapping/>
  </p:clrMapOvr>
  <p:transition spd="slow">
    <p:push/>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smtClean="0"/>
              <a:t>Client Side Routing</a:t>
            </a:r>
            <a:endParaRPr lang="de-AT" dirty="0"/>
          </a:p>
        </p:txBody>
      </p:sp>
      <p:sp>
        <p:nvSpPr>
          <p:cNvPr id="3" name="Inhaltsplatzhalter 2"/>
          <p:cNvSpPr>
            <a:spLocks noGrp="1"/>
          </p:cNvSpPr>
          <p:nvPr>
            <p:ph sz="quarter" idx="12"/>
          </p:nvPr>
        </p:nvSpPr>
        <p:spPr/>
        <p:txBody>
          <a:bodyPr/>
          <a:lstStyle/>
          <a:p>
            <a:r>
              <a:rPr lang="de-AT" sz="2800" dirty="0" smtClean="0"/>
              <a:t>Große Apps haben Teil-Bereiche</a:t>
            </a:r>
          </a:p>
          <a:p>
            <a:pPr lvl="1"/>
            <a:r>
              <a:rPr lang="en-US" sz="2000" dirty="0" err="1" smtClean="0"/>
              <a:t>Unter</a:t>
            </a:r>
            <a:r>
              <a:rPr lang="en-US" sz="2000" dirty="0" smtClean="0"/>
              <a:t>-Seiten</a:t>
            </a:r>
            <a:endParaRPr lang="de-AT" sz="2000" dirty="0" smtClean="0"/>
          </a:p>
          <a:p>
            <a:r>
              <a:rPr lang="de-AT" sz="2800" dirty="0"/>
              <a:t>Ziel: Navigieren in einer App wie im WWW</a:t>
            </a:r>
          </a:p>
          <a:p>
            <a:pPr lvl="1"/>
            <a:r>
              <a:rPr lang="de-AT" sz="2000" dirty="0"/>
              <a:t>Urls innerhalb der Applikation</a:t>
            </a:r>
          </a:p>
          <a:p>
            <a:pPr lvl="1"/>
            <a:r>
              <a:rPr lang="de-AT" sz="2000" dirty="0"/>
              <a:t>Ohne ‚Page Refresh‘ </a:t>
            </a:r>
          </a:p>
          <a:p>
            <a:pPr lvl="2"/>
            <a:r>
              <a:rPr lang="de-AT" sz="1800" dirty="0"/>
              <a:t>(Neuladen der Seite)</a:t>
            </a:r>
          </a:p>
          <a:p>
            <a:pPr lvl="1"/>
            <a:r>
              <a:rPr lang="de-AT" sz="2000" dirty="0"/>
              <a:t>Single-Page Applikations</a:t>
            </a:r>
          </a:p>
          <a:p>
            <a:r>
              <a:rPr lang="en-US" sz="2800" dirty="0" err="1"/>
              <a:t>Verwendet</a:t>
            </a:r>
            <a:r>
              <a:rPr lang="en-US" sz="2800" dirty="0"/>
              <a:t> Fragment </a:t>
            </a:r>
            <a:r>
              <a:rPr lang="en-US" sz="2800" dirty="0" err="1"/>
              <a:t>Teil</a:t>
            </a:r>
            <a:r>
              <a:rPr lang="en-US" sz="2800" dirty="0"/>
              <a:t> der URL</a:t>
            </a:r>
          </a:p>
          <a:p>
            <a:pPr lvl="1"/>
            <a:r>
              <a:rPr lang="en-US" sz="2000" dirty="0">
                <a:hlinkClick r:id="rId2"/>
              </a:rPr>
              <a:t>http</a:t>
            </a:r>
            <a:r>
              <a:rPr lang="en-US" sz="2000" dirty="0">
                <a:sym typeface="Wingdings" panose="05000000000000000000" pitchFamily="2" charset="2"/>
                <a:hlinkClick r:id="rId2"/>
              </a:rPr>
              <a:t>://www.mydomain.com/Resource/page.html?#&lt;fragment</a:t>
            </a:r>
            <a:r>
              <a:rPr lang="en-US" sz="2000" dirty="0">
                <a:sym typeface="Wingdings" panose="05000000000000000000" pitchFamily="2" charset="2"/>
              </a:rPr>
              <a:t>&gt;</a:t>
            </a:r>
          </a:p>
          <a:p>
            <a:pPr lvl="1"/>
            <a:r>
              <a:rPr lang="en-US" sz="2000" dirty="0">
                <a:sym typeface="Wingdings" panose="05000000000000000000" pitchFamily="2" charset="2"/>
              </a:rPr>
              <a:t>Client-</a:t>
            </a:r>
            <a:r>
              <a:rPr lang="en-US" sz="2000" dirty="0" err="1">
                <a:sym typeface="Wingdings" panose="05000000000000000000" pitchFamily="2" charset="2"/>
              </a:rPr>
              <a:t>seitige</a:t>
            </a:r>
            <a:r>
              <a:rPr lang="en-US" sz="2000" dirty="0">
                <a:sym typeface="Wingdings" panose="05000000000000000000" pitchFamily="2" charset="2"/>
              </a:rPr>
              <a:t> </a:t>
            </a:r>
            <a:r>
              <a:rPr lang="en-US" sz="2000" dirty="0" smtClean="0">
                <a:sym typeface="Wingdings" panose="05000000000000000000" pitchFamily="2" charset="2"/>
              </a:rPr>
              <a:t>URL</a:t>
            </a:r>
            <a:endParaRPr lang="de-AT" sz="2000" dirty="0" smtClean="0"/>
          </a:p>
          <a:p>
            <a:r>
              <a:rPr lang="en-US" sz="2800" dirty="0" err="1" smtClean="0"/>
              <a:t>Teil</a:t>
            </a:r>
            <a:r>
              <a:rPr lang="en-US" sz="2800" dirty="0" smtClean="0"/>
              <a:t> der URL -&gt; Deep Linking </a:t>
            </a:r>
            <a:r>
              <a:rPr lang="en-US" sz="2800" dirty="0" err="1" smtClean="0"/>
              <a:t>Unterstützung</a:t>
            </a:r>
            <a:endParaRPr lang="de-AT" sz="2800" dirty="0" smtClean="0"/>
          </a:p>
          <a:p>
            <a:pPr lvl="1"/>
            <a:endParaRPr lang="de-AT" sz="2000" dirty="0" smtClean="0"/>
          </a:p>
        </p:txBody>
      </p:sp>
      <p:sp>
        <p:nvSpPr>
          <p:cNvPr id="6" name="Textplatzhalter 5"/>
          <p:cNvSpPr>
            <a:spLocks noGrp="1"/>
          </p:cNvSpPr>
          <p:nvPr>
            <p:ph type="body" sz="quarter" idx="23"/>
          </p:nvPr>
        </p:nvSpPr>
        <p:spPr/>
        <p:txBody>
          <a:bodyPr/>
          <a:lstStyle/>
          <a:p>
            <a:endParaRPr lang="de-AT" dirty="0"/>
          </a:p>
        </p:txBody>
      </p:sp>
    </p:spTree>
    <p:extLst>
      <p:ext uri="{BB962C8B-B14F-4D97-AF65-F5344CB8AC3E}">
        <p14:creationId xmlns:p14="http://schemas.microsoft.com/office/powerpoint/2010/main" val="2787090692"/>
      </p:ext>
    </p:extLst>
  </p:cSld>
  <p:clrMapOvr>
    <a:masterClrMapping/>
  </p:clrMapOvr>
  <p:transition spd="slow">
    <p:pu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477774" y="371475"/>
            <a:ext cx="7048500" cy="5572125"/>
          </a:xfrm>
          <a:prstGeom prst="rect">
            <a:avLst/>
          </a:prstGeom>
        </p:spPr>
      </p:pic>
      <p:pic>
        <p:nvPicPr>
          <p:cNvPr id="7" name="Picture 6"/>
          <p:cNvPicPr>
            <a:picLocks noChangeAspect="1"/>
          </p:cNvPicPr>
          <p:nvPr/>
        </p:nvPicPr>
        <p:blipFill>
          <a:blip r:embed="rId3"/>
          <a:stretch>
            <a:fillRect/>
          </a:stretch>
        </p:blipFill>
        <p:spPr>
          <a:xfrm>
            <a:off x="1525587" y="371475"/>
            <a:ext cx="7048500" cy="5572125"/>
          </a:xfrm>
          <a:prstGeom prst="rect">
            <a:avLst/>
          </a:prstGeom>
        </p:spPr>
      </p:pic>
      <p:pic>
        <p:nvPicPr>
          <p:cNvPr id="8" name="Picture 7"/>
          <p:cNvPicPr>
            <a:picLocks noChangeAspect="1"/>
          </p:cNvPicPr>
          <p:nvPr/>
        </p:nvPicPr>
        <p:blipFill>
          <a:blip r:embed="rId4"/>
          <a:stretch>
            <a:fillRect/>
          </a:stretch>
        </p:blipFill>
        <p:spPr>
          <a:xfrm>
            <a:off x="2954211" y="371475"/>
            <a:ext cx="7048500" cy="6153150"/>
          </a:xfrm>
          <a:prstGeom prst="rect">
            <a:avLst/>
          </a:prstGeom>
        </p:spPr>
      </p:pic>
      <p:pic>
        <p:nvPicPr>
          <p:cNvPr id="9" name="Picture 8"/>
          <p:cNvPicPr>
            <a:picLocks noChangeAspect="1"/>
          </p:cNvPicPr>
          <p:nvPr/>
        </p:nvPicPr>
        <p:blipFill>
          <a:blip r:embed="rId5"/>
          <a:stretch>
            <a:fillRect/>
          </a:stretch>
        </p:blipFill>
        <p:spPr>
          <a:xfrm>
            <a:off x="4002024" y="371475"/>
            <a:ext cx="7048500" cy="6153150"/>
          </a:xfrm>
          <a:prstGeom prst="rect">
            <a:avLst/>
          </a:prstGeom>
        </p:spPr>
      </p:pic>
    </p:spTree>
    <p:extLst>
      <p:ext uri="{BB962C8B-B14F-4D97-AF65-F5344CB8AC3E}">
        <p14:creationId xmlns:p14="http://schemas.microsoft.com/office/powerpoint/2010/main" val="15719420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AT" dirty="0" smtClean="0"/>
              <a:t>Client-Side Routing</a:t>
            </a:r>
            <a:endParaRPr lang="de-AT" dirty="0"/>
          </a:p>
        </p:txBody>
      </p:sp>
      <p:sp>
        <p:nvSpPr>
          <p:cNvPr id="5" name="Inhaltsplatzhalter 4"/>
          <p:cNvSpPr>
            <a:spLocks noGrp="1"/>
          </p:cNvSpPr>
          <p:nvPr>
            <p:ph sz="quarter" idx="12"/>
          </p:nvPr>
        </p:nvSpPr>
        <p:spPr/>
        <p:txBody>
          <a:bodyPr/>
          <a:lstStyle/>
          <a:p>
            <a:r>
              <a:rPr lang="en-US" dirty="0" smtClean="0"/>
              <a:t>Mapping </a:t>
            </a:r>
            <a:r>
              <a:rPr lang="en-US" dirty="0"/>
              <a:t>von URL auf </a:t>
            </a:r>
            <a:r>
              <a:rPr lang="en-US" dirty="0" err="1"/>
              <a:t>Seite</a:t>
            </a:r>
            <a:r>
              <a:rPr lang="de-AT" dirty="0"/>
              <a:t> durch </a:t>
            </a:r>
            <a:r>
              <a:rPr lang="de-AT" dirty="0" smtClean="0"/>
              <a:t>'Routes‚</a:t>
            </a:r>
          </a:p>
          <a:p>
            <a:r>
              <a:rPr lang="en-US" dirty="0" err="1" smtClean="0"/>
              <a:t>Wird</a:t>
            </a:r>
            <a:r>
              <a:rPr lang="en-US" dirty="0" smtClean="0"/>
              <a:t> </a:t>
            </a:r>
            <a:r>
              <a:rPr lang="en-US" dirty="0" err="1" smtClean="0"/>
              <a:t>beim</a:t>
            </a:r>
            <a:r>
              <a:rPr lang="en-US" dirty="0" smtClean="0"/>
              <a:t> </a:t>
            </a:r>
            <a:r>
              <a:rPr lang="en-US" dirty="0" err="1"/>
              <a:t>S</a:t>
            </a:r>
            <a:r>
              <a:rPr lang="en-US" dirty="0" err="1" smtClean="0"/>
              <a:t>tarten</a:t>
            </a:r>
            <a:r>
              <a:rPr lang="en-US" dirty="0" smtClean="0"/>
              <a:t> der </a:t>
            </a:r>
            <a:r>
              <a:rPr lang="en-US" dirty="0" err="1" smtClean="0"/>
              <a:t>Applikation</a:t>
            </a:r>
            <a:r>
              <a:rPr lang="en-US" dirty="0" smtClean="0"/>
              <a:t> </a:t>
            </a:r>
            <a:r>
              <a:rPr lang="en-US" dirty="0" err="1" smtClean="0"/>
              <a:t>konfiguriert</a:t>
            </a:r>
            <a:endParaRPr lang="en-US" dirty="0" smtClean="0"/>
          </a:p>
          <a:p>
            <a:pPr lvl="1"/>
            <a:r>
              <a:rPr lang="en-US" dirty="0" err="1" smtClean="0"/>
              <a:t>App.config</a:t>
            </a:r>
            <a:r>
              <a:rPr lang="en-US" dirty="0" smtClean="0"/>
              <a:t>(…)</a:t>
            </a:r>
            <a:endParaRPr lang="en-US" dirty="0"/>
          </a:p>
        </p:txBody>
      </p:sp>
      <p:sp>
        <p:nvSpPr>
          <p:cNvPr id="6" name="Textplatzhalter 5"/>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475930468"/>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23"/>
          </p:nvPr>
        </p:nvSpPr>
        <p:spPr/>
        <p:txBody>
          <a:bodyPr/>
          <a:lstStyle/>
          <a:p>
            <a:endParaRPr lang="de-AT"/>
          </a:p>
        </p:txBody>
      </p:sp>
      <p:pic>
        <p:nvPicPr>
          <p:cNvPr id="12" name="Picture 11"/>
          <p:cNvPicPr>
            <a:picLocks noChangeAspect="1"/>
          </p:cNvPicPr>
          <p:nvPr/>
        </p:nvPicPr>
        <p:blipFill>
          <a:blip r:embed="rId2"/>
          <a:stretch>
            <a:fillRect/>
          </a:stretch>
        </p:blipFill>
        <p:spPr>
          <a:xfrm>
            <a:off x="364691" y="249382"/>
            <a:ext cx="9763125" cy="3200400"/>
          </a:xfrm>
          <a:prstGeom prst="rect">
            <a:avLst/>
          </a:prstGeom>
        </p:spPr>
      </p:pic>
      <p:pic>
        <p:nvPicPr>
          <p:cNvPr id="14" name="Picture 13"/>
          <p:cNvPicPr>
            <a:picLocks noChangeAspect="1"/>
          </p:cNvPicPr>
          <p:nvPr/>
        </p:nvPicPr>
        <p:blipFill>
          <a:blip r:embed="rId3"/>
          <a:stretch>
            <a:fillRect/>
          </a:stretch>
        </p:blipFill>
        <p:spPr>
          <a:xfrm>
            <a:off x="401635" y="249382"/>
            <a:ext cx="9220200" cy="5895975"/>
          </a:xfrm>
          <a:prstGeom prst="rect">
            <a:avLst/>
          </a:prstGeom>
        </p:spPr>
      </p:pic>
    </p:spTree>
    <p:extLst>
      <p:ext uri="{BB962C8B-B14F-4D97-AF65-F5344CB8AC3E}">
        <p14:creationId xmlns:p14="http://schemas.microsoft.com/office/powerpoint/2010/main" val="8788302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4" name="Picture 3"/>
          <p:cNvPicPr>
            <a:picLocks noChangeAspect="1"/>
          </p:cNvPicPr>
          <p:nvPr/>
        </p:nvPicPr>
        <p:blipFill>
          <a:blip r:embed="rId2"/>
          <a:stretch>
            <a:fillRect/>
          </a:stretch>
        </p:blipFill>
        <p:spPr>
          <a:xfrm>
            <a:off x="1756206" y="204498"/>
            <a:ext cx="7534275" cy="1590675"/>
          </a:xfrm>
          <a:prstGeom prst="rect">
            <a:avLst/>
          </a:prstGeom>
        </p:spPr>
      </p:pic>
      <p:pic>
        <p:nvPicPr>
          <p:cNvPr id="5" name="Picture 4"/>
          <p:cNvPicPr>
            <a:picLocks noChangeAspect="1"/>
          </p:cNvPicPr>
          <p:nvPr/>
        </p:nvPicPr>
        <p:blipFill>
          <a:blip r:embed="rId3"/>
          <a:stretch>
            <a:fillRect/>
          </a:stretch>
        </p:blipFill>
        <p:spPr>
          <a:xfrm>
            <a:off x="1756206" y="204498"/>
            <a:ext cx="5524500" cy="6429375"/>
          </a:xfrm>
          <a:prstGeom prst="rect">
            <a:avLst/>
          </a:prstGeom>
        </p:spPr>
      </p:pic>
    </p:spTree>
    <p:extLst>
      <p:ext uri="{BB962C8B-B14F-4D97-AF65-F5344CB8AC3E}">
        <p14:creationId xmlns:p14="http://schemas.microsoft.com/office/powerpoint/2010/main" val="31792477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131021" y="483177"/>
            <a:ext cx="1857375" cy="571500"/>
          </a:xfrm>
          <a:prstGeom prst="rect">
            <a:avLst/>
          </a:prstGeom>
        </p:spPr>
      </p:pic>
      <p:pic>
        <p:nvPicPr>
          <p:cNvPr id="4" name="Picture 3"/>
          <p:cNvPicPr>
            <a:picLocks noChangeAspect="1"/>
          </p:cNvPicPr>
          <p:nvPr/>
        </p:nvPicPr>
        <p:blipFill>
          <a:blip r:embed="rId3"/>
          <a:stretch>
            <a:fillRect/>
          </a:stretch>
        </p:blipFill>
        <p:spPr>
          <a:xfrm>
            <a:off x="1131021" y="1416050"/>
            <a:ext cx="6105525" cy="1181100"/>
          </a:xfrm>
          <a:prstGeom prst="rect">
            <a:avLst/>
          </a:prstGeom>
        </p:spPr>
      </p:pic>
    </p:spTree>
    <p:extLst>
      <p:ext uri="{BB962C8B-B14F-4D97-AF65-F5344CB8AC3E}">
        <p14:creationId xmlns:p14="http://schemas.microsoft.com/office/powerpoint/2010/main" val="1148159579"/>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851333" y="219796"/>
            <a:ext cx="8010525" cy="1800225"/>
          </a:xfrm>
          <a:prstGeom prst="rect">
            <a:avLst/>
          </a:prstGeom>
        </p:spPr>
      </p:pic>
      <p:pic>
        <p:nvPicPr>
          <p:cNvPr id="4" name="Picture 3"/>
          <p:cNvPicPr>
            <a:picLocks noChangeAspect="1"/>
          </p:cNvPicPr>
          <p:nvPr/>
        </p:nvPicPr>
        <p:blipFill>
          <a:blip r:embed="rId3"/>
          <a:stretch>
            <a:fillRect/>
          </a:stretch>
        </p:blipFill>
        <p:spPr>
          <a:xfrm>
            <a:off x="851333" y="2176231"/>
            <a:ext cx="10887075" cy="4438650"/>
          </a:xfrm>
          <a:prstGeom prst="rect">
            <a:avLst/>
          </a:prstGeom>
        </p:spPr>
      </p:pic>
      <p:pic>
        <p:nvPicPr>
          <p:cNvPr id="5" name="Picture 4"/>
          <p:cNvPicPr>
            <a:picLocks noChangeAspect="1"/>
          </p:cNvPicPr>
          <p:nvPr/>
        </p:nvPicPr>
        <p:blipFill>
          <a:blip r:embed="rId4"/>
          <a:stretch>
            <a:fillRect/>
          </a:stretch>
        </p:blipFill>
        <p:spPr>
          <a:xfrm>
            <a:off x="851333" y="2176231"/>
            <a:ext cx="11258550" cy="2114550"/>
          </a:xfrm>
          <a:prstGeom prst="rect">
            <a:avLst/>
          </a:prstGeom>
        </p:spPr>
      </p:pic>
    </p:spTree>
    <p:extLst>
      <p:ext uri="{BB962C8B-B14F-4D97-AF65-F5344CB8AC3E}">
        <p14:creationId xmlns:p14="http://schemas.microsoft.com/office/powerpoint/2010/main" val="11305195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Events, $broadcast, $emit &amp; $on</a:t>
            </a:r>
            <a:endParaRPr lang="de-AT" dirty="0"/>
          </a:p>
        </p:txBody>
      </p:sp>
      <p:sp>
        <p:nvSpPr>
          <p:cNvPr id="6" name="Inhaltsplatzhalter 5"/>
          <p:cNvSpPr>
            <a:spLocks noGrp="1"/>
          </p:cNvSpPr>
          <p:nvPr>
            <p:ph sz="quarter" idx="12"/>
          </p:nvPr>
        </p:nvSpPr>
        <p:spPr/>
        <p:txBody>
          <a:bodyPr/>
          <a:lstStyle/>
          <a:p>
            <a:r>
              <a:rPr lang="en-US" dirty="0" err="1" smtClean="0"/>
              <a:t>Reduziert</a:t>
            </a:r>
            <a:r>
              <a:rPr lang="en-US" dirty="0" smtClean="0"/>
              <a:t> </a:t>
            </a:r>
            <a:r>
              <a:rPr lang="en-US" dirty="0" err="1" smtClean="0"/>
              <a:t>Kopplung</a:t>
            </a:r>
            <a:r>
              <a:rPr lang="en-US" dirty="0" smtClean="0"/>
              <a:t> von </a:t>
            </a:r>
            <a:r>
              <a:rPr lang="en-US" dirty="0" err="1" smtClean="0"/>
              <a:t>Elementen</a:t>
            </a:r>
            <a:endParaRPr lang="en-US" dirty="0" smtClean="0"/>
          </a:p>
          <a:p>
            <a:r>
              <a:rPr lang="en-US" dirty="0" err="1" smtClean="0"/>
              <a:t>Kommunikation</a:t>
            </a:r>
            <a:r>
              <a:rPr lang="en-US" dirty="0" smtClean="0"/>
              <a:t> </a:t>
            </a:r>
            <a:r>
              <a:rPr lang="en-US" dirty="0" err="1" smtClean="0"/>
              <a:t>zwischen</a:t>
            </a:r>
            <a:r>
              <a:rPr lang="en-US" dirty="0" smtClean="0"/>
              <a:t> </a:t>
            </a:r>
            <a:r>
              <a:rPr lang="en-US" dirty="0" err="1" smtClean="0"/>
              <a:t>Elementen</a:t>
            </a:r>
            <a:endParaRPr lang="en-US" dirty="0" smtClean="0"/>
          </a:p>
          <a:p>
            <a:r>
              <a:rPr lang="en-US" dirty="0" err="1" smtClean="0"/>
              <a:t>Optionale</a:t>
            </a:r>
            <a:r>
              <a:rPr lang="en-US" dirty="0" smtClean="0"/>
              <a:t> </a:t>
            </a:r>
            <a:r>
              <a:rPr lang="en-US" dirty="0" err="1" smtClean="0"/>
              <a:t>Argumente</a:t>
            </a:r>
            <a:endParaRPr lang="en-US" dirty="0" smtClean="0"/>
          </a:p>
          <a:p>
            <a:r>
              <a:rPr lang="en-US" dirty="0" smtClean="0"/>
              <a:t>Broadcast</a:t>
            </a:r>
          </a:p>
          <a:p>
            <a:pPr lvl="1"/>
            <a:r>
              <a:rPr lang="en-US" dirty="0" smtClean="0"/>
              <a:t>‘</a:t>
            </a:r>
            <a:r>
              <a:rPr lang="en-US" dirty="0" err="1" smtClean="0"/>
              <a:t>Nach</a:t>
            </a:r>
            <a:r>
              <a:rPr lang="en-US" dirty="0" smtClean="0"/>
              <a:t> </a:t>
            </a:r>
            <a:r>
              <a:rPr lang="en-US" dirty="0" err="1" smtClean="0"/>
              <a:t>Unten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alle</a:t>
            </a:r>
            <a:r>
              <a:rPr lang="en-US" dirty="0" smtClean="0"/>
              <a:t> </a:t>
            </a:r>
            <a:r>
              <a:rPr lang="en-US" dirty="0" err="1" smtClean="0"/>
              <a:t>enthaltenen</a:t>
            </a:r>
            <a:r>
              <a:rPr lang="en-US" dirty="0" smtClean="0"/>
              <a:t>, </a:t>
            </a:r>
            <a:r>
              <a:rPr lang="en-US" dirty="0" err="1" smtClean="0"/>
              <a:t>inneren</a:t>
            </a:r>
            <a:r>
              <a:rPr lang="en-US" dirty="0" smtClean="0"/>
              <a:t> Scopes </a:t>
            </a:r>
            <a:r>
              <a:rPr lang="en-US" dirty="0" err="1" smtClean="0"/>
              <a:t>gesendet</a:t>
            </a:r>
            <a:endParaRPr lang="en-US" dirty="0" smtClean="0"/>
          </a:p>
          <a:p>
            <a:r>
              <a:rPr lang="en-US" dirty="0" smtClean="0"/>
              <a:t>Emit</a:t>
            </a:r>
          </a:p>
          <a:p>
            <a:pPr lvl="1"/>
            <a:r>
              <a:rPr lang="en-US" dirty="0" smtClean="0"/>
              <a:t>‘</a:t>
            </a:r>
            <a:r>
              <a:rPr lang="en-US" dirty="0" err="1" smtClean="0"/>
              <a:t>Nach</a:t>
            </a:r>
            <a:r>
              <a:rPr lang="en-US" dirty="0" smtClean="0"/>
              <a:t> </a:t>
            </a:r>
            <a:r>
              <a:rPr lang="en-US" dirty="0" err="1" smtClean="0"/>
              <a:t>Oben</a:t>
            </a:r>
            <a:r>
              <a:rPr lang="en-US" dirty="0" smtClean="0"/>
              <a:t>’, </a:t>
            </a:r>
            <a:r>
              <a:rPr lang="en-US" dirty="0" err="1" smtClean="0"/>
              <a:t>Nachrichten</a:t>
            </a:r>
            <a:r>
              <a:rPr lang="en-US" dirty="0" smtClean="0"/>
              <a:t> </a:t>
            </a:r>
            <a:r>
              <a:rPr lang="en-US" dirty="0" err="1" smtClean="0"/>
              <a:t>werden</a:t>
            </a:r>
            <a:r>
              <a:rPr lang="en-US" dirty="0" smtClean="0"/>
              <a:t> an </a:t>
            </a:r>
            <a:r>
              <a:rPr lang="en-US" dirty="0" err="1" smtClean="0"/>
              <a:t>äußere</a:t>
            </a:r>
            <a:r>
              <a:rPr lang="en-US" dirty="0" smtClean="0"/>
              <a:t> Scopes </a:t>
            </a:r>
            <a:r>
              <a:rPr lang="en-US" dirty="0" err="1" smtClean="0"/>
              <a:t>gesendet</a:t>
            </a:r>
            <a:endParaRPr lang="de-AT" dirty="0"/>
          </a:p>
        </p:txBody>
      </p:sp>
      <p:sp>
        <p:nvSpPr>
          <p:cNvPr id="7" name="Textplatzhalter 6"/>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0416674"/>
      </p:ext>
    </p:extLst>
  </p:cSld>
  <p:clrMapOvr>
    <a:masterClrMapping/>
  </p:clrMapOvr>
  <p:transition spd="slow">
    <p:pu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90217" y="734146"/>
            <a:ext cx="9134475" cy="5038725"/>
          </a:xfrm>
          <a:prstGeom prst="rect">
            <a:avLst/>
          </a:prstGeom>
        </p:spPr>
      </p:pic>
      <p:pic>
        <p:nvPicPr>
          <p:cNvPr id="7" name="Picture 6"/>
          <p:cNvPicPr>
            <a:picLocks noChangeAspect="1"/>
          </p:cNvPicPr>
          <p:nvPr/>
        </p:nvPicPr>
        <p:blipFill>
          <a:blip r:embed="rId3"/>
          <a:stretch>
            <a:fillRect/>
          </a:stretch>
        </p:blipFill>
        <p:spPr>
          <a:xfrm>
            <a:off x="1390217" y="734146"/>
            <a:ext cx="7153275" cy="5295900"/>
          </a:xfrm>
          <a:prstGeom prst="rect">
            <a:avLst/>
          </a:prstGeom>
        </p:spPr>
      </p:pic>
    </p:spTree>
    <p:extLst>
      <p:ext uri="{BB962C8B-B14F-4D97-AF65-F5344CB8AC3E}">
        <p14:creationId xmlns:p14="http://schemas.microsoft.com/office/powerpoint/2010/main" val="18164247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3"/>
          </p:nvPr>
        </p:nvSpPr>
        <p:spPr/>
        <p:txBody>
          <a:bodyPr/>
          <a:lstStyle/>
          <a:p>
            <a:endParaRPr lang="de-AT"/>
          </a:p>
        </p:txBody>
      </p:sp>
      <p:pic>
        <p:nvPicPr>
          <p:cNvPr id="3" name="Picture 2"/>
          <p:cNvPicPr>
            <a:picLocks noChangeAspect="1"/>
          </p:cNvPicPr>
          <p:nvPr/>
        </p:nvPicPr>
        <p:blipFill>
          <a:blip r:embed="rId2"/>
          <a:stretch>
            <a:fillRect/>
          </a:stretch>
        </p:blipFill>
        <p:spPr>
          <a:xfrm>
            <a:off x="1525587" y="545090"/>
            <a:ext cx="7210425" cy="5324475"/>
          </a:xfrm>
          <a:prstGeom prst="rect">
            <a:avLst/>
          </a:prstGeom>
        </p:spPr>
      </p:pic>
    </p:spTree>
    <p:extLst>
      <p:ext uri="{BB962C8B-B14F-4D97-AF65-F5344CB8AC3E}">
        <p14:creationId xmlns:p14="http://schemas.microsoft.com/office/powerpoint/2010/main" val="311959978"/>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a:t>
            </a:r>
            <a:r>
              <a:rPr lang="de-AT" dirty="0"/>
              <a:t>B</a:t>
            </a:r>
            <a:r>
              <a:rPr lang="de-AT" dirty="0" smtClean="0"/>
              <a:t>inding</a:t>
            </a:r>
            <a:endParaRPr lang="de-AT" dirty="0"/>
          </a:p>
        </p:txBody>
      </p:sp>
      <p:sp>
        <p:nvSpPr>
          <p:cNvPr id="3" name="Inhaltsplatzhalter 2"/>
          <p:cNvSpPr>
            <a:spLocks noGrp="1"/>
          </p:cNvSpPr>
          <p:nvPr>
            <p:ph sz="quarter" idx="12"/>
          </p:nvPr>
        </p:nvSpPr>
        <p:spPr/>
        <p:txBody>
          <a:bodyPr/>
          <a:lstStyle/>
          <a:p>
            <a:r>
              <a:rPr lang="de-AT" sz="4000" dirty="0" err="1" smtClean="0"/>
              <a:t>ng</a:t>
            </a:r>
            <a:r>
              <a:rPr lang="de-AT" sz="4000" dirty="0" smtClean="0"/>
              <a:t>-model gibt Variable an</a:t>
            </a:r>
          </a:p>
          <a:p>
            <a:r>
              <a:rPr lang="de-AT" sz="4000" dirty="0" smtClean="0"/>
              <a:t>Wert wird in </a:t>
            </a:r>
            <a:r>
              <a:rPr lang="de-AT" sz="4000" dirty="0" err="1" smtClean="0"/>
              <a:t>Scope</a:t>
            </a:r>
            <a:r>
              <a:rPr lang="de-AT" sz="4000" dirty="0" smtClean="0"/>
              <a:t>-Variable übertragen</a:t>
            </a:r>
          </a:p>
          <a:p>
            <a:r>
              <a:rPr lang="de-AT" sz="4000" dirty="0" smtClean="0"/>
              <a:t>Steht in anderen Ausdrücken zur Verfügung</a:t>
            </a:r>
          </a:p>
          <a:p>
            <a:endParaRPr lang="de-AT" dirty="0" smtClean="0"/>
          </a:p>
        </p:txBody>
      </p:sp>
      <p:sp>
        <p:nvSpPr>
          <p:cNvPr id="5" name="Textplatzhalt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513645491"/>
      </p:ext>
    </p:extLst>
  </p:cSld>
  <p:clrMapOvr>
    <a:masterClrMapping/>
  </p:clrMapOvr>
  <p:transition spd="slow">
    <p:push/>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$destroy</a:t>
            </a:r>
            <a:endParaRPr lang="de-AT" dirty="0"/>
          </a:p>
        </p:txBody>
      </p:sp>
      <p:sp>
        <p:nvSpPr>
          <p:cNvPr id="4" name="Content Placeholder 3"/>
          <p:cNvSpPr>
            <a:spLocks noGrp="1"/>
          </p:cNvSpPr>
          <p:nvPr>
            <p:ph sz="quarter" idx="12"/>
          </p:nvPr>
        </p:nvSpPr>
        <p:spPr/>
        <p:txBody>
          <a:bodyPr/>
          <a:lstStyle/>
          <a:p>
            <a:r>
              <a:rPr lang="en-US" dirty="0" smtClean="0"/>
              <a:t>'$destroy' </a:t>
            </a:r>
            <a:r>
              <a:rPr lang="en-US" dirty="0" err="1" smtClean="0"/>
              <a:t>wird</a:t>
            </a:r>
            <a:r>
              <a:rPr lang="en-US" dirty="0" smtClean="0"/>
              <a:t> </a:t>
            </a:r>
            <a:r>
              <a:rPr lang="en-US" dirty="0" err="1" smtClean="0"/>
              <a:t>vor</a:t>
            </a:r>
            <a:r>
              <a:rPr lang="en-US" dirty="0" smtClean="0"/>
              <a:t> der </a:t>
            </a:r>
            <a:r>
              <a:rPr lang="en-US" dirty="0" err="1"/>
              <a:t>Z</a:t>
            </a:r>
            <a:r>
              <a:rPr lang="en-US" dirty="0" err="1" smtClean="0"/>
              <a:t>erstörung</a:t>
            </a:r>
            <a:r>
              <a:rPr lang="en-US" dirty="0" smtClean="0"/>
              <a:t> des Scopes </a:t>
            </a:r>
            <a:r>
              <a:rPr lang="en-US" dirty="0" err="1" smtClean="0"/>
              <a:t>gesendet</a:t>
            </a:r>
            <a:endParaRPr lang="en-US" dirty="0" smtClean="0"/>
          </a:p>
          <a:p>
            <a:endParaRPr lang="en-US" dirty="0" smtClean="0"/>
          </a:p>
          <a:p>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806994163"/>
      </p:ext>
    </p:extLst>
  </p:cSld>
  <p:clrMapOvr>
    <a:masterClrMapping/>
  </p:clrMapOvr>
  <p:transition spd="slow">
    <p:push/>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ng-switch</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631790615"/>
      </p:ext>
    </p:extLst>
  </p:cSld>
  <p:clrMapOvr>
    <a:masterClrMapping/>
  </p:clrMapOvr>
  <p:transition spd="slow">
    <p:push/>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ng-include</a:t>
            </a:r>
            <a:endParaRPr lang="de-AT" dirty="0"/>
          </a:p>
        </p:txBody>
      </p:sp>
      <p:sp>
        <p:nvSpPr>
          <p:cNvPr id="3" name="Content Placeholder 2"/>
          <p:cNvSpPr>
            <a:spLocks noGrp="1"/>
          </p:cNvSpPr>
          <p:nvPr>
            <p:ph sz="quarter" idx="12"/>
          </p:nvPr>
        </p:nvSpPr>
        <p:spPr/>
        <p:txBody>
          <a:bodyPr/>
          <a:lstStyle/>
          <a:p>
            <a:endParaRPr lang="de-AT"/>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265683198"/>
      </p:ext>
    </p:extLst>
  </p:cSld>
  <p:clrMapOvr>
    <a:masterClrMapping/>
  </p:clrMapOvr>
  <p:transition spd="slow">
    <p:push/>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Filter</a:t>
            </a:r>
            <a:endParaRPr lang="de-AT" dirty="0"/>
          </a:p>
        </p:txBody>
      </p:sp>
      <p:sp>
        <p:nvSpPr>
          <p:cNvPr id="4" name="Content Placeholder 3"/>
          <p:cNvSpPr>
            <a:spLocks noGrp="1"/>
          </p:cNvSpPr>
          <p:nvPr>
            <p:ph sz="quarter" idx="12"/>
          </p:nvPr>
        </p:nvSpPr>
        <p:spPr/>
        <p:txBody>
          <a:bodyPr/>
          <a:lstStyle/>
          <a:p>
            <a:r>
              <a:rPr lang="en-US" dirty="0" smtClean="0"/>
              <a:t>In {{ }} </a:t>
            </a:r>
            <a:r>
              <a:rPr lang="en-US" dirty="0" err="1" smtClean="0"/>
              <a:t>Ausdrücken</a:t>
            </a:r>
            <a:r>
              <a:rPr lang="en-US" dirty="0" smtClean="0"/>
              <a:t> </a:t>
            </a:r>
            <a:r>
              <a:rPr lang="en-US" dirty="0" err="1" smtClean="0"/>
              <a:t>können</a:t>
            </a:r>
            <a:r>
              <a:rPr lang="en-US" dirty="0" smtClean="0"/>
              <a:t> Filter </a:t>
            </a:r>
            <a:r>
              <a:rPr lang="en-US" dirty="0" err="1" smtClean="0"/>
              <a:t>werte</a:t>
            </a:r>
            <a:r>
              <a:rPr lang="en-US" dirty="0" smtClean="0"/>
              <a:t> “</a:t>
            </a:r>
            <a:r>
              <a:rPr lang="en-US" dirty="0" err="1" smtClean="0"/>
              <a:t>manipulieren</a:t>
            </a:r>
            <a:r>
              <a:rPr lang="en-US" dirty="0" smtClean="0"/>
              <a:t>”</a:t>
            </a:r>
          </a:p>
          <a:p>
            <a:r>
              <a:rPr lang="en-US" dirty="0" err="1" smtClean="0"/>
              <a:t>Z.b</a:t>
            </a:r>
            <a:r>
              <a:rPr lang="en-US" dirty="0" smtClean="0"/>
              <a:t>. number </a:t>
            </a:r>
            <a:r>
              <a:rPr lang="en-US" dirty="0" err="1" smtClean="0"/>
              <a:t>zum</a:t>
            </a:r>
            <a:r>
              <a:rPr lang="en-US" dirty="0" smtClean="0"/>
              <a:t> </a:t>
            </a:r>
            <a:r>
              <a:rPr lang="en-US" dirty="0" err="1" smtClean="0"/>
              <a:t>formatieren</a:t>
            </a:r>
            <a:r>
              <a:rPr lang="en-US" dirty="0" smtClean="0"/>
              <a:t> von </a:t>
            </a:r>
            <a:r>
              <a:rPr lang="en-US" dirty="0" err="1" smtClean="0"/>
              <a:t>Zahlen</a:t>
            </a:r>
            <a:endParaRPr lang="en-US" dirty="0" smtClean="0"/>
          </a:p>
          <a:p>
            <a:r>
              <a:rPr lang="en-US" dirty="0" err="1" smtClean="0"/>
              <a:t>Eigene</a:t>
            </a:r>
            <a:r>
              <a:rPr lang="en-US" dirty="0" smtClean="0"/>
              <a:t> filter </a:t>
            </a:r>
            <a:r>
              <a:rPr lang="en-US" dirty="0" err="1" smtClean="0"/>
              <a:t>können</a:t>
            </a:r>
            <a:r>
              <a:rPr lang="en-US" dirty="0" smtClean="0"/>
              <a:t> </a:t>
            </a:r>
            <a:r>
              <a:rPr lang="en-US" dirty="0" err="1" smtClean="0"/>
              <a:t>über</a:t>
            </a:r>
            <a:r>
              <a:rPr lang="en-US" dirty="0" smtClean="0"/>
              <a:t> </a:t>
            </a:r>
            <a:r>
              <a:rPr lang="en-US" dirty="0" smtClean="0">
                <a:latin typeface="Courier New" panose="02070309020205020404" pitchFamily="49" charset="0"/>
                <a:cs typeface="Courier New" panose="02070309020205020404" pitchFamily="49" charset="0"/>
              </a:rPr>
              <a:t>.filter </a:t>
            </a:r>
            <a:r>
              <a:rPr lang="en-US" dirty="0" err="1" smtClean="0"/>
              <a:t>definiert</a:t>
            </a:r>
            <a:r>
              <a:rPr lang="en-US" dirty="0" smtClean="0"/>
              <a:t> </a:t>
            </a:r>
            <a:r>
              <a:rPr lang="en-US" dirty="0" err="1" smtClean="0"/>
              <a:t>werden</a:t>
            </a:r>
            <a:endParaRPr lang="de-AT" dirty="0"/>
          </a:p>
        </p:txBody>
      </p:sp>
      <p:sp>
        <p:nvSpPr>
          <p:cNvPr id="5" name="Text Placeholder 4"/>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738516323"/>
      </p:ext>
    </p:extLst>
  </p:cSld>
  <p:clrMapOvr>
    <a:masterClrMapping/>
  </p:clrMapOvr>
  <p:transition spd="slow">
    <p:push/>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de-AT" dirty="0"/>
          </a:p>
        </p:txBody>
      </p:sp>
      <p:sp>
        <p:nvSpPr>
          <p:cNvPr id="3" name="Content Placeholder 2"/>
          <p:cNvSpPr>
            <a:spLocks noGrp="1"/>
          </p:cNvSpPr>
          <p:nvPr>
            <p:ph sz="quarter" idx="12"/>
          </p:nvPr>
        </p:nvSpPr>
        <p:spPr/>
        <p:txBody>
          <a:bodyPr/>
          <a:lstStyle/>
          <a:p>
            <a:r>
              <a:rPr lang="en-US" dirty="0"/>
              <a:t>Testing?</a:t>
            </a:r>
          </a:p>
          <a:p>
            <a:pPr lvl="1"/>
            <a:r>
              <a:rPr lang="en-US" sz="2400" dirty="0" err="1"/>
              <a:t>Manuell</a:t>
            </a:r>
            <a:endParaRPr lang="en-US" sz="2400" dirty="0"/>
          </a:p>
          <a:p>
            <a:pPr lvl="1"/>
            <a:r>
              <a:rPr lang="en-US" sz="2400" dirty="0"/>
              <a:t>Unit</a:t>
            </a:r>
          </a:p>
          <a:p>
            <a:pPr lvl="1"/>
            <a:r>
              <a:rPr lang="en-US" sz="2400" dirty="0"/>
              <a:t>End-to-End</a:t>
            </a:r>
          </a:p>
          <a:p>
            <a:pPr lvl="1"/>
            <a:r>
              <a:rPr lang="en-US" sz="2400" dirty="0"/>
              <a:t>In-Production </a:t>
            </a:r>
            <a:r>
              <a:rPr lang="en-US" sz="2400" dirty="0" smtClean="0"/>
              <a:t>Testing</a:t>
            </a:r>
          </a:p>
          <a:p>
            <a:r>
              <a:rPr lang="en-US" dirty="0" err="1" smtClean="0"/>
              <a:t>Automatisierte</a:t>
            </a:r>
            <a:r>
              <a:rPr lang="en-US" dirty="0" smtClean="0"/>
              <a:t> Tests</a:t>
            </a:r>
          </a:p>
          <a:p>
            <a:pPr lvl="1"/>
            <a:r>
              <a:rPr lang="en-US" dirty="0" err="1" smtClean="0"/>
              <a:t>ohne</a:t>
            </a:r>
            <a:r>
              <a:rPr lang="en-US" dirty="0" smtClean="0"/>
              <a:t> </a:t>
            </a:r>
            <a:r>
              <a:rPr lang="en-US" dirty="0" err="1" smtClean="0"/>
              <a:t>Aufwand</a:t>
            </a:r>
            <a:r>
              <a:rPr lang="en-US" dirty="0" smtClean="0"/>
              <a:t> </a:t>
            </a:r>
            <a:r>
              <a:rPr lang="en-US" dirty="0" err="1" smtClean="0"/>
              <a:t>wiederholbar</a:t>
            </a:r>
            <a:endParaRPr lang="en-US" dirty="0" smtClean="0"/>
          </a:p>
          <a:p>
            <a:pPr lvl="1"/>
            <a:r>
              <a:rPr lang="en-US" dirty="0" err="1" smtClean="0"/>
              <a:t>Haben</a:t>
            </a:r>
            <a:r>
              <a:rPr lang="en-US" dirty="0" smtClean="0"/>
              <a:t> </a:t>
            </a:r>
            <a:r>
              <a:rPr lang="en-US" dirty="0" err="1" smtClean="0"/>
              <a:t>Wartungsaufwand</a:t>
            </a:r>
            <a:r>
              <a:rPr lang="en-US" dirty="0" smtClean="0"/>
              <a:t>!</a:t>
            </a:r>
          </a:p>
        </p:txBody>
      </p:sp>
      <p:sp>
        <p:nvSpPr>
          <p:cNvPr id="5" name="Content Placeholder 4"/>
          <p:cNvSpPr>
            <a:spLocks noGrp="1"/>
          </p:cNvSpPr>
          <p:nvPr>
            <p:ph sz="quarter" idx="13"/>
          </p:nvPr>
        </p:nvSpPr>
        <p:spPr/>
        <p:txBody>
          <a:bodyPr/>
          <a:lstStyle/>
          <a:p>
            <a:r>
              <a:rPr lang="en-US" dirty="0"/>
              <a:t>Unit</a:t>
            </a:r>
          </a:p>
          <a:p>
            <a:pPr lvl="1"/>
            <a:r>
              <a:rPr lang="en-US" sz="2400" dirty="0" err="1"/>
              <a:t>Testen</a:t>
            </a:r>
            <a:r>
              <a:rPr lang="en-US" sz="2400" dirty="0"/>
              <a:t> von Code-Units</a:t>
            </a:r>
          </a:p>
          <a:p>
            <a:pPr lvl="1"/>
            <a:r>
              <a:rPr lang="en-US" sz="2400" dirty="0" err="1"/>
              <a:t>Modularisierung</a:t>
            </a:r>
            <a:r>
              <a:rPr lang="en-US" sz="2400" dirty="0"/>
              <a:t> </a:t>
            </a:r>
            <a:endParaRPr lang="en-US" dirty="0" smtClean="0"/>
          </a:p>
          <a:p>
            <a:r>
              <a:rPr lang="en-US" dirty="0" smtClean="0"/>
              <a:t>E2E</a:t>
            </a:r>
            <a:endParaRPr lang="en-US" dirty="0"/>
          </a:p>
          <a:p>
            <a:pPr lvl="1"/>
            <a:r>
              <a:rPr lang="en-US" sz="2400" dirty="0"/>
              <a:t>End-to-End Tests</a:t>
            </a:r>
          </a:p>
          <a:p>
            <a:pPr lvl="1"/>
            <a:r>
              <a:rPr lang="en-US" sz="2400" dirty="0" err="1"/>
              <a:t>Größere</a:t>
            </a:r>
            <a:r>
              <a:rPr lang="en-US" sz="2400" dirty="0"/>
              <a:t> Flows, </a:t>
            </a:r>
            <a:r>
              <a:rPr lang="en-US" sz="2400" smtClean="0"/>
              <a:t>meistens</a:t>
            </a:r>
            <a:r>
              <a:rPr lang="en-US" sz="2400" dirty="0" smtClean="0"/>
              <a:t> </a:t>
            </a:r>
            <a:r>
              <a:rPr lang="en-US" sz="2400" dirty="0" err="1"/>
              <a:t>mit</a:t>
            </a:r>
            <a:r>
              <a:rPr lang="en-US" sz="2400" dirty="0"/>
              <a:t> UI</a:t>
            </a:r>
          </a:p>
          <a:p>
            <a:pPr lvl="1"/>
            <a:r>
              <a:rPr lang="en-US" sz="2400" dirty="0"/>
              <a:t>“</a:t>
            </a:r>
            <a:r>
              <a:rPr lang="en-US" sz="2400" dirty="0" err="1"/>
              <a:t>Komplett</a:t>
            </a:r>
            <a:r>
              <a:rPr lang="en-US" sz="2400" dirty="0"/>
              <a:t>” Test</a:t>
            </a:r>
          </a:p>
          <a:p>
            <a:endParaRPr lang="de-AT" sz="4000" dirty="0"/>
          </a:p>
        </p:txBody>
      </p:sp>
      <p:sp>
        <p:nvSpPr>
          <p:cNvPr id="6" name="Text Placeholder 5"/>
          <p:cNvSpPr>
            <a:spLocks noGrp="1"/>
          </p:cNvSpPr>
          <p:nvPr>
            <p:ph type="body" sz="quarter" idx="23"/>
          </p:nvPr>
        </p:nvSpPr>
        <p:spPr/>
        <p:txBody>
          <a:bodyPr/>
          <a:lstStyle/>
          <a:p>
            <a:endParaRPr lang="de-AT" dirty="0"/>
          </a:p>
        </p:txBody>
      </p:sp>
      <p:sp>
        <p:nvSpPr>
          <p:cNvPr id="7" name="Text Placeholder 6"/>
          <p:cNvSpPr>
            <a:spLocks noGrp="1"/>
          </p:cNvSpPr>
          <p:nvPr>
            <p:ph type="body" sz="quarter" idx="24"/>
          </p:nvPr>
        </p:nvSpPr>
        <p:spPr/>
        <p:txBody>
          <a:bodyPr/>
          <a:lstStyle/>
          <a:p>
            <a:endParaRPr lang="de-AT"/>
          </a:p>
        </p:txBody>
      </p:sp>
    </p:spTree>
    <p:extLst>
      <p:ext uri="{BB962C8B-B14F-4D97-AF65-F5344CB8AC3E}">
        <p14:creationId xmlns:p14="http://schemas.microsoft.com/office/powerpoint/2010/main" val="3395061568"/>
      </p:ext>
    </p:extLst>
  </p:cSld>
  <p:clrMapOvr>
    <a:masterClrMapping/>
  </p:clrMapOvr>
  <p:transition spd="slow">
    <p:push/>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a:t>
            </a:r>
            <a:endParaRPr lang="de-AT" dirty="0"/>
          </a:p>
        </p:txBody>
      </p:sp>
      <p:sp>
        <p:nvSpPr>
          <p:cNvPr id="7" name="Content Placeholder 6"/>
          <p:cNvSpPr>
            <a:spLocks noGrp="1"/>
          </p:cNvSpPr>
          <p:nvPr>
            <p:ph sz="quarter" idx="12"/>
          </p:nvPr>
        </p:nvSpPr>
        <p:spPr/>
        <p:txBody>
          <a:bodyPr/>
          <a:lstStyle/>
          <a:p>
            <a:r>
              <a:rPr lang="en-US" dirty="0" smtClean="0"/>
              <a:t>Behavior-Driven JavaScript</a:t>
            </a:r>
          </a:p>
          <a:p>
            <a:r>
              <a:rPr lang="en-US" dirty="0"/>
              <a:t>Unit Test Framework </a:t>
            </a:r>
            <a:r>
              <a:rPr lang="en-US" dirty="0" err="1"/>
              <a:t>für</a:t>
            </a:r>
            <a:r>
              <a:rPr lang="en-US" dirty="0"/>
              <a:t> JavaScript</a:t>
            </a:r>
          </a:p>
          <a:p>
            <a:pPr lvl="1"/>
            <a:r>
              <a:rPr lang="en-US" dirty="0" err="1" smtClean="0"/>
              <a:t>Globales</a:t>
            </a:r>
            <a:r>
              <a:rPr lang="en-US" dirty="0"/>
              <a:t> </a:t>
            </a:r>
            <a:r>
              <a:rPr lang="en-US" dirty="0" smtClean="0"/>
              <a:t>jasmine tool: </a:t>
            </a:r>
            <a:r>
              <a:rPr lang="en-US" dirty="0" err="1" smtClean="0"/>
              <a:t>npm</a:t>
            </a:r>
            <a:r>
              <a:rPr lang="en-US" dirty="0" smtClean="0"/>
              <a:t> install -g jasmine</a:t>
            </a:r>
          </a:p>
          <a:p>
            <a:pPr lvl="1"/>
            <a:r>
              <a:rPr lang="en-US" dirty="0" err="1" smtClean="0"/>
              <a:t>Projekt</a:t>
            </a:r>
            <a:r>
              <a:rPr lang="en-US" dirty="0" smtClean="0"/>
              <a:t> </a:t>
            </a:r>
            <a:r>
              <a:rPr lang="en-US" dirty="0" err="1" smtClean="0"/>
              <a:t>spezifisch</a:t>
            </a:r>
            <a:r>
              <a:rPr lang="en-US" dirty="0" smtClean="0"/>
              <a:t>: jasmine </a:t>
            </a:r>
            <a:r>
              <a:rPr lang="en-US" dirty="0" err="1" smtClean="0"/>
              <a:t>init</a:t>
            </a:r>
            <a:endParaRPr lang="en-US" dirty="0" smtClean="0"/>
          </a:p>
          <a:p>
            <a:pPr lvl="1"/>
            <a:endParaRPr lang="en-US" dirty="0" smtClean="0"/>
          </a:p>
          <a:p>
            <a:r>
              <a:rPr lang="en-US" dirty="0" smtClean="0"/>
              <a:t>Tests in /spec/ </a:t>
            </a:r>
            <a:r>
              <a:rPr lang="en-US" dirty="0" err="1" smtClean="0"/>
              <a:t>Ordner</a:t>
            </a:r>
            <a:r>
              <a:rPr lang="en-US" dirty="0" smtClean="0"/>
              <a:t> </a:t>
            </a:r>
            <a:r>
              <a:rPr lang="en-US" dirty="0" err="1" smtClean="0"/>
              <a:t>mit</a:t>
            </a:r>
            <a:r>
              <a:rPr lang="en-US" dirty="0" smtClean="0"/>
              <a:t> [</a:t>
            </a:r>
            <a:r>
              <a:rPr lang="en-US" dirty="0" err="1" smtClean="0"/>
              <a:t>s|S</a:t>
            </a:r>
            <a:r>
              <a:rPr lang="en-US" dirty="0" smtClean="0"/>
              <a:t>]pec.js </a:t>
            </a:r>
            <a:r>
              <a:rPr lang="en-US" dirty="0" err="1" smtClean="0"/>
              <a:t>Endung</a:t>
            </a:r>
            <a:endParaRPr lang="en-US" dirty="0" smtClean="0"/>
          </a:p>
          <a:p>
            <a:pPr lvl="1"/>
            <a:r>
              <a:rPr lang="en-US" dirty="0" err="1" smtClean="0"/>
              <a:t>Anpassbar</a:t>
            </a:r>
            <a:endParaRPr lang="en-US" dirty="0" smtClean="0"/>
          </a:p>
          <a:p>
            <a:r>
              <a:rPr lang="en-US" dirty="0" err="1" smtClean="0"/>
              <a:t>Ziel</a:t>
            </a:r>
            <a:r>
              <a:rPr lang="en-US" dirty="0" smtClean="0"/>
              <a:t>: </a:t>
            </a:r>
            <a:r>
              <a:rPr lang="en-US" dirty="0" err="1" smtClean="0"/>
              <a:t>Beschreiben</a:t>
            </a:r>
            <a:r>
              <a:rPr lang="en-US" dirty="0" smtClean="0"/>
              <a:t> des Codes</a:t>
            </a:r>
          </a:p>
        </p:txBody>
      </p:sp>
      <p:sp>
        <p:nvSpPr>
          <p:cNvPr id="8" name="Text Placeholder 7"/>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447093693"/>
      </p:ext>
    </p:extLst>
  </p:cSld>
  <p:clrMapOvr>
    <a:masterClrMapping/>
  </p:clrMapOvr>
  <p:transition spd="slow">
    <p:push/>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a:t>
            </a:r>
            <a:endParaRPr lang="de-AT" dirty="0"/>
          </a:p>
        </p:txBody>
      </p:sp>
      <p:sp>
        <p:nvSpPr>
          <p:cNvPr id="3" name="Content Placeholder 2"/>
          <p:cNvSpPr>
            <a:spLocks noGrp="1"/>
          </p:cNvSpPr>
          <p:nvPr>
            <p:ph sz="quarter" idx="12"/>
          </p:nvPr>
        </p:nvSpPr>
        <p:spPr/>
        <p:txBody>
          <a:bodyPr/>
          <a:lstStyle/>
          <a:p>
            <a:r>
              <a:rPr lang="en-US" dirty="0" err="1" smtClean="0"/>
              <a:t>Ausführungs</a:t>
            </a:r>
            <a:r>
              <a:rPr lang="en-US" dirty="0" smtClean="0"/>
              <a:t> Tool</a:t>
            </a:r>
          </a:p>
          <a:p>
            <a:r>
              <a:rPr lang="en-US" dirty="0" err="1" smtClean="0"/>
              <a:t>Führt</a:t>
            </a:r>
            <a:r>
              <a:rPr lang="en-US" dirty="0" smtClean="0"/>
              <a:t> Tests in </a:t>
            </a:r>
            <a:r>
              <a:rPr lang="en-US" dirty="0" err="1" smtClean="0"/>
              <a:t>verschiedenen</a:t>
            </a:r>
            <a:r>
              <a:rPr lang="en-US" dirty="0" smtClean="0"/>
              <a:t> Browser </a:t>
            </a:r>
            <a:r>
              <a:rPr lang="en-US" dirty="0" err="1" smtClean="0"/>
              <a:t>aus</a:t>
            </a:r>
            <a:endParaRPr lang="en-US" dirty="0" smtClean="0"/>
          </a:p>
          <a:p>
            <a:r>
              <a:rPr lang="en-US" dirty="0" err="1" smtClean="0"/>
              <a:t>Einrichten</a:t>
            </a:r>
            <a:r>
              <a:rPr lang="en-US" dirty="0" smtClean="0"/>
              <a:t> </a:t>
            </a:r>
            <a:r>
              <a:rPr lang="en-US" dirty="0" err="1" smtClean="0"/>
              <a:t>mit</a:t>
            </a:r>
            <a:r>
              <a:rPr lang="en-US" dirty="0" smtClean="0"/>
              <a:t> karma </a:t>
            </a:r>
            <a:r>
              <a:rPr lang="en-US" dirty="0" err="1" smtClean="0"/>
              <a:t>init</a:t>
            </a:r>
            <a:endParaRPr lang="en-US" dirty="0" smtClean="0"/>
          </a:p>
          <a:p>
            <a:pPr lvl="1"/>
            <a:r>
              <a:rPr lang="en-US" dirty="0" err="1" smtClean="0"/>
              <a:t>Einige</a:t>
            </a:r>
            <a:r>
              <a:rPr lang="en-US" dirty="0" smtClean="0"/>
              <a:t> </a:t>
            </a:r>
            <a:r>
              <a:rPr lang="en-US" dirty="0" err="1" smtClean="0"/>
              <a:t>Fragen</a:t>
            </a:r>
            <a:r>
              <a:rPr lang="en-US" dirty="0" smtClean="0"/>
              <a:t> </a:t>
            </a:r>
            <a:r>
              <a:rPr lang="en-US" dirty="0" err="1" smtClean="0"/>
              <a:t>zu</a:t>
            </a:r>
            <a:r>
              <a:rPr lang="en-US" dirty="0" smtClean="0"/>
              <a:t> </a:t>
            </a:r>
            <a:r>
              <a:rPr lang="en-US" dirty="0" err="1" smtClean="0"/>
              <a:t>beantworten</a:t>
            </a:r>
            <a:r>
              <a:rPr lang="en-US" dirty="0" smtClean="0"/>
              <a:t> -&gt; </a:t>
            </a:r>
            <a:r>
              <a:rPr lang="en-US" dirty="0" err="1" smtClean="0"/>
              <a:t>siehe</a:t>
            </a:r>
            <a:r>
              <a:rPr lang="en-US" dirty="0" smtClean="0"/>
              <a:t> </a:t>
            </a:r>
            <a:r>
              <a:rPr lang="en-US" dirty="0" err="1" smtClean="0"/>
              <a:t>Beispiel</a:t>
            </a:r>
            <a:endParaRPr lang="en-US" dirty="0" smtClean="0"/>
          </a:p>
          <a:p>
            <a:r>
              <a:rPr lang="en-US" dirty="0" smtClean="0"/>
              <a:t>Optional: ‘Test on Save’</a:t>
            </a:r>
          </a:p>
          <a:p>
            <a:pPr lvl="1"/>
            <a:r>
              <a:rPr lang="en-US" dirty="0" smtClean="0"/>
              <a:t>Tests </a:t>
            </a:r>
            <a:r>
              <a:rPr lang="en-US" dirty="0" err="1" smtClean="0"/>
              <a:t>werden</a:t>
            </a:r>
            <a:r>
              <a:rPr lang="en-US" dirty="0" smtClean="0"/>
              <a:t> </a:t>
            </a:r>
            <a:r>
              <a:rPr lang="en-US" dirty="0" err="1" smtClean="0"/>
              <a:t>ausgeführt</a:t>
            </a:r>
            <a:r>
              <a:rPr lang="en-US" dirty="0" smtClean="0"/>
              <a:t> </a:t>
            </a:r>
            <a:r>
              <a:rPr lang="en-US" dirty="0" err="1" smtClean="0"/>
              <a:t>sobald</a:t>
            </a:r>
            <a:r>
              <a:rPr lang="en-US" dirty="0" smtClean="0"/>
              <a:t> die </a:t>
            </a:r>
            <a:r>
              <a:rPr lang="en-US" dirty="0" err="1" smtClean="0"/>
              <a:t>Datei</a:t>
            </a:r>
            <a:r>
              <a:rPr lang="en-US" dirty="0" smtClean="0"/>
              <a:t> </a:t>
            </a:r>
            <a:r>
              <a:rPr lang="en-US" dirty="0" err="1" smtClean="0"/>
              <a:t>gespeichert</a:t>
            </a:r>
            <a:r>
              <a:rPr lang="en-US" dirty="0" smtClean="0"/>
              <a:t> </a:t>
            </a:r>
            <a:r>
              <a:rPr lang="en-US" dirty="0" err="1" smtClean="0"/>
              <a:t>wird</a:t>
            </a:r>
            <a:endParaRPr lang="en-US" dirty="0" smtClean="0"/>
          </a:p>
          <a:p>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714115106"/>
      </p:ext>
    </p:extLst>
  </p:cSld>
  <p:clrMapOvr>
    <a:masterClrMapping/>
  </p:clrMapOvr>
  <p:transition spd="slow">
    <p:push/>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ngular-mocks</a:t>
            </a:r>
            <a:endParaRPr lang="de-AT" dirty="0"/>
          </a:p>
        </p:txBody>
      </p:sp>
      <p:sp>
        <p:nvSpPr>
          <p:cNvPr id="3" name="Content Placeholder 2"/>
          <p:cNvSpPr>
            <a:spLocks noGrp="1"/>
          </p:cNvSpPr>
          <p:nvPr>
            <p:ph sz="quarter" idx="12"/>
          </p:nvPr>
        </p:nvSpPr>
        <p:spPr/>
        <p:txBody>
          <a:bodyPr/>
          <a:lstStyle/>
          <a:p>
            <a:r>
              <a:rPr lang="en-US" dirty="0" err="1" smtClean="0"/>
              <a:t>Zusatz</a:t>
            </a:r>
            <a:r>
              <a:rPr lang="en-US" dirty="0" smtClean="0"/>
              <a:t> </a:t>
            </a:r>
            <a:r>
              <a:rPr lang="en-US" dirty="0" err="1" smtClean="0"/>
              <a:t>Bibliothek</a:t>
            </a:r>
            <a:r>
              <a:rPr lang="en-US" dirty="0" smtClean="0"/>
              <a:t> </a:t>
            </a:r>
            <a:r>
              <a:rPr lang="en-US" dirty="0" err="1" smtClean="0"/>
              <a:t>für</a:t>
            </a:r>
            <a:r>
              <a:rPr lang="en-US" dirty="0"/>
              <a:t> </a:t>
            </a:r>
            <a:r>
              <a:rPr lang="en-US" dirty="0" smtClean="0"/>
              <a:t>das </a:t>
            </a:r>
            <a:r>
              <a:rPr lang="en-US" dirty="0" err="1" smtClean="0"/>
              <a:t>Testen</a:t>
            </a:r>
            <a:r>
              <a:rPr lang="en-US" dirty="0" smtClean="0"/>
              <a:t> von Angular </a:t>
            </a:r>
            <a:r>
              <a:rPr lang="en-US" dirty="0" err="1" smtClean="0"/>
              <a:t>Applikationen</a:t>
            </a:r>
            <a:endParaRPr lang="en-US" dirty="0" smtClean="0"/>
          </a:p>
          <a:p>
            <a:r>
              <a:rPr lang="en-US" dirty="0" err="1" smtClean="0"/>
              <a:t>npm</a:t>
            </a:r>
            <a:r>
              <a:rPr lang="en-US" dirty="0" smtClean="0"/>
              <a:t> install angular-mocks</a:t>
            </a:r>
          </a:p>
          <a:p>
            <a:r>
              <a:rPr lang="en-US" dirty="0" smtClean="0"/>
              <a:t>Mocking von services</a:t>
            </a:r>
            <a:endParaRPr lang="de-AT" dirty="0" smtClean="0"/>
          </a:p>
          <a:p>
            <a:r>
              <a:rPr lang="en-US" dirty="0" err="1" smtClean="0"/>
              <a:t>Im</a:t>
            </a:r>
            <a:r>
              <a:rPr lang="en-US" dirty="0" smtClean="0"/>
              <a:t> </a:t>
            </a:r>
            <a:r>
              <a:rPr lang="en-US" dirty="0" err="1" smtClean="0"/>
              <a:t>speziellen</a:t>
            </a:r>
            <a:r>
              <a:rPr lang="en-US" dirty="0" smtClean="0"/>
              <a:t> $http</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1685217130"/>
      </p:ext>
    </p:extLst>
  </p:cSld>
  <p:clrMapOvr>
    <a:masterClrMapping/>
  </p:clrMapOvr>
  <p:transition spd="slow">
    <p:push/>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Jasmine JS</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7810500" cy="1990725"/>
          </a:xfrm>
          <a:prstGeom prst="rect">
            <a:avLst/>
          </a:prstGeom>
        </p:spPr>
      </p:pic>
      <p:pic>
        <p:nvPicPr>
          <p:cNvPr id="6" name="Picture 5"/>
          <p:cNvPicPr>
            <a:picLocks noChangeAspect="1"/>
          </p:cNvPicPr>
          <p:nvPr/>
        </p:nvPicPr>
        <p:blipFill>
          <a:blip r:embed="rId3"/>
          <a:stretch>
            <a:fillRect/>
          </a:stretch>
        </p:blipFill>
        <p:spPr>
          <a:xfrm>
            <a:off x="1168401" y="3769908"/>
            <a:ext cx="10540390" cy="5689945"/>
          </a:xfrm>
          <a:prstGeom prst="rect">
            <a:avLst/>
          </a:prstGeom>
        </p:spPr>
      </p:pic>
    </p:spTree>
    <p:extLst>
      <p:ext uri="{BB962C8B-B14F-4D97-AF65-F5344CB8AC3E}">
        <p14:creationId xmlns:p14="http://schemas.microsoft.com/office/powerpoint/2010/main" val="140115377"/>
      </p:ext>
    </p:extLst>
  </p:cSld>
  <p:clrMapOvr>
    <a:masterClrMapping/>
  </p:clrMapOvr>
  <p:transition spd="slow">
    <p:push/>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t>
            </a:r>
            <a:r>
              <a:rPr lang="en-US" dirty="0" err="1" smtClean="0"/>
              <a:t>Testen</a:t>
            </a:r>
            <a:endParaRPr lang="de-AT" dirty="0"/>
          </a:p>
        </p:txBody>
      </p:sp>
      <p:sp>
        <p:nvSpPr>
          <p:cNvPr id="3" name="Content Placeholder 2"/>
          <p:cNvSpPr>
            <a:spLocks noGrp="1"/>
          </p:cNvSpPr>
          <p:nvPr>
            <p:ph sz="quarter" idx="12"/>
          </p:nvPr>
        </p:nvSpPr>
        <p:spPr/>
        <p:txBody>
          <a:bodyPr/>
          <a:lstStyle/>
          <a:p>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168401" y="1604796"/>
            <a:ext cx="10172700" cy="5067300"/>
          </a:xfrm>
          <a:prstGeom prst="rect">
            <a:avLst/>
          </a:prstGeom>
        </p:spPr>
      </p:pic>
    </p:spTree>
    <p:extLst>
      <p:ext uri="{BB962C8B-B14F-4D97-AF65-F5344CB8AC3E}">
        <p14:creationId xmlns:p14="http://schemas.microsoft.com/office/powerpoint/2010/main" val="390136225"/>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2-way Data-Binding</a:t>
            </a:r>
            <a:endParaRPr lang="de-AT" dirty="0"/>
          </a:p>
        </p:txBody>
      </p:sp>
      <p:sp>
        <p:nvSpPr>
          <p:cNvPr id="4" name="Inhaltsplatzhalter 3"/>
          <p:cNvSpPr>
            <a:spLocks noGrp="1"/>
          </p:cNvSpPr>
          <p:nvPr>
            <p:ph sz="quarter" idx="22"/>
          </p:nvPr>
        </p:nvSpPr>
        <p:spPr/>
        <p:txBody>
          <a:bodyPr/>
          <a:lstStyle/>
          <a:p>
            <a:endParaRPr lang="de-AT" dirty="0"/>
          </a:p>
        </p:txBody>
      </p:sp>
      <p:sp>
        <p:nvSpPr>
          <p:cNvPr id="5" name="Textplatzhalter 4"/>
          <p:cNvSpPr>
            <a:spLocks noGrp="1"/>
          </p:cNvSpPr>
          <p:nvPr>
            <p:ph type="body" sz="quarter" idx="23"/>
          </p:nvPr>
        </p:nvSpPr>
        <p:spPr/>
        <p:txBody>
          <a:bodyPr/>
          <a:lstStyle/>
          <a:p>
            <a:endParaRPr lang="de-AT"/>
          </a:p>
        </p:txBody>
      </p:sp>
      <p:sp>
        <p:nvSpPr>
          <p:cNvPr id="6" name="Textplatzhalter 5"/>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t>
            </a:r>
            <a:r>
              <a:rPr lang="de-AT" dirty="0" smtClean="0"/>
              <a:t>-model</a:t>
            </a:r>
          </a:p>
          <a:p>
            <a:pPr marL="584194" lvl="1" indent="-342900">
              <a:buFont typeface="Arial" panose="020B0604020202020204" pitchFamily="34" charset="0"/>
              <a:buChar char="•"/>
            </a:pPr>
            <a:r>
              <a:rPr lang="de-AT" dirty="0" smtClean="0"/>
              <a:t>gibt variable an</a:t>
            </a:r>
          </a:p>
          <a:p>
            <a:pPr marL="584194" lvl="1" indent="-342900">
              <a:buFont typeface="Arial" panose="020B0604020202020204" pitchFamily="34" charset="0"/>
              <a:buChar char="•"/>
            </a:pPr>
            <a:r>
              <a:rPr lang="de-AT" dirty="0" smtClean="0"/>
              <a:t>kann zusätzlich im </a:t>
            </a:r>
            <a:r>
              <a:rPr lang="de-AT" dirty="0" err="1" smtClean="0"/>
              <a:t>model</a:t>
            </a:r>
            <a:r>
              <a:rPr lang="de-AT" dirty="0" smtClean="0"/>
              <a:t> definiert werden</a:t>
            </a:r>
          </a:p>
          <a:p>
            <a:pPr marL="342900" indent="-342900">
              <a:buFont typeface="Arial" panose="020B0604020202020204" pitchFamily="34" charset="0"/>
              <a:buChar char="•"/>
            </a:pPr>
            <a:endParaRPr lang="de-AT" dirty="0" smtClean="0"/>
          </a:p>
          <a:p>
            <a:endParaRPr lang="de-AT" dirty="0"/>
          </a:p>
        </p:txBody>
      </p:sp>
      <p:sp>
        <p:nvSpPr>
          <p:cNvPr id="7" name="Textplatzhalter 6"/>
          <p:cNvSpPr>
            <a:spLocks noGrp="1"/>
          </p:cNvSpPr>
          <p:nvPr>
            <p:ph type="body" sz="quarter" idx="25"/>
          </p:nvPr>
        </p:nvSpPr>
        <p:spPr/>
        <p:txBody>
          <a:bodyPr/>
          <a:lstStyle/>
          <a:p>
            <a:endParaRPr lang="de-AT"/>
          </a:p>
        </p:txBody>
      </p:sp>
      <p:pic>
        <p:nvPicPr>
          <p:cNvPr id="9" name="Grafik 8"/>
          <p:cNvPicPr>
            <a:picLocks noChangeAspect="1"/>
          </p:cNvPicPr>
          <p:nvPr/>
        </p:nvPicPr>
        <p:blipFill>
          <a:blip r:embed="rId3"/>
          <a:stretch>
            <a:fillRect/>
          </a:stretch>
        </p:blipFill>
        <p:spPr>
          <a:xfrm>
            <a:off x="623392" y="238172"/>
            <a:ext cx="7121846" cy="5727622"/>
          </a:xfrm>
          <a:prstGeom prst="rect">
            <a:avLst/>
          </a:prstGeom>
        </p:spPr>
      </p:pic>
    </p:spTree>
    <p:extLst>
      <p:ext uri="{BB962C8B-B14F-4D97-AF65-F5344CB8AC3E}">
        <p14:creationId xmlns:p14="http://schemas.microsoft.com/office/powerpoint/2010/main" val="1550660767"/>
      </p:ext>
    </p:extLst>
  </p:cSld>
  <p:clrMapOvr>
    <a:masterClrMapping/>
  </p:clrMapOvr>
  <p:transition spd="slow">
    <p:push/>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mocking</a:t>
            </a:r>
            <a:endParaRPr lang="de-AT" dirty="0"/>
          </a:p>
        </p:txBody>
      </p:sp>
      <p:sp>
        <p:nvSpPr>
          <p:cNvPr id="3" name="Content Placeholder 2"/>
          <p:cNvSpPr>
            <a:spLocks noGrp="1"/>
          </p:cNvSpPr>
          <p:nvPr>
            <p:ph sz="quarter" idx="12"/>
          </p:nvPr>
        </p:nvSpPr>
        <p:spPr/>
        <p:txBody>
          <a:bodyPr/>
          <a:lstStyle/>
          <a:p>
            <a:r>
              <a:rPr lang="en-US" dirty="0"/>
              <a:t>$</a:t>
            </a:r>
            <a:r>
              <a:rPr lang="en-US" dirty="0" err="1"/>
              <a:t>httpBackend</a:t>
            </a:r>
            <a:r>
              <a:rPr lang="en-US" dirty="0"/>
              <a:t> service</a:t>
            </a:r>
          </a:p>
          <a:p>
            <a:pPr lvl="1"/>
            <a:r>
              <a:rPr lang="en-US" dirty="0" err="1"/>
              <a:t>Registrierung</a:t>
            </a:r>
            <a:r>
              <a:rPr lang="en-US" dirty="0"/>
              <a:t> von request handler </a:t>
            </a:r>
            <a:r>
              <a:rPr lang="en-US" dirty="0" err="1"/>
              <a:t>für</a:t>
            </a:r>
            <a:r>
              <a:rPr lang="en-US" dirty="0"/>
              <a:t> </a:t>
            </a:r>
            <a:r>
              <a:rPr lang="en-US" dirty="0" err="1"/>
              <a:t>gewisse</a:t>
            </a:r>
            <a:r>
              <a:rPr lang="en-US" dirty="0"/>
              <a:t> requests</a:t>
            </a:r>
          </a:p>
          <a:p>
            <a:pPr lvl="1"/>
            <a:r>
              <a:rPr lang="en-US" dirty="0"/>
              <a:t>Am </a:t>
            </a:r>
            <a:r>
              <a:rPr lang="en-US" dirty="0" err="1"/>
              <a:t>besten</a:t>
            </a:r>
            <a:r>
              <a:rPr lang="en-US" dirty="0"/>
              <a:t> </a:t>
            </a:r>
            <a:r>
              <a:rPr lang="en-US" dirty="0" err="1"/>
              <a:t>nur</a:t>
            </a:r>
            <a:r>
              <a:rPr lang="en-US" dirty="0"/>
              <a:t> die </a:t>
            </a:r>
            <a:r>
              <a:rPr lang="en-US" dirty="0" err="1"/>
              <a:t>im</a:t>
            </a:r>
            <a:r>
              <a:rPr lang="en-US" dirty="0"/>
              <a:t> Test </a:t>
            </a:r>
            <a:r>
              <a:rPr lang="en-US" dirty="0" err="1"/>
              <a:t>verwendet</a:t>
            </a:r>
            <a:r>
              <a:rPr lang="en-US" dirty="0"/>
              <a:t> </a:t>
            </a:r>
            <a:r>
              <a:rPr lang="en-US" dirty="0" err="1"/>
              <a:t>werden</a:t>
            </a:r>
            <a:r>
              <a:rPr lang="en-US" dirty="0"/>
              <a:t>!</a:t>
            </a:r>
          </a:p>
          <a:p>
            <a:pPr lvl="1"/>
            <a:endParaRPr lang="de-AT" dirty="0"/>
          </a:p>
          <a:p>
            <a:pPr marL="9200" indent="0">
              <a:buNone/>
            </a:pPr>
            <a:endParaRPr lang="en-US" dirty="0" smtClean="0"/>
          </a:p>
          <a:p>
            <a:r>
              <a:rPr lang="en-US" dirty="0" err="1" smtClean="0"/>
              <a:t>Kann</a:t>
            </a:r>
            <a:r>
              <a:rPr lang="en-US" dirty="0" smtClean="0"/>
              <a:t> </a:t>
            </a:r>
            <a:r>
              <a:rPr lang="en-US" dirty="0" err="1" smtClean="0"/>
              <a:t>auch</a:t>
            </a:r>
            <a:r>
              <a:rPr lang="en-US" dirty="0" smtClean="0"/>
              <a:t> Regex matching </a:t>
            </a:r>
            <a:r>
              <a:rPr lang="en-US" dirty="0" err="1" smtClean="0"/>
              <a:t>verwenden</a:t>
            </a:r>
            <a:r>
              <a:rPr lang="en-US" dirty="0" smtClean="0"/>
              <a:t>:</a:t>
            </a:r>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525587" y="2971812"/>
            <a:ext cx="8582025" cy="1085850"/>
          </a:xfrm>
          <a:prstGeom prst="rect">
            <a:avLst/>
          </a:prstGeom>
        </p:spPr>
      </p:pic>
    </p:spTree>
    <p:extLst>
      <p:ext uri="{BB962C8B-B14F-4D97-AF65-F5344CB8AC3E}">
        <p14:creationId xmlns:p14="http://schemas.microsoft.com/office/powerpoint/2010/main" val="8473053"/>
      </p:ext>
    </p:extLst>
  </p:cSld>
  <p:clrMapOvr>
    <a:masterClrMapping/>
  </p:clrMapOvr>
  <p:transition spd="slow">
    <p:push/>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p:txBody>
          <a:bodyPr/>
          <a:lstStyle/>
          <a:p>
            <a:endParaRPr lang="de-AT"/>
          </a:p>
        </p:txBody>
      </p:sp>
      <p:pic>
        <p:nvPicPr>
          <p:cNvPr id="6" name="Picture 5"/>
          <p:cNvPicPr>
            <a:picLocks noChangeAspect="1"/>
          </p:cNvPicPr>
          <p:nvPr/>
        </p:nvPicPr>
        <p:blipFill>
          <a:blip r:embed="rId2"/>
          <a:stretch>
            <a:fillRect/>
          </a:stretch>
        </p:blipFill>
        <p:spPr>
          <a:xfrm>
            <a:off x="1313179" y="447579"/>
            <a:ext cx="9299448" cy="5583820"/>
          </a:xfrm>
          <a:prstGeom prst="rect">
            <a:avLst/>
          </a:prstGeom>
        </p:spPr>
      </p:pic>
    </p:spTree>
    <p:extLst>
      <p:ext uri="{BB962C8B-B14F-4D97-AF65-F5344CB8AC3E}">
        <p14:creationId xmlns:p14="http://schemas.microsoft.com/office/powerpoint/2010/main" val="235564435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Forms</a:t>
            </a:r>
            <a:endParaRPr lang="de-AT" dirty="0"/>
          </a:p>
        </p:txBody>
      </p:sp>
      <p:sp>
        <p:nvSpPr>
          <p:cNvPr id="4" name="Content Placeholder 3"/>
          <p:cNvSpPr>
            <a:spLocks noGrp="1"/>
          </p:cNvSpPr>
          <p:nvPr>
            <p:ph sz="quarter" idx="12"/>
          </p:nvPr>
        </p:nvSpPr>
        <p:spPr/>
        <p:txBody>
          <a:bodyPr/>
          <a:lstStyle/>
          <a:p>
            <a:r>
              <a:rPr lang="en-US" dirty="0" err="1" smtClean="0"/>
              <a:t>spezielle</a:t>
            </a:r>
            <a:r>
              <a:rPr lang="en-US" dirty="0" smtClean="0"/>
              <a:t> </a:t>
            </a:r>
            <a:r>
              <a:rPr lang="en-US" dirty="0" err="1" smtClean="0"/>
              <a:t>Unterstützung</a:t>
            </a:r>
            <a:r>
              <a:rPr lang="en-US" dirty="0" smtClean="0"/>
              <a:t> </a:t>
            </a:r>
            <a:r>
              <a:rPr lang="en-US" dirty="0" err="1" smtClean="0"/>
              <a:t>zur</a:t>
            </a:r>
            <a:r>
              <a:rPr lang="en-US" dirty="0" smtClean="0"/>
              <a:t> Form-</a:t>
            </a:r>
            <a:r>
              <a:rPr lang="en-US" dirty="0" err="1" smtClean="0"/>
              <a:t>Validierung</a:t>
            </a:r>
            <a:endParaRPr lang="en-US" dirty="0" smtClean="0"/>
          </a:p>
          <a:p>
            <a:r>
              <a:rPr lang="en-US" dirty="0" err="1" smtClean="0"/>
              <a:t>Im</a:t>
            </a:r>
            <a:r>
              <a:rPr lang="en-US" dirty="0" smtClean="0"/>
              <a:t> HTML: &lt;form name=“form1”&gt;</a:t>
            </a:r>
          </a:p>
          <a:p>
            <a:r>
              <a:rPr lang="en-US" dirty="0" err="1" smtClean="0"/>
              <a:t>Eigenschaften</a:t>
            </a:r>
            <a:endParaRPr lang="en-US" dirty="0" smtClean="0"/>
          </a:p>
        </p:txBody>
      </p:sp>
      <p:sp>
        <p:nvSpPr>
          <p:cNvPr id="5" name="Text Placeholder 4"/>
          <p:cNvSpPr>
            <a:spLocks noGrp="1"/>
          </p:cNvSpPr>
          <p:nvPr>
            <p:ph type="body" sz="quarter" idx="23"/>
          </p:nvPr>
        </p:nvSpPr>
        <p:spPr/>
        <p:txBody>
          <a:bodyPr/>
          <a:lstStyle/>
          <a:p>
            <a:endParaRPr lang="de-AT"/>
          </a:p>
        </p:txBody>
      </p:sp>
      <p:graphicFrame>
        <p:nvGraphicFramePr>
          <p:cNvPr id="6" name="Table 5"/>
          <p:cNvGraphicFramePr>
            <a:graphicFrameLocks noGrp="1"/>
          </p:cNvGraphicFramePr>
          <p:nvPr>
            <p:extLst>
              <p:ext uri="{D42A27DB-BD31-4B8C-83A1-F6EECF244321}">
                <p14:modId xmlns:p14="http://schemas.microsoft.com/office/powerpoint/2010/main" val="1714041818"/>
              </p:ext>
            </p:extLst>
          </p:nvPr>
        </p:nvGraphicFramePr>
        <p:xfrm>
          <a:off x="1894840" y="3938354"/>
          <a:ext cx="8128000" cy="2286000"/>
        </p:xfrm>
        <a:graphic>
          <a:graphicData uri="http://schemas.openxmlformats.org/drawingml/2006/table">
            <a:tbl>
              <a:tblPr firstRow="1" bandRow="1">
                <a:tableStyleId>{5C22544A-7EE6-4342-B048-85BDC9FD1C3A}</a:tableStyleId>
              </a:tblPr>
              <a:tblGrid>
                <a:gridCol w="4064000"/>
                <a:gridCol w="4064000"/>
              </a:tblGrid>
              <a:tr h="370840">
                <a:tc>
                  <a:txBody>
                    <a:bodyPr/>
                    <a:lstStyle/>
                    <a:p>
                      <a:endParaRPr lang="de-AT" dirty="0"/>
                    </a:p>
                  </a:txBody>
                  <a:tcPr/>
                </a:tc>
                <a:tc>
                  <a:txBody>
                    <a:bodyPr/>
                    <a:lstStyle/>
                    <a:p>
                      <a:endParaRPr lang="de-AT"/>
                    </a:p>
                  </a:txBody>
                  <a:tcPr/>
                </a:tc>
              </a:tr>
              <a:tr h="370840">
                <a:tc>
                  <a:txBody>
                    <a:bodyPr/>
                    <a:lstStyle/>
                    <a:p>
                      <a:r>
                        <a:rPr lang="en-US" dirty="0" smtClean="0"/>
                        <a:t>$pristine</a:t>
                      </a:r>
                      <a:endParaRPr lang="de-AT" dirty="0"/>
                    </a:p>
                  </a:txBody>
                  <a:tcPr/>
                </a:tc>
                <a:tc>
                  <a:txBody>
                    <a:bodyPr/>
                    <a:lstStyle/>
                    <a:p>
                      <a:r>
                        <a:rPr lang="en-US" dirty="0" smtClean="0"/>
                        <a:t>Control</a:t>
                      </a:r>
                      <a:r>
                        <a:rPr lang="en-US" baseline="0" dirty="0" smtClean="0"/>
                        <a:t> “</a:t>
                      </a:r>
                      <a:r>
                        <a:rPr lang="en-US" baseline="0" dirty="0" err="1" smtClean="0"/>
                        <a:t>unangetastet</a:t>
                      </a:r>
                      <a:r>
                        <a:rPr lang="en-US" baseline="0" dirty="0" smtClean="0"/>
                        <a:t>”</a:t>
                      </a:r>
                      <a:endParaRPr lang="de-AT" dirty="0"/>
                    </a:p>
                  </a:txBody>
                  <a:tcPr/>
                </a:tc>
              </a:tr>
              <a:tr h="370840">
                <a:tc>
                  <a:txBody>
                    <a:bodyPr/>
                    <a:lstStyle/>
                    <a:p>
                      <a:r>
                        <a:rPr lang="en-US" dirty="0" smtClean="0"/>
                        <a:t>$dirty</a:t>
                      </a:r>
                    </a:p>
                  </a:txBody>
                  <a:tcPr/>
                </a:tc>
                <a:tc>
                  <a:txBody>
                    <a:bodyPr/>
                    <a:lstStyle/>
                    <a:p>
                      <a:r>
                        <a:rPr lang="en-US" dirty="0" smtClean="0"/>
                        <a:t>Control (war)</a:t>
                      </a:r>
                      <a:r>
                        <a:rPr lang="en-US" baseline="0" dirty="0" smtClean="0"/>
                        <a:t> </a:t>
                      </a:r>
                      <a:r>
                        <a:rPr lang="en-US" baseline="0" dirty="0" err="1" smtClean="0"/>
                        <a:t>befüllt</a:t>
                      </a:r>
                      <a:endParaRPr lang="de-AT" dirty="0"/>
                    </a:p>
                  </a:txBody>
                  <a:tcPr/>
                </a:tc>
              </a:tr>
              <a:tr h="370840">
                <a:tc>
                  <a:txBody>
                    <a:bodyPr/>
                    <a:lstStyle/>
                    <a:p>
                      <a:r>
                        <a:rPr lang="en-US" dirty="0" smtClean="0"/>
                        <a:t>$valid</a:t>
                      </a:r>
                      <a:endParaRPr lang="de-AT" dirty="0"/>
                    </a:p>
                  </a:txBody>
                  <a:tcPr/>
                </a:tc>
                <a:tc>
                  <a:txBody>
                    <a:bodyPr/>
                    <a:lstStyle/>
                    <a:p>
                      <a:r>
                        <a:rPr lang="en-US" dirty="0" err="1" smtClean="0"/>
                        <a:t>Eingaben</a:t>
                      </a:r>
                      <a:r>
                        <a:rPr lang="en-US" dirty="0" smtClean="0"/>
                        <a:t> </a:t>
                      </a:r>
                      <a:r>
                        <a:rPr lang="en-US" dirty="0" err="1" smtClean="0"/>
                        <a:t>gültig</a:t>
                      </a:r>
                      <a:endParaRPr lang="de-AT" dirty="0"/>
                    </a:p>
                  </a:txBody>
                  <a:tcPr/>
                </a:tc>
              </a:tr>
              <a:tr h="370840">
                <a:tc>
                  <a:txBody>
                    <a:bodyPr/>
                    <a:lstStyle/>
                    <a:p>
                      <a:r>
                        <a:rPr lang="en-US" dirty="0" smtClean="0"/>
                        <a:t>$invalid</a:t>
                      </a:r>
                      <a:endParaRPr lang="de-AT" dirty="0"/>
                    </a:p>
                  </a:txBody>
                  <a:tcPr/>
                </a:tc>
                <a:tc>
                  <a:txBody>
                    <a:bodyPr/>
                    <a:lstStyle/>
                    <a:p>
                      <a:r>
                        <a:rPr lang="en-US" dirty="0" err="1" smtClean="0"/>
                        <a:t>Eingaben</a:t>
                      </a:r>
                      <a:r>
                        <a:rPr lang="en-US" dirty="0" smtClean="0"/>
                        <a:t> </a:t>
                      </a:r>
                      <a:r>
                        <a:rPr lang="en-US" dirty="0" err="1" smtClean="0"/>
                        <a:t>ungültig</a:t>
                      </a:r>
                      <a:endParaRPr lang="de-AT" dirty="0"/>
                    </a:p>
                  </a:txBody>
                  <a:tcPr/>
                </a:tc>
              </a:tr>
            </a:tbl>
          </a:graphicData>
        </a:graphic>
      </p:graphicFrame>
    </p:spTree>
    <p:extLst>
      <p:ext uri="{BB962C8B-B14F-4D97-AF65-F5344CB8AC3E}">
        <p14:creationId xmlns:p14="http://schemas.microsoft.com/office/powerpoint/2010/main" val="1918514327"/>
      </p:ext>
    </p:extLst>
  </p:cSld>
  <p:clrMapOvr>
    <a:masterClrMapping/>
  </p:clrMapOvr>
  <p:transition spd="slow">
    <p:push/>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de-AT" dirty="0"/>
          </a:p>
        </p:txBody>
      </p:sp>
      <p:sp>
        <p:nvSpPr>
          <p:cNvPr id="3" name="Content Placeholder 2"/>
          <p:cNvSpPr>
            <a:spLocks noGrp="1"/>
          </p:cNvSpPr>
          <p:nvPr>
            <p:ph sz="quarter" idx="12"/>
          </p:nvPr>
        </p:nvSpPr>
        <p:spPr/>
        <p:txBody>
          <a:bodyPr/>
          <a:lstStyle/>
          <a:p>
            <a:r>
              <a:rPr lang="en-US" dirty="0" err="1" smtClean="0"/>
              <a:t>Neues</a:t>
            </a:r>
            <a:r>
              <a:rPr lang="en-US" dirty="0" smtClean="0"/>
              <a:t> Feature in 1.5</a:t>
            </a:r>
          </a:p>
          <a:p>
            <a:r>
              <a:rPr lang="en-US" dirty="0" err="1" smtClean="0"/>
              <a:t>Einfachere</a:t>
            </a:r>
            <a:r>
              <a:rPr lang="en-US" dirty="0" smtClean="0"/>
              <a:t> Syntax</a:t>
            </a:r>
          </a:p>
          <a:p>
            <a:r>
              <a:rPr lang="en-US" dirty="0" err="1" smtClean="0"/>
              <a:t>Anlehnung</a:t>
            </a:r>
            <a:r>
              <a:rPr lang="en-US" dirty="0" smtClean="0"/>
              <a:t> an Components in Angular 2</a:t>
            </a:r>
          </a:p>
          <a:p>
            <a:pPr lvl="1"/>
            <a:r>
              <a:rPr lang="en-US" dirty="0" err="1" smtClean="0"/>
              <a:t>Ziel</a:t>
            </a:r>
            <a:r>
              <a:rPr lang="en-US" dirty="0" smtClean="0"/>
              <a:t>: </a:t>
            </a:r>
            <a:r>
              <a:rPr lang="en-US" dirty="0" err="1" smtClean="0"/>
              <a:t>Einfacherer</a:t>
            </a:r>
            <a:r>
              <a:rPr lang="en-US" dirty="0" smtClean="0"/>
              <a:t> </a:t>
            </a:r>
            <a:r>
              <a:rPr lang="en-US" dirty="0" err="1" smtClean="0"/>
              <a:t>Umstieg</a:t>
            </a:r>
            <a:r>
              <a:rPr lang="en-US" dirty="0" smtClean="0"/>
              <a:t> auf Angular 2</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4168704142"/>
      </p:ext>
    </p:extLst>
  </p:cSld>
  <p:clrMapOvr>
    <a:masterClrMapping/>
  </p:clrMapOvr>
  <p:transition spd="slow">
    <p:push/>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01471" y="1373364"/>
            <a:ext cx="9696450" cy="5095875"/>
          </a:xfrm>
          <a:prstGeom prst="rect">
            <a:avLst/>
          </a:prstGeom>
        </p:spPr>
      </p:pic>
      <p:sp>
        <p:nvSpPr>
          <p:cNvPr id="2" name="Title 1"/>
          <p:cNvSpPr>
            <a:spLocks noGrp="1"/>
          </p:cNvSpPr>
          <p:nvPr>
            <p:ph type="title"/>
          </p:nvPr>
        </p:nvSpPr>
        <p:spPr/>
        <p:txBody>
          <a:bodyPr/>
          <a:lstStyle/>
          <a:p>
            <a:r>
              <a:rPr lang="en-US" dirty="0" smtClean="0"/>
              <a:t>Components</a:t>
            </a:r>
            <a:endParaRPr lang="de-AT" dirty="0"/>
          </a:p>
        </p:txBody>
      </p:sp>
      <p:sp>
        <p:nvSpPr>
          <p:cNvPr id="4" name="Text Placeholder 3"/>
          <p:cNvSpPr>
            <a:spLocks noGrp="1"/>
          </p:cNvSpPr>
          <p:nvPr>
            <p:ph type="body" sz="quarter" idx="23"/>
          </p:nvPr>
        </p:nvSpPr>
        <p:spPr/>
        <p:txBody>
          <a:bodyPr/>
          <a:lstStyle/>
          <a:p>
            <a:endParaRPr lang="de-AT"/>
          </a:p>
        </p:txBody>
      </p:sp>
      <p:sp>
        <p:nvSpPr>
          <p:cNvPr id="7" name="Rechteck 14"/>
          <p:cNvSpPr/>
          <p:nvPr/>
        </p:nvSpPr>
        <p:spPr>
          <a:xfrm>
            <a:off x="4289606" y="2148724"/>
            <a:ext cx="3665674"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9" name="Rechteck 14"/>
          <p:cNvSpPr/>
          <p:nvPr/>
        </p:nvSpPr>
        <p:spPr>
          <a:xfrm>
            <a:off x="2905814" y="2544331"/>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0" name="Rechteck 14"/>
          <p:cNvSpPr/>
          <p:nvPr/>
        </p:nvSpPr>
        <p:spPr>
          <a:xfrm>
            <a:off x="2905814" y="2976398"/>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
        <p:nvSpPr>
          <p:cNvPr id="11" name="Rechteck 14"/>
          <p:cNvSpPr/>
          <p:nvPr/>
        </p:nvSpPr>
        <p:spPr>
          <a:xfrm>
            <a:off x="2905814" y="4272917"/>
            <a:ext cx="2379418" cy="402452"/>
          </a:xfrm>
          <a:prstGeom prst="rect">
            <a:avLst/>
          </a:prstGeom>
          <a:noFill/>
          <a:ln w="38100">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4705264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Best Practices</a:t>
            </a:r>
            <a:endParaRPr lang="de-AT" dirty="0"/>
          </a:p>
        </p:txBody>
      </p:sp>
      <p:sp>
        <p:nvSpPr>
          <p:cNvPr id="3" name="Content Placeholder 2"/>
          <p:cNvSpPr>
            <a:spLocks noGrp="1"/>
          </p:cNvSpPr>
          <p:nvPr>
            <p:ph sz="quarter" idx="12"/>
          </p:nvPr>
        </p:nvSpPr>
        <p:spPr/>
        <p:txBody>
          <a:bodyPr/>
          <a:lstStyle/>
          <a:p>
            <a:r>
              <a:rPr lang="en-US" dirty="0"/>
              <a:t>See </a:t>
            </a:r>
            <a:r>
              <a:rPr lang="en-US" dirty="0">
                <a:hlinkClick r:id="rId2"/>
              </a:rPr>
              <a:t>https://</a:t>
            </a:r>
            <a:r>
              <a:rPr lang="en-US" dirty="0" smtClean="0">
                <a:hlinkClick r:id="rId2"/>
              </a:rPr>
              <a:t>docs.angularjs.org/guide/component</a:t>
            </a:r>
            <a:endParaRPr lang="en-US" dirty="0" smtClean="0"/>
          </a:p>
          <a:p>
            <a:r>
              <a:rPr lang="en-US" dirty="0" smtClean="0"/>
              <a:t>Inputs: ‘&lt;‘ </a:t>
            </a:r>
            <a:r>
              <a:rPr lang="en-US" dirty="0" err="1" smtClean="0"/>
              <a:t>oder</a:t>
            </a:r>
            <a:r>
              <a:rPr lang="en-US" dirty="0" smtClean="0"/>
              <a:t> ‘@’</a:t>
            </a:r>
          </a:p>
          <a:p>
            <a:r>
              <a:rPr lang="en-US" dirty="0" smtClean="0"/>
              <a:t>Outputs: Events + event data</a:t>
            </a:r>
          </a:p>
          <a:p>
            <a:r>
              <a:rPr lang="en-US" dirty="0" err="1" smtClean="0"/>
              <a:t>Objektbäume</a:t>
            </a:r>
            <a:r>
              <a:rPr lang="en-US" dirty="0" smtClean="0"/>
              <a:t> </a:t>
            </a:r>
            <a:r>
              <a:rPr lang="en-US" dirty="0" err="1" smtClean="0"/>
              <a:t>nicht</a:t>
            </a:r>
            <a:r>
              <a:rPr lang="en-US" dirty="0" smtClean="0"/>
              <a:t> </a:t>
            </a:r>
            <a:r>
              <a:rPr lang="en-US" dirty="0" err="1" smtClean="0"/>
              <a:t>direkt</a:t>
            </a:r>
            <a:r>
              <a:rPr lang="en-US" dirty="0" smtClean="0"/>
              <a:t> </a:t>
            </a:r>
            <a:r>
              <a:rPr lang="en-US" dirty="0" err="1" smtClean="0"/>
              <a:t>modifizieren</a:t>
            </a:r>
            <a:r>
              <a:rPr lang="en-US" dirty="0" smtClean="0"/>
              <a:t>!</a:t>
            </a:r>
          </a:p>
          <a:p>
            <a:pPr lvl="1"/>
            <a:r>
              <a:rPr lang="en-US" dirty="0" err="1" smtClean="0"/>
              <a:t>Technisch</a:t>
            </a:r>
            <a:r>
              <a:rPr lang="en-US" dirty="0" smtClean="0"/>
              <a:t> </a:t>
            </a:r>
            <a:r>
              <a:rPr lang="en-US" dirty="0" err="1" smtClean="0"/>
              <a:t>möglich</a:t>
            </a:r>
            <a:r>
              <a:rPr lang="en-US" dirty="0" smtClean="0"/>
              <a:t> (in angular 1.5)</a:t>
            </a:r>
          </a:p>
          <a:p>
            <a:pPr lvl="1"/>
            <a:r>
              <a:rPr lang="en-US" dirty="0" err="1" smtClean="0"/>
              <a:t>Bricht</a:t>
            </a:r>
            <a:r>
              <a:rPr lang="en-US" dirty="0" smtClean="0"/>
              <a:t> dirty-checking in angular 2</a:t>
            </a:r>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960012314"/>
      </p:ext>
    </p:extLst>
  </p:cSld>
  <p:clrMapOvr>
    <a:masterClrMapping/>
  </p:clrMapOvr>
  <p:transition spd="slow">
    <p:push/>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Hooks</a:t>
            </a:r>
            <a:endParaRPr lang="de-AT" dirty="0"/>
          </a:p>
        </p:txBody>
      </p:sp>
      <p:sp>
        <p:nvSpPr>
          <p:cNvPr id="3" name="Content Placeholder 2"/>
          <p:cNvSpPr>
            <a:spLocks noGrp="1"/>
          </p:cNvSpPr>
          <p:nvPr>
            <p:ph sz="quarter" idx="12"/>
          </p:nvPr>
        </p:nvSpPr>
        <p:spPr/>
        <p:txBody>
          <a:bodyPr/>
          <a:lstStyle/>
          <a:p>
            <a:r>
              <a:rPr lang="en-US" dirty="0" smtClean="0"/>
              <a:t>Components </a:t>
            </a:r>
            <a:r>
              <a:rPr lang="en-US" dirty="0" err="1" smtClean="0"/>
              <a:t>haben</a:t>
            </a:r>
            <a:r>
              <a:rPr lang="en-US" dirty="0" smtClean="0"/>
              <a:t> </a:t>
            </a:r>
            <a:r>
              <a:rPr lang="en-US" dirty="0" err="1" smtClean="0"/>
              <a:t>definierten</a:t>
            </a:r>
            <a:r>
              <a:rPr lang="en-US" dirty="0" smtClean="0"/>
              <a:t> </a:t>
            </a:r>
            <a:r>
              <a:rPr lang="en-US" dirty="0" err="1" smtClean="0"/>
              <a:t>Lebenszyklus</a:t>
            </a:r>
            <a:r>
              <a:rPr lang="en-US" dirty="0" smtClean="0"/>
              <a:t>:</a:t>
            </a:r>
          </a:p>
          <a:p>
            <a:r>
              <a:rPr lang="en-US" dirty="0" smtClean="0"/>
              <a:t>$</a:t>
            </a:r>
            <a:r>
              <a:rPr lang="en-US" dirty="0" err="1" smtClean="0"/>
              <a:t>onInit</a:t>
            </a:r>
            <a:r>
              <a:rPr lang="en-US" dirty="0" smtClean="0"/>
              <a:t>() </a:t>
            </a:r>
          </a:p>
          <a:p>
            <a:pPr lvl="1"/>
            <a:r>
              <a:rPr lang="en-US" dirty="0" err="1" smtClean="0"/>
              <a:t>Wird</a:t>
            </a:r>
            <a:r>
              <a:rPr lang="en-US" dirty="0" smtClean="0"/>
              <a:t> </a:t>
            </a:r>
            <a:r>
              <a:rPr lang="en-US" dirty="0" err="1" smtClean="0"/>
              <a:t>aufgerufen</a:t>
            </a:r>
            <a:r>
              <a:rPr lang="en-US" dirty="0" smtClean="0"/>
              <a:t> </a:t>
            </a:r>
            <a:r>
              <a:rPr lang="en-US" dirty="0" err="1" smtClean="0"/>
              <a:t>nachdem</a:t>
            </a:r>
            <a:r>
              <a:rPr lang="en-US" dirty="0" smtClean="0"/>
              <a:t> </a:t>
            </a:r>
            <a:r>
              <a:rPr lang="en-US" dirty="0" err="1" smtClean="0"/>
              <a:t>aller</a:t>
            </a:r>
            <a:r>
              <a:rPr lang="en-US" dirty="0" smtClean="0"/>
              <a:t> Controller </a:t>
            </a:r>
            <a:r>
              <a:rPr lang="en-US" dirty="0" err="1" smtClean="0"/>
              <a:t>angelegt</a:t>
            </a:r>
            <a:r>
              <a:rPr lang="en-US" dirty="0" smtClean="0"/>
              <a:t> </a:t>
            </a:r>
            <a:r>
              <a:rPr lang="en-US" dirty="0" err="1" smtClean="0"/>
              <a:t>wurden</a:t>
            </a:r>
            <a:r>
              <a:rPr lang="en-US" dirty="0" smtClean="0"/>
              <a:t> (</a:t>
            </a:r>
            <a:r>
              <a:rPr lang="en-US" dirty="0" err="1" smtClean="0"/>
              <a:t>auch</a:t>
            </a:r>
            <a:r>
              <a:rPr lang="en-US" dirty="0" smtClean="0"/>
              <a:t> e.g. nested controller)</a:t>
            </a:r>
          </a:p>
          <a:p>
            <a:r>
              <a:rPr lang="en-US" dirty="0" smtClean="0"/>
              <a:t>$</a:t>
            </a:r>
            <a:r>
              <a:rPr lang="en-US" dirty="0" err="1" smtClean="0"/>
              <a:t>onChanges</a:t>
            </a:r>
            <a:r>
              <a:rPr lang="en-US" dirty="0" smtClean="0"/>
              <a:t>(</a:t>
            </a:r>
            <a:r>
              <a:rPr lang="en-US" dirty="0" err="1" smtClean="0"/>
              <a:t>changesObj</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&lt; (read-only) bindings </a:t>
            </a:r>
            <a:r>
              <a:rPr lang="en-US" dirty="0" err="1" smtClean="0"/>
              <a:t>aktualisiert</a:t>
            </a:r>
            <a:r>
              <a:rPr lang="en-US" dirty="0" smtClean="0"/>
              <a:t> </a:t>
            </a:r>
            <a:r>
              <a:rPr lang="en-US" dirty="0" err="1" smtClean="0"/>
              <a:t>werden</a:t>
            </a:r>
            <a:endParaRPr lang="en-US" dirty="0" smtClean="0"/>
          </a:p>
          <a:p>
            <a:r>
              <a:rPr lang="en-US" dirty="0" smtClean="0"/>
              <a:t>$</a:t>
            </a:r>
            <a:r>
              <a:rPr lang="en-US" dirty="0" err="1" smtClean="0"/>
              <a:t>onDestroy</a:t>
            </a:r>
            <a:r>
              <a:rPr lang="en-US" dirty="0" smtClean="0"/>
              <a:t>()</a:t>
            </a:r>
          </a:p>
          <a:p>
            <a:pPr lvl="1"/>
            <a:r>
              <a:rPr lang="en-US" dirty="0" err="1" smtClean="0"/>
              <a:t>Wird</a:t>
            </a:r>
            <a:r>
              <a:rPr lang="en-US" dirty="0" smtClean="0"/>
              <a:t> </a:t>
            </a:r>
            <a:r>
              <a:rPr lang="en-US" dirty="0" err="1" smtClean="0"/>
              <a:t>aufgerufen</a:t>
            </a:r>
            <a:r>
              <a:rPr lang="en-US" dirty="0" smtClean="0"/>
              <a:t> </a:t>
            </a:r>
            <a:r>
              <a:rPr lang="en-US" dirty="0" err="1" smtClean="0"/>
              <a:t>wenn</a:t>
            </a:r>
            <a:r>
              <a:rPr lang="en-US" dirty="0" smtClean="0"/>
              <a:t> der </a:t>
            </a:r>
            <a:r>
              <a:rPr lang="en-US" dirty="0" err="1" smtClean="0"/>
              <a:t>umgebende</a:t>
            </a:r>
            <a:r>
              <a:rPr lang="en-US" dirty="0" smtClean="0"/>
              <a:t> Scope </a:t>
            </a:r>
            <a:r>
              <a:rPr lang="en-US" dirty="0" err="1" smtClean="0"/>
              <a:t>zerstört</a:t>
            </a:r>
            <a:r>
              <a:rPr lang="en-US" dirty="0" smtClean="0"/>
              <a:t> </a:t>
            </a:r>
            <a:r>
              <a:rPr lang="en-US" dirty="0" err="1" smtClean="0"/>
              <a:t>wird</a:t>
            </a:r>
            <a:endParaRPr lang="en-US" dirty="0" smtClean="0"/>
          </a:p>
          <a:p>
            <a:r>
              <a:rPr lang="en-US" dirty="0" smtClean="0"/>
              <a:t>$</a:t>
            </a:r>
            <a:r>
              <a:rPr lang="en-US" dirty="0" err="1" smtClean="0"/>
              <a:t>postLink</a:t>
            </a:r>
            <a:r>
              <a:rPr lang="en-US" dirty="0" smtClean="0"/>
              <a:t>()</a:t>
            </a:r>
          </a:p>
          <a:p>
            <a:pPr lvl="1"/>
            <a:r>
              <a:rPr lang="en-US" dirty="0" err="1" smtClean="0"/>
              <a:t>Aufruf</a:t>
            </a:r>
            <a:r>
              <a:rPr lang="en-US" dirty="0" smtClean="0"/>
              <a:t> </a:t>
            </a:r>
            <a:r>
              <a:rPr lang="en-US" dirty="0" err="1"/>
              <a:t>n</a:t>
            </a:r>
            <a:r>
              <a:rPr lang="en-US" dirty="0" err="1" smtClean="0"/>
              <a:t>ach</a:t>
            </a:r>
            <a:r>
              <a:rPr lang="en-US" dirty="0" smtClean="0"/>
              <a:t> </a:t>
            </a:r>
            <a:r>
              <a:rPr lang="en-US" dirty="0" err="1" smtClean="0"/>
              <a:t>dem</a:t>
            </a:r>
            <a:r>
              <a:rPr lang="en-US" dirty="0" smtClean="0"/>
              <a:t> </a:t>
            </a:r>
            <a:r>
              <a:rPr lang="en-US" dirty="0" err="1" smtClean="0"/>
              <a:t>Einhängen</a:t>
            </a:r>
            <a:r>
              <a:rPr lang="en-US" dirty="0" smtClean="0"/>
              <a:t> in den DOM </a:t>
            </a:r>
            <a:r>
              <a:rPr lang="en-US" dirty="0" err="1" smtClean="0"/>
              <a:t>baum</a:t>
            </a:r>
            <a:r>
              <a:rPr lang="en-US" dirty="0" smtClean="0"/>
              <a:t> -&gt; </a:t>
            </a:r>
            <a:r>
              <a:rPr lang="en-US" dirty="0" err="1" smtClean="0"/>
              <a:t>Direkte</a:t>
            </a:r>
            <a:r>
              <a:rPr lang="en-US" dirty="0" smtClean="0"/>
              <a:t> DOM Manipulation</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2085734283"/>
      </p:ext>
    </p:extLst>
  </p:cSld>
  <p:clrMapOvr>
    <a:masterClrMapping/>
  </p:clrMapOvr>
  <p:transition spd="slow">
    <p:push/>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 Lifecycle</a:t>
            </a:r>
            <a:endParaRPr lang="de-AT" dirty="0"/>
          </a:p>
        </p:txBody>
      </p:sp>
      <p:sp>
        <p:nvSpPr>
          <p:cNvPr id="4" name="Text Placeholder 3"/>
          <p:cNvSpPr>
            <a:spLocks noGrp="1"/>
          </p:cNvSpPr>
          <p:nvPr>
            <p:ph type="body" sz="quarter" idx="23"/>
          </p:nvPr>
        </p:nvSpPr>
        <p:spPr/>
        <p:txBody>
          <a:bodyPr/>
          <a:lstStyle/>
          <a:p>
            <a:endParaRPr lang="de-AT"/>
          </a:p>
        </p:txBody>
      </p:sp>
      <p:pic>
        <p:nvPicPr>
          <p:cNvPr id="5" name="Picture 4"/>
          <p:cNvPicPr>
            <a:picLocks noChangeAspect="1"/>
          </p:cNvPicPr>
          <p:nvPr/>
        </p:nvPicPr>
        <p:blipFill>
          <a:blip r:embed="rId2"/>
          <a:stretch>
            <a:fillRect/>
          </a:stretch>
        </p:blipFill>
        <p:spPr>
          <a:xfrm>
            <a:off x="1395038" y="73151"/>
            <a:ext cx="6386505" cy="6690233"/>
          </a:xfrm>
          <a:prstGeom prst="rect">
            <a:avLst/>
          </a:prstGeom>
        </p:spPr>
      </p:pic>
    </p:spTree>
    <p:extLst>
      <p:ext uri="{BB962C8B-B14F-4D97-AF65-F5344CB8AC3E}">
        <p14:creationId xmlns:p14="http://schemas.microsoft.com/office/powerpoint/2010/main" val="27888810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de-AT" dirty="0"/>
          </a:p>
        </p:txBody>
      </p:sp>
      <p:sp>
        <p:nvSpPr>
          <p:cNvPr id="3" name="Content Placeholder 2"/>
          <p:cNvSpPr>
            <a:spLocks noGrp="1"/>
          </p:cNvSpPr>
          <p:nvPr>
            <p:ph sz="quarter" idx="12"/>
          </p:nvPr>
        </p:nvSpPr>
        <p:spPr/>
        <p:txBody>
          <a:bodyPr/>
          <a:lstStyle/>
          <a:p>
            <a:r>
              <a:rPr lang="en-US" dirty="0" err="1" smtClean="0"/>
              <a:t>Direktiven</a:t>
            </a:r>
            <a:r>
              <a:rPr lang="en-US" dirty="0" smtClean="0"/>
              <a:t>, die </a:t>
            </a:r>
            <a:r>
              <a:rPr lang="en-US" dirty="0" err="1" smtClean="0"/>
              <a:t>Inhalte</a:t>
            </a:r>
            <a:r>
              <a:rPr lang="en-US" dirty="0" smtClean="0"/>
              <a:t> </a:t>
            </a:r>
            <a:r>
              <a:rPr lang="en-US" dirty="0" err="1" smtClean="0"/>
              <a:t>wrappen</a:t>
            </a:r>
            <a:endParaRPr lang="en-US" dirty="0" smtClean="0"/>
          </a:p>
          <a:p>
            <a:r>
              <a:rPr lang="en-US" dirty="0" err="1" smtClean="0"/>
              <a:t>Beispiel</a:t>
            </a:r>
            <a:r>
              <a:rPr lang="en-US" dirty="0" smtClean="0"/>
              <a:t>: </a:t>
            </a:r>
            <a:r>
              <a:rPr lang="en-US" dirty="0" err="1" smtClean="0"/>
              <a:t>Modaler</a:t>
            </a:r>
            <a:r>
              <a:rPr lang="en-US" dirty="0" smtClean="0"/>
              <a:t> Dialog</a:t>
            </a:r>
          </a:p>
          <a:p>
            <a:pPr lvl="1"/>
            <a:r>
              <a:rPr lang="en-US" dirty="0" err="1" smtClean="0"/>
              <a:t>Umrandung</a:t>
            </a:r>
            <a:r>
              <a:rPr lang="en-US" dirty="0" smtClean="0"/>
              <a:t>, </a:t>
            </a:r>
            <a:r>
              <a:rPr lang="en-US" dirty="0" err="1" smtClean="0"/>
              <a:t>Schließenbutton</a:t>
            </a:r>
            <a:r>
              <a:rPr lang="en-US" dirty="0" smtClean="0"/>
              <a:t>, </a:t>
            </a:r>
            <a:r>
              <a:rPr lang="en-US" dirty="0" err="1" smtClean="0"/>
              <a:t>titlebar</a:t>
            </a:r>
            <a:r>
              <a:rPr lang="en-US" dirty="0" smtClean="0"/>
              <a:t> </a:t>
            </a:r>
            <a:r>
              <a:rPr lang="en-US" dirty="0" err="1" smtClean="0"/>
              <a:t>etc</a:t>
            </a:r>
            <a:r>
              <a:rPr lang="en-US" dirty="0" smtClean="0"/>
              <a:t>, </a:t>
            </a:r>
            <a:r>
              <a:rPr lang="en-US" dirty="0" err="1" smtClean="0"/>
              <a:t>haben</a:t>
            </a:r>
            <a:r>
              <a:rPr lang="en-US" dirty="0" smtClean="0"/>
              <a:t> </a:t>
            </a:r>
            <a:r>
              <a:rPr lang="en-US" dirty="0" err="1" smtClean="0"/>
              <a:t>gleiche</a:t>
            </a:r>
            <a:r>
              <a:rPr lang="en-US" dirty="0" smtClean="0"/>
              <a:t> </a:t>
            </a:r>
            <a:r>
              <a:rPr lang="en-US" dirty="0" err="1" smtClean="0"/>
              <a:t>Struktur</a:t>
            </a:r>
            <a:endParaRPr lang="en-US" dirty="0" smtClean="0"/>
          </a:p>
          <a:p>
            <a:pPr lvl="1"/>
            <a:r>
              <a:rPr lang="en-US" dirty="0" err="1" smtClean="0"/>
              <a:t>Inhalt</a:t>
            </a:r>
            <a:r>
              <a:rPr lang="en-US" dirty="0" smtClean="0"/>
              <a:t>: </a:t>
            </a:r>
            <a:r>
              <a:rPr lang="en-US" dirty="0" err="1" smtClean="0"/>
              <a:t>Dynamisch</a:t>
            </a:r>
            <a:r>
              <a:rPr lang="en-US" dirty="0" smtClean="0"/>
              <a:t>, </a:t>
            </a:r>
            <a:r>
              <a:rPr lang="en-US" dirty="0" err="1" smtClean="0"/>
              <a:t>bestimmt</a:t>
            </a:r>
            <a:r>
              <a:rPr lang="en-US" dirty="0" smtClean="0"/>
              <a:t> </a:t>
            </a:r>
            <a:r>
              <a:rPr lang="en-US" dirty="0" err="1" smtClean="0"/>
              <a:t>durch</a:t>
            </a:r>
            <a:r>
              <a:rPr lang="en-US" dirty="0" smtClean="0"/>
              <a:t> </a:t>
            </a:r>
            <a:r>
              <a:rPr lang="en-US" dirty="0" err="1" smtClean="0"/>
              <a:t>Anwendung</a:t>
            </a:r>
            <a:r>
              <a:rPr lang="en-US" dirty="0" smtClean="0"/>
              <a:t> der </a:t>
            </a:r>
            <a:r>
              <a:rPr lang="en-US" dirty="0" err="1" smtClean="0"/>
              <a:t>Direktive</a:t>
            </a:r>
            <a:endParaRPr lang="de-AT" dirty="0" smtClean="0"/>
          </a:p>
          <a:p>
            <a:pPr lvl="1"/>
            <a:endParaRPr lang="en-US" dirty="0" smtClean="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3939587667"/>
      </p:ext>
    </p:extLst>
  </p:cSld>
  <p:clrMapOvr>
    <a:masterClrMapping/>
  </p:clrMapOvr>
  <p:transition spd="slow">
    <p:push/>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Slots</a:t>
            </a:r>
            <a:endParaRPr lang="de-AT" dirty="0"/>
          </a:p>
        </p:txBody>
      </p:sp>
      <p:sp>
        <p:nvSpPr>
          <p:cNvPr id="3" name="Content Placeholder 2"/>
          <p:cNvSpPr>
            <a:spLocks noGrp="1"/>
          </p:cNvSpPr>
          <p:nvPr>
            <p:ph sz="quarter" idx="12"/>
          </p:nvPr>
        </p:nvSpPr>
        <p:spPr/>
        <p:txBody>
          <a:bodyPr/>
          <a:lstStyle/>
          <a:p>
            <a:r>
              <a:rPr lang="en-US" dirty="0" err="1" smtClean="0"/>
              <a:t>Mehrere</a:t>
            </a:r>
            <a:r>
              <a:rPr lang="en-US" dirty="0" smtClean="0"/>
              <a:t> </a:t>
            </a:r>
            <a:r>
              <a:rPr lang="en-US" dirty="0" err="1" smtClean="0"/>
              <a:t>Transclusions</a:t>
            </a:r>
            <a:r>
              <a:rPr lang="en-US" dirty="0" smtClean="0"/>
              <a:t> pro directive</a:t>
            </a:r>
          </a:p>
          <a:p>
            <a:pPr lvl="1"/>
            <a:r>
              <a:rPr lang="en-US" dirty="0" smtClean="0"/>
              <a:t>E.g. Title content, Body content</a:t>
            </a:r>
          </a:p>
          <a:p>
            <a:r>
              <a:rPr lang="en-US" dirty="0" err="1" smtClean="0"/>
              <a:t>Durch</a:t>
            </a:r>
            <a:r>
              <a:rPr lang="en-US" dirty="0" smtClean="0"/>
              <a:t> Name </a:t>
            </a:r>
            <a:r>
              <a:rPr lang="en-US" dirty="0" err="1" smtClean="0"/>
              <a:t>identifiziert</a:t>
            </a:r>
            <a:endParaRPr lang="de-AT" dirty="0"/>
          </a:p>
        </p:txBody>
      </p:sp>
      <p:sp>
        <p:nvSpPr>
          <p:cNvPr id="4" name="Text Placeholder 3"/>
          <p:cNvSpPr>
            <a:spLocks noGrp="1"/>
          </p:cNvSpPr>
          <p:nvPr>
            <p:ph type="body" sz="quarter" idx="23"/>
          </p:nvPr>
        </p:nvSpPr>
        <p:spPr/>
        <p:txBody>
          <a:bodyPr/>
          <a:lstStyle/>
          <a:p>
            <a:endParaRPr lang="de-AT"/>
          </a:p>
        </p:txBody>
      </p:sp>
    </p:spTree>
    <p:extLst>
      <p:ext uri="{BB962C8B-B14F-4D97-AF65-F5344CB8AC3E}">
        <p14:creationId xmlns:p14="http://schemas.microsoft.com/office/powerpoint/2010/main" val="996991786"/>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Controller</a:t>
            </a:r>
            <a:endParaRPr lang="de-AT" dirty="0"/>
          </a:p>
        </p:txBody>
      </p:sp>
      <p:sp>
        <p:nvSpPr>
          <p:cNvPr id="8" name="Inhaltsplatzhalter 7"/>
          <p:cNvSpPr>
            <a:spLocks noGrp="1"/>
          </p:cNvSpPr>
          <p:nvPr>
            <p:ph sz="quarter" idx="22"/>
          </p:nvPr>
        </p:nvSpPr>
        <p:spPr/>
        <p:txBody>
          <a:bodyPr/>
          <a:lstStyle/>
          <a:p>
            <a:endParaRPr lang="de-AT" dirty="0"/>
          </a:p>
        </p:txBody>
      </p:sp>
      <p:sp>
        <p:nvSpPr>
          <p:cNvPr id="13" name="Textplatzhalter 12"/>
          <p:cNvSpPr>
            <a:spLocks noGrp="1"/>
          </p:cNvSpPr>
          <p:nvPr>
            <p:ph type="body" sz="quarter" idx="23"/>
          </p:nvPr>
        </p:nvSpPr>
        <p:spPr/>
        <p:txBody>
          <a:bodyPr/>
          <a:lstStyle/>
          <a:p>
            <a:endParaRPr lang="de-AT"/>
          </a:p>
        </p:txBody>
      </p:sp>
      <p:sp>
        <p:nvSpPr>
          <p:cNvPr id="14" name="Textplatzhalter 13"/>
          <p:cNvSpPr>
            <a:spLocks noGrp="1"/>
          </p:cNvSpPr>
          <p:nvPr>
            <p:ph type="body" sz="quarter" idx="24"/>
          </p:nvPr>
        </p:nvSpPr>
        <p:spPr/>
        <p:txBody>
          <a:bodyPr/>
          <a:lstStyle/>
          <a:p>
            <a:pPr marL="342900" indent="-342900">
              <a:buFont typeface="Arial" panose="020B0604020202020204" pitchFamily="34" charset="0"/>
              <a:buChar char="•"/>
            </a:pPr>
            <a:r>
              <a:rPr lang="de-AT" dirty="0" err="1" smtClean="0"/>
              <a:t>ng-app</a:t>
            </a:r>
            <a:r>
              <a:rPr lang="de-AT" dirty="0" smtClean="0"/>
              <a:t> </a:t>
            </a:r>
          </a:p>
          <a:p>
            <a:pPr marL="584194" lvl="1" indent="-342900">
              <a:buFont typeface="Arial" panose="020B0604020202020204" pitchFamily="34" charset="0"/>
              <a:buChar char="•"/>
            </a:pPr>
            <a:r>
              <a:rPr lang="de-AT" dirty="0" smtClean="0"/>
              <a:t>Initialisiert </a:t>
            </a:r>
            <a:r>
              <a:rPr lang="de-AT" dirty="0" err="1" smtClean="0"/>
              <a:t>angularjs</a:t>
            </a:r>
            <a:r>
              <a:rPr lang="de-AT" dirty="0" smtClean="0"/>
              <a:t> für einen Bereich</a:t>
            </a:r>
          </a:p>
          <a:p>
            <a:pPr marL="584194" lvl="1" indent="-342900">
              <a:buFont typeface="Arial" panose="020B0604020202020204" pitchFamily="34" charset="0"/>
              <a:buChar char="•"/>
            </a:pPr>
            <a:r>
              <a:rPr lang="de-AT" dirty="0" smtClean="0"/>
              <a:t>beschreibt das Haupt </a:t>
            </a:r>
            <a:r>
              <a:rPr lang="de-AT" dirty="0" err="1" smtClean="0"/>
              <a:t>modul</a:t>
            </a:r>
            <a:r>
              <a:rPr lang="de-AT" dirty="0" smtClean="0"/>
              <a:t> </a:t>
            </a:r>
          </a:p>
          <a:p>
            <a:pPr marL="584194" lvl="1" indent="-342900">
              <a:buFont typeface="Arial" panose="020B0604020202020204" pitchFamily="34" charset="0"/>
              <a:buChar char="•"/>
            </a:pPr>
            <a:r>
              <a:rPr lang="de-AT" dirty="0" smtClean="0"/>
              <a:t>Theoretisch mehrere möglich</a:t>
            </a:r>
          </a:p>
          <a:p>
            <a:pPr marL="584194" lvl="1" indent="-342900">
              <a:buFont typeface="Arial" panose="020B0604020202020204" pitchFamily="34" charset="0"/>
              <a:buChar char="•"/>
            </a:pPr>
            <a:r>
              <a:rPr lang="de-AT" dirty="0" smtClean="0"/>
              <a:t>In der Praxis meist nur 1x pro </a:t>
            </a:r>
            <a:r>
              <a:rPr lang="de-AT" dirty="0" err="1" smtClean="0"/>
              <a:t>WebApp</a:t>
            </a:r>
            <a:endParaRPr lang="de-AT" dirty="0" smtClean="0"/>
          </a:p>
          <a:p>
            <a:pPr marL="584194" lvl="1" indent="-342900">
              <a:buFont typeface="Arial" panose="020B0604020202020204" pitchFamily="34" charset="0"/>
              <a:buChar char="•"/>
            </a:pPr>
            <a:endParaRPr lang="de-AT" dirty="0" smtClean="0"/>
          </a:p>
          <a:p>
            <a:pPr marL="342900" indent="-342900">
              <a:buFont typeface="Arial" panose="020B0604020202020204" pitchFamily="34" charset="0"/>
              <a:buChar char="•"/>
            </a:pPr>
            <a:r>
              <a:rPr lang="de-AT" dirty="0" err="1" smtClean="0"/>
              <a:t>ng</a:t>
            </a:r>
            <a:r>
              <a:rPr lang="de-AT" dirty="0" smtClean="0"/>
              <a:t>-controller</a:t>
            </a:r>
          </a:p>
          <a:p>
            <a:pPr marL="584194" lvl="1" indent="-342900">
              <a:buFont typeface="Arial" panose="020B0604020202020204" pitchFamily="34" charset="0"/>
              <a:buChar char="•"/>
            </a:pPr>
            <a:r>
              <a:rPr lang="de-AT" dirty="0" smtClean="0"/>
              <a:t>Referenzier Controller</a:t>
            </a:r>
          </a:p>
          <a:p>
            <a:pPr marL="584194" lvl="1" indent="-342900">
              <a:buFont typeface="Arial" panose="020B0604020202020204" pitchFamily="34" charset="0"/>
              <a:buChar char="•"/>
            </a:pPr>
            <a:r>
              <a:rPr lang="de-AT" dirty="0" smtClean="0"/>
              <a:t>‚Kontrolliert‘ einen Bereich einer Seite</a:t>
            </a:r>
          </a:p>
          <a:p>
            <a:pPr marL="584194" lvl="1" indent="-342900">
              <a:buFont typeface="Arial" panose="020B0604020202020204" pitchFamily="34" charset="0"/>
              <a:buChar char="•"/>
            </a:pPr>
            <a:r>
              <a:rPr lang="de-AT" dirty="0" smtClean="0"/>
              <a:t>Eigener </a:t>
            </a:r>
            <a:r>
              <a:rPr lang="de-AT" dirty="0" err="1" smtClean="0"/>
              <a:t>Scope</a:t>
            </a:r>
            <a:endParaRPr lang="de-AT" dirty="0" smtClean="0"/>
          </a:p>
          <a:p>
            <a:pPr marL="342900" indent="-342900">
              <a:buFont typeface="Arial" panose="020B0604020202020204" pitchFamily="34" charset="0"/>
              <a:buChar char="•"/>
            </a:pPr>
            <a:endParaRPr lang="de-AT" dirty="0"/>
          </a:p>
        </p:txBody>
      </p:sp>
      <p:sp>
        <p:nvSpPr>
          <p:cNvPr id="15" name="Textplatzhalter 14"/>
          <p:cNvSpPr>
            <a:spLocks noGrp="1"/>
          </p:cNvSpPr>
          <p:nvPr>
            <p:ph type="body" sz="quarter" idx="25"/>
          </p:nvPr>
        </p:nvSpPr>
        <p:spPr/>
        <p:txBody>
          <a:bodyPr/>
          <a:lstStyle/>
          <a:p>
            <a:endParaRPr lang="de-AT"/>
          </a:p>
        </p:txBody>
      </p:sp>
      <p:pic>
        <p:nvPicPr>
          <p:cNvPr id="4" name="Grafik 3"/>
          <p:cNvPicPr>
            <a:picLocks noChangeAspect="1"/>
          </p:cNvPicPr>
          <p:nvPr/>
        </p:nvPicPr>
        <p:blipFill>
          <a:blip r:embed="rId2"/>
          <a:stretch>
            <a:fillRect/>
          </a:stretch>
        </p:blipFill>
        <p:spPr>
          <a:xfrm>
            <a:off x="623391" y="228966"/>
            <a:ext cx="7104789" cy="3956246"/>
          </a:xfrm>
          <a:prstGeom prst="rect">
            <a:avLst/>
          </a:prstGeom>
        </p:spPr>
      </p:pic>
      <p:pic>
        <p:nvPicPr>
          <p:cNvPr id="5" name="Grafik 4"/>
          <p:cNvPicPr>
            <a:picLocks noChangeAspect="1"/>
          </p:cNvPicPr>
          <p:nvPr/>
        </p:nvPicPr>
        <p:blipFill>
          <a:blip r:embed="rId3"/>
          <a:stretch>
            <a:fillRect/>
          </a:stretch>
        </p:blipFill>
        <p:spPr>
          <a:xfrm>
            <a:off x="587854" y="4777150"/>
            <a:ext cx="7140327" cy="1785082"/>
          </a:xfrm>
          <a:prstGeom prst="rect">
            <a:avLst/>
          </a:prstGeom>
        </p:spPr>
      </p:pic>
      <p:sp>
        <p:nvSpPr>
          <p:cNvPr id="6" name="Rechteck 5"/>
          <p:cNvSpPr/>
          <p:nvPr/>
        </p:nvSpPr>
        <p:spPr>
          <a:xfrm>
            <a:off x="1660125" y="756140"/>
            <a:ext cx="144759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Rechteck 6"/>
          <p:cNvSpPr/>
          <p:nvPr/>
        </p:nvSpPr>
        <p:spPr>
          <a:xfrm>
            <a:off x="3580642" y="5293654"/>
            <a:ext cx="811530" cy="25009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9" name="Gewinkelte Verbindung 8"/>
          <p:cNvCxnSpPr>
            <a:stCxn id="6" idx="3"/>
            <a:endCxn id="7" idx="0"/>
          </p:cNvCxnSpPr>
          <p:nvPr/>
        </p:nvCxnSpPr>
        <p:spPr>
          <a:xfrm>
            <a:off x="3107715" y="881186"/>
            <a:ext cx="878692" cy="4412468"/>
          </a:xfrm>
          <a:prstGeom prst="bentConnector2">
            <a:avLst/>
          </a:prstGeom>
          <a:ln>
            <a:solidFill>
              <a:schemeClr val="accent6"/>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2686292" y="5788244"/>
            <a:ext cx="1961661" cy="25009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Rechteck 10"/>
          <p:cNvSpPr/>
          <p:nvPr/>
        </p:nvSpPr>
        <p:spPr>
          <a:xfrm>
            <a:off x="2112885" y="2192128"/>
            <a:ext cx="3435659" cy="27586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12" name="Gewinkelte Verbindung 11"/>
          <p:cNvCxnSpPr>
            <a:stCxn id="11" idx="3"/>
            <a:endCxn id="10" idx="3"/>
          </p:cNvCxnSpPr>
          <p:nvPr/>
        </p:nvCxnSpPr>
        <p:spPr>
          <a:xfrm flipH="1">
            <a:off x="4647953" y="2330060"/>
            <a:ext cx="900591" cy="3583230"/>
          </a:xfrm>
          <a:prstGeom prst="bentConnector3">
            <a:avLst>
              <a:gd name="adj1" fmla="val -74671"/>
            </a:avLst>
          </a:prstGeom>
          <a:ln>
            <a:solidFill>
              <a:srgbClr val="00B0F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4418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Lst>
  </p:timing>
</p:sld>
</file>

<file path=ppt/theme/theme1.xml><?xml version="1.0" encoding="utf-8"?>
<a:theme xmlns:a="http://schemas.openxmlformats.org/drawingml/2006/main" name="Larissa-Design">
  <a:themeElements>
    <a:clrScheme name="Custom 1">
      <a:dk1>
        <a:srgbClr val="595959"/>
      </a:dk1>
      <a:lt1>
        <a:srgbClr val="FFFFFF"/>
      </a:lt1>
      <a:dk2>
        <a:srgbClr val="7F7F7F"/>
      </a:dk2>
      <a:lt2>
        <a:srgbClr val="F2F2F2"/>
      </a:lt2>
      <a:accent1>
        <a:srgbClr val="0071BC"/>
      </a:accent1>
      <a:accent2>
        <a:srgbClr val="72BF44"/>
      </a:accent2>
      <a:accent3>
        <a:srgbClr val="C52A1C"/>
      </a:accent3>
      <a:accent4>
        <a:srgbClr val="FFCC00"/>
      </a:accent4>
      <a:accent5>
        <a:srgbClr val="50A5DC"/>
      </a:accent5>
      <a:accent6>
        <a:srgbClr val="9DD435"/>
      </a:accent6>
      <a:hlink>
        <a:srgbClr val="0070C0"/>
      </a:hlink>
      <a:folHlink>
        <a:srgbClr val="00B0F0"/>
      </a:folHlink>
    </a:clrScheme>
    <a:fontScheme name="software architec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architects presentation template V4</Template>
  <TotalTime>0</TotalTime>
  <Words>1644</Words>
  <Application>Microsoft Office PowerPoint</Application>
  <PresentationFormat>Widescreen</PresentationFormat>
  <Paragraphs>453</Paragraphs>
  <Slides>89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89</vt:i4>
      </vt:variant>
    </vt:vector>
  </HeadingPairs>
  <TitlesOfParts>
    <vt:vector size="100" baseType="lpstr">
      <vt:lpstr>ＭＳ Ｐゴシック</vt:lpstr>
      <vt:lpstr>Arial</vt:lpstr>
      <vt:lpstr>Calibri</vt:lpstr>
      <vt:lpstr>Consolas</vt:lpstr>
      <vt:lpstr>Courier New</vt:lpstr>
      <vt:lpstr>Segoe UI</vt:lpstr>
      <vt:lpstr>Segoe UI Light</vt:lpstr>
      <vt:lpstr>Segoe UI Semilight</vt:lpstr>
      <vt:lpstr>Wingdings</vt:lpstr>
      <vt:lpstr>Wingdings 3</vt:lpstr>
      <vt:lpstr>Larissa-Design</vt:lpstr>
      <vt:lpstr>AngularJS</vt:lpstr>
      <vt:lpstr>AngularJS</vt:lpstr>
      <vt:lpstr>Bootstrapping</vt:lpstr>
      <vt:lpstr>nodejs</vt:lpstr>
      <vt:lpstr>AngularJS Hello World</vt:lpstr>
      <vt:lpstr>Expressions</vt:lpstr>
      <vt:lpstr>2-way Data-Binding</vt:lpstr>
      <vt:lpstr>2-way Data-Binding</vt:lpstr>
      <vt:lpstr>Controller</vt:lpstr>
      <vt:lpstr>Controller</vt:lpstr>
      <vt:lpstr>App</vt:lpstr>
      <vt:lpstr>Factory Function / Dependency Injection</vt:lpstr>
      <vt:lpstr>Controller</vt:lpstr>
      <vt:lpstr>$watch</vt:lpstr>
      <vt:lpstr>Digest Cycle</vt:lpstr>
      <vt:lpstr>Digest Cycle</vt:lpstr>
      <vt:lpstr>ng-repeat</vt:lpstr>
      <vt:lpstr>ng-repeat</vt:lpstr>
      <vt:lpstr>ng-click</vt:lpstr>
      <vt:lpstr>ng-click</vt:lpstr>
      <vt:lpstr>track by</vt:lpstr>
      <vt:lpstr>$index, $first, $last</vt:lpstr>
      <vt:lpstr>$index</vt:lpstr>
      <vt:lpstr>ng-model</vt:lpstr>
      <vt:lpstr>ng-model</vt:lpstr>
      <vt:lpstr>Styling (Bootstrap)</vt:lpstr>
      <vt:lpstr>ng-class</vt:lpstr>
      <vt:lpstr>ng-class</vt:lpstr>
      <vt:lpstr>ng-show / ng-hide</vt:lpstr>
      <vt:lpstr>ng-show / ng-hide</vt:lpstr>
      <vt:lpstr>ng-if</vt:lpstr>
      <vt:lpstr>PowerPoint Presentation</vt:lpstr>
      <vt:lpstr>PowerPoint Presentation</vt:lpstr>
      <vt:lpstr>$interval</vt:lpstr>
      <vt:lpstr>Scopes</vt:lpstr>
      <vt:lpstr>PowerPoint Presentation</vt:lpstr>
      <vt:lpstr>Scopes</vt:lpstr>
      <vt:lpstr>Building Larger Applications</vt:lpstr>
      <vt:lpstr>Building Larger Applications</vt:lpstr>
      <vt:lpstr>Dependency Injection</vt:lpstr>
      <vt:lpstr>Values / Constants</vt:lpstr>
      <vt:lpstr>Values / Constants</vt:lpstr>
      <vt:lpstr>Factories</vt:lpstr>
      <vt:lpstr>Factories</vt:lpstr>
      <vt:lpstr>Factories</vt:lpstr>
      <vt:lpstr>Services</vt:lpstr>
      <vt:lpstr>Providers (fortgeschritten)</vt:lpstr>
      <vt:lpstr>Kommunikation mit Server</vt:lpstr>
      <vt:lpstr>PowerPoint Presentation</vt:lpstr>
      <vt:lpstr>PowerPoint Presentation</vt:lpstr>
      <vt:lpstr>http Put</vt:lpstr>
      <vt:lpstr>Directives</vt:lpstr>
      <vt:lpstr>Custom Directive</vt:lpstr>
      <vt:lpstr>Custom Directive</vt:lpstr>
      <vt:lpstr>PowerPoint Presentation</vt:lpstr>
      <vt:lpstr>PowerPoint Presentation</vt:lpstr>
      <vt:lpstr>= vs @ vs &amp;</vt:lpstr>
      <vt:lpstr>PowerPoint Presentation</vt:lpstr>
      <vt:lpstr>PowerPoint Presentation</vt:lpstr>
      <vt:lpstr>Client Side Routing</vt:lpstr>
      <vt:lpstr>PowerPoint Presentation</vt:lpstr>
      <vt:lpstr>Client-Side Routing</vt:lpstr>
      <vt:lpstr>PowerPoint Presentation</vt:lpstr>
      <vt:lpstr>PowerPoint Presentation</vt:lpstr>
      <vt:lpstr>PowerPoint Presentation</vt:lpstr>
      <vt:lpstr>PowerPoint Presentation</vt:lpstr>
      <vt:lpstr>Events, $broadcast, $emit &amp; $on</vt:lpstr>
      <vt:lpstr>PowerPoint Presentation</vt:lpstr>
      <vt:lpstr>PowerPoint Presentation</vt:lpstr>
      <vt:lpstr>$destroy</vt:lpstr>
      <vt:lpstr>ng-switch</vt:lpstr>
      <vt:lpstr>ng-include</vt:lpstr>
      <vt:lpstr>Filter</vt:lpstr>
      <vt:lpstr>Unit Testing</vt:lpstr>
      <vt:lpstr>Jasmine</vt:lpstr>
      <vt:lpstr>Karma</vt:lpstr>
      <vt:lpstr>angular-mocks</vt:lpstr>
      <vt:lpstr>Jasmine JS</vt:lpstr>
      <vt:lpstr>Controller Testen</vt:lpstr>
      <vt:lpstr>$http mocking</vt:lpstr>
      <vt:lpstr>PowerPoint Presentation</vt:lpstr>
      <vt:lpstr>Forms</vt:lpstr>
      <vt:lpstr>Components</vt:lpstr>
      <vt:lpstr>Components</vt:lpstr>
      <vt:lpstr>Components Best Practices</vt:lpstr>
      <vt:lpstr>Lifecycle Hooks</vt:lpstr>
      <vt:lpstr>Component Lifecycle</vt:lpstr>
      <vt:lpstr>Transclusion</vt:lpstr>
      <vt:lpstr>Transclusion Slots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AngularJS</dc:title>
  <dc:creator>Philipp Aumayr</dc:creator>
  <cp:lastModifiedBy>Philipp Aumayr</cp:lastModifiedBy>
  <cp:revision>237</cp:revision>
  <dcterms:created xsi:type="dcterms:W3CDTF">2015-10-05T13:47:00Z</dcterms:created>
  <dcterms:modified xsi:type="dcterms:W3CDTF">2016-03-29T15:37:43Z</dcterms:modified>
</cp:coreProperties>
</file>