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56" r:id="rId2"/>
    <p:sldId id="257" r:id="rId3"/>
    <p:sldId id="258" r:id="rId4"/>
    <p:sldId id="259" r:id="rId5"/>
    <p:sldId id="260" r:id="rId6"/>
    <p:sldId id="261" r:id="rId7"/>
    <p:sldId id="262" r:id="rId8"/>
    <p:sldId id="309" r:id="rId9"/>
    <p:sldId id="263" r:id="rId10"/>
    <p:sldId id="264" r:id="rId11"/>
    <p:sldId id="265" r:id="rId12"/>
    <p:sldId id="267" r:id="rId13"/>
    <p:sldId id="266" r:id="rId14"/>
    <p:sldId id="324" r:id="rId15"/>
    <p:sldId id="322" r:id="rId16"/>
    <p:sldId id="341" r:id="rId17"/>
    <p:sldId id="268" r:id="rId18"/>
    <p:sldId id="269" r:id="rId19"/>
    <p:sldId id="270" r:id="rId20"/>
    <p:sldId id="271" r:id="rId21"/>
    <p:sldId id="272" r:id="rId22"/>
    <p:sldId id="273" r:id="rId23"/>
    <p:sldId id="274" r:id="rId24"/>
    <p:sldId id="275" r:id="rId25"/>
    <p:sldId id="276" r:id="rId26"/>
    <p:sldId id="277" r:id="rId27"/>
    <p:sldId id="301" r:id="rId28"/>
    <p:sldId id="308" r:id="rId29"/>
    <p:sldId id="302" r:id="rId30"/>
    <p:sldId id="310" r:id="rId31"/>
    <p:sldId id="303" r:id="rId32"/>
    <p:sldId id="311" r:id="rId33"/>
    <p:sldId id="312" r:id="rId34"/>
    <p:sldId id="304" r:id="rId35"/>
    <p:sldId id="325" r:id="rId36"/>
    <p:sldId id="327" r:id="rId37"/>
    <p:sldId id="326" r:id="rId38"/>
    <p:sldId id="279" r:id="rId39"/>
    <p:sldId id="278" r:id="rId40"/>
    <p:sldId id="287" r:id="rId41"/>
    <p:sldId id="280" r:id="rId42"/>
    <p:sldId id="281" r:id="rId43"/>
    <p:sldId id="282" r:id="rId44"/>
    <p:sldId id="284" r:id="rId45"/>
    <p:sldId id="283" r:id="rId46"/>
    <p:sldId id="285" r:id="rId47"/>
    <p:sldId id="286" r:id="rId48"/>
    <p:sldId id="297" r:id="rId49"/>
    <p:sldId id="298" r:id="rId50"/>
    <p:sldId id="299" r:id="rId51"/>
    <p:sldId id="300" r:id="rId52"/>
    <p:sldId id="288" r:id="rId53"/>
    <p:sldId id="289" r:id="rId54"/>
    <p:sldId id="290" r:id="rId55"/>
    <p:sldId id="292" r:id="rId56"/>
    <p:sldId id="293" r:id="rId57"/>
    <p:sldId id="294" r:id="rId58"/>
    <p:sldId id="295" r:id="rId59"/>
    <p:sldId id="296" r:id="rId60"/>
    <p:sldId id="306" r:id="rId61"/>
    <p:sldId id="315" r:id="rId62"/>
    <p:sldId id="314" r:id="rId63"/>
    <p:sldId id="316" r:id="rId64"/>
    <p:sldId id="317" r:id="rId65"/>
    <p:sldId id="318" r:id="rId66"/>
    <p:sldId id="319" r:id="rId67"/>
    <p:sldId id="307" r:id="rId68"/>
    <p:sldId id="320" r:id="rId69"/>
    <p:sldId id="321" r:id="rId70"/>
    <p:sldId id="323" r:id="rId71"/>
    <p:sldId id="329" r:id="rId72"/>
    <p:sldId id="330" r:id="rId73"/>
    <p:sldId id="340" r:id="rId74"/>
    <p:sldId id="328" r:id="rId75"/>
    <p:sldId id="332" r:id="rId76"/>
    <p:sldId id="335" r:id="rId77"/>
    <p:sldId id="336" r:id="rId78"/>
    <p:sldId id="333" r:id="rId79"/>
    <p:sldId id="334" r:id="rId80"/>
    <p:sldId id="337" r:id="rId81"/>
    <p:sldId id="338" r:id="rId82"/>
    <p:sldId id="339" r:id="rId83"/>
    <p:sldId id="342" r:id="rId84"/>
    <p:sldId id="343" r:id="rId85"/>
    <p:sldId id="344" r:id="rId86"/>
    <p:sldId id="345" r:id="rId87"/>
    <p:sldId id="346" r:id="rId88"/>
    <p:sldId id="349" r:id="rId89"/>
    <p:sldId id="347" r:id="rId90"/>
    <p:sldId id="348" r:id="rId9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80495A0-32D7-4607-AEED-94B7F19271F4}">
          <p14:sldIdLst>
            <p14:sldId id="256"/>
            <p14:sldId id="257"/>
            <p14:sldId id="258"/>
            <p14:sldId id="259"/>
            <p14:sldId id="260"/>
            <p14:sldId id="261"/>
            <p14:sldId id="262"/>
            <p14:sldId id="309"/>
            <p14:sldId id="263"/>
            <p14:sldId id="264"/>
            <p14:sldId id="265"/>
            <p14:sldId id="267"/>
            <p14:sldId id="266"/>
            <p14:sldId id="324"/>
            <p14:sldId id="322"/>
            <p14:sldId id="341"/>
            <p14:sldId id="268"/>
            <p14:sldId id="269"/>
            <p14:sldId id="270"/>
            <p14:sldId id="271"/>
            <p14:sldId id="272"/>
            <p14:sldId id="273"/>
            <p14:sldId id="274"/>
            <p14:sldId id="275"/>
            <p14:sldId id="276"/>
            <p14:sldId id="277"/>
            <p14:sldId id="301"/>
            <p14:sldId id="308"/>
            <p14:sldId id="302"/>
            <p14:sldId id="310"/>
            <p14:sldId id="303"/>
            <p14:sldId id="311"/>
            <p14:sldId id="312"/>
            <p14:sldId id="304"/>
          </p14:sldIdLst>
        </p14:section>
        <p14:section name="Scopes" id="{4C208889-CABB-41B8-92CD-B628725242BA}">
          <p14:sldIdLst>
            <p14:sldId id="325"/>
            <p14:sldId id="327"/>
            <p14:sldId id="326"/>
          </p14:sldIdLst>
        </p14:section>
        <p14:section name="Modularisierung" id="{4AE2DE64-096F-4BB7-9643-B086353F20A6}">
          <p14:sldIdLst>
            <p14:sldId id="279"/>
            <p14:sldId id="278"/>
            <p14:sldId id="287"/>
            <p14:sldId id="280"/>
            <p14:sldId id="281"/>
            <p14:sldId id="282"/>
            <p14:sldId id="284"/>
            <p14:sldId id="283"/>
            <p14:sldId id="285"/>
            <p14:sldId id="286"/>
          </p14:sldIdLst>
        </p14:section>
        <p14:section name="http" id="{FD124A3B-8B43-4A2E-8BFC-1EFAEDCB0A79}">
          <p14:sldIdLst>
            <p14:sldId id="297"/>
            <p14:sldId id="298"/>
            <p14:sldId id="299"/>
            <p14:sldId id="300"/>
          </p14:sldIdLst>
        </p14:section>
        <p14:section name="Direktiven" id="{1FB2B58A-267A-48A7-AC86-17AA46C51A44}">
          <p14:sldIdLst>
            <p14:sldId id="288"/>
            <p14:sldId id="289"/>
            <p14:sldId id="290"/>
            <p14:sldId id="292"/>
            <p14:sldId id="293"/>
            <p14:sldId id="294"/>
            <p14:sldId id="295"/>
            <p14:sldId id="296"/>
          </p14:sldIdLst>
        </p14:section>
        <p14:section name="Client Side Routing" id="{822CF7C8-10A1-45BD-96E8-B5CC0388CE21}">
          <p14:sldIdLst>
            <p14:sldId id="306"/>
            <p14:sldId id="315"/>
            <p14:sldId id="314"/>
            <p14:sldId id="316"/>
            <p14:sldId id="317"/>
            <p14:sldId id="318"/>
            <p14:sldId id="319"/>
          </p14:sldIdLst>
        </p14:section>
        <p14:section name="events" id="{BE6B1FEC-2B57-4AC7-BBCE-8DEE2C86B052}">
          <p14:sldIdLst>
            <p14:sldId id="307"/>
            <p14:sldId id="320"/>
            <p14:sldId id="321"/>
            <p14:sldId id="323"/>
            <p14:sldId id="329"/>
            <p14:sldId id="330"/>
            <p14:sldId id="340"/>
          </p14:sldIdLst>
        </p14:section>
        <p14:section name="Unit Testing" id="{9017A9B9-5F63-41A4-A252-4A84372F8F0A}">
          <p14:sldIdLst>
            <p14:sldId id="328"/>
            <p14:sldId id="332"/>
            <p14:sldId id="335"/>
            <p14:sldId id="336"/>
            <p14:sldId id="333"/>
            <p14:sldId id="334"/>
            <p14:sldId id="337"/>
            <p14:sldId id="338"/>
          </p14:sldIdLst>
        </p14:section>
        <p14:section name="Forms" id="{F0C8A9EA-AA9E-49D9-BFA0-80A714B2EB3B}">
          <p14:sldIdLst>
            <p14:sldId id="339"/>
          </p14:sldIdLst>
        </p14:section>
        <p14:section name="Components" id="{565E662D-2E8C-4C04-AA73-E4C21881F502}">
          <p14:sldIdLst>
            <p14:sldId id="342"/>
            <p14:sldId id="343"/>
            <p14:sldId id="344"/>
            <p14:sldId id="345"/>
            <p14:sldId id="346"/>
            <p14:sldId id="349"/>
          </p14:sldIdLst>
        </p14:section>
        <p14:section name="Transclusion" id="{6C8C010E-F998-4F69-ACD1-94743B2B9B8A}">
          <p14:sldIdLst>
            <p14:sldId id="347"/>
            <p14:sldId id="3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123" d="100"/>
          <a:sy n="123"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7C6CC-C2FC-4BED-8348-2E96B1BEB824}" type="datetimeFigureOut">
              <a:rPr lang="de-AT" smtClean="0"/>
              <a:t>06.06.2016</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8300C-D1FA-477F-A2B8-EC6998E43AEE}" type="slidenum">
              <a:rPr lang="de-AT" smtClean="0"/>
              <a:t>‹Nr.›</a:t>
            </a:fld>
            <a:endParaRPr lang="de-AT"/>
          </a:p>
        </p:txBody>
      </p:sp>
    </p:spTree>
    <p:extLst>
      <p:ext uri="{BB962C8B-B14F-4D97-AF65-F5344CB8AC3E}">
        <p14:creationId xmlns:p14="http://schemas.microsoft.com/office/powerpoint/2010/main" val="404786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3ED8300C-D1FA-477F-A2B8-EC6998E43AEE}" type="slidenum">
              <a:rPr lang="de-AT" smtClean="0"/>
              <a:t>8</a:t>
            </a:fld>
            <a:endParaRPr lang="de-AT"/>
          </a:p>
        </p:txBody>
      </p:sp>
    </p:spTree>
    <p:extLst>
      <p:ext uri="{BB962C8B-B14F-4D97-AF65-F5344CB8AC3E}">
        <p14:creationId xmlns:p14="http://schemas.microsoft.com/office/powerpoint/2010/main" val="892876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smtClean="0"/>
              <a:t>Contact</a:t>
            </a:r>
            <a:endParaRPr lang="en-US" noProof="0" dirty="0"/>
          </a:p>
        </p:txBody>
      </p:sp>
      <p:sp>
        <p:nvSpPr>
          <p:cNvPr id="31" name="Rectangle 30"/>
          <p:cNvSpPr/>
          <p:nvPr/>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p:nvPicPr>
        <p:blipFill rotWithShape="1">
          <a:blip r:embed="rId2" cstate="print"/>
          <a:srcRect r="83641"/>
          <a:stretch/>
        </p:blipFill>
        <p:spPr>
          <a:xfrm>
            <a:off x="7057095" y="4347777"/>
            <a:ext cx="859487" cy="859487"/>
          </a:xfrm>
          <a:prstGeom prst="rect">
            <a:avLst/>
          </a:prstGeom>
        </p:spPr>
      </p:pic>
      <p:sp>
        <p:nvSpPr>
          <p:cNvPr id="32" name="Textfeld 12"/>
          <p:cNvSpPr txBox="1"/>
          <p:nvPr/>
        </p:nvSpPr>
        <p:spPr>
          <a:xfrm>
            <a:off x="8016214" y="4833071"/>
            <a:ext cx="1538691" cy="338554"/>
          </a:xfrm>
          <a:prstGeom prst="rect">
            <a:avLst/>
          </a:prstGeom>
          <a:noFill/>
        </p:spPr>
        <p:txBody>
          <a:bodyPr wrap="none" rtlCol="0">
            <a:spAutoFit/>
          </a:bodyPr>
          <a:lstStyle/>
          <a:p>
            <a:r>
              <a:rPr lang="en-US" sz="1600" b="1" noProof="0" dirty="0" smtClean="0">
                <a:solidFill>
                  <a:schemeClr val="accent1"/>
                </a:solidFill>
              </a:rPr>
              <a:t>Saves the day.</a:t>
            </a:r>
            <a:endParaRPr lang="en-US" sz="1600" b="1" noProof="0" dirty="0">
              <a:solidFill>
                <a:schemeClr val="accent1"/>
              </a:solidFill>
            </a:endParaRPr>
          </a:p>
        </p:txBody>
      </p:sp>
      <p:pic>
        <p:nvPicPr>
          <p:cNvPr id="33" name="Grafik 3" descr="timecockpit_horizontal_rgb.png"/>
          <p:cNvPicPr>
            <a:picLocks noChangeAspect="1"/>
          </p:cNvPicPr>
          <p:nvPr/>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27745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71463779"/>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8258552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llustration (Empty)">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69144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931805429"/>
      </p:ext>
    </p:extLst>
  </p:cSld>
  <p:clrMapOvr>
    <a:masterClrMapping/>
  </p:clrMapOvr>
  <p:transition spd="slow">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334845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2" name="TextBox 1"/>
          <p:cNvSpPr txBox="1"/>
          <p:nvPr/>
        </p:nvSpPr>
        <p:spPr>
          <a:xfrm>
            <a:off x="335361" y="5178709"/>
            <a:ext cx="2868093" cy="1323439"/>
          </a:xfrm>
          <a:prstGeom prst="rect">
            <a:avLst/>
          </a:prstGeom>
          <a:noFill/>
        </p:spPr>
        <p:txBody>
          <a:bodyPr wrap="none" rtlCol="0">
            <a:spAutoFit/>
          </a:bodyPr>
          <a:lstStyle/>
          <a:p>
            <a:r>
              <a:rPr lang="de-AT" sz="8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8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0140274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84262855"/>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smtClean="0">
                <a:latin typeface="Segoe UI Semilight" panose="020B0402040204020203" pitchFamily="34" charset="0"/>
                <a:ea typeface="ＭＳ Ｐゴシック" charset="0"/>
                <a:cs typeface="Segoe UI Semilight" panose="020B0402040204020203" pitchFamily="34" charset="0"/>
              </a:rPr>
              <a:t>Knowledge</a:t>
            </a:r>
            <a:r>
              <a:rPr lang="de-AT" sz="24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smtClean="0">
                <a:latin typeface="Segoe UI Semilight" panose="020B0402040204020203" pitchFamily="34" charset="0"/>
                <a:ea typeface="ＭＳ Ｐゴシック" charset="0"/>
                <a:cs typeface="Segoe UI Semilight" panose="020B0402040204020203" pitchFamily="34" charset="0"/>
              </a:rPr>
              <a:t>Tracker</a:t>
            </a:r>
            <a:r>
              <a:rPr lang="de-AT" sz="24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153301087"/>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06.06.2016</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‹Nr.›</a:t>
            </a:fld>
            <a:endParaRPr lang="de-AT"/>
          </a:p>
        </p:txBody>
      </p:sp>
    </p:spTree>
    <p:extLst>
      <p:ext uri="{BB962C8B-B14F-4D97-AF65-F5344CB8AC3E}">
        <p14:creationId xmlns:p14="http://schemas.microsoft.com/office/powerpoint/2010/main" val="2338013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smtClean="0"/>
              <a:t>Titelmasterformat durch Klicken bearbeiten</a:t>
            </a:r>
            <a:endParaRPr lang="de-AT"/>
          </a:p>
        </p:txBody>
      </p:sp>
      <p:sp>
        <p:nvSpPr>
          <p:cNvPr id="3" name="Inhaltsplatzhalter 2"/>
          <p:cNvSpPr>
            <a:spLocks noGrp="1"/>
          </p:cNvSpPr>
          <p:nvPr>
            <p:ph idx="1"/>
          </p:nvPr>
        </p:nvSpPr>
        <p:spPr>
          <a:xfrm>
            <a:off x="838200" y="1825625"/>
            <a:ext cx="10515600" cy="4351338"/>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06.06.2016</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‹Nr.›</a:t>
            </a:fld>
            <a:endParaRPr lang="de-AT"/>
          </a:p>
        </p:txBody>
      </p:sp>
    </p:spTree>
    <p:extLst>
      <p:ext uri="{BB962C8B-B14F-4D97-AF65-F5344CB8AC3E}">
        <p14:creationId xmlns:p14="http://schemas.microsoft.com/office/powerpoint/2010/main" val="316428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5490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06.06.2016</a:t>
            </a:fld>
            <a:endParaRPr lang="de-AT"/>
          </a:p>
        </p:txBody>
      </p:sp>
      <p:sp>
        <p:nvSpPr>
          <p:cNvPr id="3" name="Fußzeilenplatzhalter 2"/>
          <p:cNvSpPr>
            <a:spLocks noGrp="1"/>
          </p:cNvSpPr>
          <p:nvPr>
            <p:ph type="ftr" sz="quarter" idx="11"/>
          </p:nvPr>
        </p:nvSpPr>
        <p:spPr>
          <a:xfrm>
            <a:off x="4038600" y="6356350"/>
            <a:ext cx="4114800" cy="365125"/>
          </a:xfrm>
          <a:prstGeom prst="rect">
            <a:avLst/>
          </a:prstGeom>
        </p:spPr>
        <p:txBody>
          <a:bodyPr/>
          <a:lstStyle/>
          <a:p>
            <a:endParaRPr lang="de-AT"/>
          </a:p>
        </p:txBody>
      </p:sp>
      <p:sp>
        <p:nvSpPr>
          <p:cNvPr id="4" name="Foliennummernplatzhalter 3"/>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‹Nr.›</a:t>
            </a:fld>
            <a:endParaRPr lang="de-AT"/>
          </a:p>
        </p:txBody>
      </p:sp>
    </p:spTree>
    <p:extLst>
      <p:ext uri="{BB962C8B-B14F-4D97-AF65-F5344CB8AC3E}">
        <p14:creationId xmlns:p14="http://schemas.microsoft.com/office/powerpoint/2010/main" val="362533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604797"/>
            <a:ext cx="10688241"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6977690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604797"/>
            <a:ext cx="5407653"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Content Placeholder 7"/>
          <p:cNvSpPr>
            <a:spLocks noGrp="1"/>
          </p:cNvSpPr>
          <p:nvPr>
            <p:ph sz="quarter" idx="13"/>
          </p:nvPr>
        </p:nvSpPr>
        <p:spPr>
          <a:xfrm>
            <a:off x="6768075" y="1604797"/>
            <a:ext cx="5088567"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5"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6"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1044045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875343818"/>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166192387"/>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892829"/>
            <a:ext cx="10683380"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2061264764"/>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892829"/>
            <a:ext cx="5407653"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6686417" y="1892829"/>
            <a:ext cx="5165364"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6"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7"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56601508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002912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359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hyperlink" Target="mailto:philipp@software-architects.at"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angularjs.org/guide/scope"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hyperlink" Target="http://www.mydomain.com/Resource/page.html?#&lt;fragment"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hyperlink" Target="https://docs.angularjs.org/guide/component" TargetMode="Externa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24"/>
          </p:nvPr>
        </p:nvSpPr>
        <p:spPr/>
        <p:txBody>
          <a:bodyPr/>
          <a:lstStyle/>
          <a:p>
            <a:endParaRPr lang="de-AT"/>
          </a:p>
        </p:txBody>
      </p:sp>
      <p:sp>
        <p:nvSpPr>
          <p:cNvPr id="2" name="Titel 1"/>
          <p:cNvSpPr>
            <a:spLocks noGrp="1"/>
          </p:cNvSpPr>
          <p:nvPr>
            <p:ph type="title"/>
          </p:nvPr>
        </p:nvSpPr>
        <p:spPr/>
        <p:txBody>
          <a:bodyPr/>
          <a:lstStyle/>
          <a:p>
            <a:r>
              <a:rPr lang="de-AT" dirty="0" err="1" smtClean="0"/>
              <a:t>AngularJS</a:t>
            </a:r>
            <a:endParaRPr lang="de-AT" dirty="0"/>
          </a:p>
        </p:txBody>
      </p:sp>
      <p:sp>
        <p:nvSpPr>
          <p:cNvPr id="4" name="Textplatzhalter 3"/>
          <p:cNvSpPr>
            <a:spLocks noGrp="1"/>
          </p:cNvSpPr>
          <p:nvPr>
            <p:ph type="body" sz="quarter" idx="12"/>
          </p:nvPr>
        </p:nvSpPr>
        <p:spPr/>
        <p:txBody>
          <a:bodyPr/>
          <a:lstStyle/>
          <a:p>
            <a:r>
              <a:rPr lang="de-AT" dirty="0" smtClean="0"/>
              <a:t>Philipp Aumayr</a:t>
            </a:r>
            <a:endParaRPr lang="de-AT" dirty="0"/>
          </a:p>
        </p:txBody>
      </p:sp>
      <p:sp>
        <p:nvSpPr>
          <p:cNvPr id="5" name="Textplatzhalter 4"/>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de-AT" dirty="0"/>
          </a:p>
        </p:txBody>
      </p:sp>
      <p:sp>
        <p:nvSpPr>
          <p:cNvPr id="6" name="Textplatzhalter 5"/>
          <p:cNvSpPr>
            <a:spLocks noGrp="1"/>
          </p:cNvSpPr>
          <p:nvPr>
            <p:ph type="body" sz="quarter" idx="15"/>
          </p:nvPr>
        </p:nvSpPr>
        <p:spPr/>
        <p:txBody>
          <a:bodyPr/>
          <a:lstStyle/>
          <a:p>
            <a:r>
              <a:rPr lang="de-AT" dirty="0">
                <a:hlinkClick r:id="rId2"/>
              </a:rPr>
              <a:t>philipp@software-architects.at</a:t>
            </a:r>
            <a:endParaRPr lang="de-AT" dirty="0"/>
          </a:p>
          <a:p>
            <a:r>
              <a:rPr lang="de-AT" dirty="0">
                <a:hlinkClick r:id="rId3"/>
              </a:rPr>
              <a:t>http://www.timecockpit.com</a:t>
            </a:r>
            <a:endParaRPr lang="de-AT" dirty="0"/>
          </a:p>
          <a:p>
            <a:r>
              <a:rPr lang="de-AT" dirty="0"/>
              <a:t>@</a:t>
            </a:r>
            <a:r>
              <a:rPr lang="de-AT" dirty="0" err="1" smtClean="0"/>
              <a:t>paumayr</a:t>
            </a:r>
            <a:endParaRPr lang="de-AT" dirty="0"/>
          </a:p>
        </p:txBody>
      </p:sp>
      <p:sp>
        <p:nvSpPr>
          <p:cNvPr id="9" name="Textplatzhalter 8"/>
          <p:cNvSpPr>
            <a:spLocks noGrp="1"/>
          </p:cNvSpPr>
          <p:nvPr>
            <p:ph type="body" sz="quarter" idx="25"/>
          </p:nvPr>
        </p:nvSpPr>
        <p:spPr/>
        <p:txBody>
          <a:bodyPr/>
          <a:lstStyle/>
          <a:p>
            <a:endParaRPr lang="de-AT"/>
          </a:p>
        </p:txBody>
      </p:sp>
      <p:sp>
        <p:nvSpPr>
          <p:cNvPr id="10" name="Textplatzhalter 9"/>
          <p:cNvSpPr>
            <a:spLocks noGrp="1"/>
          </p:cNvSpPr>
          <p:nvPr>
            <p:ph type="body" sz="quarter" idx="26"/>
          </p:nvPr>
        </p:nvSpPr>
        <p:spPr/>
        <p:txBody>
          <a:bodyPr/>
          <a:lstStyle/>
          <a:p>
            <a:r>
              <a:rPr lang="de-AT" dirty="0"/>
              <a:t>Mail</a:t>
            </a:r>
          </a:p>
          <a:p>
            <a:r>
              <a:rPr lang="de-AT" dirty="0"/>
              <a:t>Web</a:t>
            </a:r>
          </a:p>
          <a:p>
            <a:r>
              <a:rPr lang="de-AT" dirty="0" smtClean="0"/>
              <a:t>Twitter</a:t>
            </a:r>
            <a:endParaRPr lang="de-AT" dirty="0"/>
          </a:p>
        </p:txBody>
      </p:sp>
      <p:pic>
        <p:nvPicPr>
          <p:cNvPr id="11" name="Inhaltsplatzhalter 11"/>
          <p:cNvPicPr>
            <a:picLocks noGrp="1" noChangeAspect="1"/>
          </p:cNvPicPr>
          <p:nvPr>
            <p:ph sz="quarter" idx="20"/>
          </p:nvPr>
        </p:nvPicPr>
        <p:blipFill>
          <a:blip r:embed="rId4" cstate="print">
            <a:extLst>
              <a:ext uri="{28A0092B-C50C-407E-A947-70E740481C1C}">
                <a14:useLocalDpi xmlns:a14="http://schemas.microsoft.com/office/drawing/2010/main" val="0"/>
              </a:ext>
            </a:extLst>
          </a:blip>
          <a:stretch>
            <a:fillRect/>
          </a:stretch>
        </p:blipFill>
        <p:spPr>
          <a:xfrm>
            <a:off x="6964045" y="1998345"/>
            <a:ext cx="1051560" cy="1051560"/>
          </a:xfrm>
        </p:spPr>
      </p:pic>
    </p:spTree>
    <p:extLst>
      <p:ext uri="{BB962C8B-B14F-4D97-AF65-F5344CB8AC3E}">
        <p14:creationId xmlns:p14="http://schemas.microsoft.com/office/powerpoint/2010/main" val="200423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3" name="Inhaltsplatzhalter 2"/>
          <p:cNvSpPr>
            <a:spLocks noGrp="1"/>
          </p:cNvSpPr>
          <p:nvPr>
            <p:ph sz="quarter" idx="12"/>
          </p:nvPr>
        </p:nvSpPr>
        <p:spPr/>
        <p:txBody>
          <a:bodyPr/>
          <a:lstStyle/>
          <a:p>
            <a:r>
              <a:rPr lang="de-AT" sz="3200" dirty="0" err="1" smtClean="0"/>
              <a:t>ng-app</a:t>
            </a:r>
            <a:r>
              <a:rPr lang="de-AT" sz="3200" dirty="0" smtClean="0"/>
              <a:t>="</a:t>
            </a:r>
            <a:r>
              <a:rPr lang="de-AT" sz="3200" dirty="0" err="1" smtClean="0"/>
              <a:t>appname</a:t>
            </a:r>
            <a:r>
              <a:rPr lang="de-AT" sz="3200" dirty="0" smtClean="0"/>
              <a:t>"</a:t>
            </a:r>
          </a:p>
          <a:p>
            <a:pPr lvl="1"/>
            <a:r>
              <a:rPr lang="de-AT" sz="2800" dirty="0" smtClean="0"/>
              <a:t>bindet gegen </a:t>
            </a:r>
            <a:r>
              <a:rPr lang="de-AT" sz="2800" dirty="0"/>
              <a:t>M</a:t>
            </a:r>
            <a:r>
              <a:rPr lang="de-AT" sz="2800" dirty="0" smtClean="0"/>
              <a:t>odul '</a:t>
            </a:r>
            <a:r>
              <a:rPr lang="de-AT" sz="2800" dirty="0" err="1" smtClean="0"/>
              <a:t>appname</a:t>
            </a:r>
            <a:r>
              <a:rPr lang="de-AT" sz="2800" dirty="0" smtClean="0"/>
              <a:t>'</a:t>
            </a:r>
          </a:p>
          <a:p>
            <a:pPr lvl="1"/>
            <a:r>
              <a:rPr lang="de-AT" sz="2800" dirty="0" smtClean="0"/>
              <a:t>verschachtelte Angaben </a:t>
            </a:r>
            <a:r>
              <a:rPr lang="de-AT" sz="2800" i="1" dirty="0" smtClean="0"/>
              <a:t>suchen</a:t>
            </a:r>
            <a:r>
              <a:rPr lang="de-AT" sz="2800" dirty="0" smtClean="0"/>
              <a:t> im </a:t>
            </a:r>
            <a:r>
              <a:rPr lang="de-AT" sz="2800" dirty="0" err="1" smtClean="0"/>
              <a:t>app</a:t>
            </a:r>
            <a:r>
              <a:rPr lang="de-AT" sz="2800" dirty="0" smtClean="0"/>
              <a:t> – Modul</a:t>
            </a:r>
          </a:p>
          <a:p>
            <a:pPr marL="457200" lvl="1" indent="0">
              <a:buNone/>
            </a:pPr>
            <a:endParaRPr lang="de-AT" sz="2800" dirty="0" smtClean="0"/>
          </a:p>
          <a:p>
            <a:r>
              <a:rPr lang="de-AT" sz="3200" dirty="0" err="1" smtClean="0"/>
              <a:t>ng</a:t>
            </a:r>
            <a:r>
              <a:rPr lang="de-AT" sz="3200" dirty="0" smtClean="0"/>
              <a:t>-controller="</a:t>
            </a:r>
            <a:r>
              <a:rPr lang="de-AT" sz="3200" dirty="0" err="1" smtClean="0"/>
              <a:t>controllername</a:t>
            </a:r>
            <a:r>
              <a:rPr lang="de-AT" sz="3200" dirty="0" smtClean="0"/>
              <a:t>"</a:t>
            </a:r>
          </a:p>
          <a:p>
            <a:pPr lvl="1"/>
            <a:r>
              <a:rPr lang="de-AT" sz="2800" dirty="0" smtClean="0"/>
              <a:t>bindet das DOM-Element gegen Controller mit Namen '</a:t>
            </a:r>
            <a:r>
              <a:rPr lang="de-AT" sz="2800" dirty="0" err="1" smtClean="0"/>
              <a:t>controllername</a:t>
            </a:r>
            <a:r>
              <a:rPr lang="de-AT" sz="2800" dirty="0" smtClean="0"/>
              <a:t>'</a:t>
            </a:r>
            <a:endParaRPr lang="de-AT" sz="28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7880411" y="3216384"/>
            <a:ext cx="2771775" cy="352425"/>
          </a:xfrm>
          <a:prstGeom prst="rect">
            <a:avLst/>
          </a:prstGeom>
        </p:spPr>
      </p:pic>
      <p:pic>
        <p:nvPicPr>
          <p:cNvPr id="5" name="Grafik 4"/>
          <p:cNvPicPr>
            <a:picLocks noChangeAspect="1"/>
          </p:cNvPicPr>
          <p:nvPr/>
        </p:nvPicPr>
        <p:blipFill>
          <a:blip r:embed="rId3"/>
          <a:stretch>
            <a:fillRect/>
          </a:stretch>
        </p:blipFill>
        <p:spPr>
          <a:xfrm>
            <a:off x="6364087" y="4981324"/>
            <a:ext cx="5362575" cy="457200"/>
          </a:xfrm>
          <a:prstGeom prst="rect">
            <a:avLst/>
          </a:prstGeom>
        </p:spPr>
      </p:pic>
    </p:spTree>
    <p:extLst>
      <p:ext uri="{BB962C8B-B14F-4D97-AF65-F5344CB8AC3E}">
        <p14:creationId xmlns:p14="http://schemas.microsoft.com/office/powerpoint/2010/main" val="186706068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App</a:t>
            </a:r>
            <a:endParaRPr lang="de-AT" dirty="0"/>
          </a:p>
        </p:txBody>
      </p:sp>
      <p:sp>
        <p:nvSpPr>
          <p:cNvPr id="3" name="Inhaltsplatzhalter 2"/>
          <p:cNvSpPr>
            <a:spLocks noGrp="1"/>
          </p:cNvSpPr>
          <p:nvPr>
            <p:ph sz="quarter" idx="22"/>
          </p:nvPr>
        </p:nvSpPr>
        <p:spPr/>
        <p:txBody>
          <a:bodyPr/>
          <a:lstStyle/>
          <a:p>
            <a:endParaRPr lang="de-AT" sz="2400" dirty="0"/>
          </a:p>
        </p:txBody>
      </p:sp>
      <p:sp>
        <p:nvSpPr>
          <p:cNvPr id="4" name="Textplatzhalter 3"/>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a:t>var</a:t>
            </a:r>
            <a:r>
              <a:rPr lang="de-AT" dirty="0"/>
              <a:t> </a:t>
            </a:r>
            <a:r>
              <a:rPr lang="de-AT" dirty="0" err="1"/>
              <a:t>app</a:t>
            </a:r>
            <a:r>
              <a:rPr lang="de-AT" dirty="0"/>
              <a:t> = </a:t>
            </a:r>
            <a:r>
              <a:rPr lang="de-AT" dirty="0" err="1"/>
              <a:t>angular.module</a:t>
            </a:r>
            <a:r>
              <a:rPr lang="de-AT" dirty="0"/>
              <a:t>('</a:t>
            </a:r>
            <a:r>
              <a:rPr lang="de-AT" dirty="0" err="1"/>
              <a:t>appName</a:t>
            </a:r>
            <a:r>
              <a:rPr lang="de-AT" dirty="0"/>
              <a:t>', []);</a:t>
            </a:r>
          </a:p>
          <a:p>
            <a:pPr lvl="1"/>
            <a:r>
              <a:rPr lang="de-AT" sz="2000" dirty="0"/>
              <a:t>Legt ein neues </a:t>
            </a:r>
            <a:r>
              <a:rPr lang="de-AT" sz="2000" dirty="0" err="1"/>
              <a:t>modul</a:t>
            </a:r>
            <a:r>
              <a:rPr lang="de-AT" sz="2000" dirty="0"/>
              <a:t> mit </a:t>
            </a:r>
            <a:r>
              <a:rPr lang="de-AT" sz="2000" dirty="0" err="1"/>
              <a:t>namen</a:t>
            </a:r>
            <a:r>
              <a:rPr lang="de-AT" sz="2000" dirty="0"/>
              <a:t> '</a:t>
            </a:r>
            <a:r>
              <a:rPr lang="de-AT" sz="2000" dirty="0" err="1"/>
              <a:t>appName</a:t>
            </a:r>
            <a:r>
              <a:rPr lang="de-AT" sz="2000" dirty="0"/>
              <a:t>' an</a:t>
            </a:r>
          </a:p>
          <a:p>
            <a:pPr marL="457200" lvl="1" indent="0"/>
            <a:endParaRPr lang="de-AT" sz="2000" dirty="0"/>
          </a:p>
          <a:p>
            <a:r>
              <a:rPr lang="de-AT" dirty="0" err="1"/>
              <a:t>app.controller</a:t>
            </a:r>
            <a:r>
              <a:rPr lang="de-AT" dirty="0"/>
              <a:t>('</a:t>
            </a:r>
            <a:r>
              <a:rPr lang="de-AT" dirty="0" err="1"/>
              <a:t>controllername</a:t>
            </a:r>
            <a:r>
              <a:rPr lang="de-AT" dirty="0"/>
              <a:t>', ….)</a:t>
            </a:r>
          </a:p>
          <a:p>
            <a:pPr lvl="1"/>
            <a:r>
              <a:rPr lang="de-AT" sz="2000" dirty="0"/>
              <a:t>Beschreibt den Controller mit Name '</a:t>
            </a:r>
            <a:r>
              <a:rPr lang="de-AT" sz="2000" dirty="0" err="1"/>
              <a:t>controllername</a:t>
            </a:r>
            <a:r>
              <a:rPr lang="de-AT" sz="2000" dirty="0"/>
              <a:t>'</a:t>
            </a:r>
          </a:p>
          <a:p>
            <a:endParaRPr lang="de-AT" dirty="0"/>
          </a:p>
        </p:txBody>
      </p:sp>
      <p:sp>
        <p:nvSpPr>
          <p:cNvPr id="10" name="Textplatzhalter 9"/>
          <p:cNvSpPr>
            <a:spLocks noGrp="1"/>
          </p:cNvSpPr>
          <p:nvPr>
            <p:ph type="body" sz="quarter" idx="25"/>
          </p:nvPr>
        </p:nvSpPr>
        <p:spPr/>
        <p:txBody>
          <a:bodyPr/>
          <a:lstStyle/>
          <a:p>
            <a:endParaRPr lang="de-AT"/>
          </a:p>
        </p:txBody>
      </p:sp>
      <p:pic>
        <p:nvPicPr>
          <p:cNvPr id="12" name="Grafik 11"/>
          <p:cNvPicPr>
            <a:picLocks noChangeAspect="1"/>
          </p:cNvPicPr>
          <p:nvPr/>
        </p:nvPicPr>
        <p:blipFill>
          <a:blip r:embed="rId2"/>
          <a:stretch>
            <a:fillRect/>
          </a:stretch>
        </p:blipFill>
        <p:spPr>
          <a:xfrm>
            <a:off x="623392" y="238171"/>
            <a:ext cx="7111086" cy="2789113"/>
          </a:xfrm>
          <a:prstGeom prst="rect">
            <a:avLst/>
          </a:prstGeom>
        </p:spPr>
      </p:pic>
      <p:sp>
        <p:nvSpPr>
          <p:cNvPr id="13" name="Rechteck 12"/>
          <p:cNvSpPr/>
          <p:nvPr/>
        </p:nvSpPr>
        <p:spPr>
          <a:xfrm>
            <a:off x="617095" y="1871214"/>
            <a:ext cx="7123186" cy="11560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800091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800" dirty="0" smtClean="0"/>
              <a:t>Factory </a:t>
            </a:r>
            <a:r>
              <a:rPr lang="de-AT" sz="4800" dirty="0" err="1" smtClean="0"/>
              <a:t>Function</a:t>
            </a:r>
            <a:r>
              <a:rPr lang="de-AT" sz="4800" dirty="0" smtClean="0"/>
              <a:t> / </a:t>
            </a:r>
            <a:r>
              <a:rPr lang="de-AT" sz="4800" dirty="0" err="1" smtClean="0"/>
              <a:t>Dependency</a:t>
            </a:r>
            <a:r>
              <a:rPr lang="de-AT" sz="4800" dirty="0" smtClean="0"/>
              <a:t> </a:t>
            </a:r>
            <a:r>
              <a:rPr lang="de-AT" sz="4800" dirty="0" err="1" smtClean="0"/>
              <a:t>Injection</a:t>
            </a:r>
            <a:endParaRPr lang="de-AT" sz="4800" dirty="0"/>
          </a:p>
        </p:txBody>
      </p:sp>
      <p:sp>
        <p:nvSpPr>
          <p:cNvPr id="3" name="Inhaltsplatzhalter 2"/>
          <p:cNvSpPr>
            <a:spLocks noGrp="1"/>
          </p:cNvSpPr>
          <p:nvPr>
            <p:ph sz="quarter" idx="12"/>
          </p:nvPr>
        </p:nvSpPr>
        <p:spPr/>
        <p:txBody>
          <a:bodyPr>
            <a:normAutofit fontScale="85000" lnSpcReduction="20000"/>
          </a:bodyPr>
          <a:lstStyle/>
          <a:p>
            <a:pPr marL="0" indent="0">
              <a:buNone/>
            </a:pPr>
            <a:r>
              <a:rPr lang="de-AT" dirty="0" smtClean="0"/>
              <a:t>Was ist das?</a:t>
            </a:r>
          </a:p>
          <a:p>
            <a:pPr marL="0" indent="0">
              <a:buNone/>
            </a:pPr>
            <a:endParaRPr lang="de-AT" dirty="0"/>
          </a:p>
          <a:p>
            <a:pPr marL="0" indent="0">
              <a:buNone/>
            </a:pPr>
            <a:endParaRPr lang="de-AT" dirty="0">
              <a:latin typeface="Courier New" panose="02070309020205020404" pitchFamily="49" charset="0"/>
              <a:cs typeface="Courier New" panose="02070309020205020404" pitchFamily="49" charset="0"/>
            </a:endParaRPr>
          </a:p>
          <a:p>
            <a:r>
              <a:rPr lang="de-AT" dirty="0" smtClean="0"/>
              <a:t>Array mit 2 Elementen</a:t>
            </a:r>
          </a:p>
          <a:p>
            <a:pPr lvl="1"/>
            <a:r>
              <a:rPr lang="de-AT" dirty="0" smtClean="0"/>
              <a:t>1x </a:t>
            </a:r>
            <a:r>
              <a:rPr lang="de-AT" dirty="0" err="1" smtClean="0"/>
              <a:t>string</a:t>
            </a:r>
            <a:r>
              <a:rPr lang="de-AT" dirty="0" smtClean="0"/>
              <a:t>, 1x </a:t>
            </a:r>
            <a:r>
              <a:rPr lang="de-AT" dirty="0" err="1" smtClean="0"/>
              <a:t>function</a:t>
            </a:r>
            <a:r>
              <a:rPr lang="de-AT" dirty="0" smtClean="0"/>
              <a:t> </a:t>
            </a:r>
          </a:p>
          <a:p>
            <a:pPr lvl="1"/>
            <a:r>
              <a:rPr lang="de-AT" dirty="0" err="1" smtClean="0"/>
              <a:t>strings</a:t>
            </a:r>
            <a:r>
              <a:rPr lang="de-AT" dirty="0" smtClean="0"/>
              <a:t> beschreiben die Parameter die </a:t>
            </a:r>
            <a:r>
              <a:rPr lang="de-AT" dirty="0" err="1" smtClean="0"/>
              <a:t>injected</a:t>
            </a:r>
            <a:r>
              <a:rPr lang="de-AT" dirty="0" smtClean="0"/>
              <a:t> werden müssen</a:t>
            </a:r>
          </a:p>
          <a:p>
            <a:pPr lvl="1"/>
            <a:r>
              <a:rPr lang="de-AT" dirty="0" smtClean="0"/>
              <a:t>$</a:t>
            </a:r>
            <a:r>
              <a:rPr lang="de-AT" dirty="0" err="1" smtClean="0"/>
              <a:t>scope</a:t>
            </a:r>
            <a:r>
              <a:rPr lang="de-AT" dirty="0" smtClean="0"/>
              <a:t> ist eine Abhängigkeit</a:t>
            </a:r>
            <a:endParaRPr lang="de-AT" dirty="0"/>
          </a:p>
          <a:p>
            <a:r>
              <a:rPr lang="de-AT" dirty="0" err="1" smtClean="0"/>
              <a:t>AngularJS</a:t>
            </a:r>
            <a:r>
              <a:rPr lang="de-AT" dirty="0" smtClean="0"/>
              <a:t> löst die Abhängigkeit auf und übergibt das Service/den Wert/etc.</a:t>
            </a:r>
          </a:p>
          <a:p>
            <a:r>
              <a:rPr lang="de-AT" dirty="0" err="1" smtClean="0"/>
              <a:t>Dependency</a:t>
            </a:r>
            <a:r>
              <a:rPr lang="de-AT" dirty="0" smtClean="0"/>
              <a:t> </a:t>
            </a:r>
            <a:r>
              <a:rPr lang="de-AT" dirty="0" err="1" smtClean="0"/>
              <a:t>Injection</a:t>
            </a:r>
            <a:r>
              <a:rPr lang="de-AT" dirty="0" smtClean="0"/>
              <a:t> in </a:t>
            </a:r>
            <a:r>
              <a:rPr lang="de-AT" dirty="0" err="1" smtClean="0"/>
              <a:t>AngularJS</a:t>
            </a:r>
            <a:r>
              <a:rPr lang="de-AT" dirty="0" smtClean="0"/>
              <a:t> weit verbreitet</a:t>
            </a:r>
          </a:p>
          <a:p>
            <a:pPr lvl="1"/>
            <a:r>
              <a:rPr lang="de-AT" dirty="0" smtClean="0"/>
              <a:t>Erhöht Testbarkeit</a:t>
            </a:r>
          </a:p>
          <a:p>
            <a:pPr lvl="1"/>
            <a:r>
              <a:rPr lang="de-AT" dirty="0" smtClean="0"/>
              <a:t>Werden später noch andere Abhängigkeiten einfügen</a:t>
            </a:r>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2208535" y="2235200"/>
            <a:ext cx="8858250" cy="1028700"/>
          </a:xfrm>
          <a:prstGeom prst="rect">
            <a:avLst/>
          </a:prstGeom>
        </p:spPr>
      </p:pic>
      <p:sp>
        <p:nvSpPr>
          <p:cNvPr id="5" name="Rechteck 4"/>
          <p:cNvSpPr/>
          <p:nvPr/>
        </p:nvSpPr>
        <p:spPr>
          <a:xfrm>
            <a:off x="2208535" y="2235200"/>
            <a:ext cx="4944941" cy="34436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Nach unten gekrümmter Pfeil 5"/>
          <p:cNvSpPr/>
          <p:nvPr/>
        </p:nvSpPr>
        <p:spPr>
          <a:xfrm>
            <a:off x="7567246" y="1929668"/>
            <a:ext cx="2823663" cy="305532"/>
          </a:xfrm>
          <a:prstGeom prst="curvedDownArrow">
            <a:avLst>
              <a:gd name="adj1" fmla="val 139246"/>
              <a:gd name="adj2" fmla="val 13924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Tree>
    <p:extLst>
      <p:ext uri="{BB962C8B-B14F-4D97-AF65-F5344CB8AC3E}">
        <p14:creationId xmlns:p14="http://schemas.microsoft.com/office/powerpoint/2010/main" val="2614206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13" name="Textplatzhalter 12"/>
          <p:cNvSpPr>
            <a:spLocks noGrp="1"/>
          </p:cNvSpPr>
          <p:nvPr>
            <p:ph type="body" sz="quarter" idx="23"/>
          </p:nvPr>
        </p:nvSpPr>
        <p:spPr/>
        <p:txBody>
          <a:bodyPr/>
          <a:lstStyle/>
          <a:p>
            <a:endParaRPr lang="de-AT"/>
          </a:p>
        </p:txBody>
      </p:sp>
      <p:sp>
        <p:nvSpPr>
          <p:cNvPr id="4" name="Rechteck 3"/>
          <p:cNvSpPr/>
          <p:nvPr/>
        </p:nvSpPr>
        <p:spPr>
          <a:xfrm>
            <a:off x="6650892" y="2464410"/>
            <a:ext cx="5064371"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dirty="0" err="1" smtClean="0"/>
              <a:t>myApp</a:t>
            </a:r>
            <a:endParaRPr lang="de-AT" dirty="0"/>
          </a:p>
        </p:txBody>
      </p:sp>
      <p:sp>
        <p:nvSpPr>
          <p:cNvPr id="5" name="Rechteck 4"/>
          <p:cNvSpPr/>
          <p:nvPr/>
        </p:nvSpPr>
        <p:spPr>
          <a:xfrm>
            <a:off x="590061" y="2464410"/>
            <a:ext cx="5005754"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sz="1600" dirty="0" smtClean="0"/>
              <a:t>&lt;</a:t>
            </a:r>
            <a:r>
              <a:rPr lang="de-AT" sz="1600" dirty="0" err="1" smtClean="0"/>
              <a:t>html</a:t>
            </a:r>
            <a:r>
              <a:rPr lang="de-AT" sz="1600" dirty="0" smtClean="0"/>
              <a:t> </a:t>
            </a:r>
            <a:r>
              <a:rPr lang="de-AT" sz="1600" dirty="0" err="1" smtClean="0"/>
              <a:t>ng-app</a:t>
            </a:r>
            <a:r>
              <a:rPr lang="de-AT" sz="1600" dirty="0" smtClean="0"/>
              <a:t>="</a:t>
            </a:r>
            <a:r>
              <a:rPr lang="de-AT" sz="1600" dirty="0" err="1" smtClean="0"/>
              <a:t>myApp</a:t>
            </a:r>
            <a:r>
              <a:rPr lang="de-AT" sz="1600" dirty="0" smtClean="0"/>
              <a:t>"&gt;</a:t>
            </a:r>
          </a:p>
          <a:p>
            <a:endParaRPr lang="de-AT" sz="1600" dirty="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r>
              <a:rPr lang="de-AT" sz="1600" dirty="0" smtClean="0"/>
              <a:t>&lt;/</a:t>
            </a:r>
            <a:r>
              <a:rPr lang="de-AT" sz="1600" dirty="0" err="1" smtClean="0"/>
              <a:t>html</a:t>
            </a:r>
            <a:r>
              <a:rPr lang="de-AT" sz="1600" dirty="0" smtClean="0"/>
              <a:t>&gt;</a:t>
            </a:r>
            <a:endParaRPr lang="de-AT" sz="1600" dirty="0"/>
          </a:p>
        </p:txBody>
      </p:sp>
      <p:sp>
        <p:nvSpPr>
          <p:cNvPr id="6" name="Rechteck 5"/>
          <p:cNvSpPr/>
          <p:nvPr/>
        </p:nvSpPr>
        <p:spPr>
          <a:xfrm>
            <a:off x="898767" y="2883874"/>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sz="1600" dirty="0" smtClean="0"/>
              <a:t>&lt;</a:t>
            </a:r>
            <a:r>
              <a:rPr lang="de-AT" sz="1600" dirty="0" err="1" smtClean="0"/>
              <a:t>body</a:t>
            </a:r>
            <a:r>
              <a:rPr lang="de-AT" sz="1600" dirty="0" smtClean="0"/>
              <a:t> </a:t>
            </a:r>
            <a:r>
              <a:rPr lang="de-AT" sz="1600" dirty="0" err="1" smtClean="0"/>
              <a:t>ng</a:t>
            </a:r>
            <a:r>
              <a:rPr lang="de-AT" sz="1600" dirty="0" smtClean="0"/>
              <a:t>-controller=„</a:t>
            </a:r>
            <a:r>
              <a:rPr lang="de-AT" sz="1600" dirty="0" err="1" smtClean="0"/>
              <a:t>MainPageController</a:t>
            </a:r>
            <a:r>
              <a:rPr lang="de-AT" sz="1600" dirty="0" smtClean="0"/>
              <a:t>"&gt;</a:t>
            </a:r>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endParaRPr lang="de-AT" sz="1600" dirty="0"/>
          </a:p>
          <a:p>
            <a:endParaRPr lang="de-AT" sz="1600" dirty="0" smtClean="0"/>
          </a:p>
          <a:p>
            <a:r>
              <a:rPr lang="de-AT" sz="1600" dirty="0" smtClean="0"/>
              <a:t>&lt;/</a:t>
            </a:r>
            <a:r>
              <a:rPr lang="de-AT" sz="1600" dirty="0" err="1" smtClean="0"/>
              <a:t>body</a:t>
            </a:r>
            <a:r>
              <a:rPr lang="de-AT" sz="1600" dirty="0" smtClean="0"/>
              <a:t>&gt;</a:t>
            </a:r>
            <a:endParaRPr lang="de-AT" sz="1600" dirty="0"/>
          </a:p>
        </p:txBody>
      </p:sp>
      <p:sp>
        <p:nvSpPr>
          <p:cNvPr id="7" name="Rechteck 6"/>
          <p:cNvSpPr/>
          <p:nvPr/>
        </p:nvSpPr>
        <p:spPr>
          <a:xfrm>
            <a:off x="1266091" y="3313235"/>
            <a:ext cx="3524739" cy="4767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AT" sz="1600" dirty="0" smtClean="0"/>
              <a:t>&lt;h1&gt;Controller&lt;/h1&gt;</a:t>
            </a:r>
            <a:endParaRPr lang="de-AT" sz="1600" dirty="0"/>
          </a:p>
        </p:txBody>
      </p:sp>
      <p:sp>
        <p:nvSpPr>
          <p:cNvPr id="8" name="Rechteck 7"/>
          <p:cNvSpPr/>
          <p:nvPr/>
        </p:nvSpPr>
        <p:spPr>
          <a:xfrm>
            <a:off x="1266091" y="3887665"/>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sz="1600" dirty="0" smtClean="0"/>
              <a:t>&lt;div&gt;</a:t>
            </a:r>
          </a:p>
          <a:p>
            <a:r>
              <a:rPr lang="de-AT" sz="1600" dirty="0" smtClean="0"/>
              <a:t>  Message </a:t>
            </a:r>
            <a:r>
              <a:rPr lang="de-AT" sz="1600" dirty="0" err="1" smtClean="0"/>
              <a:t>from</a:t>
            </a:r>
            <a:r>
              <a:rPr lang="de-AT" sz="1600" dirty="0" smtClean="0"/>
              <a:t> Controller {{ </a:t>
            </a:r>
            <a:r>
              <a:rPr lang="de-AT" sz="1600" dirty="0" err="1" smtClean="0"/>
              <a:t>message</a:t>
            </a:r>
            <a:r>
              <a:rPr lang="de-AT" sz="1600" dirty="0" smtClean="0"/>
              <a:t> }}</a:t>
            </a:r>
          </a:p>
          <a:p>
            <a:r>
              <a:rPr lang="de-AT" sz="1600" dirty="0" smtClean="0"/>
              <a:t>&lt;/div&gt;</a:t>
            </a:r>
            <a:endParaRPr lang="de-AT" sz="1600" dirty="0"/>
          </a:p>
        </p:txBody>
      </p:sp>
      <p:sp>
        <p:nvSpPr>
          <p:cNvPr id="9" name="Rechteck 8"/>
          <p:cNvSpPr/>
          <p:nvPr/>
        </p:nvSpPr>
        <p:spPr>
          <a:xfrm>
            <a:off x="6922475" y="2916419"/>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dirty="0" err="1" smtClean="0"/>
              <a:t>MainPageController</a:t>
            </a:r>
            <a:endParaRPr lang="de-AT" dirty="0"/>
          </a:p>
        </p:txBody>
      </p:sp>
      <p:sp>
        <p:nvSpPr>
          <p:cNvPr id="10" name="Rechteck 9"/>
          <p:cNvSpPr/>
          <p:nvPr/>
        </p:nvSpPr>
        <p:spPr>
          <a:xfrm>
            <a:off x="7209691" y="3789973"/>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dirty="0" smtClean="0"/>
              <a:t>$</a:t>
            </a:r>
            <a:r>
              <a:rPr lang="de-AT" dirty="0" err="1" smtClean="0"/>
              <a:t>scope</a:t>
            </a:r>
            <a:endParaRPr lang="de-AT" dirty="0" smtClean="0"/>
          </a:p>
          <a:p>
            <a:r>
              <a:rPr lang="de-AT" dirty="0" smtClean="0"/>
              <a:t> - </a:t>
            </a:r>
            <a:r>
              <a:rPr lang="de-AT" dirty="0" err="1" smtClean="0"/>
              <a:t>message</a:t>
            </a:r>
            <a:endParaRPr lang="de-AT" dirty="0"/>
          </a:p>
        </p:txBody>
      </p:sp>
      <p:sp>
        <p:nvSpPr>
          <p:cNvPr id="11" name="Textfeld 10"/>
          <p:cNvSpPr txBox="1"/>
          <p:nvPr/>
        </p:nvSpPr>
        <p:spPr>
          <a:xfrm>
            <a:off x="2188308" y="1658832"/>
            <a:ext cx="1279517" cy="707886"/>
          </a:xfrm>
          <a:prstGeom prst="rect">
            <a:avLst/>
          </a:prstGeom>
          <a:noFill/>
        </p:spPr>
        <p:txBody>
          <a:bodyPr wrap="none" rtlCol="0">
            <a:spAutoFit/>
          </a:bodyPr>
          <a:lstStyle/>
          <a:p>
            <a:r>
              <a:rPr lang="de-AT" sz="4000" dirty="0" smtClean="0"/>
              <a:t>DOM</a:t>
            </a:r>
            <a:endParaRPr lang="de-AT" sz="4000" dirty="0"/>
          </a:p>
        </p:txBody>
      </p:sp>
      <p:sp>
        <p:nvSpPr>
          <p:cNvPr id="12" name="Textfeld 11"/>
          <p:cNvSpPr txBox="1"/>
          <p:nvPr/>
        </p:nvSpPr>
        <p:spPr>
          <a:xfrm>
            <a:off x="8194430" y="1657548"/>
            <a:ext cx="2242280" cy="707886"/>
          </a:xfrm>
          <a:prstGeom prst="rect">
            <a:avLst/>
          </a:prstGeom>
          <a:noFill/>
        </p:spPr>
        <p:txBody>
          <a:bodyPr wrap="none" rtlCol="0">
            <a:spAutoFit/>
          </a:bodyPr>
          <a:lstStyle/>
          <a:p>
            <a:r>
              <a:rPr lang="de-AT" sz="4000" dirty="0" smtClean="0"/>
              <a:t>JavaScript</a:t>
            </a:r>
            <a:endParaRPr lang="de-AT" sz="4000" dirty="0"/>
          </a:p>
        </p:txBody>
      </p:sp>
    </p:spTree>
    <p:extLst>
      <p:ext uri="{BB962C8B-B14F-4D97-AF65-F5344CB8AC3E}">
        <p14:creationId xmlns:p14="http://schemas.microsoft.com/office/powerpoint/2010/main" val="134024234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a:t>
            </a:r>
            <a:endParaRPr lang="de-AT" dirty="0"/>
          </a:p>
        </p:txBody>
      </p:sp>
      <p:sp>
        <p:nvSpPr>
          <p:cNvPr id="7" name="Content Placeholder 6"/>
          <p:cNvSpPr>
            <a:spLocks noGrp="1"/>
          </p:cNvSpPr>
          <p:nvPr>
            <p:ph sz="quarter" idx="22"/>
          </p:nvPr>
        </p:nvSpPr>
        <p:spPr/>
        <p:txBody>
          <a:bodyPr/>
          <a:lstStyle/>
          <a:p>
            <a:endParaRPr lang="de-AT"/>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dirty="0"/>
          </a:p>
        </p:txBody>
      </p:sp>
      <p:sp>
        <p:nvSpPr>
          <p:cNvPr id="10" name="Text Placeholder 9"/>
          <p:cNvSpPr>
            <a:spLocks noGrp="1"/>
          </p:cNvSpPr>
          <p:nvPr>
            <p:ph type="body" sz="quarter" idx="25"/>
          </p:nvPr>
        </p:nvSpPr>
        <p:spPr/>
        <p:txBody>
          <a:bodyPr/>
          <a:lstStyle/>
          <a:p>
            <a:endParaRPr lang="de-AT"/>
          </a:p>
        </p:txBody>
      </p:sp>
      <p:pic>
        <p:nvPicPr>
          <p:cNvPr id="5" name="Picture 4"/>
          <p:cNvPicPr>
            <a:picLocks noChangeAspect="1"/>
          </p:cNvPicPr>
          <p:nvPr/>
        </p:nvPicPr>
        <p:blipFill>
          <a:blip r:embed="rId2"/>
          <a:stretch>
            <a:fillRect/>
          </a:stretch>
        </p:blipFill>
        <p:spPr>
          <a:xfrm>
            <a:off x="-2616" y="315223"/>
            <a:ext cx="8067119" cy="3747790"/>
          </a:xfrm>
          <a:prstGeom prst="rect">
            <a:avLst/>
          </a:prstGeom>
        </p:spPr>
      </p:pic>
      <p:pic>
        <p:nvPicPr>
          <p:cNvPr id="6" name="Picture 5"/>
          <p:cNvPicPr>
            <a:picLocks noChangeAspect="1"/>
          </p:cNvPicPr>
          <p:nvPr/>
        </p:nvPicPr>
        <p:blipFill>
          <a:blip r:embed="rId3"/>
          <a:stretch>
            <a:fillRect/>
          </a:stretch>
        </p:blipFill>
        <p:spPr>
          <a:xfrm>
            <a:off x="-2617" y="4063013"/>
            <a:ext cx="8064503" cy="2044668"/>
          </a:xfrm>
          <a:prstGeom prst="rect">
            <a:avLst/>
          </a:prstGeom>
        </p:spPr>
      </p:pic>
    </p:spTree>
    <p:extLst>
      <p:ext uri="{BB962C8B-B14F-4D97-AF65-F5344CB8AC3E}">
        <p14:creationId xmlns:p14="http://schemas.microsoft.com/office/powerpoint/2010/main" val="70638432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err="1" smtClean="0"/>
              <a:t>Aktualisierung</a:t>
            </a:r>
            <a:r>
              <a:rPr lang="en-US" dirty="0" smtClean="0"/>
              <a:t> des DOM in $digest cycle</a:t>
            </a:r>
          </a:p>
          <a:p>
            <a:r>
              <a:rPr lang="en-US" dirty="0" smtClean="0"/>
              <a:t>Am </a:t>
            </a:r>
            <a:r>
              <a:rPr lang="en-US" dirty="0" err="1"/>
              <a:t>Ende</a:t>
            </a:r>
            <a:r>
              <a:rPr lang="en-US" dirty="0"/>
              <a:t> </a:t>
            </a:r>
            <a:r>
              <a:rPr lang="en-US" dirty="0" err="1"/>
              <a:t>eines</a:t>
            </a:r>
            <a:r>
              <a:rPr lang="en-US" dirty="0"/>
              <a:t> </a:t>
            </a:r>
            <a:r>
              <a:rPr lang="en-US" dirty="0" err="1"/>
              <a:t>Funktionsaufrufs</a:t>
            </a:r>
            <a:r>
              <a:rPr lang="en-US" dirty="0"/>
              <a:t>:</a:t>
            </a:r>
          </a:p>
          <a:p>
            <a:pPr lvl="1"/>
            <a:r>
              <a:rPr lang="en-US" dirty="0" err="1"/>
              <a:t>Ausdrücke</a:t>
            </a:r>
            <a:r>
              <a:rPr lang="en-US" dirty="0"/>
              <a:t> </a:t>
            </a:r>
            <a:r>
              <a:rPr lang="en-US" dirty="0" err="1"/>
              <a:t>werden</a:t>
            </a:r>
            <a:r>
              <a:rPr lang="en-US" dirty="0"/>
              <a:t> </a:t>
            </a:r>
            <a:r>
              <a:rPr lang="en-US" dirty="0" err="1"/>
              <a:t>ausgeführt</a:t>
            </a:r>
            <a:endParaRPr lang="en-US" dirty="0"/>
          </a:p>
          <a:p>
            <a:pPr lvl="1"/>
            <a:r>
              <a:rPr lang="en-US" dirty="0" err="1"/>
              <a:t>Neuer</a:t>
            </a:r>
            <a:r>
              <a:rPr lang="en-US" dirty="0"/>
              <a:t> Wert </a:t>
            </a:r>
            <a:r>
              <a:rPr lang="en-US" dirty="0" err="1"/>
              <a:t>wird</a:t>
            </a:r>
            <a:r>
              <a:rPr lang="en-US" dirty="0"/>
              <a:t> </a:t>
            </a:r>
            <a:r>
              <a:rPr lang="en-US" dirty="0" err="1"/>
              <a:t>mit</a:t>
            </a:r>
            <a:r>
              <a:rPr lang="en-US" dirty="0"/>
              <a:t> </a:t>
            </a:r>
            <a:r>
              <a:rPr lang="en-US" dirty="0" err="1"/>
              <a:t>Altem</a:t>
            </a:r>
            <a:r>
              <a:rPr lang="en-US" dirty="0"/>
              <a:t> </a:t>
            </a:r>
            <a:r>
              <a:rPr lang="en-US" dirty="0" err="1"/>
              <a:t>verglichen</a:t>
            </a:r>
            <a:endParaRPr lang="en-US" dirty="0"/>
          </a:p>
          <a:p>
            <a:pPr lvl="1"/>
            <a:r>
              <a:rPr lang="en-US" dirty="0" err="1"/>
              <a:t>Bei</a:t>
            </a:r>
            <a:r>
              <a:rPr lang="en-US" dirty="0"/>
              <a:t> </a:t>
            </a:r>
            <a:r>
              <a:rPr lang="en-US" dirty="0" err="1"/>
              <a:t>Bedarf</a:t>
            </a:r>
            <a:r>
              <a:rPr lang="en-US" dirty="0"/>
              <a:t> </a:t>
            </a:r>
            <a:r>
              <a:rPr lang="en-US" dirty="0" err="1" smtClean="0"/>
              <a:t>werden</a:t>
            </a:r>
            <a:r>
              <a:rPr lang="en-US" dirty="0" smtClean="0"/>
              <a:t> DOM </a:t>
            </a:r>
            <a:r>
              <a:rPr lang="en-US" dirty="0" err="1"/>
              <a:t>E</a:t>
            </a:r>
            <a:r>
              <a:rPr lang="en-US" dirty="0" err="1" smtClean="0"/>
              <a:t>lemente</a:t>
            </a:r>
            <a:r>
              <a:rPr lang="en-US" dirty="0" smtClean="0"/>
              <a:t> </a:t>
            </a:r>
            <a:r>
              <a:rPr lang="en-US" dirty="0" err="1" smtClean="0"/>
              <a:t>aktualisiert</a:t>
            </a:r>
            <a:endParaRPr lang="en-US" dirty="0" smtClean="0"/>
          </a:p>
          <a:p>
            <a:r>
              <a:rPr lang="en-US" dirty="0"/>
              <a:t>Dirty Checking</a:t>
            </a:r>
          </a:p>
          <a:p>
            <a:r>
              <a:rPr lang="en-US" dirty="0" smtClean="0"/>
              <a:t>Digest-</a:t>
            </a:r>
            <a:r>
              <a:rPr lang="en-US" dirty="0" err="1" smtClean="0"/>
              <a:t>Zyklus</a:t>
            </a:r>
            <a:r>
              <a:rPr lang="en-US" dirty="0" smtClean="0"/>
              <a:t> </a:t>
            </a:r>
            <a:r>
              <a:rPr lang="en-US" dirty="0" err="1"/>
              <a:t>wird</a:t>
            </a:r>
            <a:r>
              <a:rPr lang="en-US" dirty="0"/>
              <a:t> </a:t>
            </a:r>
            <a:r>
              <a:rPr lang="en-US" dirty="0" err="1" smtClean="0"/>
              <a:t>wiederholt</a:t>
            </a:r>
            <a:endParaRPr lang="en-US" dirty="0"/>
          </a:p>
          <a:p>
            <a:pPr lvl="1"/>
            <a:r>
              <a:rPr lang="en-US" dirty="0" err="1"/>
              <a:t>Ermöglicht</a:t>
            </a:r>
            <a:r>
              <a:rPr lang="en-US" dirty="0"/>
              <a:t> </a:t>
            </a:r>
            <a:r>
              <a:rPr lang="en-US" dirty="0" err="1" smtClean="0"/>
              <a:t>abhängige</a:t>
            </a:r>
            <a:r>
              <a:rPr lang="en-US" dirty="0" smtClean="0"/>
              <a:t> </a:t>
            </a:r>
            <a:r>
              <a:rPr lang="en-US" dirty="0" err="1" smtClean="0"/>
              <a:t>Ausdrucke</a:t>
            </a:r>
            <a:endParaRPr lang="en-US" dirty="0" smtClean="0"/>
          </a:p>
          <a:p>
            <a:pPr lvl="1"/>
            <a:r>
              <a:rPr lang="en-US" dirty="0" err="1" smtClean="0"/>
              <a:t>Maximale</a:t>
            </a:r>
            <a:r>
              <a:rPr lang="en-US" dirty="0" smtClean="0"/>
              <a:t> </a:t>
            </a:r>
            <a:r>
              <a:rPr lang="en-US" dirty="0" err="1" smtClean="0"/>
              <a:t>Schachtelungstiefe</a:t>
            </a:r>
            <a:r>
              <a:rPr lang="en-US" dirty="0" smtClean="0"/>
              <a:t> von 10</a:t>
            </a:r>
          </a:p>
          <a:p>
            <a:pPr lvl="1"/>
            <a:endParaRPr lang="en-US" dirty="0"/>
          </a:p>
          <a:p>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
        <p:nvSpPr>
          <p:cNvPr id="5" name="Rectangle 4"/>
          <p:cNvSpPr/>
          <p:nvPr/>
        </p:nvSpPr>
        <p:spPr>
          <a:xfrm>
            <a:off x="7723587" y="5968550"/>
            <a:ext cx="4133055" cy="646331"/>
          </a:xfrm>
          <a:prstGeom prst="rect">
            <a:avLst/>
          </a:prstGeom>
        </p:spPr>
        <p:txBody>
          <a:bodyPr wrap="none">
            <a:spAutoFit/>
          </a:bodyPr>
          <a:lstStyle/>
          <a:p>
            <a:r>
              <a:rPr lang="de-AT" dirty="0">
                <a:hlinkClick r:id="rId2"/>
              </a:rPr>
              <a:t>https://</a:t>
            </a:r>
            <a:r>
              <a:rPr lang="de-AT" dirty="0" smtClean="0">
                <a:hlinkClick r:id="rId2"/>
              </a:rPr>
              <a:t>docs.angularjs.org/guide/scope</a:t>
            </a:r>
            <a:endParaRPr lang="de-AT" dirty="0" smtClean="0"/>
          </a:p>
          <a:p>
            <a:endParaRPr lang="de-AT" dirty="0"/>
          </a:p>
        </p:txBody>
      </p:sp>
      <p:pic>
        <p:nvPicPr>
          <p:cNvPr id="2050"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768" y="2523231"/>
            <a:ext cx="4177779" cy="32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6027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smtClean="0"/>
              <a:t>$watch List</a:t>
            </a:r>
          </a:p>
          <a:p>
            <a:pPr lvl="1"/>
            <a:r>
              <a:rPr lang="en-US" dirty="0" err="1" smtClean="0"/>
              <a:t>Ausdrücke</a:t>
            </a:r>
            <a:r>
              <a:rPr lang="en-US" dirty="0" smtClean="0"/>
              <a:t> die </a:t>
            </a:r>
            <a:r>
              <a:rPr lang="en-US" dirty="0" err="1" smtClean="0"/>
              <a:t>bei</a:t>
            </a:r>
            <a:r>
              <a:rPr lang="en-US" dirty="0" smtClean="0"/>
              <a:t> </a:t>
            </a:r>
            <a:r>
              <a:rPr lang="en-US" dirty="0" err="1" smtClean="0"/>
              <a:t>jedem</a:t>
            </a:r>
            <a:r>
              <a:rPr lang="en-US" dirty="0" smtClean="0"/>
              <a:t> Cycle </a:t>
            </a:r>
            <a:r>
              <a:rPr lang="en-US" dirty="0" err="1" smtClean="0"/>
              <a:t>ausgeführt</a:t>
            </a:r>
            <a:r>
              <a:rPr lang="en-US" dirty="0" smtClean="0"/>
              <a:t> </a:t>
            </a:r>
            <a:r>
              <a:rPr lang="en-US" dirty="0" err="1" smtClean="0"/>
              <a:t>werden</a:t>
            </a:r>
            <a:endParaRPr lang="en-US" dirty="0" smtClean="0"/>
          </a:p>
          <a:p>
            <a:r>
              <a:rPr lang="en-US" dirty="0" smtClean="0"/>
              <a:t>$apply(function() {})</a:t>
            </a:r>
          </a:p>
          <a:p>
            <a:pPr lvl="1"/>
            <a:r>
              <a:rPr lang="en-US" dirty="0" err="1" smtClean="0"/>
              <a:t>Startet</a:t>
            </a:r>
            <a:r>
              <a:rPr lang="en-US" dirty="0" smtClean="0"/>
              <a:t> Digest Cycle </a:t>
            </a:r>
            <a:r>
              <a:rPr lang="en-US" dirty="0" err="1" smtClean="0"/>
              <a:t>nach</a:t>
            </a:r>
            <a:r>
              <a:rPr lang="en-US" dirty="0" smtClean="0"/>
              <a:t> </a:t>
            </a:r>
            <a:r>
              <a:rPr lang="en-US" dirty="0" err="1" smtClean="0"/>
              <a:t>dem</a:t>
            </a:r>
            <a:r>
              <a:rPr lang="en-US" dirty="0" smtClean="0"/>
              <a:t> </a:t>
            </a:r>
            <a:r>
              <a:rPr lang="en-US" dirty="0" err="1"/>
              <a:t>A</a:t>
            </a:r>
            <a:r>
              <a:rPr lang="en-US" dirty="0" err="1" smtClean="0"/>
              <a:t>usführen</a:t>
            </a:r>
            <a:r>
              <a:rPr lang="en-US" dirty="0" smtClean="0"/>
              <a:t> der </a:t>
            </a:r>
            <a:r>
              <a:rPr lang="en-US" dirty="0" err="1" smtClean="0"/>
              <a:t>Funktion</a:t>
            </a:r>
            <a:endParaRPr lang="en-US" dirty="0" smtClean="0"/>
          </a:p>
          <a:p>
            <a:pPr lvl="1"/>
            <a:r>
              <a:rPr lang="en-US" dirty="0" err="1" smtClean="0"/>
              <a:t>Wird</a:t>
            </a:r>
            <a:r>
              <a:rPr lang="en-US" dirty="0" smtClean="0"/>
              <a:t> oft </a:t>
            </a:r>
            <a:r>
              <a:rPr lang="en-US" dirty="0" err="1" smtClean="0"/>
              <a:t>bei</a:t>
            </a:r>
            <a:r>
              <a:rPr lang="en-US" dirty="0" smtClean="0"/>
              <a:t> integration von </a:t>
            </a:r>
            <a:r>
              <a:rPr lang="en-US" dirty="0" err="1" smtClean="0"/>
              <a:t>nicht</a:t>
            </a:r>
            <a:r>
              <a:rPr lang="en-US" dirty="0" smtClean="0"/>
              <a:t>-angular </a:t>
            </a:r>
            <a:r>
              <a:rPr lang="en-US" dirty="0" err="1" smtClean="0"/>
              <a:t>komponenten</a:t>
            </a:r>
            <a:r>
              <a:rPr lang="en-US" dirty="0" smtClean="0"/>
              <a:t> </a:t>
            </a:r>
            <a:r>
              <a:rPr lang="en-US" dirty="0" err="1" smtClean="0"/>
              <a:t>benötigt</a:t>
            </a:r>
            <a:endParaRPr lang="en-US" dirty="0" smtClean="0"/>
          </a:p>
          <a:p>
            <a:pPr lvl="1"/>
            <a:r>
              <a:rPr lang="en-US" dirty="0" err="1" smtClean="0"/>
              <a:t>Beispiel</a:t>
            </a:r>
            <a:r>
              <a:rPr lang="en-US" dirty="0" smtClean="0"/>
              <a:t>: click handler</a:t>
            </a:r>
          </a:p>
          <a:p>
            <a:r>
              <a:rPr lang="en-US" dirty="0"/>
              <a:t>d</a:t>
            </a:r>
            <a:r>
              <a:rPr lang="en-US" dirty="0" smtClean="0"/>
              <a:t>igest cycle </a:t>
            </a:r>
            <a:r>
              <a:rPr lang="en-US" dirty="0" err="1" smtClean="0"/>
              <a:t>wird</a:t>
            </a:r>
            <a:r>
              <a:rPr lang="en-US" dirty="0" smtClean="0"/>
              <a:t> </a:t>
            </a:r>
            <a:r>
              <a:rPr lang="en-US" dirty="0" err="1" smtClean="0"/>
              <a:t>automatisch</a:t>
            </a:r>
            <a:r>
              <a:rPr lang="en-US" dirty="0" smtClean="0"/>
              <a:t> </a:t>
            </a:r>
            <a:r>
              <a:rPr lang="en-US" dirty="0" err="1" smtClean="0"/>
              <a:t>gestartet</a:t>
            </a:r>
            <a:r>
              <a:rPr lang="en-US" dirty="0" smtClean="0"/>
              <a:t> </a:t>
            </a:r>
            <a:r>
              <a:rPr lang="en-US" dirty="0" err="1" smtClean="0"/>
              <a:t>bei</a:t>
            </a:r>
            <a:endParaRPr lang="en-US" dirty="0" smtClean="0"/>
          </a:p>
          <a:p>
            <a:pPr lvl="1"/>
            <a:r>
              <a:rPr lang="en-US" dirty="0" smtClean="0"/>
              <a:t>ng-event </a:t>
            </a:r>
            <a:r>
              <a:rPr lang="en-US" dirty="0" err="1" smtClean="0"/>
              <a:t>direktiven</a:t>
            </a:r>
            <a:r>
              <a:rPr lang="en-US" dirty="0" smtClean="0"/>
              <a:t> (e.g. </a:t>
            </a:r>
            <a:r>
              <a:rPr lang="en-US" dirty="0" err="1" smtClean="0"/>
              <a:t>ngClick</a:t>
            </a:r>
            <a:r>
              <a:rPr lang="en-US" dirty="0" smtClean="0"/>
              <a:t>)</a:t>
            </a:r>
          </a:p>
          <a:p>
            <a:pPr lvl="1"/>
            <a:r>
              <a:rPr lang="en-US" dirty="0" smtClean="0"/>
              <a:t>$http </a:t>
            </a:r>
            <a:r>
              <a:rPr lang="en-US" dirty="0" err="1" smtClean="0"/>
              <a:t>operationen</a:t>
            </a:r>
            <a:r>
              <a:rPr lang="en-US" dirty="0" smtClean="0"/>
              <a:t> (</a:t>
            </a:r>
            <a:r>
              <a:rPr lang="en-US" dirty="0" err="1" smtClean="0"/>
              <a:t>im</a:t>
            </a:r>
            <a:r>
              <a:rPr lang="en-US" dirty="0" smtClean="0"/>
              <a:t> then handler)</a:t>
            </a:r>
          </a:p>
          <a:p>
            <a:pPr lvl="1"/>
            <a:r>
              <a:rPr lang="en-US" dirty="0" smtClean="0"/>
              <a:t>$timeout, diverse </a:t>
            </a:r>
            <a:r>
              <a:rPr lang="en-US" dirty="0" err="1" smtClean="0"/>
              <a:t>angularjs</a:t>
            </a:r>
            <a:r>
              <a:rPr lang="en-US" dirty="0" smtClean="0"/>
              <a:t> </a:t>
            </a:r>
          </a:p>
          <a:p>
            <a:pPr lvl="1"/>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85943761"/>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3" name="Inhaltsplatzhalter 2"/>
          <p:cNvSpPr>
            <a:spLocks noGrp="1"/>
          </p:cNvSpPr>
          <p:nvPr>
            <p:ph sz="quarter" idx="12"/>
          </p:nvPr>
        </p:nvSpPr>
        <p:spPr/>
        <p:txBody>
          <a:bodyPr/>
          <a:lstStyle/>
          <a:p>
            <a:r>
              <a:rPr lang="de-AT" sz="4000" dirty="0" smtClean="0"/>
              <a:t>Wiederholt ein </a:t>
            </a:r>
            <a:r>
              <a:rPr lang="de-AT" sz="4000" dirty="0" err="1" smtClean="0"/>
              <a:t>template</a:t>
            </a:r>
            <a:r>
              <a:rPr lang="de-AT" sz="4000" dirty="0" smtClean="0"/>
              <a:t> für gewisse Elemente</a:t>
            </a:r>
          </a:p>
          <a:p>
            <a:r>
              <a:rPr lang="de-AT" sz="4000" dirty="0" smtClean="0"/>
              <a:t>Darstellen mehrere Elemente</a:t>
            </a:r>
          </a:p>
          <a:p>
            <a:r>
              <a:rPr lang="de-AT" sz="4000" dirty="0" smtClean="0"/>
              <a:t>Template wird für jedes Element </a:t>
            </a:r>
            <a:r>
              <a:rPr lang="de-AT" sz="4000" dirty="0" err="1" smtClean="0"/>
              <a:t>instanziert</a:t>
            </a:r>
            <a:endParaRPr lang="de-AT" sz="4000" dirty="0" smtClean="0"/>
          </a:p>
          <a:p>
            <a:pPr lvl="1"/>
            <a:r>
              <a:rPr lang="de-AT" sz="3600" dirty="0" smtClean="0"/>
              <a:t>Mit eigenem $</a:t>
            </a:r>
            <a:r>
              <a:rPr lang="de-AT" sz="3600" dirty="0" err="1" smtClean="0"/>
              <a:t>scope</a:t>
            </a:r>
            <a:endParaRPr lang="de-AT" sz="3600" dirty="0" smtClean="0"/>
          </a:p>
          <a:p>
            <a:endParaRPr lang="de-AT" sz="4000" dirty="0" smtClean="0"/>
          </a:p>
          <a:p>
            <a:endParaRPr lang="de-AT" sz="4000"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215859329"/>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348393" y="1825625"/>
            <a:ext cx="6733151" cy="3778006"/>
          </a:xfrm>
          <a:prstGeom prst="rect">
            <a:avLst/>
          </a:prstGeom>
        </p:spPr>
      </p:pic>
      <p:sp>
        <p:nvSpPr>
          <p:cNvPr id="7" name="Rechteck 6"/>
          <p:cNvSpPr/>
          <p:nvPr/>
        </p:nvSpPr>
        <p:spPr>
          <a:xfrm>
            <a:off x="721214" y="2090615"/>
            <a:ext cx="6429863" cy="18639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735575" y="5159126"/>
            <a:ext cx="6462955" cy="4445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4214349" y="5254504"/>
            <a:ext cx="6742725" cy="1558254"/>
          </a:xfrm>
          <a:prstGeom prst="rect">
            <a:avLst/>
          </a:prstGeom>
        </p:spPr>
      </p:pic>
      <p:grpSp>
        <p:nvGrpSpPr>
          <p:cNvPr id="13" name="Gruppieren 12"/>
          <p:cNvGrpSpPr/>
          <p:nvPr/>
        </p:nvGrpSpPr>
        <p:grpSpPr>
          <a:xfrm>
            <a:off x="4157785" y="4189046"/>
            <a:ext cx="2231292" cy="2332892"/>
            <a:chOff x="4157785" y="4189046"/>
            <a:chExt cx="2231292" cy="2332892"/>
          </a:xfrm>
        </p:grpSpPr>
        <p:sp>
          <p:nvSpPr>
            <p:cNvPr id="9" name="Rechteck 8"/>
            <p:cNvSpPr/>
            <p:nvPr/>
          </p:nvSpPr>
          <p:spPr>
            <a:xfrm>
              <a:off x="4157785" y="4189046"/>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p:cNvSpPr/>
            <p:nvPr/>
          </p:nvSpPr>
          <p:spPr>
            <a:xfrm>
              <a:off x="5756031" y="6279661"/>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rade Verbindung mit Pfeil 11"/>
            <p:cNvCxnSpPr>
              <a:stCxn id="9" idx="3"/>
              <a:endCxn id="10" idx="0"/>
            </p:cNvCxnSpPr>
            <p:nvPr/>
          </p:nvCxnSpPr>
          <p:spPr>
            <a:xfrm>
              <a:off x="4790831" y="4310185"/>
              <a:ext cx="1281723" cy="1969476"/>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 name="Rechteck 13"/>
          <p:cNvSpPr/>
          <p:nvPr/>
        </p:nvSpPr>
        <p:spPr>
          <a:xfrm>
            <a:off x="3329354" y="4211758"/>
            <a:ext cx="547077" cy="217612"/>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5" name="Rechteck 14"/>
          <p:cNvSpPr/>
          <p:nvPr/>
        </p:nvSpPr>
        <p:spPr>
          <a:xfrm>
            <a:off x="2543103" y="4425580"/>
            <a:ext cx="605692" cy="262550"/>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cxnSp>
        <p:nvCxnSpPr>
          <p:cNvPr id="17" name="Gewinkelte Verbindung 16"/>
          <p:cNvCxnSpPr>
            <a:stCxn id="15" idx="3"/>
            <a:endCxn id="14" idx="2"/>
          </p:cNvCxnSpPr>
          <p:nvPr/>
        </p:nvCxnSpPr>
        <p:spPr>
          <a:xfrm flipV="1">
            <a:off x="3148795" y="4429370"/>
            <a:ext cx="454098" cy="127485"/>
          </a:xfrm>
          <a:prstGeom prst="bentConnector2">
            <a:avLst/>
          </a:prstGeom>
          <a:ln w="28575">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pic>
        <p:nvPicPr>
          <p:cNvPr id="18" name="Grafik 17"/>
          <p:cNvPicPr>
            <a:picLocks noChangeAspect="1"/>
          </p:cNvPicPr>
          <p:nvPr/>
        </p:nvPicPr>
        <p:blipFill>
          <a:blip r:embed="rId4"/>
          <a:stretch>
            <a:fillRect/>
          </a:stretch>
        </p:blipFill>
        <p:spPr>
          <a:xfrm>
            <a:off x="7727559" y="1952255"/>
            <a:ext cx="3430983" cy="2735875"/>
          </a:xfrm>
          <a:prstGeom prst="rect">
            <a:avLst/>
          </a:prstGeom>
        </p:spPr>
      </p:pic>
    </p:spTree>
    <p:extLst>
      <p:ext uri="{BB962C8B-B14F-4D97-AF65-F5344CB8AC3E}">
        <p14:creationId xmlns:p14="http://schemas.microsoft.com/office/powerpoint/2010/main" val="2551360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ng-click</a:t>
            </a:r>
            <a:endParaRPr lang="de-AT" dirty="0"/>
          </a:p>
        </p:txBody>
      </p:sp>
      <p:sp>
        <p:nvSpPr>
          <p:cNvPr id="3" name="Inhaltsplatzhalter 2"/>
          <p:cNvSpPr>
            <a:spLocks noGrp="1"/>
          </p:cNvSpPr>
          <p:nvPr>
            <p:ph sz="quarter" idx="12"/>
          </p:nvPr>
        </p:nvSpPr>
        <p:spPr/>
        <p:txBody>
          <a:bodyPr/>
          <a:lstStyle/>
          <a:p>
            <a:r>
              <a:rPr lang="de-AT" sz="3600" dirty="0" smtClean="0"/>
              <a:t>Wird aufgerufen wenn ein Element </a:t>
            </a:r>
            <a:r>
              <a:rPr lang="de-AT" sz="3600" dirty="0" err="1" smtClean="0"/>
              <a:t>ge-click‘ed</a:t>
            </a:r>
            <a:r>
              <a:rPr lang="de-AT" sz="3600" dirty="0" smtClean="0"/>
              <a:t> wird.</a:t>
            </a:r>
          </a:p>
          <a:p>
            <a:pPr lvl="1"/>
            <a:r>
              <a:rPr lang="de-AT" sz="3200" dirty="0" smtClean="0"/>
              <a:t>Ähnlich zu </a:t>
            </a:r>
            <a:r>
              <a:rPr lang="de-AT" sz="3200" dirty="0" err="1" smtClean="0"/>
              <a:t>onclick</a:t>
            </a:r>
            <a:endParaRPr lang="de-AT" sz="3200" dirty="0" smtClean="0"/>
          </a:p>
          <a:p>
            <a:r>
              <a:rPr lang="de-AT" sz="3600" dirty="0" smtClean="0"/>
              <a:t>Kann auf </a:t>
            </a:r>
            <a:r>
              <a:rPr lang="de-AT" sz="3600" dirty="0"/>
              <a:t>E</a:t>
            </a:r>
            <a:r>
              <a:rPr lang="de-AT" sz="3600" dirty="0" smtClean="0"/>
              <a:t>lemente im </a:t>
            </a:r>
            <a:r>
              <a:rPr lang="de-AT" sz="3600" dirty="0" err="1" smtClean="0"/>
              <a:t>Scope</a:t>
            </a:r>
            <a:r>
              <a:rPr lang="de-AT" sz="3600" dirty="0" smtClean="0"/>
              <a:t> zugreifen</a:t>
            </a:r>
          </a:p>
          <a:p>
            <a:pPr lvl="1"/>
            <a:r>
              <a:rPr lang="de-AT" sz="3200" dirty="0" smtClean="0"/>
              <a:t>Siehe späteres Beispiel</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9625986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4114800" y="4181475"/>
            <a:ext cx="8077200" cy="2676525"/>
          </a:xfrm>
          <a:prstGeom prst="rect">
            <a:avLst/>
          </a:prstGeom>
        </p:spPr>
      </p:pic>
      <p:sp>
        <p:nvSpPr>
          <p:cNvPr id="2" name="Titel 1"/>
          <p:cNvSpPr>
            <a:spLocks noGrp="1"/>
          </p:cNvSpPr>
          <p:nvPr>
            <p:ph type="title"/>
          </p:nvPr>
        </p:nvSpPr>
        <p:spPr/>
        <p:txBody>
          <a:bodyPr/>
          <a:lstStyle/>
          <a:p>
            <a:r>
              <a:rPr lang="de-AT" dirty="0" err="1" smtClean="0"/>
              <a:t>AngularJS</a:t>
            </a:r>
            <a:endParaRPr lang="de-AT" dirty="0"/>
          </a:p>
        </p:txBody>
      </p:sp>
      <p:sp>
        <p:nvSpPr>
          <p:cNvPr id="3" name="Inhaltsplatzhalter 2"/>
          <p:cNvSpPr>
            <a:spLocks noGrp="1"/>
          </p:cNvSpPr>
          <p:nvPr>
            <p:ph sz="quarter" idx="12"/>
          </p:nvPr>
        </p:nvSpPr>
        <p:spPr/>
        <p:txBody>
          <a:bodyPr>
            <a:noAutofit/>
          </a:bodyPr>
          <a:lstStyle/>
          <a:p>
            <a:r>
              <a:rPr lang="de-AT" sz="2000" dirty="0" smtClean="0"/>
              <a:t>Framework für Client-seitige Web Applikationen</a:t>
            </a:r>
          </a:p>
          <a:p>
            <a:pPr lvl="1"/>
            <a:r>
              <a:rPr lang="de-AT" sz="1400" dirty="0" smtClean="0"/>
              <a:t>Aktuelle Version 1.4.7</a:t>
            </a:r>
          </a:p>
          <a:p>
            <a:pPr lvl="1"/>
            <a:r>
              <a:rPr lang="de-AT" sz="1400" dirty="0" smtClean="0"/>
              <a:t>2.0 mit großen Änderungen in Entwicklung</a:t>
            </a:r>
          </a:p>
          <a:p>
            <a:r>
              <a:rPr lang="de-AT" sz="2000" dirty="0" smtClean="0"/>
              <a:t>Templates</a:t>
            </a:r>
          </a:p>
          <a:p>
            <a:r>
              <a:rPr lang="de-AT" sz="2000" dirty="0" smtClean="0"/>
              <a:t>2-way </a:t>
            </a:r>
            <a:r>
              <a:rPr lang="de-AT" sz="2000" dirty="0" err="1" smtClean="0"/>
              <a:t>Databinding</a:t>
            </a:r>
            <a:endParaRPr lang="de-AT" sz="2000" dirty="0" smtClean="0"/>
          </a:p>
          <a:p>
            <a:r>
              <a:rPr lang="de-AT" sz="2000" dirty="0" smtClean="0"/>
              <a:t>Modules</a:t>
            </a:r>
          </a:p>
          <a:p>
            <a:r>
              <a:rPr lang="de-AT" sz="2000" dirty="0" err="1" smtClean="0"/>
              <a:t>Dependency</a:t>
            </a:r>
            <a:r>
              <a:rPr lang="de-AT" sz="2000" dirty="0" smtClean="0"/>
              <a:t> </a:t>
            </a:r>
            <a:r>
              <a:rPr lang="de-AT" sz="2000" dirty="0" err="1" smtClean="0"/>
              <a:t>Injection</a:t>
            </a:r>
            <a:endParaRPr lang="de-AT" sz="2000" dirty="0" smtClean="0"/>
          </a:p>
          <a:p>
            <a:r>
              <a:rPr lang="de-AT" sz="2000" dirty="0" err="1" smtClean="0"/>
              <a:t>Templating</a:t>
            </a:r>
            <a:endParaRPr lang="de-AT" sz="2000" dirty="0" smtClean="0"/>
          </a:p>
          <a:p>
            <a:r>
              <a:rPr lang="de-AT" sz="2000" dirty="0" smtClean="0"/>
              <a:t>Routing</a:t>
            </a:r>
          </a:p>
          <a:p>
            <a:endParaRPr lang="de-AT" sz="2000" dirty="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0278156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289128" y="1690689"/>
            <a:ext cx="6732850" cy="4005798"/>
          </a:xfrm>
          <a:prstGeom prst="rect">
            <a:avLst/>
          </a:prstGeom>
        </p:spPr>
      </p:pic>
      <p:sp>
        <p:nvSpPr>
          <p:cNvPr id="2" name="Titel 1"/>
          <p:cNvSpPr>
            <a:spLocks noGrp="1"/>
          </p:cNvSpPr>
          <p:nvPr>
            <p:ph type="title"/>
          </p:nvPr>
        </p:nvSpPr>
        <p:spPr/>
        <p:txBody>
          <a:bodyPr/>
          <a:lstStyle/>
          <a:p>
            <a:r>
              <a:rPr lang="de-AT" dirty="0" err="1" smtClean="0"/>
              <a:t>ng-click</a:t>
            </a:r>
            <a:endParaRPr lang="de-AT" dirty="0"/>
          </a:p>
        </p:txBody>
      </p:sp>
      <p:sp>
        <p:nvSpPr>
          <p:cNvPr id="4" name="Textplatzhalter 3"/>
          <p:cNvSpPr>
            <a:spLocks noGrp="1"/>
          </p:cNvSpPr>
          <p:nvPr>
            <p:ph type="body" sz="quarter" idx="23"/>
          </p:nvPr>
        </p:nvSpPr>
        <p:spPr/>
        <p:txBody>
          <a:bodyPr/>
          <a:lstStyle/>
          <a:p>
            <a:endParaRPr lang="de-AT"/>
          </a:p>
        </p:txBody>
      </p:sp>
      <p:sp>
        <p:nvSpPr>
          <p:cNvPr id="6" name="Rechteck 5"/>
          <p:cNvSpPr/>
          <p:nvPr/>
        </p:nvSpPr>
        <p:spPr>
          <a:xfrm>
            <a:off x="289127" y="1966934"/>
            <a:ext cx="7540425" cy="20724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289127" y="5238863"/>
            <a:ext cx="6429863" cy="480477"/>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289126" y="4300309"/>
            <a:ext cx="7540425" cy="6978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5903231" y="4486755"/>
            <a:ext cx="5908967" cy="1984691"/>
          </a:xfrm>
          <a:prstGeom prst="rect">
            <a:avLst/>
          </a:prstGeom>
        </p:spPr>
      </p:pic>
      <p:sp>
        <p:nvSpPr>
          <p:cNvPr id="10" name="Rechteck 9"/>
          <p:cNvSpPr/>
          <p:nvPr/>
        </p:nvSpPr>
        <p:spPr>
          <a:xfrm>
            <a:off x="5903231" y="4757889"/>
            <a:ext cx="5908968" cy="82616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903231" y="6235877"/>
            <a:ext cx="5908968" cy="2355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2388948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track</a:t>
            </a:r>
            <a:r>
              <a:rPr lang="de-AT" dirty="0" smtClean="0"/>
              <a:t> </a:t>
            </a:r>
            <a:r>
              <a:rPr lang="de-AT" dirty="0" err="1" smtClean="0"/>
              <a:t>by</a:t>
            </a:r>
            <a:endParaRPr lang="de-AT" dirty="0"/>
          </a:p>
        </p:txBody>
      </p:sp>
      <p:sp>
        <p:nvSpPr>
          <p:cNvPr id="3" name="Inhaltsplatzhalter 2"/>
          <p:cNvSpPr>
            <a:spLocks noGrp="1"/>
          </p:cNvSpPr>
          <p:nvPr>
            <p:ph sz="quarter" idx="12"/>
          </p:nvPr>
        </p:nvSpPr>
        <p:spPr/>
        <p:txBody>
          <a:bodyPr/>
          <a:lstStyle/>
          <a:p>
            <a:r>
              <a:rPr lang="de-AT" dirty="0" smtClean="0"/>
              <a:t>Werte werden durch den Wert an sich „</a:t>
            </a:r>
            <a:r>
              <a:rPr lang="de-AT" dirty="0" err="1" smtClean="0"/>
              <a:t>getracked</a:t>
            </a:r>
            <a:r>
              <a:rPr lang="de-AT" dirty="0" smtClean="0"/>
              <a:t>“</a:t>
            </a:r>
          </a:p>
          <a:p>
            <a:pPr lvl="1"/>
            <a:r>
              <a:rPr lang="de-AT" sz="2800" dirty="0" smtClean="0"/>
              <a:t>Bei Duplikaten problematisch</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&lt;</a:t>
            </a:r>
            <a:r>
              <a:rPr lang="de-AT" dirty="0" err="1" smtClean="0">
                <a:latin typeface="Courier New" panose="02070309020205020404" pitchFamily="49" charset="0"/>
                <a:cs typeface="Courier New" panose="02070309020205020404" pitchFamily="49" charset="0"/>
              </a:rPr>
              <a:t>eigenschaft</a:t>
            </a:r>
            <a:r>
              <a:rPr lang="de-AT" dirty="0" smtClean="0">
                <a:latin typeface="Courier New" panose="02070309020205020404" pitchFamily="49" charset="0"/>
                <a:cs typeface="Courier New" panose="02070309020205020404" pitchFamily="49" charset="0"/>
              </a:rPr>
              <a:t>&gt;</a:t>
            </a:r>
            <a:r>
              <a:rPr lang="de-AT" dirty="0" smtClean="0"/>
              <a:t> bestimmt die </a:t>
            </a:r>
            <a:r>
              <a:rPr lang="de-AT" dirty="0"/>
              <a:t>R</a:t>
            </a:r>
            <a:r>
              <a:rPr lang="de-AT" dirty="0" smtClean="0"/>
              <a:t>eferenz für ein Item</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index</a:t>
            </a:r>
            <a:r>
              <a:rPr lang="de-AT" dirty="0" smtClean="0">
                <a:latin typeface="Courier New" panose="02070309020205020404" pitchFamily="49" charset="0"/>
                <a:cs typeface="Courier New" panose="02070309020205020404" pitchFamily="49" charset="0"/>
              </a:rPr>
              <a:t> </a:t>
            </a:r>
            <a:r>
              <a:rPr lang="de-AT" dirty="0" smtClean="0"/>
              <a:t>bestimmt den Index als eindeutige Eigenschaft</a:t>
            </a:r>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451710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r>
              <a:rPr lang="de-AT" dirty="0" smtClean="0"/>
              <a:t>, $</a:t>
            </a:r>
            <a:r>
              <a:rPr lang="de-AT" dirty="0" err="1" smtClean="0"/>
              <a:t>first</a:t>
            </a:r>
            <a:r>
              <a:rPr lang="de-AT" dirty="0" smtClean="0"/>
              <a:t>, $last</a:t>
            </a:r>
            <a:endParaRPr lang="de-AT" dirty="0"/>
          </a:p>
        </p:txBody>
      </p:sp>
      <p:sp>
        <p:nvSpPr>
          <p:cNvPr id="3" name="Inhaltsplatzhalter 2"/>
          <p:cNvSpPr>
            <a:spLocks noGrp="1"/>
          </p:cNvSpPr>
          <p:nvPr>
            <p:ph sz="quarter" idx="12"/>
          </p:nvPr>
        </p:nvSpPr>
        <p:spPr/>
        <p:txBody>
          <a:bodyPr/>
          <a:lstStyle/>
          <a:p>
            <a:r>
              <a:rPr lang="de-AT" sz="3600" dirty="0" smtClean="0"/>
              <a:t>Spezielle Variablen in </a:t>
            </a:r>
            <a:r>
              <a:rPr lang="de-AT" sz="3600" dirty="0" err="1" smtClean="0"/>
              <a:t>ng-repeat</a:t>
            </a:r>
            <a:endParaRPr lang="de-AT" sz="3600" dirty="0" smtClean="0"/>
          </a:p>
          <a:p>
            <a:r>
              <a:rPr lang="de-AT" sz="3600" dirty="0" smtClean="0"/>
              <a:t>Werden automatisch im Element </a:t>
            </a:r>
            <a:r>
              <a:rPr lang="de-AT" sz="3600" dirty="0" err="1" smtClean="0"/>
              <a:t>scope</a:t>
            </a:r>
            <a:r>
              <a:rPr lang="de-AT" sz="3600" dirty="0" smtClean="0"/>
              <a:t> angelegt</a:t>
            </a:r>
          </a:p>
          <a:p>
            <a:r>
              <a:rPr lang="de-AT" sz="3600" dirty="0" smtClean="0"/>
              <a:t>Praktisch </a:t>
            </a:r>
            <a:r>
              <a:rPr lang="de-AT" sz="3600" dirty="0" err="1" smtClean="0"/>
              <a:t>z.b.</a:t>
            </a:r>
            <a:r>
              <a:rPr lang="de-AT" sz="3600" dirty="0" smtClean="0"/>
              <a:t> zum Entfernen eines Elements: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258552095"/>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endParaRPr lang="de-AT" dirty="0"/>
          </a:p>
        </p:txBody>
      </p:sp>
      <p:sp>
        <p:nvSpPr>
          <p:cNvPr id="3" name="Inhaltsplatzhalter 2"/>
          <p:cNvSpPr>
            <a:spLocks noGrp="1"/>
          </p:cNvSpPr>
          <p:nvPr>
            <p:ph sz="quarter" idx="12"/>
          </p:nvPr>
        </p:nvSpPr>
        <p:spPr/>
        <p:txBody>
          <a:bodyPr/>
          <a:lstStyle/>
          <a:p>
            <a:endParaRPr lang="de-AT"/>
          </a:p>
        </p:txBody>
      </p:sp>
      <p:sp>
        <p:nvSpPr>
          <p:cNvPr id="4" name="Textplatzhalter 3"/>
          <p:cNvSpPr>
            <a:spLocks noGrp="1"/>
          </p:cNvSpPr>
          <p:nvPr>
            <p:ph type="body" sz="quarter" idx="23"/>
          </p:nvPr>
        </p:nvSpPr>
        <p:spPr/>
        <p:txBody>
          <a:bodyPr/>
          <a:lstStyle/>
          <a:p>
            <a:endParaRPr lang="de-AT"/>
          </a:p>
        </p:txBody>
      </p:sp>
      <p:pic>
        <p:nvPicPr>
          <p:cNvPr id="6" name="Grafik 5"/>
          <p:cNvPicPr>
            <a:picLocks noChangeAspect="1"/>
          </p:cNvPicPr>
          <p:nvPr/>
        </p:nvPicPr>
        <p:blipFill>
          <a:blip r:embed="rId2"/>
          <a:stretch>
            <a:fillRect/>
          </a:stretch>
        </p:blipFill>
        <p:spPr>
          <a:xfrm>
            <a:off x="580748" y="1579824"/>
            <a:ext cx="6916305" cy="4971835"/>
          </a:xfrm>
          <a:prstGeom prst="rect">
            <a:avLst/>
          </a:prstGeom>
        </p:spPr>
      </p:pic>
      <p:sp>
        <p:nvSpPr>
          <p:cNvPr id="7" name="Rechteck 6"/>
          <p:cNvSpPr/>
          <p:nvPr/>
        </p:nvSpPr>
        <p:spPr>
          <a:xfrm>
            <a:off x="289126" y="1579825"/>
            <a:ext cx="7540425" cy="341830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289126" y="5265538"/>
            <a:ext cx="7540425" cy="137495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9" name="Grafik 8"/>
          <p:cNvPicPr>
            <a:picLocks noChangeAspect="1"/>
          </p:cNvPicPr>
          <p:nvPr/>
        </p:nvPicPr>
        <p:blipFill>
          <a:blip r:embed="rId3"/>
          <a:stretch>
            <a:fillRect/>
          </a:stretch>
        </p:blipFill>
        <p:spPr>
          <a:xfrm>
            <a:off x="5113536" y="3542604"/>
            <a:ext cx="6847643" cy="3053474"/>
          </a:xfrm>
          <a:prstGeom prst="rect">
            <a:avLst/>
          </a:prstGeom>
        </p:spPr>
      </p:pic>
      <p:sp>
        <p:nvSpPr>
          <p:cNvPr id="10" name="Rechteck 9"/>
          <p:cNvSpPr/>
          <p:nvPr/>
        </p:nvSpPr>
        <p:spPr>
          <a:xfrm>
            <a:off x="5113536" y="3542603"/>
            <a:ext cx="6915707" cy="2014818"/>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113535" y="6305039"/>
            <a:ext cx="6915707" cy="29104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7534448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r>
              <a:rPr lang="de-AT" dirty="0" smtClean="0"/>
              <a:t>Für </a:t>
            </a:r>
            <a:r>
              <a:rPr lang="de-AT" dirty="0" err="1" smtClean="0">
                <a:latin typeface="Courier New" panose="02070309020205020404" pitchFamily="49" charset="0"/>
                <a:cs typeface="Courier New" panose="02070309020205020404" pitchFamily="49" charset="0"/>
              </a:rPr>
              <a:t>input</a:t>
            </a:r>
            <a:r>
              <a:rPr lang="de-AT" dirty="0" smtClean="0"/>
              <a:t>, </a:t>
            </a:r>
            <a:r>
              <a:rPr lang="de-AT" dirty="0" err="1" smtClean="0">
                <a:latin typeface="Courier New" panose="02070309020205020404" pitchFamily="49" charset="0"/>
                <a:cs typeface="Courier New" panose="02070309020205020404" pitchFamily="49" charset="0"/>
              </a:rPr>
              <a:t>textarea</a:t>
            </a:r>
            <a:r>
              <a:rPr lang="de-AT" dirty="0" smtClean="0"/>
              <a:t> und </a:t>
            </a:r>
            <a:r>
              <a:rPr lang="de-AT" dirty="0" err="1" smtClean="0">
                <a:latin typeface="Courier New" panose="02070309020205020404" pitchFamily="49" charset="0"/>
                <a:cs typeface="Courier New" panose="02070309020205020404" pitchFamily="49" charset="0"/>
              </a:rPr>
              <a:t>select</a:t>
            </a:r>
            <a:endParaRPr lang="de-AT" dirty="0" smtClean="0">
              <a:latin typeface="Courier New" panose="02070309020205020404" pitchFamily="49" charset="0"/>
              <a:cs typeface="Courier New" panose="02070309020205020404" pitchFamily="49" charset="0"/>
            </a:endParaRPr>
          </a:p>
          <a:p>
            <a:r>
              <a:rPr lang="de-AT" dirty="0" smtClean="0">
                <a:cs typeface="Courier New" panose="02070309020205020404" pitchFamily="49" charset="0"/>
              </a:rPr>
              <a:t>Bindet den Wert des Elements an eine </a:t>
            </a:r>
            <a:r>
              <a:rPr lang="de-AT" dirty="0" err="1" smtClean="0">
                <a:cs typeface="Courier New" panose="02070309020205020404" pitchFamily="49" charset="0"/>
              </a:rPr>
              <a:t>Scope</a:t>
            </a:r>
            <a:r>
              <a:rPr lang="de-AT" dirty="0" smtClean="0">
                <a:cs typeface="Courier New" panose="02070309020205020404" pitchFamily="49" charset="0"/>
              </a:rPr>
              <a:t> variable</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89466360"/>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1579" y="1535838"/>
            <a:ext cx="7455351" cy="5182570"/>
          </a:xfrm>
          <a:prstGeom prst="rect">
            <a:avLst/>
          </a:prstGeom>
        </p:spPr>
      </p:pic>
      <p:sp>
        <p:nvSpPr>
          <p:cNvPr id="5" name="Rechteck 4"/>
          <p:cNvSpPr/>
          <p:nvPr/>
        </p:nvSpPr>
        <p:spPr>
          <a:xfrm>
            <a:off x="101580" y="1579825"/>
            <a:ext cx="7727972" cy="413739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101580" y="6249879"/>
            <a:ext cx="7727972" cy="48907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7" name="Grafik 6"/>
          <p:cNvPicPr>
            <a:picLocks noChangeAspect="1"/>
          </p:cNvPicPr>
          <p:nvPr/>
        </p:nvPicPr>
        <p:blipFill>
          <a:blip r:embed="rId3"/>
          <a:stretch>
            <a:fillRect/>
          </a:stretch>
        </p:blipFill>
        <p:spPr>
          <a:xfrm>
            <a:off x="3799643" y="3196149"/>
            <a:ext cx="8146511" cy="3366251"/>
          </a:xfrm>
          <a:prstGeom prst="rect">
            <a:avLst/>
          </a:prstGeom>
        </p:spPr>
      </p:pic>
      <p:sp>
        <p:nvSpPr>
          <p:cNvPr id="8" name="Rechteck 7"/>
          <p:cNvSpPr/>
          <p:nvPr/>
        </p:nvSpPr>
        <p:spPr>
          <a:xfrm>
            <a:off x="3799642" y="3196149"/>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799641" y="5347742"/>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5654507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Styling (Bootstrap)</a:t>
            </a:r>
            <a:endParaRPr lang="de-AT" dirty="0"/>
          </a:p>
        </p:txBody>
      </p:sp>
      <p:sp>
        <p:nvSpPr>
          <p:cNvPr id="3" name="Inhaltsplatzhalter 2"/>
          <p:cNvSpPr>
            <a:spLocks noGrp="1"/>
          </p:cNvSpPr>
          <p:nvPr>
            <p:ph sz="quarter" idx="12"/>
          </p:nvPr>
        </p:nvSpPr>
        <p:spPr/>
        <p:txBody>
          <a:bodyPr/>
          <a:lstStyle/>
          <a:p>
            <a:r>
              <a:rPr lang="de-AT" sz="3600" dirty="0" smtClean="0"/>
              <a:t>JS -&gt; unverändert</a:t>
            </a:r>
          </a:p>
          <a:p>
            <a:r>
              <a:rPr lang="de-AT" sz="3600" dirty="0" smtClean="0"/>
              <a:t>HTML um </a:t>
            </a:r>
            <a:r>
              <a:rPr lang="de-AT" sz="3600" dirty="0"/>
              <a:t>B</a:t>
            </a:r>
            <a:r>
              <a:rPr lang="de-AT" sz="3600" dirty="0" smtClean="0"/>
              <a:t>ootstrap erweitert</a:t>
            </a:r>
          </a:p>
          <a:p>
            <a:pPr lvl="1"/>
            <a:r>
              <a:rPr lang="de-AT" sz="3200" dirty="0" err="1" smtClean="0"/>
              <a:t>Grid</a:t>
            </a:r>
            <a:r>
              <a:rPr lang="de-AT" sz="3200" dirty="0" smtClean="0"/>
              <a:t> </a:t>
            </a:r>
            <a:r>
              <a:rPr lang="de-AT" sz="3200" dirty="0" err="1" smtClean="0"/>
              <a:t>system</a:t>
            </a:r>
            <a:r>
              <a:rPr lang="de-AT" sz="3200" dirty="0" smtClean="0"/>
              <a:t>, </a:t>
            </a:r>
            <a:r>
              <a:rPr lang="de-AT" sz="3200" dirty="0" err="1" smtClean="0"/>
              <a:t>responsive</a:t>
            </a:r>
            <a:r>
              <a:rPr lang="de-AT" sz="3200" dirty="0" smtClean="0"/>
              <a:t> </a:t>
            </a:r>
            <a:r>
              <a:rPr lang="de-AT" sz="3200" dirty="0" err="1" smtClean="0"/>
              <a:t>styling</a:t>
            </a:r>
            <a:endParaRPr lang="de-AT" sz="3200" dirty="0" smtClean="0"/>
          </a:p>
          <a:p>
            <a:pPr lvl="1"/>
            <a:r>
              <a:rPr lang="de-AT" sz="3200" dirty="0" err="1" smtClean="0"/>
              <a:t>table</a:t>
            </a:r>
            <a:r>
              <a:rPr lang="de-AT" sz="3200" dirty="0" smtClean="0"/>
              <a:t>, </a:t>
            </a:r>
            <a:r>
              <a:rPr lang="de-AT" sz="3200" dirty="0" err="1" smtClean="0"/>
              <a:t>table-condensed</a:t>
            </a:r>
            <a:endParaRPr lang="de-AT" sz="3200" dirty="0" smtClean="0"/>
          </a:p>
          <a:p>
            <a:pPr lvl="1"/>
            <a:r>
              <a:rPr lang="de-AT" sz="3200" dirty="0" smtClean="0"/>
              <a:t>form-group</a:t>
            </a:r>
          </a:p>
          <a:p>
            <a:pPr lvl="1"/>
            <a:r>
              <a:rPr lang="de-AT" sz="3200" dirty="0" smtClean="0"/>
              <a:t>form-</a:t>
            </a:r>
            <a:r>
              <a:rPr lang="de-AT" sz="3200" dirty="0" err="1" smtClean="0"/>
              <a:t>control</a:t>
            </a:r>
            <a:endParaRPr lang="de-AT" sz="3200" dirty="0" smtClean="0"/>
          </a:p>
          <a:p>
            <a:pPr lvl="1"/>
            <a:r>
              <a:rPr lang="de-AT" sz="3200" dirty="0" err="1" smtClean="0"/>
              <a:t>btn</a:t>
            </a:r>
            <a:r>
              <a:rPr lang="de-AT" sz="3200" dirty="0"/>
              <a:t> </a:t>
            </a:r>
            <a:r>
              <a:rPr lang="de-AT" sz="3200" dirty="0" err="1" smtClean="0"/>
              <a:t>btn</a:t>
            </a:r>
            <a:r>
              <a:rPr lang="de-AT" sz="3200" dirty="0" smtClean="0"/>
              <a:t>-primary</a:t>
            </a:r>
            <a:endParaRPr lang="de-AT" sz="32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410075" y="4149725"/>
            <a:ext cx="6943725" cy="2162175"/>
          </a:xfrm>
          <a:prstGeom prst="rect">
            <a:avLst/>
          </a:prstGeom>
        </p:spPr>
      </p:pic>
      <p:pic>
        <p:nvPicPr>
          <p:cNvPr id="5" name="Grafik 4"/>
          <p:cNvPicPr>
            <a:picLocks noChangeAspect="1"/>
          </p:cNvPicPr>
          <p:nvPr/>
        </p:nvPicPr>
        <p:blipFill>
          <a:blip r:embed="rId3"/>
          <a:stretch>
            <a:fillRect/>
          </a:stretch>
        </p:blipFill>
        <p:spPr>
          <a:xfrm>
            <a:off x="3384491" y="2276614"/>
            <a:ext cx="8074265" cy="4168574"/>
          </a:xfrm>
          <a:prstGeom prst="rect">
            <a:avLst/>
          </a:prstGeom>
        </p:spPr>
      </p:pic>
    </p:spTree>
    <p:extLst>
      <p:ext uri="{BB962C8B-B14F-4D97-AF65-F5344CB8AC3E}">
        <p14:creationId xmlns:p14="http://schemas.microsoft.com/office/powerpoint/2010/main" val="3896367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n</a:t>
            </a:r>
            <a:r>
              <a:rPr lang="de-AT" dirty="0" err="1" smtClean="0"/>
              <a:t>g-class</a:t>
            </a:r>
            <a:endParaRPr lang="de-AT" dirty="0"/>
          </a:p>
        </p:txBody>
      </p:sp>
      <p:sp>
        <p:nvSpPr>
          <p:cNvPr id="3" name="Inhaltsplatzhalter 2"/>
          <p:cNvSpPr>
            <a:spLocks noGrp="1"/>
          </p:cNvSpPr>
          <p:nvPr>
            <p:ph sz="quarter" idx="12"/>
          </p:nvPr>
        </p:nvSpPr>
        <p:spPr/>
        <p:txBody>
          <a:bodyPr/>
          <a:lstStyle/>
          <a:p>
            <a:r>
              <a:rPr lang="de-AT" sz="3200" dirty="0" smtClean="0"/>
              <a:t>Setzt abhängig von Ausdrücken css klassen</a:t>
            </a:r>
          </a:p>
          <a:p>
            <a:r>
              <a:rPr lang="de-AT" sz="3200" dirty="0" smtClean="0"/>
              <a:t>Mehrere Varianten</a:t>
            </a:r>
          </a:p>
          <a:p>
            <a:pPr lvl="1"/>
            <a:r>
              <a:rPr lang="de-AT" sz="2800" dirty="0" smtClean="0"/>
              <a:t>Ausdruck ergibt </a:t>
            </a:r>
            <a:r>
              <a:rPr lang="de-AT" sz="2800" dirty="0" err="1" smtClean="0"/>
              <a:t>string</a:t>
            </a:r>
            <a:r>
              <a:rPr lang="de-AT" sz="2800" dirty="0" smtClean="0"/>
              <a:t> -&gt; durch Abstand getrennte </a:t>
            </a:r>
            <a:r>
              <a:rPr lang="de-AT" sz="2800" dirty="0" err="1" smtClean="0"/>
              <a:t>class</a:t>
            </a:r>
            <a:r>
              <a:rPr lang="de-AT" sz="2800" dirty="0" smtClean="0"/>
              <a:t> </a:t>
            </a:r>
            <a:r>
              <a:rPr lang="de-AT" sz="2800" dirty="0" err="1" smtClean="0"/>
              <a:t>list</a:t>
            </a:r>
            <a:endParaRPr lang="de-AT" sz="2800" dirty="0" smtClean="0"/>
          </a:p>
          <a:p>
            <a:pPr lvl="1"/>
            <a:r>
              <a:rPr lang="de-AT" sz="2800" dirty="0" smtClean="0"/>
              <a:t>Ausdruck ergibt </a:t>
            </a:r>
            <a:r>
              <a:rPr lang="de-AT" sz="2800" dirty="0" err="1" smtClean="0"/>
              <a:t>objekt</a:t>
            </a:r>
            <a:endParaRPr lang="de-AT" sz="2800" dirty="0"/>
          </a:p>
          <a:p>
            <a:pPr lvl="2"/>
            <a:r>
              <a:rPr lang="de-AT" sz="2000" dirty="0" smtClean="0"/>
              <a:t>Jeder </a:t>
            </a:r>
            <a:r>
              <a:rPr lang="de-AT" sz="2000" dirty="0"/>
              <a:t>K</a:t>
            </a:r>
            <a:r>
              <a:rPr lang="de-AT" sz="2000" dirty="0" smtClean="0"/>
              <a:t>ey ist </a:t>
            </a:r>
            <a:r>
              <a:rPr lang="de-AT" sz="2000" dirty="0" err="1" smtClean="0"/>
              <a:t>css</a:t>
            </a:r>
            <a:r>
              <a:rPr lang="de-AT" sz="2000" dirty="0" smtClean="0"/>
              <a:t> Klassenname</a:t>
            </a:r>
          </a:p>
          <a:p>
            <a:pPr lvl="2"/>
            <a:r>
              <a:rPr lang="de-AT" sz="2000" dirty="0" smtClean="0"/>
              <a:t>Klasse wird hinzugefügt wenn Ausdruck </a:t>
            </a:r>
            <a:r>
              <a:rPr lang="de-AT" sz="2000" dirty="0" err="1" smtClean="0"/>
              <a:t>truthy</a:t>
            </a:r>
            <a:r>
              <a:rPr lang="de-AT" sz="2000" dirty="0" smtClean="0"/>
              <a:t> ist</a:t>
            </a:r>
          </a:p>
          <a:p>
            <a:pPr lvl="1"/>
            <a:r>
              <a:rPr lang="de-AT" sz="2800" dirty="0" smtClean="0"/>
              <a:t>Ausdruck ergibt Array </a:t>
            </a:r>
          </a:p>
          <a:p>
            <a:pPr lvl="2"/>
            <a:r>
              <a:rPr lang="de-AT" sz="2000" dirty="0" smtClean="0"/>
              <a:t>Jedes Element muss entweder Option 1 oder 2 ergeben</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89468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ng-class</a:t>
            </a:r>
            <a:endParaRPr lang="de-AT" dirty="0"/>
          </a:p>
        </p:txBody>
      </p:sp>
      <p:sp>
        <p:nvSpPr>
          <p:cNvPr id="7" name="Inhaltsplatzhalter 6"/>
          <p:cNvSpPr>
            <a:spLocks noGrp="1"/>
          </p:cNvSpPr>
          <p:nvPr>
            <p:ph sz="quarter" idx="12"/>
          </p:nvPr>
        </p:nvSpPr>
        <p:spPr/>
        <p:txBody>
          <a:bodyPr/>
          <a:lstStyle/>
          <a:p>
            <a:endParaRPr lang="de-AT"/>
          </a:p>
        </p:txBody>
      </p:sp>
      <p:sp>
        <p:nvSpPr>
          <p:cNvPr id="8" name="Textplatzhalter 7"/>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29968" y="1825625"/>
            <a:ext cx="7331076" cy="4207181"/>
          </a:xfrm>
          <a:prstGeom prst="rect">
            <a:avLst/>
          </a:prstGeom>
        </p:spPr>
      </p:pic>
      <p:pic>
        <p:nvPicPr>
          <p:cNvPr id="5" name="Grafik 4"/>
          <p:cNvPicPr>
            <a:picLocks noChangeAspect="1"/>
          </p:cNvPicPr>
          <p:nvPr/>
        </p:nvPicPr>
        <p:blipFill>
          <a:blip r:embed="rId3"/>
          <a:stretch>
            <a:fillRect/>
          </a:stretch>
        </p:blipFill>
        <p:spPr>
          <a:xfrm>
            <a:off x="8169276" y="1825625"/>
            <a:ext cx="3058900" cy="2953421"/>
          </a:xfrm>
          <a:prstGeom prst="rect">
            <a:avLst/>
          </a:prstGeom>
        </p:spPr>
      </p:pic>
      <p:pic>
        <p:nvPicPr>
          <p:cNvPr id="6" name="Grafik 5"/>
          <p:cNvPicPr>
            <a:picLocks noChangeAspect="1"/>
          </p:cNvPicPr>
          <p:nvPr/>
        </p:nvPicPr>
        <p:blipFill>
          <a:blip r:embed="rId4"/>
          <a:stretch>
            <a:fillRect/>
          </a:stretch>
        </p:blipFill>
        <p:spPr>
          <a:xfrm>
            <a:off x="3807498" y="1985963"/>
            <a:ext cx="2771775" cy="4191000"/>
          </a:xfrm>
          <a:prstGeom prst="rect">
            <a:avLst/>
          </a:prstGeom>
        </p:spPr>
      </p:pic>
    </p:spTree>
    <p:extLst>
      <p:ext uri="{BB962C8B-B14F-4D97-AF65-F5344CB8AC3E}">
        <p14:creationId xmlns:p14="http://schemas.microsoft.com/office/powerpoint/2010/main" val="461965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3" name="Inhaltsplatzhalter 2"/>
          <p:cNvSpPr>
            <a:spLocks noGrp="1"/>
          </p:cNvSpPr>
          <p:nvPr>
            <p:ph sz="quarter" idx="12"/>
          </p:nvPr>
        </p:nvSpPr>
        <p:spPr/>
        <p:txBody>
          <a:bodyPr/>
          <a:lstStyle/>
          <a:p>
            <a:r>
              <a:rPr lang="de-AT" dirty="0" smtClean="0"/>
              <a:t>Ausdruck für Sichtbarkeit eines Elementes</a:t>
            </a:r>
          </a:p>
          <a:p>
            <a:r>
              <a:rPr lang="de-AT" dirty="0" smtClean="0"/>
              <a:t>Ausdruck muss </a:t>
            </a:r>
            <a:r>
              <a:rPr lang="de-AT" dirty="0" err="1" smtClean="0"/>
              <a:t>truthy</a:t>
            </a:r>
            <a:r>
              <a:rPr lang="de-AT" dirty="0" smtClean="0"/>
              <a:t> oder </a:t>
            </a:r>
            <a:r>
              <a:rPr lang="de-AT" dirty="0" err="1" smtClean="0"/>
              <a:t>falsy</a:t>
            </a:r>
            <a:r>
              <a:rPr lang="de-AT" dirty="0" smtClean="0"/>
              <a:t> sein</a:t>
            </a:r>
          </a:p>
          <a:p>
            <a:r>
              <a:rPr lang="de-AT" dirty="0" smtClean="0"/>
              <a:t>Setzt CSS Display Eigenschaft</a:t>
            </a:r>
          </a:p>
          <a:p>
            <a:pPr lvl="1"/>
            <a:r>
              <a:rPr lang="de-AT" dirty="0" smtClean="0"/>
              <a:t>DOM knoten bleiben erhalten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011819495"/>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Bootstrapping</a:t>
            </a:r>
            <a:endParaRPr lang="de-AT" dirty="0"/>
          </a:p>
        </p:txBody>
      </p:sp>
      <p:sp>
        <p:nvSpPr>
          <p:cNvPr id="6" name="Inhaltsplatzhalter 5"/>
          <p:cNvSpPr>
            <a:spLocks noGrp="1"/>
          </p:cNvSpPr>
          <p:nvPr>
            <p:ph sz="quarter" idx="12"/>
          </p:nvPr>
        </p:nvSpPr>
        <p:spPr/>
        <p:txBody>
          <a:bodyPr/>
          <a:lstStyle/>
          <a:p>
            <a:endParaRPr lang="de-AT"/>
          </a:p>
        </p:txBody>
      </p:sp>
      <p:sp>
        <p:nvSpPr>
          <p:cNvPr id="9" name="Textplatzhalter 8"/>
          <p:cNvSpPr>
            <a:spLocks noGrp="1"/>
          </p:cNvSpPr>
          <p:nvPr>
            <p:ph type="body" sz="quarter" idx="23"/>
          </p:nvPr>
        </p:nvSpPr>
        <p:spPr/>
        <p:txBody>
          <a:bodyPr/>
          <a:lstStyle/>
          <a:p>
            <a:endParaRPr lang="de-AT"/>
          </a:p>
        </p:txBody>
      </p:sp>
      <p:sp>
        <p:nvSpPr>
          <p:cNvPr id="4" name="Rechteck 3"/>
          <p:cNvSpPr/>
          <p:nvPr/>
        </p:nvSpPr>
        <p:spPr>
          <a:xfrm>
            <a:off x="7070105" y="1913257"/>
            <a:ext cx="3751868" cy="210217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de-AT" dirty="0" smtClean="0"/>
              <a:t>Server</a:t>
            </a:r>
          </a:p>
          <a:p>
            <a:endParaRPr lang="de-AT" dirty="0" smtClean="0"/>
          </a:p>
          <a:p>
            <a:endParaRPr lang="de-AT" dirty="0"/>
          </a:p>
          <a:p>
            <a:r>
              <a:rPr lang="de-AT" dirty="0" smtClean="0"/>
              <a:t>	</a:t>
            </a:r>
            <a:r>
              <a:rPr lang="de-AT" dirty="0" err="1" smtClean="0"/>
              <a:t>nodejs</a:t>
            </a:r>
            <a:r>
              <a:rPr lang="de-AT" dirty="0" smtClean="0"/>
              <a:t> mit Express</a:t>
            </a:r>
          </a:p>
        </p:txBody>
      </p:sp>
      <p:sp>
        <p:nvSpPr>
          <p:cNvPr id="5" name="Rechteck 4"/>
          <p:cNvSpPr/>
          <p:nvPr/>
        </p:nvSpPr>
        <p:spPr>
          <a:xfrm>
            <a:off x="1113935" y="1913257"/>
            <a:ext cx="3751868" cy="2102178"/>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de-AT" dirty="0" err="1" smtClean="0"/>
              <a:t>WebBrowser</a:t>
            </a:r>
            <a:endParaRPr lang="de-AT" dirty="0" smtClean="0"/>
          </a:p>
          <a:p>
            <a:pPr algn="ctr"/>
            <a:endParaRPr lang="de-AT" dirty="0" smtClean="0"/>
          </a:p>
          <a:p>
            <a:pPr algn="ctr"/>
            <a:endParaRPr lang="de-AT" dirty="0"/>
          </a:p>
          <a:p>
            <a:pPr algn="ctr"/>
            <a:r>
              <a:rPr lang="de-AT" dirty="0" err="1" smtClean="0"/>
              <a:t>Angularjs</a:t>
            </a:r>
            <a:r>
              <a:rPr lang="de-AT" dirty="0" smtClean="0"/>
              <a:t> 1.4.7</a:t>
            </a:r>
            <a:endParaRPr lang="de-AT" dirty="0"/>
          </a:p>
        </p:txBody>
      </p:sp>
      <p:cxnSp>
        <p:nvCxnSpPr>
          <p:cNvPr id="7" name="Gerade Verbindung mit Pfeil 6"/>
          <p:cNvCxnSpPr>
            <a:stCxn id="5" idx="3"/>
            <a:endCxn id="4" idx="1"/>
          </p:cNvCxnSpPr>
          <p:nvPr/>
        </p:nvCxnSpPr>
        <p:spPr>
          <a:xfrm>
            <a:off x="4865803" y="2964346"/>
            <a:ext cx="2204302" cy="0"/>
          </a:xfrm>
          <a:prstGeom prst="straightConnector1">
            <a:avLst/>
          </a:prstGeom>
          <a:ln>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8" name="Textfeld 7"/>
          <p:cNvSpPr txBox="1"/>
          <p:nvPr/>
        </p:nvSpPr>
        <p:spPr>
          <a:xfrm>
            <a:off x="5564125" y="2595014"/>
            <a:ext cx="807657" cy="369332"/>
          </a:xfrm>
          <a:prstGeom prst="rect">
            <a:avLst/>
          </a:prstGeom>
          <a:noFill/>
        </p:spPr>
        <p:txBody>
          <a:bodyPr wrap="none" rtlCol="0">
            <a:spAutoFit/>
          </a:bodyPr>
          <a:lstStyle/>
          <a:p>
            <a:r>
              <a:rPr lang="de-AT" dirty="0" smtClean="0"/>
              <a:t>http(s)</a:t>
            </a:r>
            <a:endParaRPr lang="de-AT" dirty="0"/>
          </a:p>
        </p:txBody>
      </p:sp>
      <p:pic>
        <p:nvPicPr>
          <p:cNvPr id="3" name="Grafik 2"/>
          <p:cNvPicPr>
            <a:picLocks noChangeAspect="1"/>
          </p:cNvPicPr>
          <p:nvPr/>
        </p:nvPicPr>
        <p:blipFill>
          <a:blip r:embed="rId2"/>
          <a:stretch>
            <a:fillRect/>
          </a:stretch>
        </p:blipFill>
        <p:spPr>
          <a:xfrm>
            <a:off x="3219990" y="4707755"/>
            <a:ext cx="5495925" cy="3381375"/>
          </a:xfrm>
          <a:prstGeom prst="rect">
            <a:avLst/>
          </a:prstGeom>
        </p:spPr>
      </p:pic>
    </p:spTree>
    <p:extLst>
      <p:ext uri="{BB962C8B-B14F-4D97-AF65-F5344CB8AC3E}">
        <p14:creationId xmlns:p14="http://schemas.microsoft.com/office/powerpoint/2010/main" val="3712240633"/>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5" name="Inhaltsplatzhalter 4"/>
          <p:cNvSpPr>
            <a:spLocks noGrp="1"/>
          </p:cNvSpPr>
          <p:nvPr>
            <p:ph sz="quarter" idx="2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ng</a:t>
            </a:r>
            <a:r>
              <a:rPr lang="de-AT" dirty="0" smtClean="0"/>
              <a:t>-show / </a:t>
            </a:r>
            <a:r>
              <a:rPr lang="de-AT" dirty="0" err="1" smtClean="0"/>
              <a:t>ng-hide</a:t>
            </a:r>
            <a:r>
              <a:rPr lang="de-AT" dirty="0" smtClean="0"/>
              <a:t> setzen </a:t>
            </a:r>
            <a:r>
              <a:rPr lang="de-AT" dirty="0" err="1" smtClean="0"/>
              <a:t>display</a:t>
            </a:r>
            <a:r>
              <a:rPr lang="de-AT" dirty="0" smtClean="0"/>
              <a:t> </a:t>
            </a:r>
            <a:r>
              <a:rPr lang="de-AT" dirty="0" err="1" smtClean="0"/>
              <a:t>eigenschaft</a:t>
            </a:r>
            <a:r>
              <a:rPr lang="de-AT" dirty="0" smtClean="0"/>
              <a:t> auf 'None' wenn wert </a:t>
            </a:r>
            <a:r>
              <a:rPr lang="de-AT" dirty="0" err="1" smtClean="0"/>
              <a:t>true</a:t>
            </a:r>
            <a:r>
              <a:rPr lang="de-AT" dirty="0" smtClean="0"/>
              <a:t>/</a:t>
            </a:r>
            <a:r>
              <a:rPr lang="de-AT" dirty="0" err="1" smtClean="0"/>
              <a:t>false</a:t>
            </a:r>
            <a:r>
              <a:rPr lang="de-AT" dirty="0" smtClean="0"/>
              <a:t> ist</a:t>
            </a:r>
            <a:endParaRPr lang="de-AT" dirty="0"/>
          </a:p>
        </p:txBody>
      </p:sp>
      <p:sp>
        <p:nvSpPr>
          <p:cNvPr id="8" name="Textplatzhalter 7"/>
          <p:cNvSpPr>
            <a:spLocks noGrp="1"/>
          </p:cNvSpPr>
          <p:nvPr>
            <p:ph type="body" sz="quarter" idx="25"/>
          </p:nvPr>
        </p:nvSpPr>
        <p:spPr/>
        <p:txBody>
          <a:bodyPr/>
          <a:lstStyle/>
          <a:p>
            <a:endParaRPr lang="de-AT"/>
          </a:p>
        </p:txBody>
      </p:sp>
      <p:pic>
        <p:nvPicPr>
          <p:cNvPr id="9" name="Grafik 8"/>
          <p:cNvPicPr>
            <a:picLocks noChangeAspect="1"/>
          </p:cNvPicPr>
          <p:nvPr/>
        </p:nvPicPr>
        <p:blipFill>
          <a:blip r:embed="rId2"/>
          <a:stretch>
            <a:fillRect/>
          </a:stretch>
        </p:blipFill>
        <p:spPr>
          <a:xfrm>
            <a:off x="623392" y="238172"/>
            <a:ext cx="7127711" cy="5337005"/>
          </a:xfrm>
          <a:prstGeom prst="rect">
            <a:avLst/>
          </a:prstGeom>
        </p:spPr>
      </p:pic>
    </p:spTree>
    <p:extLst>
      <p:ext uri="{BB962C8B-B14F-4D97-AF65-F5344CB8AC3E}">
        <p14:creationId xmlns:p14="http://schemas.microsoft.com/office/powerpoint/2010/main" val="1431874601"/>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ng-if</a:t>
            </a:r>
            <a:endParaRPr lang="de-AT" dirty="0"/>
          </a:p>
        </p:txBody>
      </p:sp>
      <p:sp>
        <p:nvSpPr>
          <p:cNvPr id="3" name="Inhaltsplatzhalter 2"/>
          <p:cNvSpPr>
            <a:spLocks noGrp="1"/>
          </p:cNvSpPr>
          <p:nvPr>
            <p:ph sz="quarter" idx="12"/>
          </p:nvPr>
        </p:nvSpPr>
        <p:spPr/>
        <p:txBody>
          <a:bodyPr/>
          <a:lstStyle/>
          <a:p>
            <a:r>
              <a:rPr lang="de-AT" dirty="0" smtClean="0"/>
              <a:t>Ähnlich zu </a:t>
            </a:r>
            <a:r>
              <a:rPr lang="de-AT" dirty="0" err="1" smtClean="0"/>
              <a:t>ng</a:t>
            </a:r>
            <a:r>
              <a:rPr lang="de-AT" dirty="0" smtClean="0"/>
              <a:t>-show</a:t>
            </a:r>
          </a:p>
          <a:p>
            <a:pPr lvl="1"/>
            <a:r>
              <a:rPr lang="de-AT" sz="3466" dirty="0" smtClean="0"/>
              <a:t>DOM knoten werden aber zerstört / angelegt</a:t>
            </a:r>
          </a:p>
          <a:p>
            <a:r>
              <a:rPr lang="de-AT" dirty="0" smtClean="0"/>
              <a:t>Nützlich um DOM kompakt zu 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65496205"/>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587881" y="436003"/>
            <a:ext cx="10158708" cy="5733026"/>
          </a:xfrm>
          <a:prstGeom prst="rect">
            <a:avLst/>
          </a:prstGeom>
        </p:spPr>
      </p:pic>
    </p:spTree>
    <p:extLst>
      <p:ext uri="{BB962C8B-B14F-4D97-AF65-F5344CB8AC3E}">
        <p14:creationId xmlns:p14="http://schemas.microsoft.com/office/powerpoint/2010/main" val="392568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68285" y="338348"/>
            <a:ext cx="11409204" cy="5142321"/>
          </a:xfrm>
          <a:prstGeom prst="rect">
            <a:avLst/>
          </a:prstGeom>
        </p:spPr>
      </p:pic>
    </p:spTree>
    <p:extLst>
      <p:ext uri="{BB962C8B-B14F-4D97-AF65-F5344CB8AC3E}">
        <p14:creationId xmlns:p14="http://schemas.microsoft.com/office/powerpoint/2010/main" val="3773119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interval</a:t>
            </a:r>
            <a:endParaRPr lang="de-AT" dirty="0"/>
          </a:p>
        </p:txBody>
      </p:sp>
      <p:sp>
        <p:nvSpPr>
          <p:cNvPr id="3" name="Inhaltsplatzhalter 2"/>
          <p:cNvSpPr>
            <a:spLocks noGrp="1"/>
          </p:cNvSpPr>
          <p:nvPr>
            <p:ph sz="quarter" idx="22"/>
          </p:nvPr>
        </p:nvSpPr>
        <p:spPr/>
        <p:txBody>
          <a:bodyPr/>
          <a:lstStyle/>
          <a:p>
            <a:r>
              <a:rPr lang="en-US" sz="1800" dirty="0"/>
              <a:t>$interval(</a:t>
            </a:r>
            <a:r>
              <a:rPr lang="en-US" sz="1800" dirty="0" err="1"/>
              <a:t>fn</a:t>
            </a:r>
            <a:r>
              <a:rPr lang="en-US" sz="1800" dirty="0"/>
              <a:t>, delay, [count], </a:t>
            </a:r>
            <a:r>
              <a:rPr lang="en-US" sz="1800" dirty="0" smtClean="0"/>
              <a:t>[</a:t>
            </a:r>
            <a:r>
              <a:rPr lang="en-US" sz="1800" dirty="0" err="1" smtClean="0"/>
              <a:t>invokeApply</a:t>
            </a:r>
            <a:r>
              <a:rPr lang="en-US" sz="1800" dirty="0"/>
              <a:t>], [Pass</a:t>
            </a:r>
            <a:r>
              <a:rPr lang="en-US" sz="1800" dirty="0" smtClean="0"/>
              <a:t>]);</a:t>
            </a:r>
          </a:p>
          <a:p>
            <a:endParaRPr lang="en-US" sz="1800" dirty="0"/>
          </a:p>
          <a:p>
            <a:r>
              <a:rPr lang="en-US" sz="1800" dirty="0" smtClean="0"/>
              <a:t>$</a:t>
            </a:r>
            <a:r>
              <a:rPr lang="en-US" sz="1800" dirty="0" err="1" smtClean="0"/>
              <a:t>interval.cancel</a:t>
            </a:r>
            <a:r>
              <a:rPr lang="en-US" sz="1800" dirty="0" smtClean="0"/>
              <a:t>(&lt;promise&gt;);</a:t>
            </a:r>
            <a:endParaRPr lang="de-AT" sz="1800" dirty="0" smtClean="0"/>
          </a:p>
        </p:txBody>
      </p:sp>
      <p:sp>
        <p:nvSpPr>
          <p:cNvPr id="4" name="Textplatzhalter 3"/>
          <p:cNvSpPr>
            <a:spLocks noGrp="1"/>
          </p:cNvSpPr>
          <p:nvPr>
            <p:ph type="body" sz="quarter" idx="23"/>
          </p:nvPr>
        </p:nvSpPr>
        <p:spPr/>
        <p:txBody>
          <a:bodyPr/>
          <a:lstStyle/>
          <a:p>
            <a:endParaRPr lang="de-AT" dirty="0"/>
          </a:p>
        </p:txBody>
      </p:sp>
      <p:sp>
        <p:nvSpPr>
          <p:cNvPr id="5" name="Textplatzhalter 4"/>
          <p:cNvSpPr>
            <a:spLocks noGrp="1"/>
          </p:cNvSpPr>
          <p:nvPr>
            <p:ph type="body" sz="quarter" idx="24"/>
          </p:nvPr>
        </p:nvSpPr>
        <p:spPr/>
        <p:txBody>
          <a:bodyPr/>
          <a:lstStyle/>
          <a:p>
            <a:r>
              <a:rPr lang="de-AT" dirty="0"/>
              <a:t>Service zum Registrieren von periodischen </a:t>
            </a:r>
            <a:r>
              <a:rPr lang="de-AT" dirty="0" err="1"/>
              <a:t>Callbacks</a:t>
            </a:r>
            <a:endParaRPr lang="de-AT" dirty="0"/>
          </a:p>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66869349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smtClean="0"/>
              <a:t>Scopes </a:t>
            </a:r>
            <a:r>
              <a:rPr lang="en-US" dirty="0" err="1" smtClean="0"/>
              <a:t>reflektieren</a:t>
            </a:r>
            <a:r>
              <a:rPr lang="en-US" dirty="0" smtClean="0"/>
              <a:t> das </a:t>
            </a:r>
            <a:r>
              <a:rPr lang="en-US" dirty="0" err="1" smtClean="0"/>
              <a:t>Applikationsmodell</a:t>
            </a:r>
            <a:endParaRPr lang="en-US" dirty="0" smtClean="0"/>
          </a:p>
          <a:p>
            <a:pPr lvl="1"/>
            <a:r>
              <a:rPr lang="en-US" dirty="0" err="1" smtClean="0"/>
              <a:t>Auch</a:t>
            </a:r>
            <a:r>
              <a:rPr lang="en-US" dirty="0" smtClean="0"/>
              <a:t> </a:t>
            </a:r>
            <a:r>
              <a:rPr lang="en-US" dirty="0" err="1" smtClean="0"/>
              <a:t>als</a:t>
            </a:r>
            <a:r>
              <a:rPr lang="en-US" dirty="0" smtClean="0"/>
              <a:t> ‘Glue’ </a:t>
            </a:r>
            <a:r>
              <a:rPr lang="en-US" dirty="0" err="1" smtClean="0"/>
              <a:t>zwischen</a:t>
            </a:r>
            <a:r>
              <a:rPr lang="en-US" dirty="0" smtClean="0"/>
              <a:t> DOM und </a:t>
            </a:r>
            <a:r>
              <a:rPr lang="en-US" dirty="0" err="1" smtClean="0"/>
              <a:t>Javascript</a:t>
            </a:r>
            <a:r>
              <a:rPr lang="en-US" dirty="0" smtClean="0"/>
              <a:t> </a:t>
            </a:r>
            <a:r>
              <a:rPr lang="en-US" dirty="0" err="1" smtClean="0"/>
              <a:t>bezeichnet</a:t>
            </a:r>
            <a:endParaRPr lang="en-US" dirty="0" smtClean="0"/>
          </a:p>
          <a:p>
            <a:r>
              <a:rPr lang="en-US" dirty="0" err="1" smtClean="0"/>
              <a:t>Ausführungskontext</a:t>
            </a:r>
            <a:r>
              <a:rPr lang="en-US" dirty="0" smtClean="0"/>
              <a:t> </a:t>
            </a:r>
            <a:r>
              <a:rPr lang="en-US" dirty="0" err="1" smtClean="0"/>
              <a:t>für</a:t>
            </a:r>
            <a:r>
              <a:rPr lang="en-US" dirty="0" smtClean="0"/>
              <a:t> Expressions</a:t>
            </a:r>
          </a:p>
          <a:p>
            <a:r>
              <a:rPr lang="en-US" dirty="0" err="1" smtClean="0"/>
              <a:t>Bilden</a:t>
            </a:r>
            <a:r>
              <a:rPr lang="en-US" dirty="0" smtClean="0"/>
              <a:t> </a:t>
            </a:r>
            <a:r>
              <a:rPr lang="en-US" dirty="0" err="1" smtClean="0"/>
              <a:t>Hierarchien</a:t>
            </a:r>
            <a:endParaRPr lang="en-US" dirty="0" smtClean="0"/>
          </a:p>
          <a:p>
            <a:pPr lvl="1"/>
            <a:r>
              <a:rPr lang="en-US" dirty="0" err="1" smtClean="0"/>
              <a:t>Ein</a:t>
            </a:r>
            <a:r>
              <a:rPr lang="en-US" dirty="0" smtClean="0"/>
              <a:t> Scope </a:t>
            </a:r>
            <a:r>
              <a:rPr lang="en-US" dirty="0" err="1" smtClean="0"/>
              <a:t>kann</a:t>
            </a:r>
            <a:r>
              <a:rPr lang="en-US" dirty="0" smtClean="0"/>
              <a:t> </a:t>
            </a:r>
            <a:r>
              <a:rPr lang="en-US" dirty="0" err="1" smtClean="0"/>
              <a:t>mehrere</a:t>
            </a:r>
            <a:r>
              <a:rPr lang="en-US" dirty="0" smtClean="0"/>
              <a:t> Child-Scopes </a:t>
            </a:r>
            <a:r>
              <a:rPr lang="en-US" dirty="0" err="1" smtClean="0"/>
              <a:t>haben</a:t>
            </a:r>
            <a:endParaRPr lang="en-US" dirty="0" smtClean="0"/>
          </a:p>
          <a:p>
            <a:pPr lvl="1"/>
            <a:r>
              <a:rPr lang="en-US" dirty="0" err="1" smtClean="0"/>
              <a:t>Ein</a:t>
            </a:r>
            <a:r>
              <a:rPr lang="en-US" dirty="0" smtClean="0"/>
              <a:t> Scope hat </a:t>
            </a:r>
            <a:r>
              <a:rPr lang="en-US" dirty="0" err="1" smtClean="0"/>
              <a:t>einen</a:t>
            </a:r>
            <a:r>
              <a:rPr lang="en-US" dirty="0" smtClean="0"/>
              <a:t> </a:t>
            </a:r>
            <a:r>
              <a:rPr lang="en-US" dirty="0" err="1" smtClean="0"/>
              <a:t>direkten</a:t>
            </a:r>
            <a:r>
              <a:rPr lang="en-US" dirty="0" smtClean="0"/>
              <a:t> Parent-Scope</a:t>
            </a:r>
          </a:p>
          <a:p>
            <a:pPr lvl="1"/>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193477555"/>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2" descr="https://docs.angularjs.org/img/guide/concepts-sco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302" y="626950"/>
            <a:ext cx="8990783" cy="503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125674"/>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err="1" smtClean="0"/>
              <a:t>Einige</a:t>
            </a:r>
            <a:r>
              <a:rPr lang="en-US" dirty="0" smtClean="0"/>
              <a:t> </a:t>
            </a:r>
            <a:r>
              <a:rPr lang="en-US" dirty="0" err="1" smtClean="0"/>
              <a:t>Direktiven</a:t>
            </a:r>
            <a:r>
              <a:rPr lang="en-US" dirty="0" smtClean="0"/>
              <a:t> </a:t>
            </a:r>
            <a:r>
              <a:rPr lang="en-US" dirty="0" err="1" smtClean="0"/>
              <a:t>erzeugen</a:t>
            </a:r>
            <a:r>
              <a:rPr lang="en-US" dirty="0" smtClean="0"/>
              <a:t> </a:t>
            </a:r>
            <a:r>
              <a:rPr lang="en-US" dirty="0" err="1" smtClean="0"/>
              <a:t>neue</a:t>
            </a:r>
            <a:r>
              <a:rPr lang="en-US" dirty="0" smtClean="0"/>
              <a:t> Scopes</a:t>
            </a:r>
          </a:p>
          <a:p>
            <a:pPr lvl="1"/>
            <a:r>
              <a:rPr lang="en-US" dirty="0" smtClean="0"/>
              <a:t>ng-controller</a:t>
            </a:r>
          </a:p>
          <a:p>
            <a:pPr lvl="1"/>
            <a:r>
              <a:rPr lang="en-US" dirty="0" smtClean="0"/>
              <a:t>ng-repeat </a:t>
            </a:r>
            <a:r>
              <a:rPr lang="en-US" dirty="0" err="1" smtClean="0"/>
              <a:t>für</a:t>
            </a:r>
            <a:r>
              <a:rPr lang="en-US" dirty="0" smtClean="0"/>
              <a:t> </a:t>
            </a:r>
            <a:r>
              <a:rPr lang="en-US" dirty="0" err="1" smtClean="0"/>
              <a:t>jedes</a:t>
            </a:r>
            <a:r>
              <a:rPr lang="en-US" dirty="0" smtClean="0"/>
              <a:t> Element</a:t>
            </a:r>
          </a:p>
          <a:p>
            <a:pPr lvl="1"/>
            <a:r>
              <a:rPr lang="en-US" dirty="0" err="1" smtClean="0"/>
              <a:t>Eigene</a:t>
            </a:r>
            <a:r>
              <a:rPr lang="en-US" dirty="0" smtClean="0"/>
              <a:t> </a:t>
            </a:r>
            <a:r>
              <a:rPr lang="en-US" dirty="0" err="1" smtClean="0"/>
              <a:t>Direktiven</a:t>
            </a:r>
            <a:endParaRPr lang="en-US" dirty="0" smtClean="0"/>
          </a:p>
          <a:p>
            <a:r>
              <a:rPr lang="en-US" dirty="0" err="1" smtClean="0"/>
              <a:t>Zugriff</a:t>
            </a:r>
            <a:r>
              <a:rPr lang="en-US" dirty="0" smtClean="0"/>
              <a:t> auf Parent-Scope </a:t>
            </a:r>
            <a:r>
              <a:rPr lang="en-US" dirty="0" err="1" smtClean="0"/>
              <a:t>mit</a:t>
            </a:r>
            <a:r>
              <a:rPr lang="en-US" dirty="0" smtClean="0"/>
              <a:t> $parent</a:t>
            </a:r>
          </a:p>
          <a:p>
            <a:r>
              <a:rPr lang="en-US" dirty="0" err="1" smtClean="0"/>
              <a:t>Kein</a:t>
            </a:r>
            <a:r>
              <a:rPr lang="en-US" dirty="0" smtClean="0"/>
              <a:t> (Standard) </a:t>
            </a:r>
            <a:r>
              <a:rPr lang="en-US" dirty="0" err="1" smtClean="0"/>
              <a:t>zugriff</a:t>
            </a:r>
            <a:r>
              <a:rPr lang="en-US" dirty="0" smtClean="0"/>
              <a:t> auf Child-Scope</a:t>
            </a:r>
          </a:p>
          <a:p>
            <a:pPr lvl="1"/>
            <a:r>
              <a:rPr lang="en-US" dirty="0" err="1" smtClean="0"/>
              <a:t>Schlechtes</a:t>
            </a:r>
            <a:r>
              <a:rPr lang="en-US" dirty="0" smtClean="0"/>
              <a:t> Design</a:t>
            </a:r>
          </a:p>
          <a:p>
            <a:pPr lvl="1"/>
            <a:r>
              <a:rPr lang="en-US" dirty="0" err="1" smtClean="0"/>
              <a:t>Manchmal</a:t>
            </a:r>
            <a:r>
              <a:rPr lang="en-US" dirty="0" smtClean="0"/>
              <a:t> </a:t>
            </a:r>
            <a:r>
              <a:rPr lang="en-US" dirty="0" err="1" smtClean="0"/>
              <a:t>notwendig</a:t>
            </a:r>
            <a:r>
              <a:rPr lang="en-US" dirty="0" smtClean="0"/>
              <a:t> </a:t>
            </a:r>
            <a:r>
              <a:rPr lang="en-US" dirty="0" err="1" smtClean="0"/>
              <a:t>für</a:t>
            </a:r>
            <a:r>
              <a:rPr lang="en-US" dirty="0" smtClean="0"/>
              <a:t> Unit-Testing (</a:t>
            </a:r>
            <a:r>
              <a:rPr lang="en-US" dirty="0" err="1" smtClean="0"/>
              <a:t>möglich</a:t>
            </a:r>
            <a:r>
              <a:rPr lang="en-US" dirty="0" smtClean="0"/>
              <a:t> </a:t>
            </a:r>
            <a:r>
              <a:rPr lang="en-US" dirty="0" err="1" smtClean="0"/>
              <a:t>über</a:t>
            </a:r>
            <a:r>
              <a:rPr lang="en-US" dirty="0" smtClean="0"/>
              <a:t> $$</a:t>
            </a:r>
            <a:r>
              <a:rPr lang="en-US" dirty="0" err="1" smtClean="0"/>
              <a:t>childHead</a:t>
            </a:r>
            <a:r>
              <a:rPr lang="en-US" dirty="0" smtClean="0"/>
              <a:t>…)</a:t>
            </a:r>
          </a:p>
          <a:p>
            <a:r>
              <a:rPr lang="en-US" dirty="0" smtClean="0"/>
              <a:t>Scopes </a:t>
            </a:r>
            <a:r>
              <a:rPr lang="en-US" dirty="0" err="1" smtClean="0"/>
              <a:t>bieten</a:t>
            </a:r>
            <a:r>
              <a:rPr lang="en-US" dirty="0" smtClean="0"/>
              <a:t> </a:t>
            </a:r>
            <a:r>
              <a:rPr lang="en-US" dirty="0" err="1" smtClean="0"/>
              <a:t>Eventing</a:t>
            </a:r>
            <a:r>
              <a:rPr lang="en-US" dirty="0" smtClean="0"/>
              <a:t> (</a:t>
            </a:r>
            <a:r>
              <a:rPr lang="en-US" dirty="0" err="1" smtClean="0"/>
              <a:t>später</a:t>
            </a:r>
            <a:r>
              <a:rPr lang="en-US" dirty="0" smtClean="0"/>
              <a:t>)</a:t>
            </a:r>
            <a:endParaRPr lang="de-AT" dirty="0" smtClean="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653621660"/>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Große Applikationen werden normalerweise in Module strukturiert:</a:t>
            </a:r>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dirty="0"/>
          </a:p>
        </p:txBody>
      </p:sp>
      <p:sp>
        <p:nvSpPr>
          <p:cNvPr id="15" name="Textplatzhalter 14"/>
          <p:cNvSpPr>
            <a:spLocks noGrp="1"/>
          </p:cNvSpPr>
          <p:nvPr>
            <p:ph type="body" sz="quarter" idx="23"/>
          </p:nvPr>
        </p:nvSpPr>
        <p:spPr/>
        <p:txBody>
          <a:bodyPr/>
          <a:lstStyle/>
          <a:p>
            <a:endParaRPr lang="de-AT"/>
          </a:p>
        </p:txBody>
      </p:sp>
      <p:sp>
        <p:nvSpPr>
          <p:cNvPr id="4" name="Rechteck 3"/>
          <p:cNvSpPr/>
          <p:nvPr/>
        </p:nvSpPr>
        <p:spPr>
          <a:xfrm>
            <a:off x="3148446"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Data</a:t>
            </a:r>
            <a:endParaRPr lang="de-AT" dirty="0"/>
          </a:p>
        </p:txBody>
      </p:sp>
      <p:sp>
        <p:nvSpPr>
          <p:cNvPr id="5" name="Rechteck 4"/>
          <p:cNvSpPr/>
          <p:nvPr/>
        </p:nvSpPr>
        <p:spPr>
          <a:xfrm>
            <a:off x="5659583"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Comm</a:t>
            </a:r>
            <a:endParaRPr lang="de-AT" dirty="0"/>
          </a:p>
        </p:txBody>
      </p:sp>
      <p:sp>
        <p:nvSpPr>
          <p:cNvPr id="6" name="Rechteck 5"/>
          <p:cNvSpPr/>
          <p:nvPr/>
        </p:nvSpPr>
        <p:spPr>
          <a:xfrm>
            <a:off x="8170720"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Backup</a:t>
            </a:r>
            <a:endParaRPr lang="de-AT" dirty="0"/>
          </a:p>
        </p:txBody>
      </p:sp>
      <p:sp>
        <p:nvSpPr>
          <p:cNvPr id="7" name="Rechteck 6"/>
          <p:cNvSpPr/>
          <p:nvPr/>
        </p:nvSpPr>
        <p:spPr>
          <a:xfrm>
            <a:off x="2060865" y="4051877"/>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Registration</a:t>
            </a:r>
            <a:endParaRPr lang="de-AT" dirty="0"/>
          </a:p>
        </p:txBody>
      </p:sp>
      <p:sp>
        <p:nvSpPr>
          <p:cNvPr id="8" name="Rechteck 7"/>
          <p:cNvSpPr/>
          <p:nvPr/>
        </p:nvSpPr>
        <p:spPr>
          <a:xfrm>
            <a:off x="4495804" y="4051876"/>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TODO List</a:t>
            </a:r>
            <a:endParaRPr lang="de-AT" dirty="0"/>
          </a:p>
        </p:txBody>
      </p:sp>
      <p:sp>
        <p:nvSpPr>
          <p:cNvPr id="9" name="Rechteck 8"/>
          <p:cNvSpPr/>
          <p:nvPr/>
        </p:nvSpPr>
        <p:spPr>
          <a:xfrm>
            <a:off x="6747165" y="4051879"/>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Billing</a:t>
            </a:r>
            <a:endParaRPr lang="de-AT" dirty="0"/>
          </a:p>
        </p:txBody>
      </p:sp>
      <p:sp>
        <p:nvSpPr>
          <p:cNvPr id="10" name="Rechteck 9"/>
          <p:cNvSpPr/>
          <p:nvPr/>
        </p:nvSpPr>
        <p:spPr>
          <a:xfrm>
            <a:off x="9022774" y="405187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Project</a:t>
            </a:r>
            <a:endParaRPr lang="de-AT" dirty="0"/>
          </a:p>
        </p:txBody>
      </p:sp>
      <p:sp>
        <p:nvSpPr>
          <p:cNvPr id="11" name="Rechteck 10"/>
          <p:cNvSpPr/>
          <p:nvPr/>
        </p:nvSpPr>
        <p:spPr>
          <a:xfrm>
            <a:off x="3283528"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sp>
        <p:nvSpPr>
          <p:cNvPr id="12" name="Rechteck 11"/>
          <p:cNvSpPr/>
          <p:nvPr/>
        </p:nvSpPr>
        <p:spPr>
          <a:xfrm>
            <a:off x="7812231"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cxnSp>
        <p:nvCxnSpPr>
          <p:cNvPr id="16" name="Gerade Verbindung mit Pfeil 15"/>
          <p:cNvCxnSpPr>
            <a:stCxn id="7" idx="2"/>
            <a:endCxn id="4" idx="0"/>
          </p:cNvCxnSpPr>
          <p:nvPr/>
        </p:nvCxnSpPr>
        <p:spPr>
          <a:xfrm>
            <a:off x="2912920" y="4727286"/>
            <a:ext cx="1087581" cy="27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a:stCxn id="8" idx="2"/>
            <a:endCxn id="4" idx="0"/>
          </p:cNvCxnSpPr>
          <p:nvPr/>
        </p:nvCxnSpPr>
        <p:spPr>
          <a:xfrm flipH="1">
            <a:off x="4000501" y="4727285"/>
            <a:ext cx="1347358"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8" idx="2"/>
            <a:endCxn id="5" idx="0"/>
          </p:cNvCxnSpPr>
          <p:nvPr/>
        </p:nvCxnSpPr>
        <p:spPr>
          <a:xfrm>
            <a:off x="5347859" y="4727285"/>
            <a:ext cx="1163779"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9" idx="2"/>
            <a:endCxn id="5" idx="0"/>
          </p:cNvCxnSpPr>
          <p:nvPr/>
        </p:nvCxnSpPr>
        <p:spPr>
          <a:xfrm flipH="1">
            <a:off x="6511638" y="4727288"/>
            <a:ext cx="1087582" cy="2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1" idx="2"/>
            <a:endCxn id="5" idx="0"/>
          </p:cNvCxnSpPr>
          <p:nvPr/>
        </p:nvCxnSpPr>
        <p:spPr>
          <a:xfrm>
            <a:off x="4135583" y="3646707"/>
            <a:ext cx="2376055"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11" idx="2"/>
            <a:endCxn id="4" idx="0"/>
          </p:cNvCxnSpPr>
          <p:nvPr/>
        </p:nvCxnSpPr>
        <p:spPr>
          <a:xfrm flipH="1">
            <a:off x="4000501" y="3646707"/>
            <a:ext cx="135082"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a:stCxn id="11" idx="2"/>
            <a:endCxn id="7" idx="0"/>
          </p:cNvCxnSpPr>
          <p:nvPr/>
        </p:nvCxnSpPr>
        <p:spPr>
          <a:xfrm flipH="1">
            <a:off x="2912920" y="3646707"/>
            <a:ext cx="1222663"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p:cNvCxnSpPr>
            <a:stCxn id="12" idx="2"/>
            <a:endCxn id="9" idx="0"/>
          </p:cNvCxnSpPr>
          <p:nvPr/>
        </p:nvCxnSpPr>
        <p:spPr>
          <a:xfrm flipH="1">
            <a:off x="7599220" y="3646707"/>
            <a:ext cx="1065066" cy="40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a:stCxn id="12" idx="2"/>
            <a:endCxn id="6" idx="0"/>
          </p:cNvCxnSpPr>
          <p:nvPr/>
        </p:nvCxnSpPr>
        <p:spPr>
          <a:xfrm>
            <a:off x="8664286" y="3646707"/>
            <a:ext cx="358489"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a:stCxn id="12" idx="2"/>
            <a:endCxn id="10" idx="0"/>
          </p:cNvCxnSpPr>
          <p:nvPr/>
        </p:nvCxnSpPr>
        <p:spPr>
          <a:xfrm>
            <a:off x="8664286" y="3646707"/>
            <a:ext cx="1210543" cy="40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021139"/>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AngularJS unterstützt Modularisierung</a:t>
            </a:r>
          </a:p>
          <a:p>
            <a:r>
              <a:rPr lang="de-AT" smtClean="0"/>
              <a:t>Module = Ansammlung von Elementen</a:t>
            </a:r>
          </a:p>
          <a:p>
            <a:pPr lvl="1"/>
            <a:r>
              <a:rPr lang="de-AT" smtClean="0"/>
              <a:t>Values / Constants</a:t>
            </a:r>
          </a:p>
          <a:p>
            <a:pPr lvl="1"/>
            <a:r>
              <a:rPr lang="de-AT" smtClean="0"/>
              <a:t>Factories / Services / Providers</a:t>
            </a:r>
          </a:p>
          <a:p>
            <a:pPr lvl="1"/>
            <a:r>
              <a:rPr lang="de-AT" smtClean="0"/>
              <a:t>Directives</a:t>
            </a:r>
          </a:p>
          <a:p>
            <a:pPr lvl="1"/>
            <a:r>
              <a:rPr lang="de-AT" smtClean="0"/>
              <a:t>Filters</a:t>
            </a:r>
          </a:p>
          <a:p>
            <a:pPr lvl="1"/>
            <a:endParaRPr lang="de-AT" dirty="0" smtClean="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857917845"/>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nodejs</a:t>
            </a:r>
            <a:endParaRPr lang="de-AT" dirty="0"/>
          </a:p>
        </p:txBody>
      </p:sp>
      <p:sp>
        <p:nvSpPr>
          <p:cNvPr id="3" name="Inhaltsplatzhalter 2"/>
          <p:cNvSpPr>
            <a:spLocks noGrp="1"/>
          </p:cNvSpPr>
          <p:nvPr>
            <p:ph sz="quarter" idx="22"/>
          </p:nvPr>
        </p:nvSpPr>
        <p:spPr/>
        <p:txBody>
          <a:bodyPr/>
          <a:lstStyle/>
          <a:p>
            <a:r>
              <a:rPr lang="de-AT" dirty="0" err="1" smtClean="0"/>
              <a:t>npm</a:t>
            </a:r>
            <a:r>
              <a:rPr lang="de-AT" dirty="0" smtClean="0"/>
              <a:t> </a:t>
            </a:r>
            <a:r>
              <a:rPr lang="de-AT" dirty="0" err="1" smtClean="0"/>
              <a:t>init</a:t>
            </a:r>
            <a:endParaRPr lang="de-AT" dirty="0" smtClean="0"/>
          </a:p>
          <a:p>
            <a:r>
              <a:rPr lang="de-AT" dirty="0" err="1" smtClean="0"/>
              <a:t>npm</a:t>
            </a:r>
            <a:r>
              <a:rPr lang="de-AT" dirty="0" smtClean="0"/>
              <a:t> </a:t>
            </a:r>
            <a:r>
              <a:rPr lang="de-AT" dirty="0" err="1" smtClean="0"/>
              <a:t>install</a:t>
            </a:r>
            <a:r>
              <a:rPr lang="de-AT" dirty="0" smtClean="0"/>
              <a:t> express --save</a:t>
            </a:r>
          </a:p>
          <a:p>
            <a:r>
              <a:rPr lang="de-AT" dirty="0" err="1" smtClean="0"/>
              <a:t>npm</a:t>
            </a:r>
            <a:r>
              <a:rPr lang="de-AT" dirty="0" smtClean="0"/>
              <a:t> </a:t>
            </a:r>
            <a:r>
              <a:rPr lang="de-AT" dirty="0" err="1" smtClean="0"/>
              <a:t>install</a:t>
            </a:r>
            <a:r>
              <a:rPr lang="de-AT" dirty="0" smtClean="0"/>
              <a:t> angular --save</a:t>
            </a:r>
          </a:p>
          <a:p>
            <a:endParaRPr lang="de-AT" dirty="0" smtClean="0"/>
          </a:p>
          <a:p>
            <a:endParaRPr lang="de-AT" dirty="0"/>
          </a:p>
          <a:p>
            <a:r>
              <a:rPr lang="de-AT" dirty="0" err="1" smtClean="0"/>
              <a:t>node</a:t>
            </a:r>
            <a:r>
              <a:rPr lang="de-AT" dirty="0" smtClean="0"/>
              <a:t> server.js</a:t>
            </a:r>
            <a:endParaRPr lang="de-AT" dirty="0"/>
          </a:p>
        </p:txBody>
      </p:sp>
      <p:sp>
        <p:nvSpPr>
          <p:cNvPr id="8" name="Textplatzhalter 7"/>
          <p:cNvSpPr>
            <a:spLocks noGrp="1"/>
          </p:cNvSpPr>
          <p:nvPr>
            <p:ph type="body" sz="quarter" idx="23"/>
          </p:nvPr>
        </p:nvSpPr>
        <p:spPr/>
        <p:txBody>
          <a:bodyPr/>
          <a:lstStyle/>
          <a:p>
            <a:endParaRPr lang="de-AT"/>
          </a:p>
        </p:txBody>
      </p:sp>
      <p:sp>
        <p:nvSpPr>
          <p:cNvPr id="9" name="Textplatzhalter 8"/>
          <p:cNvSpPr>
            <a:spLocks noGrp="1"/>
          </p:cNvSpPr>
          <p:nvPr>
            <p:ph type="body" sz="quarter" idx="24"/>
          </p:nvPr>
        </p:nvSpPr>
        <p:spPr/>
        <p:txBody>
          <a:bodyPr/>
          <a:lstStyle/>
          <a:p>
            <a:r>
              <a:rPr lang="de-AT" dirty="0" smtClean="0"/>
              <a:t>In neuem Ordner </a:t>
            </a:r>
            <a:r>
              <a:rPr lang="de-AT" dirty="0"/>
              <a:t>(</a:t>
            </a:r>
            <a:r>
              <a:rPr lang="de-AT" dirty="0" err="1"/>
              <a:t>samples</a:t>
            </a:r>
            <a:r>
              <a:rPr lang="de-AT" dirty="0" smtClean="0"/>
              <a:t>)</a:t>
            </a:r>
            <a:endParaRPr lang="de-AT" dirty="0"/>
          </a:p>
        </p:txBody>
      </p:sp>
      <p:sp>
        <p:nvSpPr>
          <p:cNvPr id="10" name="Textplatzhalter 9"/>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29754" y="2121878"/>
            <a:ext cx="7895270" cy="3320440"/>
          </a:xfrm>
          <a:prstGeom prst="rect">
            <a:avLst/>
          </a:prstGeom>
        </p:spPr>
      </p:pic>
      <p:sp>
        <p:nvSpPr>
          <p:cNvPr id="6" name="Abgerundete rechteckige Legende 5"/>
          <p:cNvSpPr/>
          <p:nvPr/>
        </p:nvSpPr>
        <p:spPr>
          <a:xfrm>
            <a:off x="5020648" y="111013"/>
            <a:ext cx="2960541" cy="808160"/>
          </a:xfrm>
          <a:prstGeom prst="wedgeRoundRectCallout">
            <a:avLst>
              <a:gd name="adj1" fmla="val -163531"/>
              <a:gd name="adj2" fmla="val -187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Hier einige Fragen beantworten</a:t>
            </a:r>
            <a:endParaRPr lang="de-AT" dirty="0"/>
          </a:p>
        </p:txBody>
      </p:sp>
    </p:spTree>
    <p:extLst>
      <p:ext uri="{BB962C8B-B14F-4D97-AF65-F5344CB8AC3E}">
        <p14:creationId xmlns:p14="http://schemas.microsoft.com/office/powerpoint/2010/main" val="688195629"/>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Dependency Injection</a:t>
            </a:r>
            <a:endParaRPr lang="de-AT" dirty="0"/>
          </a:p>
        </p:txBody>
      </p:sp>
      <p:sp>
        <p:nvSpPr>
          <p:cNvPr id="3" name="Inhaltsplatzhalter 2"/>
          <p:cNvSpPr>
            <a:spLocks noGrp="1"/>
          </p:cNvSpPr>
          <p:nvPr>
            <p:ph sz="quarter" idx="12"/>
          </p:nvPr>
        </p:nvSpPr>
        <p:spPr/>
        <p:txBody>
          <a:bodyPr/>
          <a:lstStyle/>
          <a:p>
            <a:r>
              <a:rPr lang="de-AT" dirty="0" smtClean="0"/>
              <a:t>Module haben Abhängigkeiten</a:t>
            </a:r>
          </a:p>
          <a:p>
            <a:pPr lvl="1"/>
            <a:r>
              <a:rPr lang="de-AT" dirty="0" smtClean="0"/>
              <a:t>Austauschbar für Unit-Tests!</a:t>
            </a:r>
          </a:p>
          <a:p>
            <a:r>
              <a:rPr lang="de-AT" dirty="0" smtClean="0"/>
              <a:t>Die Abhängigkeiten werden über "Factory functions" abgebildet</a:t>
            </a:r>
          </a:p>
          <a:p>
            <a:r>
              <a:rPr lang="de-AT" dirty="0" smtClean="0"/>
              <a:t>Factory Function</a:t>
            </a:r>
          </a:p>
          <a:p>
            <a:pPr lvl="1"/>
            <a:r>
              <a:rPr lang="de-AT" dirty="0" smtClean="0"/>
              <a:t>Array von strings</a:t>
            </a:r>
          </a:p>
          <a:p>
            <a:pPr lvl="1"/>
            <a:r>
              <a:rPr lang="de-AT" dirty="0" smtClean="0"/>
              <a:t>Letztes Element = Factory Funktion</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1244718"/>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12" name="Textplatzhalter 11"/>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838200" y="1825626"/>
            <a:ext cx="8693451" cy="1915102"/>
          </a:xfrm>
          <a:prstGeom prst="rect">
            <a:avLst/>
          </a:prstGeom>
        </p:spPr>
      </p:pic>
      <p:pic>
        <p:nvPicPr>
          <p:cNvPr id="6" name="Grafik 5"/>
          <p:cNvPicPr>
            <a:picLocks noChangeAspect="1"/>
          </p:cNvPicPr>
          <p:nvPr/>
        </p:nvPicPr>
        <p:blipFill>
          <a:blip r:embed="rId3"/>
          <a:stretch>
            <a:fillRect/>
          </a:stretch>
        </p:blipFill>
        <p:spPr>
          <a:xfrm>
            <a:off x="5195455" y="3929708"/>
            <a:ext cx="5995554" cy="2779893"/>
          </a:xfrm>
          <a:prstGeom prst="rect">
            <a:avLst/>
          </a:prstGeom>
        </p:spPr>
      </p:pic>
      <p:grpSp>
        <p:nvGrpSpPr>
          <p:cNvPr id="21" name="Gruppieren 20"/>
          <p:cNvGrpSpPr/>
          <p:nvPr/>
        </p:nvGrpSpPr>
        <p:grpSpPr>
          <a:xfrm>
            <a:off x="3335482" y="2930237"/>
            <a:ext cx="5268191" cy="2511947"/>
            <a:chOff x="3335482" y="2930237"/>
            <a:chExt cx="5268191" cy="2511947"/>
          </a:xfrm>
        </p:grpSpPr>
        <p:sp>
          <p:nvSpPr>
            <p:cNvPr id="7" name="Rechteck 6"/>
            <p:cNvSpPr/>
            <p:nvPr/>
          </p:nvSpPr>
          <p:spPr>
            <a:xfrm>
              <a:off x="7294418" y="5216238"/>
              <a:ext cx="1309255" cy="22594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6750627" y="4966221"/>
              <a:ext cx="1447800" cy="2500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335482" y="2930237"/>
              <a:ext cx="1475509" cy="23898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1" name="Gewinkelte Verbindung 10"/>
            <p:cNvCxnSpPr>
              <a:stCxn id="9" idx="3"/>
              <a:endCxn id="8" idx="0"/>
            </p:cNvCxnSpPr>
            <p:nvPr/>
          </p:nvCxnSpPr>
          <p:spPr>
            <a:xfrm>
              <a:off x="4810991" y="3049732"/>
              <a:ext cx="2663536" cy="1916489"/>
            </a:xfrm>
            <a:prstGeom prst="bentConnector2">
              <a:avLst/>
            </a:prstGeom>
            <a:ln w="19050">
              <a:tailEnd type="triangle"/>
            </a:ln>
          </p:spPr>
          <p:style>
            <a:lnRef idx="1">
              <a:schemeClr val="accent6"/>
            </a:lnRef>
            <a:fillRef idx="0">
              <a:schemeClr val="accent6"/>
            </a:fillRef>
            <a:effectRef idx="0">
              <a:schemeClr val="accent6"/>
            </a:effectRef>
            <a:fontRef idx="minor">
              <a:schemeClr val="tx1"/>
            </a:fontRef>
          </p:style>
        </p:cxnSp>
      </p:grpSp>
      <p:grpSp>
        <p:nvGrpSpPr>
          <p:cNvPr id="20" name="Gruppieren 19"/>
          <p:cNvGrpSpPr/>
          <p:nvPr/>
        </p:nvGrpSpPr>
        <p:grpSpPr>
          <a:xfrm>
            <a:off x="3023755" y="3439391"/>
            <a:ext cx="7408719" cy="2025519"/>
            <a:chOff x="3023755" y="3439391"/>
            <a:chExt cx="7408719" cy="2025519"/>
          </a:xfrm>
        </p:grpSpPr>
        <p:sp>
          <p:nvSpPr>
            <p:cNvPr id="14" name="Rechteck 13"/>
            <p:cNvSpPr/>
            <p:nvPr/>
          </p:nvSpPr>
          <p:spPr>
            <a:xfrm>
              <a:off x="3023755" y="3439391"/>
              <a:ext cx="1911927" cy="301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p:cNvSpPr/>
            <p:nvPr/>
          </p:nvSpPr>
          <p:spPr>
            <a:xfrm>
              <a:off x="8305799" y="4966221"/>
              <a:ext cx="1911927"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Rechteck 15"/>
            <p:cNvSpPr/>
            <p:nvPr/>
          </p:nvSpPr>
          <p:spPr>
            <a:xfrm>
              <a:off x="8690264" y="5214894"/>
              <a:ext cx="1742210"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9" name="Gewinkelte Verbindung 18"/>
            <p:cNvCxnSpPr>
              <a:stCxn id="14" idx="3"/>
              <a:endCxn id="15" idx="0"/>
            </p:cNvCxnSpPr>
            <p:nvPr/>
          </p:nvCxnSpPr>
          <p:spPr>
            <a:xfrm>
              <a:off x="4935682" y="3590060"/>
              <a:ext cx="4326081" cy="1376161"/>
            </a:xfrm>
            <a:prstGeom prst="bentConnector2">
              <a:avLst/>
            </a:prstGeom>
            <a:ln w="19050">
              <a:solidFill>
                <a:srgbClr val="FF0000"/>
              </a:solidFill>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0340449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3" name="Inhaltsplatzhalter 2"/>
          <p:cNvSpPr>
            <a:spLocks noGrp="1"/>
          </p:cNvSpPr>
          <p:nvPr>
            <p:ph sz="quarter" idx="12"/>
          </p:nvPr>
        </p:nvSpPr>
        <p:spPr/>
        <p:txBody>
          <a:bodyPr/>
          <a:lstStyle/>
          <a:p>
            <a:r>
              <a:rPr lang="de-AT" dirty="0" smtClean="0"/>
              <a:t>Unterschied?</a:t>
            </a:r>
          </a:p>
          <a:p>
            <a:pPr lvl="1"/>
            <a:r>
              <a:rPr lang="de-AT" dirty="0" smtClean="0"/>
              <a:t>Kaum relevant</a:t>
            </a:r>
          </a:p>
          <a:p>
            <a:r>
              <a:rPr lang="de-AT" dirty="0" smtClean="0"/>
              <a:t>constants sind unveränderbar</a:t>
            </a:r>
          </a:p>
          <a:p>
            <a:pPr lvl="1"/>
            <a:r>
              <a:rPr lang="de-AT" dirty="0" smtClean="0"/>
              <a:t>i.e. Natur-konstanten</a:t>
            </a:r>
          </a:p>
          <a:p>
            <a:r>
              <a:rPr lang="de-AT" dirty="0" smtClean="0"/>
              <a:t>values können durch einen decorator verändert werden</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74160315"/>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Factories</a:t>
            </a:r>
            <a:endParaRPr lang="de-AT" dirty="0"/>
          </a:p>
        </p:txBody>
      </p:sp>
      <p:sp>
        <p:nvSpPr>
          <p:cNvPr id="3" name="Inhaltsplatzhalter 2"/>
          <p:cNvSpPr>
            <a:spLocks noGrp="1"/>
          </p:cNvSpPr>
          <p:nvPr>
            <p:ph sz="quarter" idx="12"/>
          </p:nvPr>
        </p:nvSpPr>
        <p:spPr/>
        <p:txBody>
          <a:bodyPr/>
          <a:lstStyle/>
          <a:p>
            <a:r>
              <a:rPr lang="de-AT" smtClean="0"/>
              <a:t>Registriert zum Generieren des Services eine Funktion</a:t>
            </a:r>
          </a:p>
          <a:p>
            <a:r>
              <a:rPr lang="de-AT" smtClean="0"/>
              <a:t>Optional mit Parameter</a:t>
            </a:r>
          </a:p>
          <a:p>
            <a:pPr lvl="1"/>
            <a:r>
              <a:rPr lang="de-AT" smtClean="0"/>
              <a:t>Andere Services -&gt; Dependency Injection</a:t>
            </a:r>
          </a:p>
          <a:p>
            <a:r>
              <a:rPr lang="de-AT" smtClean="0"/>
              <a:t>Funktion wird 1x Aufgerufen</a:t>
            </a:r>
          </a:p>
          <a:p>
            <a:pPr lvl="1"/>
            <a:r>
              <a:rPr lang="de-AT" smtClean="0"/>
              <a:t>Alle Services werden gecached</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114360811"/>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6" name="Inhaltsplatzhalter 5"/>
          <p:cNvSpPr>
            <a:spLocks noGrp="1"/>
          </p:cNvSpPr>
          <p:nvPr>
            <p:ph sz="quarter" idx="12"/>
          </p:nvPr>
        </p:nvSpPr>
        <p:spPr/>
        <p:txBody>
          <a:bodyPr/>
          <a:lstStyle/>
          <a:p>
            <a:endParaRPr lang="de-AT"/>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65517" y="1496219"/>
            <a:ext cx="5686425" cy="5010150"/>
          </a:xfrm>
          <a:prstGeom prst="rect">
            <a:avLst/>
          </a:prstGeom>
        </p:spPr>
      </p:pic>
      <p:pic>
        <p:nvPicPr>
          <p:cNvPr id="5" name="Grafik 4"/>
          <p:cNvPicPr>
            <a:picLocks noChangeAspect="1"/>
          </p:cNvPicPr>
          <p:nvPr/>
        </p:nvPicPr>
        <p:blipFill>
          <a:blip r:embed="rId3"/>
          <a:stretch>
            <a:fillRect/>
          </a:stretch>
        </p:blipFill>
        <p:spPr>
          <a:xfrm>
            <a:off x="665517" y="1496219"/>
            <a:ext cx="10624165" cy="2748298"/>
          </a:xfrm>
          <a:prstGeom prst="rect">
            <a:avLst/>
          </a:prstGeom>
        </p:spPr>
      </p:pic>
    </p:spTree>
    <p:extLst>
      <p:ext uri="{BB962C8B-B14F-4D97-AF65-F5344CB8AC3E}">
        <p14:creationId xmlns:p14="http://schemas.microsoft.com/office/powerpoint/2010/main" val="36795848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5" name="Inhaltsplatzhalter 4"/>
          <p:cNvSpPr>
            <a:spLocks noGrp="1"/>
          </p:cNvSpPr>
          <p:nvPr>
            <p:ph sz="quarter" idx="1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44459" y="180484"/>
            <a:ext cx="7443738" cy="6463914"/>
          </a:xfrm>
          <a:prstGeom prst="rect">
            <a:avLst/>
          </a:prstGeom>
        </p:spPr>
      </p:pic>
    </p:spTree>
    <p:extLst>
      <p:ext uri="{BB962C8B-B14F-4D97-AF65-F5344CB8AC3E}">
        <p14:creationId xmlns:p14="http://schemas.microsoft.com/office/powerpoint/2010/main" val="1576694507"/>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Services</a:t>
            </a:r>
            <a:endParaRPr lang="de-AT" dirty="0"/>
          </a:p>
        </p:txBody>
      </p:sp>
      <p:sp>
        <p:nvSpPr>
          <p:cNvPr id="3" name="Inhaltsplatzhalter 2"/>
          <p:cNvSpPr>
            <a:spLocks noGrp="1"/>
          </p:cNvSpPr>
          <p:nvPr>
            <p:ph sz="quarter" idx="12"/>
          </p:nvPr>
        </p:nvSpPr>
        <p:spPr/>
        <p:txBody>
          <a:bodyPr/>
          <a:lstStyle/>
          <a:p>
            <a:r>
              <a:rPr lang="de-AT" dirty="0" err="1" smtClean="0"/>
              <a:t>Similar</a:t>
            </a:r>
            <a:r>
              <a:rPr lang="de-AT" dirty="0" smtClean="0"/>
              <a:t> </a:t>
            </a:r>
            <a:r>
              <a:rPr lang="de-AT" dirty="0" err="1" smtClean="0"/>
              <a:t>to</a:t>
            </a:r>
            <a:r>
              <a:rPr lang="de-AT" dirty="0" smtClean="0"/>
              <a:t> </a:t>
            </a:r>
            <a:r>
              <a:rPr lang="de-AT" dirty="0" err="1" smtClean="0"/>
              <a:t>Factories</a:t>
            </a:r>
            <a:endParaRPr lang="de-AT" dirty="0" smtClean="0"/>
          </a:p>
          <a:p>
            <a:r>
              <a:rPr lang="de-AT" dirty="0" smtClean="0"/>
              <a:t>Take a </a:t>
            </a:r>
            <a:r>
              <a:rPr lang="de-AT" b="1" dirty="0" err="1" smtClean="0"/>
              <a:t>constructor</a:t>
            </a:r>
            <a:r>
              <a:rPr lang="de-AT" dirty="0" smtClean="0"/>
              <a:t> </a:t>
            </a:r>
            <a:r>
              <a:rPr lang="de-AT" dirty="0" err="1" smtClean="0"/>
              <a:t>function</a:t>
            </a:r>
            <a:endParaRPr lang="de-AT" dirty="0"/>
          </a:p>
          <a:p>
            <a:r>
              <a:rPr lang="de-AT" dirty="0" err="1" smtClean="0"/>
              <a:t>Called</a:t>
            </a:r>
            <a:r>
              <a:rPr lang="de-AT" dirty="0" smtClean="0"/>
              <a:t> </a:t>
            </a:r>
            <a:r>
              <a:rPr lang="de-AT" dirty="0" err="1" smtClean="0"/>
              <a:t>with</a:t>
            </a:r>
            <a:r>
              <a:rPr lang="de-AT" dirty="0" smtClean="0"/>
              <a:t> </a:t>
            </a:r>
            <a:r>
              <a:rPr lang="de-AT" dirty="0" err="1" smtClean="0"/>
              <a:t>new</a:t>
            </a:r>
            <a:r>
              <a:rPr lang="de-AT" dirty="0" smtClean="0"/>
              <a:t> …</a:t>
            </a:r>
          </a:p>
        </p:txBody>
      </p:sp>
      <p:sp>
        <p:nvSpPr>
          <p:cNvPr id="4" name="Textplatzhalter 3"/>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4776355" y="3101975"/>
            <a:ext cx="5476875" cy="1247775"/>
          </a:xfrm>
          <a:prstGeom prst="rect">
            <a:avLst/>
          </a:prstGeom>
        </p:spPr>
      </p:pic>
      <p:pic>
        <p:nvPicPr>
          <p:cNvPr id="6" name="Grafik 5"/>
          <p:cNvPicPr>
            <a:picLocks noChangeAspect="1"/>
          </p:cNvPicPr>
          <p:nvPr/>
        </p:nvPicPr>
        <p:blipFill>
          <a:blip r:embed="rId3"/>
          <a:stretch>
            <a:fillRect/>
          </a:stretch>
        </p:blipFill>
        <p:spPr>
          <a:xfrm>
            <a:off x="4776355" y="5283200"/>
            <a:ext cx="5600700" cy="685800"/>
          </a:xfrm>
          <a:prstGeom prst="rect">
            <a:avLst/>
          </a:prstGeom>
        </p:spPr>
      </p:pic>
      <p:sp>
        <p:nvSpPr>
          <p:cNvPr id="7" name="Pfeil nach unten 6"/>
          <p:cNvSpPr/>
          <p:nvPr/>
        </p:nvSpPr>
        <p:spPr>
          <a:xfrm>
            <a:off x="7193756" y="4509655"/>
            <a:ext cx="642072" cy="7065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536925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Providers (fortgeschritten)</a:t>
            </a:r>
            <a:endParaRPr lang="de-AT" dirty="0"/>
          </a:p>
        </p:txBody>
      </p:sp>
      <p:sp>
        <p:nvSpPr>
          <p:cNvPr id="3" name="Inhaltsplatzhalter 2"/>
          <p:cNvSpPr>
            <a:spLocks noGrp="1"/>
          </p:cNvSpPr>
          <p:nvPr>
            <p:ph sz="quarter" idx="12"/>
          </p:nvPr>
        </p:nvSpPr>
        <p:spPr/>
        <p:txBody>
          <a:bodyPr/>
          <a:lstStyle/>
          <a:p>
            <a:r>
              <a:rPr lang="de-AT" dirty="0" err="1" smtClean="0"/>
              <a:t>Generischte</a:t>
            </a:r>
            <a:r>
              <a:rPr lang="de-AT" dirty="0" smtClean="0"/>
              <a:t> Variante</a:t>
            </a:r>
          </a:p>
          <a:p>
            <a:pPr lvl="1"/>
            <a:r>
              <a:rPr lang="de-AT" dirty="0" err="1" smtClean="0"/>
              <a:t>Factories</a:t>
            </a:r>
            <a:r>
              <a:rPr lang="de-AT" dirty="0" smtClean="0"/>
              <a:t> und Providers verwenden intern Providers</a:t>
            </a:r>
          </a:p>
          <a:p>
            <a:r>
              <a:rPr lang="de-AT" dirty="0" smtClean="0"/>
              <a:t>Ermöglicht Konfiguration durch Providers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50643833"/>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Kommunikation mit Server</a:t>
            </a:r>
            <a:endParaRPr lang="de-AT" dirty="0"/>
          </a:p>
        </p:txBody>
      </p:sp>
      <p:sp>
        <p:nvSpPr>
          <p:cNvPr id="3" name="Inhaltsplatzhalter 2"/>
          <p:cNvSpPr>
            <a:spLocks noGrp="1"/>
          </p:cNvSpPr>
          <p:nvPr>
            <p:ph sz="quarter" idx="12"/>
          </p:nvPr>
        </p:nvSpPr>
        <p:spPr/>
        <p:txBody>
          <a:bodyPr/>
          <a:lstStyle/>
          <a:p>
            <a:r>
              <a:rPr lang="de-AT" dirty="0" smtClean="0"/>
              <a:t>$http – Service</a:t>
            </a:r>
          </a:p>
          <a:p>
            <a:pPr lvl="1"/>
            <a:r>
              <a:rPr lang="de-AT" dirty="0" err="1" smtClean="0"/>
              <a:t>Injected</a:t>
            </a:r>
            <a:r>
              <a:rPr lang="de-AT" dirty="0" smtClean="0"/>
              <a:t> via DI</a:t>
            </a:r>
          </a:p>
          <a:p>
            <a:r>
              <a:rPr lang="de-AT" dirty="0" smtClean="0"/>
              <a:t>Asynchrone Operationen via </a:t>
            </a:r>
            <a:r>
              <a:rPr lang="de-AT" dirty="0" err="1" smtClean="0"/>
              <a:t>Promise</a:t>
            </a:r>
            <a:r>
              <a:rPr lang="de-AT" dirty="0" smtClean="0"/>
              <a:t> (</a:t>
            </a:r>
            <a:r>
              <a:rPr lang="de-AT" dirty="0" err="1" smtClean="0"/>
              <a:t>see</a:t>
            </a:r>
            <a:r>
              <a:rPr lang="de-AT" dirty="0" smtClean="0"/>
              <a:t> </a:t>
            </a:r>
            <a:r>
              <a:rPr lang="de-AT" dirty="0" err="1" smtClean="0"/>
              <a:t>promises</a:t>
            </a:r>
            <a:r>
              <a:rPr lang="de-AT" dirty="0" smtClean="0"/>
              <a:t>)</a:t>
            </a:r>
          </a:p>
          <a:p>
            <a:pPr lvl="1"/>
            <a:r>
              <a:rPr lang="de-AT" dirty="0" err="1" smtClean="0"/>
              <a:t>get</a:t>
            </a:r>
            <a:r>
              <a:rPr lang="de-AT" dirty="0" smtClean="0"/>
              <a:t>()</a:t>
            </a:r>
          </a:p>
          <a:p>
            <a:pPr lvl="1"/>
            <a:r>
              <a:rPr lang="de-AT" dirty="0" err="1" smtClean="0"/>
              <a:t>put</a:t>
            </a:r>
            <a:r>
              <a:rPr lang="de-AT" dirty="0" smtClean="0"/>
              <a:t>()</a:t>
            </a:r>
          </a:p>
          <a:p>
            <a:pPr lvl="1"/>
            <a:r>
              <a:rPr lang="de-AT" dirty="0" err="1" smtClean="0"/>
              <a:t>post</a:t>
            </a:r>
            <a:r>
              <a:rPr lang="de-AT" dirty="0" smtClean="0"/>
              <a:t>()</a:t>
            </a:r>
          </a:p>
          <a:p>
            <a:pPr lvl="1"/>
            <a:r>
              <a:rPr lang="de-AT" dirty="0" smtClean="0"/>
              <a:t>etc.</a:t>
            </a:r>
          </a:p>
          <a:p>
            <a:r>
              <a:rPr lang="de-AT" dirty="0" smtClean="0"/>
              <a:t>.</a:t>
            </a:r>
            <a:r>
              <a:rPr lang="de-AT" dirty="0" err="1" smtClean="0"/>
              <a:t>then</a:t>
            </a:r>
            <a:r>
              <a:rPr lang="de-AT" dirty="0" smtClean="0"/>
              <a:t>(&lt;</a:t>
            </a:r>
            <a:r>
              <a:rPr lang="de-AT" dirty="0" err="1" smtClean="0"/>
              <a:t>success</a:t>
            </a:r>
            <a:r>
              <a:rPr lang="de-AT" dirty="0" smtClean="0"/>
              <a:t>&gt;, &lt;</a:t>
            </a:r>
            <a:r>
              <a:rPr lang="de-AT" dirty="0" err="1" smtClean="0"/>
              <a:t>failure</a:t>
            </a:r>
            <a:r>
              <a:rPr lang="de-AT" dirty="0" smtClean="0"/>
              <a:t>&gt;);</a:t>
            </a:r>
          </a:p>
          <a:p>
            <a:endParaRPr lang="de-AT" dirty="0" smtClean="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301399"/>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047317" y="707448"/>
            <a:ext cx="9744075" cy="5276850"/>
          </a:xfrm>
          <a:prstGeom prst="rect">
            <a:avLst/>
          </a:prstGeom>
        </p:spPr>
      </p:pic>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479149678"/>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AngularJS</a:t>
            </a:r>
            <a:r>
              <a:rPr lang="de-AT" dirty="0" smtClean="0"/>
              <a:t> </a:t>
            </a:r>
            <a:r>
              <a:rPr lang="de-AT" dirty="0" err="1" smtClean="0"/>
              <a:t>Hello</a:t>
            </a:r>
            <a:r>
              <a:rPr lang="de-AT" dirty="0" smtClean="0"/>
              <a:t> World</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13"/>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64846" y="1803401"/>
            <a:ext cx="1752600" cy="1219200"/>
          </a:xfrm>
          <a:prstGeom prst="rect">
            <a:avLst/>
          </a:prstGeom>
        </p:spPr>
      </p:pic>
      <p:pic>
        <p:nvPicPr>
          <p:cNvPr id="5" name="Grafik 4"/>
          <p:cNvPicPr>
            <a:picLocks noChangeAspect="1"/>
          </p:cNvPicPr>
          <p:nvPr/>
        </p:nvPicPr>
        <p:blipFill>
          <a:blip r:embed="rId3"/>
          <a:stretch>
            <a:fillRect/>
          </a:stretch>
        </p:blipFill>
        <p:spPr>
          <a:xfrm>
            <a:off x="3204308" y="1803401"/>
            <a:ext cx="7789740" cy="2872990"/>
          </a:xfrm>
          <a:prstGeom prst="rect">
            <a:avLst/>
          </a:prstGeom>
        </p:spPr>
      </p:pic>
      <p:pic>
        <p:nvPicPr>
          <p:cNvPr id="6" name="Grafik 5"/>
          <p:cNvPicPr>
            <a:picLocks noChangeAspect="1"/>
          </p:cNvPicPr>
          <p:nvPr/>
        </p:nvPicPr>
        <p:blipFill>
          <a:blip r:embed="rId4"/>
          <a:stretch>
            <a:fillRect/>
          </a:stretch>
        </p:blipFill>
        <p:spPr>
          <a:xfrm>
            <a:off x="5288451" y="4341865"/>
            <a:ext cx="6429375" cy="2381250"/>
          </a:xfrm>
          <a:prstGeom prst="rect">
            <a:avLst/>
          </a:prstGeom>
        </p:spPr>
      </p:pic>
      <p:sp>
        <p:nvSpPr>
          <p:cNvPr id="7" name="Rechteck 6"/>
          <p:cNvSpPr/>
          <p:nvPr/>
        </p:nvSpPr>
        <p:spPr>
          <a:xfrm>
            <a:off x="8628185" y="3774831"/>
            <a:ext cx="1273908"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9558214" y="5318370"/>
            <a:ext cx="429847"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4349262" y="2413002"/>
            <a:ext cx="939189" cy="314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1237666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047749" y="587518"/>
            <a:ext cx="9182100" cy="2981325"/>
          </a:xfrm>
          <a:prstGeom prst="rect">
            <a:avLst/>
          </a:prstGeom>
        </p:spPr>
      </p:pic>
      <p:pic>
        <p:nvPicPr>
          <p:cNvPr id="4" name="Grafik 3"/>
          <p:cNvPicPr>
            <a:picLocks noChangeAspect="1"/>
          </p:cNvPicPr>
          <p:nvPr/>
        </p:nvPicPr>
        <p:blipFill>
          <a:blip r:embed="rId3"/>
          <a:stretch>
            <a:fillRect/>
          </a:stretch>
        </p:blipFill>
        <p:spPr>
          <a:xfrm>
            <a:off x="1047749" y="4050289"/>
            <a:ext cx="6267450" cy="1438275"/>
          </a:xfrm>
          <a:prstGeom prst="rect">
            <a:avLst/>
          </a:prstGeom>
        </p:spPr>
      </p:pic>
      <p:sp>
        <p:nvSpPr>
          <p:cNvPr id="7" name="Text Placehold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730270598"/>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http </a:t>
            </a:r>
            <a:r>
              <a:rPr lang="de-AT" dirty="0" err="1" smtClean="0"/>
              <a:t>Put</a:t>
            </a:r>
            <a:endParaRPr lang="de-AT" dirty="0"/>
          </a:p>
        </p:txBody>
      </p:sp>
      <p:sp>
        <p:nvSpPr>
          <p:cNvPr id="3" name="Inhaltsplatzhalter 2"/>
          <p:cNvSpPr>
            <a:spLocks noGrp="1"/>
          </p:cNvSpPr>
          <p:nvPr>
            <p:ph sz="quarter" idx="12"/>
          </p:nvPr>
        </p:nvSpPr>
        <p:spPr/>
        <p:txBody>
          <a:bodyPr/>
          <a:lstStyle/>
          <a:p>
            <a:r>
              <a:rPr lang="de-AT" dirty="0" smtClean="0"/>
              <a:t>HTTP Verbs</a:t>
            </a:r>
          </a:p>
          <a:p>
            <a:pPr lvl="1"/>
            <a:r>
              <a:rPr lang="de-AT" dirty="0" smtClean="0"/>
              <a:t>GET -&gt; Abholen von Dingen</a:t>
            </a:r>
          </a:p>
          <a:p>
            <a:pPr lvl="1"/>
            <a:r>
              <a:rPr lang="de-AT" dirty="0" smtClean="0"/>
              <a:t>PUT -&gt; Ersetzen </a:t>
            </a:r>
          </a:p>
          <a:p>
            <a:pPr lvl="1"/>
            <a:r>
              <a:rPr lang="de-AT" dirty="0" smtClean="0"/>
              <a:t>POST -&gt; Anlegen</a:t>
            </a:r>
          </a:p>
          <a:p>
            <a:pPr lvl="1"/>
            <a:r>
              <a:rPr lang="de-AT" dirty="0" smtClean="0"/>
              <a:t>DELETE -&gt; Löschen</a:t>
            </a:r>
          </a:p>
          <a:p>
            <a:r>
              <a:rPr lang="de-AT" dirty="0" smtClean="0"/>
              <a:t>Komplettes Sample: 015 httpall</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087102"/>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Directives</a:t>
            </a:r>
            <a:endParaRPr lang="de-AT" dirty="0"/>
          </a:p>
        </p:txBody>
      </p:sp>
      <p:sp>
        <p:nvSpPr>
          <p:cNvPr id="3" name="Inhaltsplatzhalter 2"/>
          <p:cNvSpPr>
            <a:spLocks noGrp="1"/>
          </p:cNvSpPr>
          <p:nvPr>
            <p:ph sz="quarter" idx="12"/>
          </p:nvPr>
        </p:nvSpPr>
        <p:spPr/>
        <p:txBody>
          <a:bodyPr/>
          <a:lstStyle/>
          <a:p>
            <a:r>
              <a:rPr lang="de-AT" dirty="0" smtClean="0"/>
              <a:t>Oft wiederholen sich Elemente in einer Applikation</a:t>
            </a:r>
          </a:p>
          <a:p>
            <a:pPr lvl="1"/>
            <a:r>
              <a:rPr lang="de-AT" dirty="0" smtClean="0"/>
              <a:t>Gekapselte, abgeschlossene Einheiten</a:t>
            </a:r>
          </a:p>
          <a:p>
            <a:r>
              <a:rPr lang="de-AT" dirty="0" smtClean="0"/>
              <a:t>Definieren eigener HTML Tags </a:t>
            </a:r>
          </a:p>
          <a:p>
            <a:pPr lvl="1"/>
            <a:r>
              <a:rPr lang="de-AT" dirty="0" smtClean="0"/>
              <a:t>und Attributen</a:t>
            </a:r>
          </a:p>
          <a:p>
            <a:pPr lvl="1"/>
            <a:r>
              <a:rPr lang="de-AT" dirty="0" smtClean="0"/>
              <a:t>und Verhalten bei </a:t>
            </a:r>
            <a:r>
              <a:rPr lang="de-AT" dirty="0" err="1" smtClean="0"/>
              <a:t>css</a:t>
            </a:r>
            <a:r>
              <a:rPr lang="de-AT" dirty="0" smtClean="0"/>
              <a:t>-Klassen</a:t>
            </a:r>
          </a:p>
          <a:p>
            <a:pPr lvl="1"/>
            <a:endParaRPr lang="de-AT" dirty="0" smtClean="0"/>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345984273"/>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4" name="Inhaltsplatzhalter 3"/>
          <p:cNvSpPr>
            <a:spLocks noGrp="1"/>
          </p:cNvSpPr>
          <p:nvPr>
            <p:ph sz="quarter" idx="12"/>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79664" y="1441884"/>
            <a:ext cx="6877050" cy="2876550"/>
          </a:xfrm>
          <a:prstGeom prst="rect">
            <a:avLst/>
          </a:prstGeom>
        </p:spPr>
      </p:pic>
      <p:grpSp>
        <p:nvGrpSpPr>
          <p:cNvPr id="8" name="Gruppieren 7"/>
          <p:cNvGrpSpPr/>
          <p:nvPr/>
        </p:nvGrpSpPr>
        <p:grpSpPr>
          <a:xfrm>
            <a:off x="2223654" y="2452255"/>
            <a:ext cx="4712277" cy="1104178"/>
            <a:chOff x="3002973" y="2815936"/>
            <a:chExt cx="4712277" cy="1104178"/>
          </a:xfrm>
        </p:grpSpPr>
        <p:sp>
          <p:nvSpPr>
            <p:cNvPr id="6" name="Rechteck 5"/>
            <p:cNvSpPr/>
            <p:nvPr/>
          </p:nvSpPr>
          <p:spPr>
            <a:xfrm>
              <a:off x="3002973" y="2815936"/>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002973" y="3597995"/>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pic>
        <p:nvPicPr>
          <p:cNvPr id="9" name="Grafik 8"/>
          <p:cNvPicPr>
            <a:picLocks noChangeAspect="1"/>
          </p:cNvPicPr>
          <p:nvPr/>
        </p:nvPicPr>
        <p:blipFill>
          <a:blip r:embed="rId3"/>
          <a:stretch>
            <a:fillRect/>
          </a:stretch>
        </p:blipFill>
        <p:spPr>
          <a:xfrm>
            <a:off x="2302452" y="4406900"/>
            <a:ext cx="9629775" cy="1905000"/>
          </a:xfrm>
          <a:prstGeom prst="rect">
            <a:avLst/>
          </a:prstGeom>
        </p:spPr>
      </p:pic>
      <p:pic>
        <p:nvPicPr>
          <p:cNvPr id="10" name="Grafik 9"/>
          <p:cNvPicPr>
            <a:picLocks noChangeAspect="1"/>
          </p:cNvPicPr>
          <p:nvPr/>
        </p:nvPicPr>
        <p:blipFill>
          <a:blip r:embed="rId4"/>
          <a:stretch>
            <a:fillRect/>
          </a:stretch>
        </p:blipFill>
        <p:spPr>
          <a:xfrm>
            <a:off x="5870864" y="1999673"/>
            <a:ext cx="5772150" cy="3248025"/>
          </a:xfrm>
          <a:prstGeom prst="rect">
            <a:avLst/>
          </a:prstGeom>
        </p:spPr>
      </p:pic>
    </p:spTree>
    <p:extLst>
      <p:ext uri="{BB962C8B-B14F-4D97-AF65-F5344CB8AC3E}">
        <p14:creationId xmlns:p14="http://schemas.microsoft.com/office/powerpoint/2010/main" val="28821865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3" name="Inhaltsplatzhalter 2"/>
          <p:cNvSpPr>
            <a:spLocks noGrp="1"/>
          </p:cNvSpPr>
          <p:nvPr>
            <p:ph sz="quarter" idx="12"/>
          </p:nvPr>
        </p:nvSpPr>
        <p:spPr/>
        <p:txBody>
          <a:bodyPr/>
          <a:lstStyle/>
          <a:p>
            <a:r>
              <a:rPr lang="de-AT" dirty="0"/>
              <a:t>myCustomDirective wird my-custom-directive</a:t>
            </a:r>
          </a:p>
          <a:p>
            <a:pPr lvl="1"/>
            <a:r>
              <a:rPr lang="de-AT" dirty="0"/>
              <a:t>Muss klein geschrieben sein!</a:t>
            </a:r>
          </a:p>
          <a:p>
            <a:pPr lvl="1"/>
            <a:r>
              <a:rPr lang="de-AT" dirty="0"/>
              <a:t>Großbuchstaben = bindestrich + </a:t>
            </a:r>
            <a:r>
              <a:rPr lang="de-AT" dirty="0" smtClean="0"/>
              <a:t>kleinbuchstabe</a:t>
            </a:r>
          </a:p>
          <a:p>
            <a:r>
              <a:rPr lang="de-AT" dirty="0" smtClean="0"/>
              <a:t>Standardmäßig </a:t>
            </a:r>
            <a:r>
              <a:rPr lang="de-AT" b="1" dirty="0"/>
              <a:t>kein</a:t>
            </a:r>
            <a:r>
              <a:rPr lang="de-AT" dirty="0"/>
              <a:t> eigener Scope</a:t>
            </a:r>
          </a:p>
          <a:p>
            <a:r>
              <a:rPr lang="de-AT" dirty="0"/>
              <a:t>Eigener Scope für Direktive = ‚Isolate Scope‘</a:t>
            </a:r>
          </a:p>
          <a:p>
            <a:r>
              <a:rPr lang="de-AT" b="1" dirty="0"/>
              <a:t>scope </a:t>
            </a:r>
            <a:r>
              <a:rPr lang="de-AT" dirty="0"/>
              <a:t>Objekt mit</a:t>
            </a:r>
          </a:p>
          <a:p>
            <a:pPr lvl="1"/>
            <a:r>
              <a:rPr lang="de-AT" dirty="0"/>
              <a:t>Namen des Scope-Properties</a:t>
            </a:r>
          </a:p>
          <a:p>
            <a:pPr lvl="1"/>
            <a:r>
              <a:rPr lang="de-AT" dirty="0"/>
              <a:t>Gemapped auf Name des Attributes</a:t>
            </a:r>
          </a:p>
          <a:p>
            <a:pPr lvl="1"/>
            <a:r>
              <a:rPr lang="de-AT" dirty="0"/>
              <a:t>'=', '@' und '&amp;' als </a:t>
            </a:r>
            <a:r>
              <a:rPr lang="de-AT" dirty="0" smtClean="0"/>
              <a:t>Eigenschaft</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526458"/>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64980" y="457632"/>
            <a:ext cx="9820275" cy="5381625"/>
          </a:xfrm>
          <a:prstGeom prst="rect">
            <a:avLst/>
          </a:prstGeom>
        </p:spPr>
      </p:pic>
      <p:sp>
        <p:nvSpPr>
          <p:cNvPr id="5" name="Rechteck 4"/>
          <p:cNvSpPr/>
          <p:nvPr/>
        </p:nvSpPr>
        <p:spPr>
          <a:xfrm>
            <a:off x="364979" y="821289"/>
            <a:ext cx="9820275" cy="26717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364979" y="5026144"/>
            <a:ext cx="9820275" cy="813113"/>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60066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500496" y="1750435"/>
            <a:ext cx="11087100" cy="2686050"/>
          </a:xfrm>
          <a:prstGeom prst="rect">
            <a:avLst/>
          </a:prstGeom>
        </p:spPr>
      </p:pic>
      <p:sp>
        <p:nvSpPr>
          <p:cNvPr id="5" name="Rechteck 4"/>
          <p:cNvSpPr/>
          <p:nvPr/>
        </p:nvSpPr>
        <p:spPr>
          <a:xfrm>
            <a:off x="1745673" y="3117273"/>
            <a:ext cx="3699163" cy="87283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7072747" y="2812473"/>
            <a:ext cx="2029690" cy="4191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346801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 vs @ vs &amp;</a:t>
            </a:r>
            <a:endParaRPr lang="de-AT" dirty="0"/>
          </a:p>
        </p:txBody>
      </p:sp>
      <p:sp>
        <p:nvSpPr>
          <p:cNvPr id="3" name="Inhaltsplatzhalter 2"/>
          <p:cNvSpPr>
            <a:spLocks noGrp="1"/>
          </p:cNvSpPr>
          <p:nvPr>
            <p:ph sz="quarter" idx="12"/>
          </p:nvPr>
        </p:nvSpPr>
        <p:spPr/>
        <p:txBody>
          <a:bodyPr/>
          <a:lstStyle/>
          <a:p>
            <a:r>
              <a:rPr lang="de-AT" dirty="0" smtClean="0"/>
              <a:t>= bindet eine äußere </a:t>
            </a:r>
            <a:r>
              <a:rPr lang="de-AT" dirty="0" err="1" smtClean="0"/>
              <a:t>Scope</a:t>
            </a:r>
            <a:r>
              <a:rPr lang="de-AT" dirty="0" smtClean="0"/>
              <a:t>-Eigenschaft</a:t>
            </a:r>
          </a:p>
          <a:p>
            <a:endParaRPr lang="de-AT" dirty="0" smtClean="0"/>
          </a:p>
          <a:p>
            <a:r>
              <a:rPr lang="de-AT" dirty="0" smtClean="0"/>
              <a:t>@ erwartet einen evaluierten Ausdruck</a:t>
            </a:r>
          </a:p>
          <a:p>
            <a:pPr lvl="1"/>
            <a:r>
              <a:rPr lang="de-AT" dirty="0" smtClean="0"/>
              <a:t>i.e. {{ }} Ausdrücke oder direkten String wert</a:t>
            </a:r>
          </a:p>
          <a:p>
            <a:r>
              <a:rPr lang="de-AT" dirty="0" smtClean="0"/>
              <a:t>&amp; bindet einen Ausdruck, der im äußeren </a:t>
            </a:r>
            <a:r>
              <a:rPr lang="de-AT" dirty="0" err="1" smtClean="0"/>
              <a:t>Scope</a:t>
            </a:r>
            <a:r>
              <a:rPr lang="de-AT" dirty="0" smtClean="0"/>
              <a:t> ausgeführt wird</a:t>
            </a:r>
          </a:p>
          <a:p>
            <a:pPr lvl="1"/>
            <a:r>
              <a:rPr lang="de-AT" dirty="0" smtClean="0"/>
              <a:t>i.e. Eventhandler der von der direktive aus aufgerufen werden soll</a:t>
            </a:r>
          </a:p>
          <a:p>
            <a:pPr lvl="1"/>
            <a:endParaRPr lang="de-AT" dirty="0" smtClean="0"/>
          </a:p>
          <a:p>
            <a:endParaRPr lang="de-AT" dirty="0" smtClean="0"/>
          </a:p>
          <a:p>
            <a:pPr lvl="1"/>
            <a:endParaRPr lang="de-AT" dirty="0"/>
          </a:p>
        </p:txBody>
      </p:sp>
      <p:sp>
        <p:nvSpPr>
          <p:cNvPr id="8" name="Textplatzhalter 7"/>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1799359" y="2324099"/>
            <a:ext cx="7200900" cy="381000"/>
          </a:xfrm>
          <a:prstGeom prst="rect">
            <a:avLst/>
          </a:prstGeom>
        </p:spPr>
      </p:pic>
      <p:sp>
        <p:nvSpPr>
          <p:cNvPr id="6" name="Rechteck 5"/>
          <p:cNvSpPr/>
          <p:nvPr/>
        </p:nvSpPr>
        <p:spPr>
          <a:xfrm>
            <a:off x="5517573" y="2348345"/>
            <a:ext cx="1080654" cy="3740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97741040"/>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26014" y="427470"/>
            <a:ext cx="8890722" cy="6437774"/>
          </a:xfrm>
          <a:prstGeom prst="rect">
            <a:avLst/>
          </a:prstGeom>
        </p:spPr>
      </p:pic>
    </p:spTree>
    <p:extLst>
      <p:ext uri="{BB962C8B-B14F-4D97-AF65-F5344CB8AC3E}">
        <p14:creationId xmlns:p14="http://schemas.microsoft.com/office/powerpoint/2010/main" val="36225440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827376" y="1125249"/>
            <a:ext cx="7191375" cy="2905125"/>
          </a:xfrm>
          <a:prstGeom prst="rect">
            <a:avLst/>
          </a:prstGeom>
        </p:spPr>
      </p:pic>
      <p:pic>
        <p:nvPicPr>
          <p:cNvPr id="3" name="Grafik 2"/>
          <p:cNvPicPr>
            <a:picLocks noChangeAspect="1"/>
          </p:cNvPicPr>
          <p:nvPr/>
        </p:nvPicPr>
        <p:blipFill>
          <a:blip r:embed="rId3"/>
          <a:stretch>
            <a:fillRect/>
          </a:stretch>
        </p:blipFill>
        <p:spPr>
          <a:xfrm>
            <a:off x="6464443" y="3336349"/>
            <a:ext cx="4105275" cy="3219450"/>
          </a:xfrm>
          <a:prstGeom prst="rect">
            <a:avLst/>
          </a:prstGeom>
        </p:spPr>
      </p:pic>
    </p:spTree>
    <p:extLst>
      <p:ext uri="{BB962C8B-B14F-4D97-AF65-F5344CB8AC3E}">
        <p14:creationId xmlns:p14="http://schemas.microsoft.com/office/powerpoint/2010/main" val="2485646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Expressions</a:t>
            </a:r>
            <a:endParaRPr lang="de-AT" dirty="0"/>
          </a:p>
        </p:txBody>
      </p:sp>
      <p:sp>
        <p:nvSpPr>
          <p:cNvPr id="3" name="Inhaltsplatzhalter 2"/>
          <p:cNvSpPr>
            <a:spLocks noGrp="1"/>
          </p:cNvSpPr>
          <p:nvPr>
            <p:ph sz="quarter" idx="12"/>
          </p:nvPr>
        </p:nvSpPr>
        <p:spPr/>
        <p:txBody>
          <a:bodyPr>
            <a:normAutofit/>
          </a:bodyPr>
          <a:lstStyle/>
          <a:p>
            <a:r>
              <a:rPr lang="de-AT" dirty="0" smtClean="0"/>
              <a:t>JavaScript-artige Ausdrücke</a:t>
            </a:r>
          </a:p>
          <a:p>
            <a:pPr lvl="1"/>
            <a:r>
              <a:rPr lang="de-AT" dirty="0" smtClean="0"/>
              <a:t>Kann (fast) allen Stellen im HTML verwendet werden</a:t>
            </a:r>
          </a:p>
          <a:p>
            <a:pPr lvl="1"/>
            <a:r>
              <a:rPr lang="de-AT" dirty="0" smtClean="0"/>
              <a:t>werden im $</a:t>
            </a:r>
            <a:r>
              <a:rPr lang="de-AT" dirty="0" err="1" smtClean="0"/>
              <a:t>digest</a:t>
            </a:r>
            <a:r>
              <a:rPr lang="de-AT" dirty="0" smtClean="0"/>
              <a:t>-Zyklus aktualisiert</a:t>
            </a:r>
          </a:p>
          <a:p>
            <a:r>
              <a:rPr lang="de-AT" dirty="0" smtClean="0"/>
              <a:t>Unterschiede zu JS Ausdrücken (mehr später!)</a:t>
            </a:r>
          </a:p>
          <a:p>
            <a:pPr lvl="1"/>
            <a:r>
              <a:rPr lang="de-AT" dirty="0" smtClean="0"/>
              <a:t>Haben </a:t>
            </a:r>
            <a:r>
              <a:rPr lang="de-AT" dirty="0" err="1" smtClean="0"/>
              <a:t>Context</a:t>
            </a:r>
            <a:r>
              <a:rPr lang="de-AT" dirty="0" smtClean="0"/>
              <a:t> (</a:t>
            </a:r>
            <a:r>
              <a:rPr lang="de-AT" dirty="0" err="1" smtClean="0"/>
              <a:t>Scope</a:t>
            </a:r>
            <a:r>
              <a:rPr lang="de-AT" dirty="0" smtClean="0"/>
              <a:t>)</a:t>
            </a:r>
          </a:p>
          <a:p>
            <a:pPr lvl="1"/>
            <a:r>
              <a:rPr lang="de-AT" dirty="0" err="1" smtClean="0"/>
              <a:t>undefined</a:t>
            </a:r>
            <a:r>
              <a:rPr lang="de-AT" dirty="0" smtClean="0"/>
              <a:t> bzw. null statt </a:t>
            </a:r>
            <a:r>
              <a:rPr lang="de-AT" dirty="0" err="1" smtClean="0"/>
              <a:t>Exceptions</a:t>
            </a:r>
            <a:endParaRPr lang="de-AT" dirty="0" smtClean="0"/>
          </a:p>
          <a:p>
            <a:pPr lvl="1"/>
            <a:r>
              <a:rPr lang="de-AT" dirty="0" smtClean="0"/>
              <a:t>Kein Control-</a:t>
            </a:r>
            <a:r>
              <a:rPr lang="de-AT" dirty="0" err="1" smtClean="0"/>
              <a:t>flow</a:t>
            </a:r>
            <a:r>
              <a:rPr lang="de-AT" dirty="0" smtClean="0"/>
              <a:t> (</a:t>
            </a:r>
            <a:r>
              <a:rPr lang="de-AT" dirty="0" err="1" smtClean="0"/>
              <a:t>if</a:t>
            </a:r>
            <a:r>
              <a:rPr lang="de-AT" dirty="0" smtClean="0"/>
              <a:t>, </a:t>
            </a:r>
            <a:r>
              <a:rPr lang="de-AT" dirty="0" err="1" smtClean="0"/>
              <a:t>for</a:t>
            </a:r>
            <a:r>
              <a:rPr lang="de-AT" dirty="0" smtClean="0"/>
              <a:t>, </a:t>
            </a:r>
            <a:r>
              <a:rPr lang="de-AT" dirty="0" err="1" smtClean="0"/>
              <a:t>while</a:t>
            </a:r>
            <a:r>
              <a:rPr lang="de-AT" dirty="0" smtClean="0"/>
              <a:t>, etc.)</a:t>
            </a:r>
          </a:p>
          <a:p>
            <a:pPr lvl="1"/>
            <a:r>
              <a:rPr lang="de-AT" dirty="0" smtClean="0"/>
              <a:t>Keine </a:t>
            </a:r>
            <a:r>
              <a:rPr lang="de-AT" dirty="0" err="1" smtClean="0"/>
              <a:t>Funktions</a:t>
            </a:r>
            <a:r>
              <a:rPr lang="de-AT" dirty="0" smtClean="0"/>
              <a:t> Deklarationen (nur Aufruf)</a:t>
            </a:r>
          </a:p>
          <a:p>
            <a:pPr lvl="1"/>
            <a:r>
              <a:rPr lang="de-AT" dirty="0" smtClean="0"/>
              <a:t>Keine </a:t>
            </a:r>
            <a:r>
              <a:rPr lang="de-AT" dirty="0" err="1" smtClean="0"/>
              <a:t>RegExp</a:t>
            </a:r>
            <a:endParaRPr lang="de-AT" dirty="0" smtClean="0"/>
          </a:p>
          <a:p>
            <a:pPr lvl="1"/>
            <a:r>
              <a:rPr lang="de-AT" dirty="0" smtClean="0"/>
              <a:t>Kein </a:t>
            </a:r>
            <a:r>
              <a:rPr lang="de-AT" dirty="0" err="1" smtClean="0"/>
              <a:t>Comma</a:t>
            </a:r>
            <a:r>
              <a:rPr lang="de-AT" dirty="0" smtClean="0"/>
              <a:t> </a:t>
            </a:r>
            <a:r>
              <a:rPr lang="de-AT" dirty="0" err="1" smtClean="0"/>
              <a:t>operator</a:t>
            </a:r>
            <a:r>
              <a:rPr lang="de-AT" dirty="0" smtClean="0"/>
              <a:t> und kein </a:t>
            </a:r>
            <a:r>
              <a:rPr lang="de-AT" dirty="0" err="1" smtClean="0"/>
              <a:t>void</a:t>
            </a:r>
            <a:endParaRPr lang="de-AT" dirty="0" smtClean="0"/>
          </a:p>
          <a:p>
            <a:pPr lvl="1"/>
            <a:r>
              <a:rPr lang="de-AT" dirty="0" smtClean="0"/>
              <a:t>Zusätzlich </a:t>
            </a:r>
            <a:r>
              <a:rPr lang="de-AT" dirty="0" err="1" smtClean="0"/>
              <a:t>filter</a:t>
            </a:r>
            <a:endParaRPr lang="de-AT" dirty="0" smtClean="0"/>
          </a:p>
          <a:p>
            <a:pPr lvl="1"/>
            <a:endParaRPr lang="de-AT" dirty="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4129272543"/>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Client Side Routing</a:t>
            </a:r>
            <a:endParaRPr lang="de-AT" dirty="0"/>
          </a:p>
        </p:txBody>
      </p:sp>
      <p:sp>
        <p:nvSpPr>
          <p:cNvPr id="3" name="Inhaltsplatzhalter 2"/>
          <p:cNvSpPr>
            <a:spLocks noGrp="1"/>
          </p:cNvSpPr>
          <p:nvPr>
            <p:ph sz="quarter" idx="12"/>
          </p:nvPr>
        </p:nvSpPr>
        <p:spPr/>
        <p:txBody>
          <a:bodyPr/>
          <a:lstStyle/>
          <a:p>
            <a:r>
              <a:rPr lang="de-AT" sz="2800" dirty="0" smtClean="0"/>
              <a:t>Große Apps haben Teil-Bereiche</a:t>
            </a:r>
          </a:p>
          <a:p>
            <a:pPr lvl="1"/>
            <a:r>
              <a:rPr lang="en-US" sz="2000" dirty="0" err="1" smtClean="0"/>
              <a:t>Unter</a:t>
            </a:r>
            <a:r>
              <a:rPr lang="en-US" sz="2000" dirty="0" smtClean="0"/>
              <a:t>-Seiten</a:t>
            </a:r>
            <a:endParaRPr lang="de-AT" sz="2000" dirty="0" smtClean="0"/>
          </a:p>
          <a:p>
            <a:r>
              <a:rPr lang="de-AT" sz="2800" dirty="0"/>
              <a:t>Ziel: Navigieren in einer App wie im WWW</a:t>
            </a:r>
          </a:p>
          <a:p>
            <a:pPr lvl="1"/>
            <a:r>
              <a:rPr lang="de-AT" sz="2000" dirty="0"/>
              <a:t>Urls innerhalb der Applikation</a:t>
            </a:r>
          </a:p>
          <a:p>
            <a:pPr lvl="1"/>
            <a:r>
              <a:rPr lang="de-AT" sz="2000" dirty="0"/>
              <a:t>Ohne ‚Page Refresh‘ </a:t>
            </a:r>
          </a:p>
          <a:p>
            <a:pPr lvl="2"/>
            <a:r>
              <a:rPr lang="de-AT" sz="1800" dirty="0"/>
              <a:t>(Neuladen der Seite)</a:t>
            </a:r>
          </a:p>
          <a:p>
            <a:pPr lvl="1"/>
            <a:r>
              <a:rPr lang="de-AT" sz="2000" dirty="0"/>
              <a:t>Single-Page Applikations</a:t>
            </a:r>
          </a:p>
          <a:p>
            <a:r>
              <a:rPr lang="en-US" sz="2800" dirty="0" err="1"/>
              <a:t>Verwendet</a:t>
            </a:r>
            <a:r>
              <a:rPr lang="en-US" sz="2800" dirty="0"/>
              <a:t> Fragment </a:t>
            </a:r>
            <a:r>
              <a:rPr lang="en-US" sz="2800" dirty="0" err="1"/>
              <a:t>Teil</a:t>
            </a:r>
            <a:r>
              <a:rPr lang="en-US" sz="2800" dirty="0"/>
              <a:t> der URL</a:t>
            </a:r>
          </a:p>
          <a:p>
            <a:pPr lvl="1"/>
            <a:r>
              <a:rPr lang="en-US" sz="2000" dirty="0">
                <a:hlinkClick r:id="rId2"/>
              </a:rPr>
              <a:t>http</a:t>
            </a:r>
            <a:r>
              <a:rPr lang="en-US" sz="2000" dirty="0">
                <a:sym typeface="Wingdings" panose="05000000000000000000" pitchFamily="2" charset="2"/>
                <a:hlinkClick r:id="rId2"/>
              </a:rPr>
              <a:t>://www.mydomain.com/Resource/page.html?#&lt;fragment</a:t>
            </a:r>
            <a:r>
              <a:rPr lang="en-US" sz="2000" dirty="0">
                <a:sym typeface="Wingdings" panose="05000000000000000000" pitchFamily="2" charset="2"/>
              </a:rPr>
              <a:t>&gt;</a:t>
            </a:r>
          </a:p>
          <a:p>
            <a:pPr lvl="1"/>
            <a:r>
              <a:rPr lang="en-US" sz="2000" dirty="0">
                <a:sym typeface="Wingdings" panose="05000000000000000000" pitchFamily="2" charset="2"/>
              </a:rPr>
              <a:t>Client-</a:t>
            </a:r>
            <a:r>
              <a:rPr lang="en-US" sz="2000" dirty="0" err="1">
                <a:sym typeface="Wingdings" panose="05000000000000000000" pitchFamily="2" charset="2"/>
              </a:rPr>
              <a:t>seitige</a:t>
            </a:r>
            <a:r>
              <a:rPr lang="en-US" sz="2000" dirty="0">
                <a:sym typeface="Wingdings" panose="05000000000000000000" pitchFamily="2" charset="2"/>
              </a:rPr>
              <a:t> </a:t>
            </a:r>
            <a:r>
              <a:rPr lang="en-US" sz="2000" dirty="0" smtClean="0">
                <a:sym typeface="Wingdings" panose="05000000000000000000" pitchFamily="2" charset="2"/>
              </a:rPr>
              <a:t>URL</a:t>
            </a:r>
            <a:endParaRPr lang="de-AT" sz="2000" dirty="0" smtClean="0"/>
          </a:p>
          <a:p>
            <a:r>
              <a:rPr lang="en-US" sz="2800" dirty="0" err="1" smtClean="0"/>
              <a:t>Teil</a:t>
            </a:r>
            <a:r>
              <a:rPr lang="en-US" sz="2800" dirty="0" smtClean="0"/>
              <a:t> der URL -&gt; Deep Linking </a:t>
            </a:r>
            <a:r>
              <a:rPr lang="en-US" sz="2800" dirty="0" err="1" smtClean="0"/>
              <a:t>Unterstützung</a:t>
            </a:r>
            <a:endParaRPr lang="de-AT" sz="2800" dirty="0" smtClean="0"/>
          </a:p>
          <a:p>
            <a:pPr lvl="1"/>
            <a:endParaRPr lang="de-AT" sz="2000" dirty="0" smtClean="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2787090692"/>
      </p:ext>
    </p:extLst>
  </p:cSld>
  <p:clrMapOvr>
    <a:masterClrMapping/>
  </p:clrMapOvr>
  <p:transition spd="slow">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477774" y="371475"/>
            <a:ext cx="7048500" cy="5572125"/>
          </a:xfrm>
          <a:prstGeom prst="rect">
            <a:avLst/>
          </a:prstGeom>
        </p:spPr>
      </p:pic>
      <p:pic>
        <p:nvPicPr>
          <p:cNvPr id="7" name="Picture 6"/>
          <p:cNvPicPr>
            <a:picLocks noChangeAspect="1"/>
          </p:cNvPicPr>
          <p:nvPr/>
        </p:nvPicPr>
        <p:blipFill>
          <a:blip r:embed="rId3"/>
          <a:stretch>
            <a:fillRect/>
          </a:stretch>
        </p:blipFill>
        <p:spPr>
          <a:xfrm>
            <a:off x="1525587" y="371475"/>
            <a:ext cx="7048500" cy="5572125"/>
          </a:xfrm>
          <a:prstGeom prst="rect">
            <a:avLst/>
          </a:prstGeom>
        </p:spPr>
      </p:pic>
      <p:pic>
        <p:nvPicPr>
          <p:cNvPr id="8" name="Picture 7"/>
          <p:cNvPicPr>
            <a:picLocks noChangeAspect="1"/>
          </p:cNvPicPr>
          <p:nvPr/>
        </p:nvPicPr>
        <p:blipFill>
          <a:blip r:embed="rId4"/>
          <a:stretch>
            <a:fillRect/>
          </a:stretch>
        </p:blipFill>
        <p:spPr>
          <a:xfrm>
            <a:off x="2954211" y="371475"/>
            <a:ext cx="7048500" cy="6153150"/>
          </a:xfrm>
          <a:prstGeom prst="rect">
            <a:avLst/>
          </a:prstGeom>
        </p:spPr>
      </p:pic>
      <p:pic>
        <p:nvPicPr>
          <p:cNvPr id="9" name="Picture 8"/>
          <p:cNvPicPr>
            <a:picLocks noChangeAspect="1"/>
          </p:cNvPicPr>
          <p:nvPr/>
        </p:nvPicPr>
        <p:blipFill>
          <a:blip r:embed="rId5"/>
          <a:stretch>
            <a:fillRect/>
          </a:stretch>
        </p:blipFill>
        <p:spPr>
          <a:xfrm>
            <a:off x="4002024" y="371475"/>
            <a:ext cx="7048500" cy="6153150"/>
          </a:xfrm>
          <a:prstGeom prst="rect">
            <a:avLst/>
          </a:prstGeom>
        </p:spPr>
      </p:pic>
    </p:spTree>
    <p:extLst>
      <p:ext uri="{BB962C8B-B14F-4D97-AF65-F5344CB8AC3E}">
        <p14:creationId xmlns:p14="http://schemas.microsoft.com/office/powerpoint/2010/main" val="157194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Client-Side Routing</a:t>
            </a:r>
            <a:endParaRPr lang="de-AT" dirty="0"/>
          </a:p>
        </p:txBody>
      </p:sp>
      <p:sp>
        <p:nvSpPr>
          <p:cNvPr id="5" name="Inhaltsplatzhalter 4"/>
          <p:cNvSpPr>
            <a:spLocks noGrp="1"/>
          </p:cNvSpPr>
          <p:nvPr>
            <p:ph sz="quarter" idx="12"/>
          </p:nvPr>
        </p:nvSpPr>
        <p:spPr/>
        <p:txBody>
          <a:bodyPr/>
          <a:lstStyle/>
          <a:p>
            <a:r>
              <a:rPr lang="en-US" dirty="0" smtClean="0"/>
              <a:t>Mapping </a:t>
            </a:r>
            <a:r>
              <a:rPr lang="en-US" dirty="0"/>
              <a:t>von URL auf </a:t>
            </a:r>
            <a:r>
              <a:rPr lang="en-US" dirty="0" err="1"/>
              <a:t>Seite</a:t>
            </a:r>
            <a:r>
              <a:rPr lang="de-AT" dirty="0"/>
              <a:t> durch </a:t>
            </a:r>
            <a:r>
              <a:rPr lang="de-AT" dirty="0" smtClean="0"/>
              <a:t>'Routes‚</a:t>
            </a:r>
          </a:p>
          <a:p>
            <a:r>
              <a:rPr lang="en-US" dirty="0" err="1" smtClean="0"/>
              <a:t>Wird</a:t>
            </a:r>
            <a:r>
              <a:rPr lang="en-US" dirty="0" smtClean="0"/>
              <a:t> </a:t>
            </a:r>
            <a:r>
              <a:rPr lang="en-US" dirty="0" err="1" smtClean="0"/>
              <a:t>beim</a:t>
            </a:r>
            <a:r>
              <a:rPr lang="en-US" dirty="0" smtClean="0"/>
              <a:t> </a:t>
            </a:r>
            <a:r>
              <a:rPr lang="en-US" dirty="0" err="1"/>
              <a:t>S</a:t>
            </a:r>
            <a:r>
              <a:rPr lang="en-US" dirty="0" err="1" smtClean="0"/>
              <a:t>tarten</a:t>
            </a:r>
            <a:r>
              <a:rPr lang="en-US" dirty="0" smtClean="0"/>
              <a:t> der </a:t>
            </a:r>
            <a:r>
              <a:rPr lang="en-US" dirty="0" err="1" smtClean="0"/>
              <a:t>Applikation</a:t>
            </a:r>
            <a:r>
              <a:rPr lang="en-US" dirty="0" smtClean="0"/>
              <a:t> </a:t>
            </a:r>
            <a:r>
              <a:rPr lang="en-US" dirty="0" err="1" smtClean="0"/>
              <a:t>konfiguriert</a:t>
            </a:r>
            <a:endParaRPr lang="en-US" dirty="0" smtClean="0"/>
          </a:p>
          <a:p>
            <a:pPr lvl="1"/>
            <a:r>
              <a:rPr lang="en-US" dirty="0" err="1" smtClean="0"/>
              <a:t>App.config</a:t>
            </a:r>
            <a:r>
              <a:rPr lang="en-US" dirty="0" smtClean="0"/>
              <a: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75930468"/>
      </p:ext>
    </p:extLst>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pic>
        <p:nvPicPr>
          <p:cNvPr id="12" name="Picture 11"/>
          <p:cNvPicPr>
            <a:picLocks noChangeAspect="1"/>
          </p:cNvPicPr>
          <p:nvPr/>
        </p:nvPicPr>
        <p:blipFill>
          <a:blip r:embed="rId2"/>
          <a:stretch>
            <a:fillRect/>
          </a:stretch>
        </p:blipFill>
        <p:spPr>
          <a:xfrm>
            <a:off x="364691" y="249382"/>
            <a:ext cx="9763125" cy="3200400"/>
          </a:xfrm>
          <a:prstGeom prst="rect">
            <a:avLst/>
          </a:prstGeom>
        </p:spPr>
      </p:pic>
      <p:pic>
        <p:nvPicPr>
          <p:cNvPr id="14" name="Picture 13"/>
          <p:cNvPicPr>
            <a:picLocks noChangeAspect="1"/>
          </p:cNvPicPr>
          <p:nvPr/>
        </p:nvPicPr>
        <p:blipFill>
          <a:blip r:embed="rId3"/>
          <a:stretch>
            <a:fillRect/>
          </a:stretch>
        </p:blipFill>
        <p:spPr>
          <a:xfrm>
            <a:off x="401635" y="249382"/>
            <a:ext cx="9220200" cy="5895975"/>
          </a:xfrm>
          <a:prstGeom prst="rect">
            <a:avLst/>
          </a:prstGeom>
        </p:spPr>
      </p:pic>
    </p:spTree>
    <p:extLst>
      <p:ext uri="{BB962C8B-B14F-4D97-AF65-F5344CB8AC3E}">
        <p14:creationId xmlns:p14="http://schemas.microsoft.com/office/powerpoint/2010/main" val="8788302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4" name="Picture 3"/>
          <p:cNvPicPr>
            <a:picLocks noChangeAspect="1"/>
          </p:cNvPicPr>
          <p:nvPr/>
        </p:nvPicPr>
        <p:blipFill>
          <a:blip r:embed="rId2"/>
          <a:stretch>
            <a:fillRect/>
          </a:stretch>
        </p:blipFill>
        <p:spPr>
          <a:xfrm>
            <a:off x="1756206" y="204498"/>
            <a:ext cx="7534275" cy="1590675"/>
          </a:xfrm>
          <a:prstGeom prst="rect">
            <a:avLst/>
          </a:prstGeom>
        </p:spPr>
      </p:pic>
      <p:pic>
        <p:nvPicPr>
          <p:cNvPr id="5" name="Picture 4"/>
          <p:cNvPicPr>
            <a:picLocks noChangeAspect="1"/>
          </p:cNvPicPr>
          <p:nvPr/>
        </p:nvPicPr>
        <p:blipFill>
          <a:blip r:embed="rId3"/>
          <a:stretch>
            <a:fillRect/>
          </a:stretch>
        </p:blipFill>
        <p:spPr>
          <a:xfrm>
            <a:off x="1756206" y="204498"/>
            <a:ext cx="5524500" cy="6429375"/>
          </a:xfrm>
          <a:prstGeom prst="rect">
            <a:avLst/>
          </a:prstGeom>
        </p:spPr>
      </p:pic>
    </p:spTree>
    <p:extLst>
      <p:ext uri="{BB962C8B-B14F-4D97-AF65-F5344CB8AC3E}">
        <p14:creationId xmlns:p14="http://schemas.microsoft.com/office/powerpoint/2010/main" val="31792477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131021" y="483177"/>
            <a:ext cx="1857375" cy="571500"/>
          </a:xfrm>
          <a:prstGeom prst="rect">
            <a:avLst/>
          </a:prstGeom>
        </p:spPr>
      </p:pic>
      <p:pic>
        <p:nvPicPr>
          <p:cNvPr id="4" name="Picture 3"/>
          <p:cNvPicPr>
            <a:picLocks noChangeAspect="1"/>
          </p:cNvPicPr>
          <p:nvPr/>
        </p:nvPicPr>
        <p:blipFill>
          <a:blip r:embed="rId3"/>
          <a:stretch>
            <a:fillRect/>
          </a:stretch>
        </p:blipFill>
        <p:spPr>
          <a:xfrm>
            <a:off x="1131021" y="1416050"/>
            <a:ext cx="6105525" cy="1181100"/>
          </a:xfrm>
          <a:prstGeom prst="rect">
            <a:avLst/>
          </a:prstGeom>
        </p:spPr>
      </p:pic>
    </p:spTree>
    <p:extLst>
      <p:ext uri="{BB962C8B-B14F-4D97-AF65-F5344CB8AC3E}">
        <p14:creationId xmlns:p14="http://schemas.microsoft.com/office/powerpoint/2010/main" val="1148159579"/>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851333" y="219796"/>
            <a:ext cx="8010525" cy="1800225"/>
          </a:xfrm>
          <a:prstGeom prst="rect">
            <a:avLst/>
          </a:prstGeom>
        </p:spPr>
      </p:pic>
      <p:pic>
        <p:nvPicPr>
          <p:cNvPr id="4" name="Picture 3"/>
          <p:cNvPicPr>
            <a:picLocks noChangeAspect="1"/>
          </p:cNvPicPr>
          <p:nvPr/>
        </p:nvPicPr>
        <p:blipFill>
          <a:blip r:embed="rId3"/>
          <a:stretch>
            <a:fillRect/>
          </a:stretch>
        </p:blipFill>
        <p:spPr>
          <a:xfrm>
            <a:off x="851333" y="2176231"/>
            <a:ext cx="10887075" cy="4438650"/>
          </a:xfrm>
          <a:prstGeom prst="rect">
            <a:avLst/>
          </a:prstGeom>
        </p:spPr>
      </p:pic>
      <p:pic>
        <p:nvPicPr>
          <p:cNvPr id="5" name="Picture 4"/>
          <p:cNvPicPr>
            <a:picLocks noChangeAspect="1"/>
          </p:cNvPicPr>
          <p:nvPr/>
        </p:nvPicPr>
        <p:blipFill>
          <a:blip r:embed="rId4"/>
          <a:stretch>
            <a:fillRect/>
          </a:stretch>
        </p:blipFill>
        <p:spPr>
          <a:xfrm>
            <a:off x="851333" y="2176231"/>
            <a:ext cx="11258550" cy="2114550"/>
          </a:xfrm>
          <a:prstGeom prst="rect">
            <a:avLst/>
          </a:prstGeom>
        </p:spPr>
      </p:pic>
    </p:spTree>
    <p:extLst>
      <p:ext uri="{BB962C8B-B14F-4D97-AF65-F5344CB8AC3E}">
        <p14:creationId xmlns:p14="http://schemas.microsoft.com/office/powerpoint/2010/main" val="11305195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Events, $broadcast, $emit &amp; $on</a:t>
            </a:r>
            <a:endParaRPr lang="de-AT" dirty="0"/>
          </a:p>
        </p:txBody>
      </p:sp>
      <p:sp>
        <p:nvSpPr>
          <p:cNvPr id="6" name="Inhaltsplatzhalter 5"/>
          <p:cNvSpPr>
            <a:spLocks noGrp="1"/>
          </p:cNvSpPr>
          <p:nvPr>
            <p:ph sz="quarter" idx="12"/>
          </p:nvPr>
        </p:nvSpPr>
        <p:spPr/>
        <p:txBody>
          <a:bodyPr/>
          <a:lstStyle/>
          <a:p>
            <a:r>
              <a:rPr lang="en-US" dirty="0" err="1" smtClean="0"/>
              <a:t>Reduziert</a:t>
            </a:r>
            <a:r>
              <a:rPr lang="en-US" dirty="0" smtClean="0"/>
              <a:t> </a:t>
            </a:r>
            <a:r>
              <a:rPr lang="en-US" dirty="0" err="1" smtClean="0"/>
              <a:t>Kopplung</a:t>
            </a:r>
            <a:r>
              <a:rPr lang="en-US" dirty="0" smtClean="0"/>
              <a:t> von </a:t>
            </a:r>
            <a:r>
              <a:rPr lang="en-US" dirty="0" err="1" smtClean="0"/>
              <a:t>Elementen</a:t>
            </a:r>
            <a:endParaRPr lang="en-US" dirty="0" smtClean="0"/>
          </a:p>
          <a:p>
            <a:r>
              <a:rPr lang="en-US" dirty="0" err="1" smtClean="0"/>
              <a:t>Kommunikation</a:t>
            </a:r>
            <a:r>
              <a:rPr lang="en-US" dirty="0" smtClean="0"/>
              <a:t> </a:t>
            </a:r>
            <a:r>
              <a:rPr lang="en-US" dirty="0" err="1" smtClean="0"/>
              <a:t>zwischen</a:t>
            </a:r>
            <a:r>
              <a:rPr lang="en-US" dirty="0" smtClean="0"/>
              <a:t> </a:t>
            </a:r>
            <a:r>
              <a:rPr lang="en-US" dirty="0" err="1" smtClean="0"/>
              <a:t>Elementen</a:t>
            </a:r>
            <a:endParaRPr lang="en-US" dirty="0" smtClean="0"/>
          </a:p>
          <a:p>
            <a:r>
              <a:rPr lang="en-US" dirty="0" err="1" smtClean="0"/>
              <a:t>Optionale</a:t>
            </a:r>
            <a:r>
              <a:rPr lang="en-US" dirty="0" smtClean="0"/>
              <a:t> </a:t>
            </a:r>
            <a:r>
              <a:rPr lang="en-US" dirty="0" err="1" smtClean="0"/>
              <a:t>Argumente</a:t>
            </a:r>
            <a:endParaRPr lang="en-US" dirty="0" smtClean="0"/>
          </a:p>
          <a:p>
            <a:r>
              <a:rPr lang="en-US" dirty="0" smtClean="0"/>
              <a:t>Broadcast</a:t>
            </a:r>
          </a:p>
          <a:p>
            <a:pPr lvl="1"/>
            <a:r>
              <a:rPr lang="en-US" dirty="0" smtClean="0"/>
              <a:t>‘</a:t>
            </a:r>
            <a:r>
              <a:rPr lang="en-US" dirty="0" err="1" smtClean="0"/>
              <a:t>Nach</a:t>
            </a:r>
            <a:r>
              <a:rPr lang="en-US" dirty="0" smtClean="0"/>
              <a:t> </a:t>
            </a:r>
            <a:r>
              <a:rPr lang="en-US" dirty="0" err="1" smtClean="0"/>
              <a:t>Unten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alle</a:t>
            </a:r>
            <a:r>
              <a:rPr lang="en-US" dirty="0" smtClean="0"/>
              <a:t> </a:t>
            </a:r>
            <a:r>
              <a:rPr lang="en-US" dirty="0" err="1" smtClean="0"/>
              <a:t>enthaltenen</a:t>
            </a:r>
            <a:r>
              <a:rPr lang="en-US" dirty="0" smtClean="0"/>
              <a:t>, </a:t>
            </a:r>
            <a:r>
              <a:rPr lang="en-US" dirty="0" err="1" smtClean="0"/>
              <a:t>inneren</a:t>
            </a:r>
            <a:r>
              <a:rPr lang="en-US" dirty="0" smtClean="0"/>
              <a:t> Scopes </a:t>
            </a:r>
            <a:r>
              <a:rPr lang="en-US" dirty="0" err="1" smtClean="0"/>
              <a:t>gesendet</a:t>
            </a:r>
            <a:endParaRPr lang="en-US" dirty="0" smtClean="0"/>
          </a:p>
          <a:p>
            <a:r>
              <a:rPr lang="en-US" dirty="0" smtClean="0"/>
              <a:t>Emit</a:t>
            </a:r>
          </a:p>
          <a:p>
            <a:pPr lvl="1"/>
            <a:r>
              <a:rPr lang="en-US" dirty="0" smtClean="0"/>
              <a:t>‘</a:t>
            </a:r>
            <a:r>
              <a:rPr lang="en-US" dirty="0" err="1" smtClean="0"/>
              <a:t>Nach</a:t>
            </a:r>
            <a:r>
              <a:rPr lang="en-US" dirty="0" smtClean="0"/>
              <a:t> </a:t>
            </a:r>
            <a:r>
              <a:rPr lang="en-US" dirty="0" err="1" smtClean="0"/>
              <a:t>Oben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äußere</a:t>
            </a:r>
            <a:r>
              <a:rPr lang="en-US" dirty="0" smtClean="0"/>
              <a:t> Scopes </a:t>
            </a:r>
            <a:r>
              <a:rPr lang="en-US" dirty="0" err="1" smtClean="0"/>
              <a:t>gesendet</a:t>
            </a:r>
            <a:endParaRPr lang="de-AT" dirty="0"/>
          </a:p>
        </p:txBody>
      </p:sp>
      <p:sp>
        <p:nvSpPr>
          <p:cNvPr id="7" name="Textplatzhalt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0416674"/>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90217" y="734146"/>
            <a:ext cx="9134475" cy="5038725"/>
          </a:xfrm>
          <a:prstGeom prst="rect">
            <a:avLst/>
          </a:prstGeom>
        </p:spPr>
      </p:pic>
      <p:pic>
        <p:nvPicPr>
          <p:cNvPr id="7" name="Picture 6"/>
          <p:cNvPicPr>
            <a:picLocks noChangeAspect="1"/>
          </p:cNvPicPr>
          <p:nvPr/>
        </p:nvPicPr>
        <p:blipFill>
          <a:blip r:embed="rId3"/>
          <a:stretch>
            <a:fillRect/>
          </a:stretch>
        </p:blipFill>
        <p:spPr>
          <a:xfrm>
            <a:off x="1390217" y="734146"/>
            <a:ext cx="7153275" cy="5295900"/>
          </a:xfrm>
          <a:prstGeom prst="rect">
            <a:avLst/>
          </a:prstGeom>
        </p:spPr>
      </p:pic>
    </p:spTree>
    <p:extLst>
      <p:ext uri="{BB962C8B-B14F-4D97-AF65-F5344CB8AC3E}">
        <p14:creationId xmlns:p14="http://schemas.microsoft.com/office/powerpoint/2010/main" val="18164247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525587" y="545090"/>
            <a:ext cx="7210425" cy="5324475"/>
          </a:xfrm>
          <a:prstGeom prst="rect">
            <a:avLst/>
          </a:prstGeom>
        </p:spPr>
      </p:pic>
    </p:spTree>
    <p:extLst>
      <p:ext uri="{BB962C8B-B14F-4D97-AF65-F5344CB8AC3E}">
        <p14:creationId xmlns:p14="http://schemas.microsoft.com/office/powerpoint/2010/main" val="31195997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a:t>
            </a:r>
            <a:r>
              <a:rPr lang="de-AT" dirty="0"/>
              <a:t>B</a:t>
            </a:r>
            <a:r>
              <a:rPr lang="de-AT" dirty="0" smtClean="0"/>
              <a:t>inding</a:t>
            </a:r>
            <a:endParaRPr lang="de-AT" dirty="0"/>
          </a:p>
        </p:txBody>
      </p:sp>
      <p:sp>
        <p:nvSpPr>
          <p:cNvPr id="3" name="Inhaltsplatzhalter 2"/>
          <p:cNvSpPr>
            <a:spLocks noGrp="1"/>
          </p:cNvSpPr>
          <p:nvPr>
            <p:ph sz="quarter" idx="12"/>
          </p:nvPr>
        </p:nvSpPr>
        <p:spPr/>
        <p:txBody>
          <a:bodyPr/>
          <a:lstStyle/>
          <a:p>
            <a:r>
              <a:rPr lang="de-AT" sz="4000" dirty="0" err="1" smtClean="0"/>
              <a:t>ng</a:t>
            </a:r>
            <a:r>
              <a:rPr lang="de-AT" sz="4000" dirty="0" smtClean="0"/>
              <a:t>-model gibt Variable an</a:t>
            </a:r>
          </a:p>
          <a:p>
            <a:r>
              <a:rPr lang="de-AT" sz="4000" dirty="0" smtClean="0"/>
              <a:t>Wert wird in </a:t>
            </a:r>
            <a:r>
              <a:rPr lang="de-AT" sz="4000" dirty="0" err="1" smtClean="0"/>
              <a:t>Scope</a:t>
            </a:r>
            <a:r>
              <a:rPr lang="de-AT" sz="4000" dirty="0" smtClean="0"/>
              <a:t>-Variable übertragen</a:t>
            </a:r>
          </a:p>
          <a:p>
            <a:r>
              <a:rPr lang="de-AT" sz="4000" dirty="0" smtClean="0"/>
              <a:t>Steht in anderen Ausdrücken zur Verfügung</a:t>
            </a:r>
          </a:p>
          <a:p>
            <a:endParaRPr lang="de-AT" dirty="0" smtClean="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13645491"/>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$destroy</a:t>
            </a:r>
            <a:endParaRPr lang="de-AT" dirty="0"/>
          </a:p>
        </p:txBody>
      </p:sp>
      <p:sp>
        <p:nvSpPr>
          <p:cNvPr id="4" name="Content Placeholder 3"/>
          <p:cNvSpPr>
            <a:spLocks noGrp="1"/>
          </p:cNvSpPr>
          <p:nvPr>
            <p:ph sz="quarter" idx="12"/>
          </p:nvPr>
        </p:nvSpPr>
        <p:spPr/>
        <p:txBody>
          <a:bodyPr/>
          <a:lstStyle/>
          <a:p>
            <a:r>
              <a:rPr lang="en-US" dirty="0" smtClean="0"/>
              <a:t>'$destroy' </a:t>
            </a:r>
            <a:r>
              <a:rPr lang="en-US" dirty="0" err="1" smtClean="0"/>
              <a:t>wird</a:t>
            </a:r>
            <a:r>
              <a:rPr lang="en-US" dirty="0" smtClean="0"/>
              <a:t> </a:t>
            </a:r>
            <a:r>
              <a:rPr lang="en-US" dirty="0" err="1" smtClean="0"/>
              <a:t>vor</a:t>
            </a:r>
            <a:r>
              <a:rPr lang="en-US" dirty="0" smtClean="0"/>
              <a:t> der </a:t>
            </a:r>
            <a:r>
              <a:rPr lang="en-US" dirty="0" err="1"/>
              <a:t>Z</a:t>
            </a:r>
            <a:r>
              <a:rPr lang="en-US" dirty="0" err="1" smtClean="0"/>
              <a:t>erstörung</a:t>
            </a:r>
            <a:r>
              <a:rPr lang="en-US" dirty="0" smtClean="0"/>
              <a:t> des Scopes </a:t>
            </a:r>
            <a:r>
              <a:rPr lang="en-US" dirty="0" err="1" smtClean="0"/>
              <a:t>gesendet</a:t>
            </a:r>
            <a:endParaRPr lang="en-US" dirty="0" smtClean="0"/>
          </a:p>
          <a:p>
            <a:endParaRPr lang="en-US" dirty="0" smtClean="0"/>
          </a:p>
          <a:p>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06994163"/>
      </p:ext>
    </p:extLst>
  </p:cSld>
  <p:clrMapOvr>
    <a:masterClrMapping/>
  </p:clrMapOvr>
  <p:transition spd="slow">
    <p:push/>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ng-switch</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631790615"/>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ng-include</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265683198"/>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a:t>
            </a:r>
            <a:endParaRPr lang="de-AT" dirty="0"/>
          </a:p>
        </p:txBody>
      </p:sp>
      <p:sp>
        <p:nvSpPr>
          <p:cNvPr id="4" name="Content Placeholder 3"/>
          <p:cNvSpPr>
            <a:spLocks noGrp="1"/>
          </p:cNvSpPr>
          <p:nvPr>
            <p:ph sz="quarter" idx="12"/>
          </p:nvPr>
        </p:nvSpPr>
        <p:spPr/>
        <p:txBody>
          <a:bodyPr/>
          <a:lstStyle/>
          <a:p>
            <a:r>
              <a:rPr lang="en-US" dirty="0" smtClean="0"/>
              <a:t>In {{ }} </a:t>
            </a:r>
            <a:r>
              <a:rPr lang="en-US" dirty="0" err="1" smtClean="0"/>
              <a:t>Ausdrücken</a:t>
            </a:r>
            <a:r>
              <a:rPr lang="en-US" dirty="0" smtClean="0"/>
              <a:t> </a:t>
            </a:r>
            <a:r>
              <a:rPr lang="en-US" dirty="0" err="1" smtClean="0"/>
              <a:t>können</a:t>
            </a:r>
            <a:r>
              <a:rPr lang="en-US" dirty="0" smtClean="0"/>
              <a:t> Filter </a:t>
            </a:r>
            <a:r>
              <a:rPr lang="en-US" dirty="0" err="1" smtClean="0"/>
              <a:t>werte</a:t>
            </a:r>
            <a:r>
              <a:rPr lang="en-US" dirty="0" smtClean="0"/>
              <a:t> “</a:t>
            </a:r>
            <a:r>
              <a:rPr lang="en-US" dirty="0" err="1" smtClean="0"/>
              <a:t>manipulieren</a:t>
            </a:r>
            <a:r>
              <a:rPr lang="en-US" dirty="0" smtClean="0"/>
              <a:t>”</a:t>
            </a:r>
          </a:p>
          <a:p>
            <a:r>
              <a:rPr lang="en-US" dirty="0" err="1" smtClean="0"/>
              <a:t>Z.b</a:t>
            </a:r>
            <a:r>
              <a:rPr lang="en-US" dirty="0" smtClean="0"/>
              <a:t>. number </a:t>
            </a:r>
            <a:r>
              <a:rPr lang="en-US" dirty="0" err="1" smtClean="0"/>
              <a:t>zum</a:t>
            </a:r>
            <a:r>
              <a:rPr lang="en-US" dirty="0" smtClean="0"/>
              <a:t> </a:t>
            </a:r>
            <a:r>
              <a:rPr lang="en-US" dirty="0" err="1" smtClean="0"/>
              <a:t>formatieren</a:t>
            </a:r>
            <a:r>
              <a:rPr lang="en-US" dirty="0" smtClean="0"/>
              <a:t> von </a:t>
            </a:r>
            <a:r>
              <a:rPr lang="en-US" dirty="0" err="1" smtClean="0"/>
              <a:t>Zahlen</a:t>
            </a:r>
            <a:endParaRPr lang="en-US" dirty="0" smtClean="0"/>
          </a:p>
          <a:p>
            <a:r>
              <a:rPr lang="en-US" dirty="0" err="1" smtClean="0"/>
              <a:t>Eigene</a:t>
            </a:r>
            <a:r>
              <a:rPr lang="en-US" dirty="0" smtClean="0"/>
              <a:t> filter </a:t>
            </a:r>
            <a:r>
              <a:rPr lang="en-US" dirty="0" err="1" smtClean="0"/>
              <a:t>können</a:t>
            </a:r>
            <a:r>
              <a:rPr lang="en-US" dirty="0" smtClean="0"/>
              <a:t> </a:t>
            </a:r>
            <a:r>
              <a:rPr lang="en-US" dirty="0" err="1" smtClean="0"/>
              <a:t>über</a:t>
            </a:r>
            <a:r>
              <a:rPr lang="en-US" dirty="0" smtClean="0"/>
              <a:t> </a:t>
            </a:r>
            <a:r>
              <a:rPr lang="en-US" dirty="0" smtClean="0">
                <a:latin typeface="Courier New" panose="02070309020205020404" pitchFamily="49" charset="0"/>
                <a:cs typeface="Courier New" panose="02070309020205020404" pitchFamily="49" charset="0"/>
              </a:rPr>
              <a:t>.filter </a:t>
            </a:r>
            <a:r>
              <a:rPr lang="en-US" dirty="0" err="1" smtClean="0"/>
              <a:t>definiert</a:t>
            </a:r>
            <a:r>
              <a:rPr lang="en-US" dirty="0" smtClean="0"/>
              <a:t> </a:t>
            </a:r>
            <a:r>
              <a:rPr lang="en-US" dirty="0" err="1" smtClean="0"/>
              <a:t>werden</a:t>
            </a:r>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38516323"/>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de-AT" dirty="0"/>
          </a:p>
        </p:txBody>
      </p:sp>
      <p:sp>
        <p:nvSpPr>
          <p:cNvPr id="3" name="Content Placeholder 2"/>
          <p:cNvSpPr>
            <a:spLocks noGrp="1"/>
          </p:cNvSpPr>
          <p:nvPr>
            <p:ph sz="quarter" idx="12"/>
          </p:nvPr>
        </p:nvSpPr>
        <p:spPr/>
        <p:txBody>
          <a:bodyPr/>
          <a:lstStyle/>
          <a:p>
            <a:r>
              <a:rPr lang="en-US" dirty="0"/>
              <a:t>Testing?</a:t>
            </a:r>
          </a:p>
          <a:p>
            <a:pPr lvl="1"/>
            <a:r>
              <a:rPr lang="en-US" sz="2400" dirty="0" err="1"/>
              <a:t>Manuell</a:t>
            </a:r>
            <a:endParaRPr lang="en-US" sz="2400" dirty="0"/>
          </a:p>
          <a:p>
            <a:pPr lvl="1"/>
            <a:r>
              <a:rPr lang="en-US" sz="2400" dirty="0"/>
              <a:t>Unit</a:t>
            </a:r>
          </a:p>
          <a:p>
            <a:pPr lvl="1"/>
            <a:r>
              <a:rPr lang="en-US" sz="2400" dirty="0"/>
              <a:t>End-to-End</a:t>
            </a:r>
          </a:p>
          <a:p>
            <a:pPr lvl="1"/>
            <a:r>
              <a:rPr lang="en-US" sz="2400" dirty="0"/>
              <a:t>In-Production </a:t>
            </a:r>
            <a:r>
              <a:rPr lang="en-US" sz="2400" dirty="0" smtClean="0"/>
              <a:t>Testing</a:t>
            </a:r>
          </a:p>
          <a:p>
            <a:r>
              <a:rPr lang="en-US" dirty="0" err="1" smtClean="0"/>
              <a:t>Automatisierte</a:t>
            </a:r>
            <a:r>
              <a:rPr lang="en-US" dirty="0" smtClean="0"/>
              <a:t> Tests</a:t>
            </a:r>
          </a:p>
          <a:p>
            <a:pPr lvl="1"/>
            <a:r>
              <a:rPr lang="en-US" dirty="0" err="1" smtClean="0"/>
              <a:t>ohne</a:t>
            </a:r>
            <a:r>
              <a:rPr lang="en-US" dirty="0" smtClean="0"/>
              <a:t> </a:t>
            </a:r>
            <a:r>
              <a:rPr lang="en-US" dirty="0" err="1" smtClean="0"/>
              <a:t>Aufwand</a:t>
            </a:r>
            <a:r>
              <a:rPr lang="en-US" dirty="0" smtClean="0"/>
              <a:t> </a:t>
            </a:r>
            <a:r>
              <a:rPr lang="en-US" dirty="0" err="1" smtClean="0"/>
              <a:t>wiederholbar</a:t>
            </a:r>
            <a:endParaRPr lang="en-US" dirty="0" smtClean="0"/>
          </a:p>
          <a:p>
            <a:pPr lvl="1"/>
            <a:r>
              <a:rPr lang="en-US" dirty="0" err="1" smtClean="0"/>
              <a:t>Haben</a:t>
            </a:r>
            <a:r>
              <a:rPr lang="en-US" dirty="0" smtClean="0"/>
              <a:t> </a:t>
            </a:r>
            <a:r>
              <a:rPr lang="en-US" dirty="0" err="1" smtClean="0"/>
              <a:t>Wartungsaufwand</a:t>
            </a:r>
            <a:r>
              <a:rPr lang="en-US" dirty="0" smtClean="0"/>
              <a:t>!</a:t>
            </a:r>
          </a:p>
        </p:txBody>
      </p:sp>
      <p:sp>
        <p:nvSpPr>
          <p:cNvPr id="5" name="Content Placeholder 4"/>
          <p:cNvSpPr>
            <a:spLocks noGrp="1"/>
          </p:cNvSpPr>
          <p:nvPr>
            <p:ph sz="quarter" idx="13"/>
          </p:nvPr>
        </p:nvSpPr>
        <p:spPr/>
        <p:txBody>
          <a:bodyPr/>
          <a:lstStyle/>
          <a:p>
            <a:r>
              <a:rPr lang="en-US" dirty="0"/>
              <a:t>Unit</a:t>
            </a:r>
          </a:p>
          <a:p>
            <a:pPr lvl="1"/>
            <a:r>
              <a:rPr lang="en-US" sz="2400" dirty="0" err="1"/>
              <a:t>Testen</a:t>
            </a:r>
            <a:r>
              <a:rPr lang="en-US" sz="2400" dirty="0"/>
              <a:t> von Code-Units</a:t>
            </a:r>
          </a:p>
          <a:p>
            <a:pPr lvl="1"/>
            <a:r>
              <a:rPr lang="en-US" sz="2400" dirty="0" err="1"/>
              <a:t>Modularisierung</a:t>
            </a:r>
            <a:r>
              <a:rPr lang="en-US" sz="2400" dirty="0"/>
              <a:t> </a:t>
            </a:r>
            <a:endParaRPr lang="en-US" dirty="0" smtClean="0"/>
          </a:p>
          <a:p>
            <a:r>
              <a:rPr lang="en-US" dirty="0" smtClean="0"/>
              <a:t>E2E</a:t>
            </a:r>
            <a:endParaRPr lang="en-US" dirty="0"/>
          </a:p>
          <a:p>
            <a:pPr lvl="1"/>
            <a:r>
              <a:rPr lang="en-US" sz="2400" dirty="0"/>
              <a:t>End-to-End Tests</a:t>
            </a:r>
          </a:p>
          <a:p>
            <a:pPr lvl="1"/>
            <a:r>
              <a:rPr lang="en-US" sz="2400" dirty="0" err="1"/>
              <a:t>Größere</a:t>
            </a:r>
            <a:r>
              <a:rPr lang="en-US" sz="2400" dirty="0"/>
              <a:t> Flows, </a:t>
            </a:r>
            <a:r>
              <a:rPr lang="en-US" sz="2400" smtClean="0"/>
              <a:t>meistens</a:t>
            </a:r>
            <a:r>
              <a:rPr lang="en-US" sz="2400" dirty="0" smtClean="0"/>
              <a:t> </a:t>
            </a:r>
            <a:r>
              <a:rPr lang="en-US" sz="2400" dirty="0" err="1"/>
              <a:t>mit</a:t>
            </a:r>
            <a:r>
              <a:rPr lang="en-US" sz="2400" dirty="0"/>
              <a:t> UI</a:t>
            </a:r>
          </a:p>
          <a:p>
            <a:pPr lvl="1"/>
            <a:r>
              <a:rPr lang="en-US" sz="2400" dirty="0"/>
              <a:t>“</a:t>
            </a:r>
            <a:r>
              <a:rPr lang="en-US" sz="2400" dirty="0" err="1"/>
              <a:t>Komplett</a:t>
            </a:r>
            <a:r>
              <a:rPr lang="en-US" sz="2400" dirty="0"/>
              <a:t>” Test</a:t>
            </a:r>
          </a:p>
          <a:p>
            <a:endParaRPr lang="de-AT" sz="4000" dirty="0"/>
          </a:p>
        </p:txBody>
      </p:sp>
      <p:sp>
        <p:nvSpPr>
          <p:cNvPr id="6" name="Text Placeholder 5"/>
          <p:cNvSpPr>
            <a:spLocks noGrp="1"/>
          </p:cNvSpPr>
          <p:nvPr>
            <p:ph type="body" sz="quarter" idx="23"/>
          </p:nvPr>
        </p:nvSpPr>
        <p:spPr/>
        <p:txBody>
          <a:bodyPr/>
          <a:lstStyle/>
          <a:p>
            <a:endParaRPr lang="de-AT" dirty="0"/>
          </a:p>
        </p:txBody>
      </p:sp>
      <p:sp>
        <p:nvSpPr>
          <p:cNvPr id="7" name="Text Placeholder 6"/>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3395061568"/>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de-AT" dirty="0"/>
          </a:p>
        </p:txBody>
      </p:sp>
      <p:sp>
        <p:nvSpPr>
          <p:cNvPr id="7" name="Content Placeholder 6"/>
          <p:cNvSpPr>
            <a:spLocks noGrp="1"/>
          </p:cNvSpPr>
          <p:nvPr>
            <p:ph sz="quarter" idx="12"/>
          </p:nvPr>
        </p:nvSpPr>
        <p:spPr/>
        <p:txBody>
          <a:bodyPr/>
          <a:lstStyle/>
          <a:p>
            <a:r>
              <a:rPr lang="en-US" dirty="0" smtClean="0"/>
              <a:t>Behavior-Driven JavaScript</a:t>
            </a:r>
          </a:p>
          <a:p>
            <a:r>
              <a:rPr lang="en-US" dirty="0"/>
              <a:t>Unit Test Framework </a:t>
            </a:r>
            <a:r>
              <a:rPr lang="en-US" dirty="0" err="1"/>
              <a:t>für</a:t>
            </a:r>
            <a:r>
              <a:rPr lang="en-US" dirty="0"/>
              <a:t> JavaScript</a:t>
            </a:r>
          </a:p>
          <a:p>
            <a:pPr lvl="1"/>
            <a:r>
              <a:rPr lang="en-US" dirty="0" err="1" smtClean="0"/>
              <a:t>Globales</a:t>
            </a:r>
            <a:r>
              <a:rPr lang="en-US" dirty="0"/>
              <a:t> </a:t>
            </a:r>
            <a:r>
              <a:rPr lang="en-US" dirty="0" smtClean="0"/>
              <a:t>jasmine tool: </a:t>
            </a:r>
            <a:r>
              <a:rPr lang="en-US" dirty="0" err="1" smtClean="0"/>
              <a:t>npm</a:t>
            </a:r>
            <a:r>
              <a:rPr lang="en-US" dirty="0" smtClean="0"/>
              <a:t> install -g jasmine</a:t>
            </a:r>
          </a:p>
          <a:p>
            <a:pPr lvl="1"/>
            <a:r>
              <a:rPr lang="en-US" dirty="0" err="1" smtClean="0"/>
              <a:t>Projekt</a:t>
            </a:r>
            <a:r>
              <a:rPr lang="en-US" dirty="0" smtClean="0"/>
              <a:t> </a:t>
            </a:r>
            <a:r>
              <a:rPr lang="en-US" dirty="0" err="1" smtClean="0"/>
              <a:t>spezifisch</a:t>
            </a:r>
            <a:r>
              <a:rPr lang="en-US" dirty="0" smtClean="0"/>
              <a:t>: jasmine </a:t>
            </a:r>
            <a:r>
              <a:rPr lang="en-US" dirty="0" err="1" smtClean="0"/>
              <a:t>init</a:t>
            </a:r>
            <a:endParaRPr lang="en-US" dirty="0" smtClean="0"/>
          </a:p>
          <a:p>
            <a:pPr lvl="1"/>
            <a:endParaRPr lang="en-US" dirty="0" smtClean="0"/>
          </a:p>
          <a:p>
            <a:r>
              <a:rPr lang="en-US" dirty="0" smtClean="0"/>
              <a:t>Tests in /spec/ </a:t>
            </a:r>
            <a:r>
              <a:rPr lang="en-US" dirty="0" err="1" smtClean="0"/>
              <a:t>Ordner</a:t>
            </a:r>
            <a:r>
              <a:rPr lang="en-US" dirty="0" smtClean="0"/>
              <a:t> </a:t>
            </a:r>
            <a:r>
              <a:rPr lang="en-US" dirty="0" err="1" smtClean="0"/>
              <a:t>mit</a:t>
            </a:r>
            <a:r>
              <a:rPr lang="en-US" dirty="0" smtClean="0"/>
              <a:t> [</a:t>
            </a:r>
            <a:r>
              <a:rPr lang="en-US" dirty="0" err="1" smtClean="0"/>
              <a:t>s|S</a:t>
            </a:r>
            <a:r>
              <a:rPr lang="en-US" dirty="0" smtClean="0"/>
              <a:t>]pec.js </a:t>
            </a:r>
            <a:r>
              <a:rPr lang="en-US" dirty="0" err="1" smtClean="0"/>
              <a:t>Endung</a:t>
            </a:r>
            <a:endParaRPr lang="en-US" dirty="0" smtClean="0"/>
          </a:p>
          <a:p>
            <a:pPr lvl="1"/>
            <a:r>
              <a:rPr lang="en-US" dirty="0" err="1" smtClean="0"/>
              <a:t>Anpassbar</a:t>
            </a:r>
            <a:endParaRPr lang="en-US" dirty="0" smtClean="0"/>
          </a:p>
          <a:p>
            <a:r>
              <a:rPr lang="en-US" dirty="0" err="1" smtClean="0"/>
              <a:t>Ziel</a:t>
            </a:r>
            <a:r>
              <a:rPr lang="en-US" dirty="0" smtClean="0"/>
              <a:t>: </a:t>
            </a:r>
            <a:r>
              <a:rPr lang="en-US" dirty="0" err="1" smtClean="0"/>
              <a:t>Beschreiben</a:t>
            </a:r>
            <a:r>
              <a:rPr lang="en-US" dirty="0" smtClean="0"/>
              <a:t> des Codes</a:t>
            </a:r>
          </a:p>
        </p:txBody>
      </p:sp>
      <p:sp>
        <p:nvSpPr>
          <p:cNvPr id="8" name="Text Placehold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447093693"/>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de-AT" dirty="0"/>
          </a:p>
        </p:txBody>
      </p:sp>
      <p:sp>
        <p:nvSpPr>
          <p:cNvPr id="3" name="Content Placeholder 2"/>
          <p:cNvSpPr>
            <a:spLocks noGrp="1"/>
          </p:cNvSpPr>
          <p:nvPr>
            <p:ph sz="quarter" idx="12"/>
          </p:nvPr>
        </p:nvSpPr>
        <p:spPr/>
        <p:txBody>
          <a:bodyPr/>
          <a:lstStyle/>
          <a:p>
            <a:r>
              <a:rPr lang="en-US" dirty="0" err="1" smtClean="0"/>
              <a:t>Ausführungs</a:t>
            </a:r>
            <a:r>
              <a:rPr lang="en-US" dirty="0" smtClean="0"/>
              <a:t> Tool</a:t>
            </a:r>
          </a:p>
          <a:p>
            <a:r>
              <a:rPr lang="en-US" dirty="0" err="1" smtClean="0"/>
              <a:t>Führt</a:t>
            </a:r>
            <a:r>
              <a:rPr lang="en-US" dirty="0" smtClean="0"/>
              <a:t> Tests in </a:t>
            </a:r>
            <a:r>
              <a:rPr lang="en-US" dirty="0" err="1" smtClean="0"/>
              <a:t>verschiedenen</a:t>
            </a:r>
            <a:r>
              <a:rPr lang="en-US" dirty="0" smtClean="0"/>
              <a:t> Browser </a:t>
            </a:r>
            <a:r>
              <a:rPr lang="en-US" dirty="0" err="1" smtClean="0"/>
              <a:t>aus</a:t>
            </a:r>
            <a:endParaRPr lang="en-US" dirty="0" smtClean="0"/>
          </a:p>
          <a:p>
            <a:r>
              <a:rPr lang="en-US" dirty="0" err="1" smtClean="0"/>
              <a:t>Einrichten</a:t>
            </a:r>
            <a:r>
              <a:rPr lang="en-US" dirty="0" smtClean="0"/>
              <a:t> </a:t>
            </a:r>
            <a:r>
              <a:rPr lang="en-US" dirty="0" err="1" smtClean="0"/>
              <a:t>mit</a:t>
            </a:r>
            <a:r>
              <a:rPr lang="en-US" dirty="0" smtClean="0"/>
              <a:t> karma </a:t>
            </a:r>
            <a:r>
              <a:rPr lang="en-US" dirty="0" err="1" smtClean="0"/>
              <a:t>init</a:t>
            </a:r>
            <a:endParaRPr lang="en-US" dirty="0" smtClean="0"/>
          </a:p>
          <a:p>
            <a:pPr lvl="1"/>
            <a:r>
              <a:rPr lang="en-US" dirty="0" err="1" smtClean="0"/>
              <a:t>Einige</a:t>
            </a:r>
            <a:r>
              <a:rPr lang="en-US" dirty="0" smtClean="0"/>
              <a:t> </a:t>
            </a:r>
            <a:r>
              <a:rPr lang="en-US" dirty="0" err="1" smtClean="0"/>
              <a:t>Fragen</a:t>
            </a:r>
            <a:r>
              <a:rPr lang="en-US" dirty="0" smtClean="0"/>
              <a:t> </a:t>
            </a:r>
            <a:r>
              <a:rPr lang="en-US" dirty="0" err="1" smtClean="0"/>
              <a:t>zu</a:t>
            </a:r>
            <a:r>
              <a:rPr lang="en-US" dirty="0" smtClean="0"/>
              <a:t> </a:t>
            </a:r>
            <a:r>
              <a:rPr lang="en-US" dirty="0" err="1" smtClean="0"/>
              <a:t>beantworten</a:t>
            </a:r>
            <a:r>
              <a:rPr lang="en-US" dirty="0" smtClean="0"/>
              <a:t> -&gt; </a:t>
            </a:r>
            <a:r>
              <a:rPr lang="en-US" dirty="0" err="1" smtClean="0"/>
              <a:t>siehe</a:t>
            </a:r>
            <a:r>
              <a:rPr lang="en-US" dirty="0" smtClean="0"/>
              <a:t> </a:t>
            </a:r>
            <a:r>
              <a:rPr lang="en-US" dirty="0" err="1" smtClean="0"/>
              <a:t>Beispiel</a:t>
            </a:r>
            <a:endParaRPr lang="en-US" dirty="0" smtClean="0"/>
          </a:p>
          <a:p>
            <a:r>
              <a:rPr lang="en-US" dirty="0" smtClean="0"/>
              <a:t>Optional: ‘Test on Save’</a:t>
            </a:r>
          </a:p>
          <a:p>
            <a:pPr lvl="1"/>
            <a:r>
              <a:rPr lang="en-US" dirty="0" smtClean="0"/>
              <a:t>Tests </a:t>
            </a:r>
            <a:r>
              <a:rPr lang="en-US" dirty="0" err="1" smtClean="0"/>
              <a:t>werden</a:t>
            </a:r>
            <a:r>
              <a:rPr lang="en-US" dirty="0" smtClean="0"/>
              <a:t> </a:t>
            </a:r>
            <a:r>
              <a:rPr lang="en-US" dirty="0" err="1" smtClean="0"/>
              <a:t>ausgeführt</a:t>
            </a:r>
            <a:r>
              <a:rPr lang="en-US" dirty="0" smtClean="0"/>
              <a:t> </a:t>
            </a:r>
            <a:r>
              <a:rPr lang="en-US" dirty="0" err="1" smtClean="0"/>
              <a:t>sobald</a:t>
            </a:r>
            <a:r>
              <a:rPr lang="en-US" dirty="0" smtClean="0"/>
              <a:t> die </a:t>
            </a:r>
            <a:r>
              <a:rPr lang="en-US" dirty="0" err="1" smtClean="0"/>
              <a:t>Datei</a:t>
            </a:r>
            <a:r>
              <a:rPr lang="en-US" dirty="0" smtClean="0"/>
              <a:t> </a:t>
            </a:r>
            <a:r>
              <a:rPr lang="en-US" dirty="0" err="1" smtClean="0"/>
              <a:t>gespeichert</a:t>
            </a:r>
            <a:r>
              <a:rPr lang="en-US" dirty="0" smtClean="0"/>
              <a:t> </a:t>
            </a:r>
            <a:r>
              <a:rPr lang="en-US" dirty="0" err="1" smtClean="0"/>
              <a:t>wird</a:t>
            </a:r>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14115106"/>
      </p:ext>
    </p:extLst>
  </p:cSld>
  <p:clrMapOvr>
    <a:masterClrMapping/>
  </p:clrMapOvr>
  <p:transition spd="slow">
    <p:push/>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ngular-mocks</a:t>
            </a:r>
            <a:endParaRPr lang="de-AT" dirty="0"/>
          </a:p>
        </p:txBody>
      </p:sp>
      <p:sp>
        <p:nvSpPr>
          <p:cNvPr id="3" name="Content Placeholder 2"/>
          <p:cNvSpPr>
            <a:spLocks noGrp="1"/>
          </p:cNvSpPr>
          <p:nvPr>
            <p:ph sz="quarter" idx="12"/>
          </p:nvPr>
        </p:nvSpPr>
        <p:spPr/>
        <p:txBody>
          <a:bodyPr/>
          <a:lstStyle/>
          <a:p>
            <a:r>
              <a:rPr lang="en-US" dirty="0" err="1" smtClean="0"/>
              <a:t>Zusatz</a:t>
            </a:r>
            <a:r>
              <a:rPr lang="en-US" dirty="0" smtClean="0"/>
              <a:t> </a:t>
            </a:r>
            <a:r>
              <a:rPr lang="en-US" dirty="0" err="1" smtClean="0"/>
              <a:t>Bibliothek</a:t>
            </a:r>
            <a:r>
              <a:rPr lang="en-US" dirty="0" smtClean="0"/>
              <a:t> </a:t>
            </a:r>
            <a:r>
              <a:rPr lang="en-US" dirty="0" err="1" smtClean="0"/>
              <a:t>für</a:t>
            </a:r>
            <a:r>
              <a:rPr lang="en-US" dirty="0"/>
              <a:t> </a:t>
            </a:r>
            <a:r>
              <a:rPr lang="en-US" dirty="0" smtClean="0"/>
              <a:t>das </a:t>
            </a:r>
            <a:r>
              <a:rPr lang="en-US" dirty="0" err="1" smtClean="0"/>
              <a:t>Testen</a:t>
            </a:r>
            <a:r>
              <a:rPr lang="en-US" dirty="0" smtClean="0"/>
              <a:t> von Angular </a:t>
            </a:r>
            <a:r>
              <a:rPr lang="en-US" dirty="0" err="1" smtClean="0"/>
              <a:t>Applikationen</a:t>
            </a:r>
            <a:endParaRPr lang="en-US" dirty="0" smtClean="0"/>
          </a:p>
          <a:p>
            <a:r>
              <a:rPr lang="en-US" dirty="0" err="1" smtClean="0"/>
              <a:t>npm</a:t>
            </a:r>
            <a:r>
              <a:rPr lang="en-US" dirty="0" smtClean="0"/>
              <a:t> install angular-mocks</a:t>
            </a:r>
          </a:p>
          <a:p>
            <a:r>
              <a:rPr lang="en-US" dirty="0" smtClean="0"/>
              <a:t>Mocking von services</a:t>
            </a:r>
            <a:endParaRPr lang="de-AT" dirty="0" smtClean="0"/>
          </a:p>
          <a:p>
            <a:r>
              <a:rPr lang="en-US" dirty="0" err="1" smtClean="0"/>
              <a:t>Im</a:t>
            </a:r>
            <a:r>
              <a:rPr lang="en-US" dirty="0" smtClean="0"/>
              <a:t> </a:t>
            </a:r>
            <a:r>
              <a:rPr lang="en-US" dirty="0" err="1" smtClean="0"/>
              <a:t>speziellen</a:t>
            </a:r>
            <a:r>
              <a:rPr lang="en-US" dirty="0" smtClean="0"/>
              <a:t> $http</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685217130"/>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 JS</a:t>
            </a:r>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7810500" cy="1990725"/>
          </a:xfrm>
          <a:prstGeom prst="rect">
            <a:avLst/>
          </a:prstGeom>
        </p:spPr>
      </p:pic>
      <p:pic>
        <p:nvPicPr>
          <p:cNvPr id="6" name="Picture 5"/>
          <p:cNvPicPr>
            <a:picLocks noChangeAspect="1"/>
          </p:cNvPicPr>
          <p:nvPr/>
        </p:nvPicPr>
        <p:blipFill>
          <a:blip r:embed="rId3"/>
          <a:stretch>
            <a:fillRect/>
          </a:stretch>
        </p:blipFill>
        <p:spPr>
          <a:xfrm>
            <a:off x="1168401" y="3769908"/>
            <a:ext cx="10540390" cy="5689945"/>
          </a:xfrm>
          <a:prstGeom prst="rect">
            <a:avLst/>
          </a:prstGeom>
        </p:spPr>
      </p:pic>
    </p:spTree>
    <p:extLst>
      <p:ext uri="{BB962C8B-B14F-4D97-AF65-F5344CB8AC3E}">
        <p14:creationId xmlns:p14="http://schemas.microsoft.com/office/powerpoint/2010/main" val="140115377"/>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r>
              <a:rPr lang="en-US" dirty="0" err="1" smtClean="0"/>
              <a:t>Testen</a:t>
            </a:r>
            <a:endParaRPr lang="de-AT" dirty="0"/>
          </a:p>
        </p:txBody>
      </p:sp>
      <p:sp>
        <p:nvSpPr>
          <p:cNvPr id="3" name="Content Placeholder 2"/>
          <p:cNvSpPr>
            <a:spLocks noGrp="1"/>
          </p:cNvSpPr>
          <p:nvPr>
            <p:ph sz="quarter" idx="12"/>
          </p:nvPr>
        </p:nvSpPr>
        <p:spPr/>
        <p:txBody>
          <a:bodyPr/>
          <a:lstStyle/>
          <a:p>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10172700" cy="5067300"/>
          </a:xfrm>
          <a:prstGeom prst="rect">
            <a:avLst/>
          </a:prstGeom>
        </p:spPr>
      </p:pic>
    </p:spTree>
    <p:extLst>
      <p:ext uri="{BB962C8B-B14F-4D97-AF65-F5344CB8AC3E}">
        <p14:creationId xmlns:p14="http://schemas.microsoft.com/office/powerpoint/2010/main" val="390136225"/>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Data-Binding</a:t>
            </a:r>
            <a:endParaRPr lang="de-AT" dirty="0"/>
          </a:p>
        </p:txBody>
      </p:sp>
      <p:sp>
        <p:nvSpPr>
          <p:cNvPr id="4" name="Inhaltsplatzhalter 3"/>
          <p:cNvSpPr>
            <a:spLocks noGrp="1"/>
          </p:cNvSpPr>
          <p:nvPr>
            <p:ph sz="quarter" idx="22"/>
          </p:nvPr>
        </p:nvSpPr>
        <p:spPr/>
        <p:txBody>
          <a:bodyPr/>
          <a:lstStyle/>
          <a:p>
            <a:endParaRPr lang="de-AT" dirty="0"/>
          </a:p>
        </p:txBody>
      </p:sp>
      <p:sp>
        <p:nvSpPr>
          <p:cNvPr id="5" name="Textplatzhalter 4"/>
          <p:cNvSpPr>
            <a:spLocks noGrp="1"/>
          </p:cNvSpPr>
          <p:nvPr>
            <p:ph type="body" sz="quarter" idx="23"/>
          </p:nvPr>
        </p:nvSpPr>
        <p:spPr/>
        <p:txBody>
          <a:bodyPr/>
          <a:lstStyle/>
          <a:p>
            <a:endParaRPr lang="de-AT"/>
          </a:p>
        </p:txBody>
      </p:sp>
      <p:sp>
        <p:nvSpPr>
          <p:cNvPr id="6" name="Textplatzhalter 5"/>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t>
            </a:r>
            <a:r>
              <a:rPr lang="de-AT" dirty="0" smtClean="0"/>
              <a:t>-model</a:t>
            </a:r>
          </a:p>
          <a:p>
            <a:pPr marL="584194" lvl="1" indent="-342900">
              <a:buFont typeface="Arial" panose="020B0604020202020204" pitchFamily="34" charset="0"/>
              <a:buChar char="•"/>
            </a:pPr>
            <a:r>
              <a:rPr lang="de-AT" dirty="0" smtClean="0"/>
              <a:t>gibt variable an</a:t>
            </a:r>
          </a:p>
          <a:p>
            <a:pPr marL="584194" lvl="1" indent="-342900">
              <a:buFont typeface="Arial" panose="020B0604020202020204" pitchFamily="34" charset="0"/>
              <a:buChar char="•"/>
            </a:pPr>
            <a:r>
              <a:rPr lang="de-AT" dirty="0" smtClean="0"/>
              <a:t>kann zusätzlich im </a:t>
            </a:r>
            <a:r>
              <a:rPr lang="de-AT" dirty="0" err="1" smtClean="0"/>
              <a:t>model</a:t>
            </a:r>
            <a:r>
              <a:rPr lang="de-AT" dirty="0" smtClean="0"/>
              <a:t> definiert werden</a:t>
            </a:r>
          </a:p>
          <a:p>
            <a:pPr marL="342900" indent="-342900">
              <a:buFont typeface="Arial" panose="020B0604020202020204" pitchFamily="34" charset="0"/>
              <a:buChar char="•"/>
            </a:pPr>
            <a:endParaRPr lang="de-AT" dirty="0" smtClean="0"/>
          </a:p>
          <a:p>
            <a:endParaRPr lang="de-AT" dirty="0"/>
          </a:p>
        </p:txBody>
      </p:sp>
      <p:sp>
        <p:nvSpPr>
          <p:cNvPr id="7" name="Textplatzhalter 6"/>
          <p:cNvSpPr>
            <a:spLocks noGrp="1"/>
          </p:cNvSpPr>
          <p:nvPr>
            <p:ph type="body" sz="quarter" idx="25"/>
          </p:nvPr>
        </p:nvSpPr>
        <p:spPr/>
        <p:txBody>
          <a:bodyPr/>
          <a:lstStyle/>
          <a:p>
            <a:endParaRPr lang="de-AT"/>
          </a:p>
        </p:txBody>
      </p:sp>
      <p:pic>
        <p:nvPicPr>
          <p:cNvPr id="9" name="Grafik 8"/>
          <p:cNvPicPr>
            <a:picLocks noChangeAspect="1"/>
          </p:cNvPicPr>
          <p:nvPr/>
        </p:nvPicPr>
        <p:blipFill>
          <a:blip r:embed="rId3"/>
          <a:stretch>
            <a:fillRect/>
          </a:stretch>
        </p:blipFill>
        <p:spPr>
          <a:xfrm>
            <a:off x="623392" y="238172"/>
            <a:ext cx="7121846" cy="5727622"/>
          </a:xfrm>
          <a:prstGeom prst="rect">
            <a:avLst/>
          </a:prstGeom>
        </p:spPr>
      </p:pic>
    </p:spTree>
    <p:extLst>
      <p:ext uri="{BB962C8B-B14F-4D97-AF65-F5344CB8AC3E}">
        <p14:creationId xmlns:p14="http://schemas.microsoft.com/office/powerpoint/2010/main" val="1550660767"/>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mocking</a:t>
            </a:r>
            <a:endParaRPr lang="de-AT" dirty="0"/>
          </a:p>
        </p:txBody>
      </p:sp>
      <p:sp>
        <p:nvSpPr>
          <p:cNvPr id="3" name="Content Placeholder 2"/>
          <p:cNvSpPr>
            <a:spLocks noGrp="1"/>
          </p:cNvSpPr>
          <p:nvPr>
            <p:ph sz="quarter" idx="12"/>
          </p:nvPr>
        </p:nvSpPr>
        <p:spPr/>
        <p:txBody>
          <a:bodyPr/>
          <a:lstStyle/>
          <a:p>
            <a:r>
              <a:rPr lang="en-US" dirty="0"/>
              <a:t>$</a:t>
            </a:r>
            <a:r>
              <a:rPr lang="en-US" dirty="0" err="1"/>
              <a:t>httpBackend</a:t>
            </a:r>
            <a:r>
              <a:rPr lang="en-US" dirty="0"/>
              <a:t> service</a:t>
            </a:r>
          </a:p>
          <a:p>
            <a:pPr lvl="1"/>
            <a:r>
              <a:rPr lang="en-US" dirty="0" err="1"/>
              <a:t>Registrierung</a:t>
            </a:r>
            <a:r>
              <a:rPr lang="en-US" dirty="0"/>
              <a:t> von request handler </a:t>
            </a:r>
            <a:r>
              <a:rPr lang="en-US" dirty="0" err="1"/>
              <a:t>für</a:t>
            </a:r>
            <a:r>
              <a:rPr lang="en-US" dirty="0"/>
              <a:t> </a:t>
            </a:r>
            <a:r>
              <a:rPr lang="en-US" dirty="0" err="1"/>
              <a:t>gewisse</a:t>
            </a:r>
            <a:r>
              <a:rPr lang="en-US" dirty="0"/>
              <a:t> requests</a:t>
            </a:r>
          </a:p>
          <a:p>
            <a:pPr lvl="1"/>
            <a:r>
              <a:rPr lang="en-US" dirty="0"/>
              <a:t>Am </a:t>
            </a:r>
            <a:r>
              <a:rPr lang="en-US" dirty="0" err="1"/>
              <a:t>besten</a:t>
            </a:r>
            <a:r>
              <a:rPr lang="en-US" dirty="0"/>
              <a:t> </a:t>
            </a:r>
            <a:r>
              <a:rPr lang="en-US" dirty="0" err="1"/>
              <a:t>nur</a:t>
            </a:r>
            <a:r>
              <a:rPr lang="en-US" dirty="0"/>
              <a:t> die </a:t>
            </a:r>
            <a:r>
              <a:rPr lang="en-US" dirty="0" err="1"/>
              <a:t>im</a:t>
            </a:r>
            <a:r>
              <a:rPr lang="en-US" dirty="0"/>
              <a:t> Test </a:t>
            </a:r>
            <a:r>
              <a:rPr lang="en-US" dirty="0" err="1"/>
              <a:t>verwendet</a:t>
            </a:r>
            <a:r>
              <a:rPr lang="en-US" dirty="0"/>
              <a:t> </a:t>
            </a:r>
            <a:r>
              <a:rPr lang="en-US" dirty="0" err="1"/>
              <a:t>werden</a:t>
            </a:r>
            <a:r>
              <a:rPr lang="en-US" dirty="0"/>
              <a:t>!</a:t>
            </a:r>
          </a:p>
          <a:p>
            <a:pPr lvl="1"/>
            <a:endParaRPr lang="de-AT" dirty="0"/>
          </a:p>
          <a:p>
            <a:pPr marL="9200" indent="0">
              <a:buNone/>
            </a:pPr>
            <a:endParaRPr lang="en-US" dirty="0" smtClean="0"/>
          </a:p>
          <a:p>
            <a:r>
              <a:rPr lang="en-US" dirty="0" err="1" smtClean="0"/>
              <a:t>Kann</a:t>
            </a:r>
            <a:r>
              <a:rPr lang="en-US" dirty="0" smtClean="0"/>
              <a:t> </a:t>
            </a:r>
            <a:r>
              <a:rPr lang="en-US" dirty="0" err="1" smtClean="0"/>
              <a:t>auch</a:t>
            </a:r>
            <a:r>
              <a:rPr lang="en-US" dirty="0" smtClean="0"/>
              <a:t> Regex matching </a:t>
            </a:r>
            <a:r>
              <a:rPr lang="en-US" dirty="0" err="1" smtClean="0"/>
              <a:t>verwenden</a:t>
            </a:r>
            <a:r>
              <a:rPr lang="en-US" dirty="0" smtClean="0"/>
              <a:t>:</a:t>
            </a:r>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525587" y="2971812"/>
            <a:ext cx="8582025" cy="1085850"/>
          </a:xfrm>
          <a:prstGeom prst="rect">
            <a:avLst/>
          </a:prstGeom>
        </p:spPr>
      </p:pic>
    </p:spTree>
    <p:extLst>
      <p:ext uri="{BB962C8B-B14F-4D97-AF65-F5344CB8AC3E}">
        <p14:creationId xmlns:p14="http://schemas.microsoft.com/office/powerpoint/2010/main" val="8473053"/>
      </p:ext>
    </p:extLst>
  </p:cSld>
  <p:clrMapOvr>
    <a:masterClrMapping/>
  </p:clrMapOvr>
  <p:transition spd="slow">
    <p:push/>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13179" y="447579"/>
            <a:ext cx="9299448" cy="5583820"/>
          </a:xfrm>
          <a:prstGeom prst="rect">
            <a:avLst/>
          </a:prstGeom>
        </p:spPr>
      </p:pic>
    </p:spTree>
    <p:extLst>
      <p:ext uri="{BB962C8B-B14F-4D97-AF65-F5344CB8AC3E}">
        <p14:creationId xmlns:p14="http://schemas.microsoft.com/office/powerpoint/2010/main" val="2355644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Forms</a:t>
            </a:r>
            <a:endParaRPr lang="de-AT" dirty="0"/>
          </a:p>
        </p:txBody>
      </p:sp>
      <p:sp>
        <p:nvSpPr>
          <p:cNvPr id="4" name="Content Placeholder 3"/>
          <p:cNvSpPr>
            <a:spLocks noGrp="1"/>
          </p:cNvSpPr>
          <p:nvPr>
            <p:ph sz="quarter" idx="12"/>
          </p:nvPr>
        </p:nvSpPr>
        <p:spPr/>
        <p:txBody>
          <a:bodyPr/>
          <a:lstStyle/>
          <a:p>
            <a:r>
              <a:rPr lang="en-US" dirty="0" err="1" smtClean="0"/>
              <a:t>spezielle</a:t>
            </a:r>
            <a:r>
              <a:rPr lang="en-US" dirty="0" smtClean="0"/>
              <a:t> </a:t>
            </a:r>
            <a:r>
              <a:rPr lang="en-US" dirty="0" err="1" smtClean="0"/>
              <a:t>Unterstützung</a:t>
            </a:r>
            <a:r>
              <a:rPr lang="en-US" dirty="0" smtClean="0"/>
              <a:t> </a:t>
            </a:r>
            <a:r>
              <a:rPr lang="en-US" dirty="0" err="1" smtClean="0"/>
              <a:t>zur</a:t>
            </a:r>
            <a:r>
              <a:rPr lang="en-US" dirty="0" smtClean="0"/>
              <a:t> Form-</a:t>
            </a:r>
            <a:r>
              <a:rPr lang="en-US" dirty="0" err="1" smtClean="0"/>
              <a:t>Validierung</a:t>
            </a:r>
            <a:endParaRPr lang="en-US" dirty="0" smtClean="0"/>
          </a:p>
          <a:p>
            <a:r>
              <a:rPr lang="en-US" dirty="0" err="1" smtClean="0"/>
              <a:t>Im</a:t>
            </a:r>
            <a:r>
              <a:rPr lang="en-US" dirty="0" smtClean="0"/>
              <a:t> HTML: &lt;form name=“form1”&gt;</a:t>
            </a:r>
          </a:p>
          <a:p>
            <a:r>
              <a:rPr lang="en-US" dirty="0" err="1" smtClean="0"/>
              <a:t>Eigenschaften</a:t>
            </a:r>
            <a:endParaRPr lang="en-US" dirty="0" smtClean="0"/>
          </a:p>
        </p:txBody>
      </p:sp>
      <p:sp>
        <p:nvSpPr>
          <p:cNvPr id="5" name="Text Placeholder 4"/>
          <p:cNvSpPr>
            <a:spLocks noGrp="1"/>
          </p:cNvSpPr>
          <p:nvPr>
            <p:ph type="body" sz="quarter" idx="23"/>
          </p:nvPr>
        </p:nvSpPr>
        <p:spPr/>
        <p:txBody>
          <a:bodyPr/>
          <a:lstStyle/>
          <a:p>
            <a:endParaRPr lang="de-AT"/>
          </a:p>
        </p:txBody>
      </p:sp>
      <p:graphicFrame>
        <p:nvGraphicFramePr>
          <p:cNvPr id="6" name="Table 5"/>
          <p:cNvGraphicFramePr>
            <a:graphicFrameLocks noGrp="1"/>
          </p:cNvGraphicFramePr>
          <p:nvPr>
            <p:extLst>
              <p:ext uri="{D42A27DB-BD31-4B8C-83A1-F6EECF244321}">
                <p14:modId xmlns:p14="http://schemas.microsoft.com/office/powerpoint/2010/main" val="1714041818"/>
              </p:ext>
            </p:extLst>
          </p:nvPr>
        </p:nvGraphicFramePr>
        <p:xfrm>
          <a:off x="1894840" y="3938354"/>
          <a:ext cx="8128000" cy="228600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de-AT" dirty="0"/>
                    </a:p>
                  </a:txBody>
                  <a:tcPr/>
                </a:tc>
                <a:tc>
                  <a:txBody>
                    <a:bodyPr/>
                    <a:lstStyle/>
                    <a:p>
                      <a:endParaRPr lang="de-AT"/>
                    </a:p>
                  </a:txBody>
                  <a:tcPr/>
                </a:tc>
              </a:tr>
              <a:tr h="370840">
                <a:tc>
                  <a:txBody>
                    <a:bodyPr/>
                    <a:lstStyle/>
                    <a:p>
                      <a:r>
                        <a:rPr lang="en-US" dirty="0" smtClean="0"/>
                        <a:t>$pristine</a:t>
                      </a:r>
                      <a:endParaRPr lang="de-AT" dirty="0"/>
                    </a:p>
                  </a:txBody>
                  <a:tcPr/>
                </a:tc>
                <a:tc>
                  <a:txBody>
                    <a:bodyPr/>
                    <a:lstStyle/>
                    <a:p>
                      <a:r>
                        <a:rPr lang="en-US" dirty="0" smtClean="0"/>
                        <a:t>Control</a:t>
                      </a:r>
                      <a:r>
                        <a:rPr lang="en-US" baseline="0" dirty="0" smtClean="0"/>
                        <a:t> “</a:t>
                      </a:r>
                      <a:r>
                        <a:rPr lang="en-US" baseline="0" dirty="0" err="1" smtClean="0"/>
                        <a:t>unangetastet</a:t>
                      </a:r>
                      <a:r>
                        <a:rPr lang="en-US" baseline="0" dirty="0" smtClean="0"/>
                        <a:t>”</a:t>
                      </a:r>
                      <a:endParaRPr lang="de-AT" dirty="0"/>
                    </a:p>
                  </a:txBody>
                  <a:tcPr/>
                </a:tc>
              </a:tr>
              <a:tr h="370840">
                <a:tc>
                  <a:txBody>
                    <a:bodyPr/>
                    <a:lstStyle/>
                    <a:p>
                      <a:r>
                        <a:rPr lang="en-US" dirty="0" smtClean="0"/>
                        <a:t>$dirty</a:t>
                      </a:r>
                    </a:p>
                  </a:txBody>
                  <a:tcPr/>
                </a:tc>
                <a:tc>
                  <a:txBody>
                    <a:bodyPr/>
                    <a:lstStyle/>
                    <a:p>
                      <a:r>
                        <a:rPr lang="en-US" dirty="0" smtClean="0"/>
                        <a:t>Control (war)</a:t>
                      </a:r>
                      <a:r>
                        <a:rPr lang="en-US" baseline="0" dirty="0" smtClean="0"/>
                        <a:t> </a:t>
                      </a:r>
                      <a:r>
                        <a:rPr lang="en-US" baseline="0" dirty="0" err="1" smtClean="0"/>
                        <a:t>befüllt</a:t>
                      </a:r>
                      <a:endParaRPr lang="de-AT" dirty="0"/>
                    </a:p>
                  </a:txBody>
                  <a:tcPr/>
                </a:tc>
              </a:tr>
              <a:tr h="370840">
                <a:tc>
                  <a:txBody>
                    <a:bodyPr/>
                    <a:lstStyle/>
                    <a:p>
                      <a:r>
                        <a:rPr lang="en-US" dirty="0" smtClean="0"/>
                        <a:t>$valid</a:t>
                      </a:r>
                      <a:endParaRPr lang="de-AT" dirty="0"/>
                    </a:p>
                  </a:txBody>
                  <a:tcPr/>
                </a:tc>
                <a:tc>
                  <a:txBody>
                    <a:bodyPr/>
                    <a:lstStyle/>
                    <a:p>
                      <a:r>
                        <a:rPr lang="en-US" dirty="0" err="1" smtClean="0"/>
                        <a:t>Eingaben</a:t>
                      </a:r>
                      <a:r>
                        <a:rPr lang="en-US" dirty="0" smtClean="0"/>
                        <a:t> </a:t>
                      </a:r>
                      <a:r>
                        <a:rPr lang="en-US" dirty="0" err="1" smtClean="0"/>
                        <a:t>gültig</a:t>
                      </a:r>
                      <a:endParaRPr lang="de-AT" dirty="0"/>
                    </a:p>
                  </a:txBody>
                  <a:tcPr/>
                </a:tc>
              </a:tr>
              <a:tr h="370840">
                <a:tc>
                  <a:txBody>
                    <a:bodyPr/>
                    <a:lstStyle/>
                    <a:p>
                      <a:r>
                        <a:rPr lang="en-US" dirty="0" smtClean="0"/>
                        <a:t>$invalid</a:t>
                      </a:r>
                      <a:endParaRPr lang="de-AT" dirty="0"/>
                    </a:p>
                  </a:txBody>
                  <a:tcPr/>
                </a:tc>
                <a:tc>
                  <a:txBody>
                    <a:bodyPr/>
                    <a:lstStyle/>
                    <a:p>
                      <a:r>
                        <a:rPr lang="en-US" dirty="0" err="1" smtClean="0"/>
                        <a:t>Eingaben</a:t>
                      </a:r>
                      <a:r>
                        <a:rPr lang="en-US" dirty="0" smtClean="0"/>
                        <a:t> </a:t>
                      </a:r>
                      <a:r>
                        <a:rPr lang="en-US" dirty="0" err="1" smtClean="0"/>
                        <a:t>ungültig</a:t>
                      </a:r>
                      <a:endParaRPr lang="de-AT" dirty="0"/>
                    </a:p>
                  </a:txBody>
                  <a:tcPr/>
                </a:tc>
              </a:tr>
            </a:tbl>
          </a:graphicData>
        </a:graphic>
      </p:graphicFrame>
    </p:spTree>
    <p:extLst>
      <p:ext uri="{BB962C8B-B14F-4D97-AF65-F5344CB8AC3E}">
        <p14:creationId xmlns:p14="http://schemas.microsoft.com/office/powerpoint/2010/main" val="1918514327"/>
      </p:ext>
    </p:extLst>
  </p:cSld>
  <p:clrMapOvr>
    <a:masterClrMapping/>
  </p:clrMapOvr>
  <p:transition spd="slow">
    <p:push/>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de-AT" dirty="0"/>
          </a:p>
        </p:txBody>
      </p:sp>
      <p:sp>
        <p:nvSpPr>
          <p:cNvPr id="3" name="Content Placeholder 2"/>
          <p:cNvSpPr>
            <a:spLocks noGrp="1"/>
          </p:cNvSpPr>
          <p:nvPr>
            <p:ph sz="quarter" idx="12"/>
          </p:nvPr>
        </p:nvSpPr>
        <p:spPr/>
        <p:txBody>
          <a:bodyPr/>
          <a:lstStyle/>
          <a:p>
            <a:r>
              <a:rPr lang="en-US" dirty="0" err="1" smtClean="0"/>
              <a:t>Neues</a:t>
            </a:r>
            <a:r>
              <a:rPr lang="en-US" dirty="0" smtClean="0"/>
              <a:t> Feature in 1.5</a:t>
            </a:r>
          </a:p>
          <a:p>
            <a:r>
              <a:rPr lang="en-US" dirty="0" err="1" smtClean="0"/>
              <a:t>Einfachere</a:t>
            </a:r>
            <a:r>
              <a:rPr lang="en-US" dirty="0" smtClean="0"/>
              <a:t> </a:t>
            </a:r>
            <a:r>
              <a:rPr lang="en-US" dirty="0" smtClean="0"/>
              <a:t>Syntax</a:t>
            </a:r>
          </a:p>
          <a:p>
            <a:r>
              <a:rPr lang="en-US" dirty="0" err="1" smtClean="0"/>
              <a:t>Strikter</a:t>
            </a:r>
            <a:r>
              <a:rPr lang="en-US" dirty="0" smtClean="0"/>
              <a:t> </a:t>
            </a:r>
            <a:r>
              <a:rPr lang="en-US" dirty="0" err="1" smtClean="0"/>
              <a:t>als</a:t>
            </a:r>
            <a:r>
              <a:rPr lang="en-US" dirty="0" smtClean="0"/>
              <a:t> </a:t>
            </a:r>
            <a:r>
              <a:rPr lang="en-US" dirty="0" err="1" smtClean="0"/>
              <a:t>Direktiven</a:t>
            </a:r>
            <a:endParaRPr lang="en-US" dirty="0"/>
          </a:p>
          <a:p>
            <a:pPr lvl="1"/>
            <a:r>
              <a:rPr lang="en-US" dirty="0" err="1" smtClean="0"/>
              <a:t>Keine</a:t>
            </a:r>
            <a:r>
              <a:rPr lang="en-US" dirty="0" smtClean="0"/>
              <a:t> </a:t>
            </a:r>
            <a:r>
              <a:rPr lang="en-US" dirty="0" err="1" smtClean="0"/>
              <a:t>direkte</a:t>
            </a:r>
            <a:r>
              <a:rPr lang="en-US" dirty="0" smtClean="0"/>
              <a:t> DOM Manipulation</a:t>
            </a:r>
          </a:p>
          <a:p>
            <a:r>
              <a:rPr lang="en-US" dirty="0" err="1" smtClean="0"/>
              <a:t>Mehr</a:t>
            </a:r>
            <a:r>
              <a:rPr lang="en-US" dirty="0" smtClean="0"/>
              <a:t> Lifecycle Hooks</a:t>
            </a:r>
          </a:p>
          <a:p>
            <a:r>
              <a:rPr lang="en-US" dirty="0" err="1" smtClean="0"/>
              <a:t>Anlehnung</a:t>
            </a:r>
            <a:r>
              <a:rPr lang="en-US" dirty="0" smtClean="0"/>
              <a:t> an Components in Angular 2</a:t>
            </a:r>
          </a:p>
          <a:p>
            <a:pPr lvl="1"/>
            <a:r>
              <a:rPr lang="en-US" dirty="0" err="1" smtClean="0"/>
              <a:t>Ziel</a:t>
            </a:r>
            <a:r>
              <a:rPr lang="en-US" dirty="0" smtClean="0"/>
              <a:t>: </a:t>
            </a:r>
            <a:r>
              <a:rPr lang="en-US" dirty="0" err="1" smtClean="0"/>
              <a:t>Einfacherer</a:t>
            </a:r>
            <a:r>
              <a:rPr lang="en-US" dirty="0" smtClean="0"/>
              <a:t> </a:t>
            </a:r>
            <a:r>
              <a:rPr lang="en-US" dirty="0" err="1" smtClean="0"/>
              <a:t>Umstieg</a:t>
            </a:r>
            <a:r>
              <a:rPr lang="en-US" dirty="0" smtClean="0"/>
              <a:t> auf Angular 2</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168704142"/>
      </p:ext>
    </p:extLst>
  </p:cSld>
  <p:clrMapOvr>
    <a:masterClrMapping/>
  </p:clrMapOvr>
  <p:transition spd="slow">
    <p:push/>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101471" y="1373364"/>
            <a:ext cx="9696450" cy="5095875"/>
          </a:xfrm>
          <a:prstGeom prst="rect">
            <a:avLst/>
          </a:prstGeom>
        </p:spPr>
      </p:pic>
      <p:sp>
        <p:nvSpPr>
          <p:cNvPr id="2" name="Title 1"/>
          <p:cNvSpPr>
            <a:spLocks noGrp="1"/>
          </p:cNvSpPr>
          <p:nvPr>
            <p:ph type="title"/>
          </p:nvPr>
        </p:nvSpPr>
        <p:spPr/>
        <p:txBody>
          <a:bodyPr/>
          <a:lstStyle/>
          <a:p>
            <a:r>
              <a:rPr lang="en-US" dirty="0" smtClean="0"/>
              <a:t>Components</a:t>
            </a:r>
            <a:endParaRPr lang="de-AT" dirty="0"/>
          </a:p>
        </p:txBody>
      </p:sp>
      <p:sp>
        <p:nvSpPr>
          <p:cNvPr id="4" name="Text Placeholder 3"/>
          <p:cNvSpPr>
            <a:spLocks noGrp="1"/>
          </p:cNvSpPr>
          <p:nvPr>
            <p:ph type="body" sz="quarter" idx="23"/>
          </p:nvPr>
        </p:nvSpPr>
        <p:spPr/>
        <p:txBody>
          <a:bodyPr/>
          <a:lstStyle/>
          <a:p>
            <a:endParaRPr lang="de-AT"/>
          </a:p>
        </p:txBody>
      </p:sp>
      <p:sp>
        <p:nvSpPr>
          <p:cNvPr id="7" name="Rechteck 14"/>
          <p:cNvSpPr/>
          <p:nvPr/>
        </p:nvSpPr>
        <p:spPr>
          <a:xfrm>
            <a:off x="4289606" y="2148724"/>
            <a:ext cx="3665674"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9" name="Rechteck 14"/>
          <p:cNvSpPr/>
          <p:nvPr/>
        </p:nvSpPr>
        <p:spPr>
          <a:xfrm>
            <a:off x="2905814" y="2544331"/>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0" name="Rechteck 14"/>
          <p:cNvSpPr/>
          <p:nvPr/>
        </p:nvSpPr>
        <p:spPr>
          <a:xfrm>
            <a:off x="2905814" y="2976398"/>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1" name="Rechteck 14"/>
          <p:cNvSpPr/>
          <p:nvPr/>
        </p:nvSpPr>
        <p:spPr>
          <a:xfrm>
            <a:off x="2905814" y="4272917"/>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4705264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Best Practices</a:t>
            </a:r>
            <a:endParaRPr lang="de-AT" dirty="0"/>
          </a:p>
        </p:txBody>
      </p:sp>
      <p:sp>
        <p:nvSpPr>
          <p:cNvPr id="3" name="Content Placeholder 2"/>
          <p:cNvSpPr>
            <a:spLocks noGrp="1"/>
          </p:cNvSpPr>
          <p:nvPr>
            <p:ph sz="quarter" idx="12"/>
          </p:nvPr>
        </p:nvSpPr>
        <p:spPr/>
        <p:txBody>
          <a:bodyPr/>
          <a:lstStyle/>
          <a:p>
            <a:r>
              <a:rPr lang="en-US" dirty="0"/>
              <a:t>See </a:t>
            </a:r>
            <a:r>
              <a:rPr lang="en-US" dirty="0">
                <a:hlinkClick r:id="rId2"/>
              </a:rPr>
              <a:t>https://</a:t>
            </a:r>
            <a:r>
              <a:rPr lang="en-US" dirty="0" smtClean="0">
                <a:hlinkClick r:id="rId2"/>
              </a:rPr>
              <a:t>docs.angularjs.org/guide/component</a:t>
            </a:r>
            <a:endParaRPr lang="en-US" dirty="0" smtClean="0"/>
          </a:p>
          <a:p>
            <a:r>
              <a:rPr lang="en-US" dirty="0" smtClean="0"/>
              <a:t>Inputs: ‘&lt;‘ </a:t>
            </a:r>
            <a:r>
              <a:rPr lang="en-US" dirty="0" err="1" smtClean="0"/>
              <a:t>oder</a:t>
            </a:r>
            <a:r>
              <a:rPr lang="en-US" dirty="0" smtClean="0"/>
              <a:t> ‘@’</a:t>
            </a:r>
          </a:p>
          <a:p>
            <a:r>
              <a:rPr lang="en-US" dirty="0" smtClean="0"/>
              <a:t>Outputs: Events + event data</a:t>
            </a:r>
          </a:p>
          <a:p>
            <a:r>
              <a:rPr lang="en-US" dirty="0" err="1" smtClean="0"/>
              <a:t>Objektbäume</a:t>
            </a:r>
            <a:r>
              <a:rPr lang="en-US" dirty="0" smtClean="0"/>
              <a:t> </a:t>
            </a:r>
            <a:r>
              <a:rPr lang="en-US" dirty="0" err="1" smtClean="0"/>
              <a:t>nicht</a:t>
            </a:r>
            <a:r>
              <a:rPr lang="en-US" dirty="0" smtClean="0"/>
              <a:t> </a:t>
            </a:r>
            <a:r>
              <a:rPr lang="en-US" dirty="0" err="1" smtClean="0"/>
              <a:t>direkt</a:t>
            </a:r>
            <a:r>
              <a:rPr lang="en-US" dirty="0" smtClean="0"/>
              <a:t> </a:t>
            </a:r>
            <a:r>
              <a:rPr lang="en-US" dirty="0" err="1" smtClean="0"/>
              <a:t>modifizieren</a:t>
            </a:r>
            <a:r>
              <a:rPr lang="en-US" dirty="0" smtClean="0"/>
              <a:t>!</a:t>
            </a:r>
          </a:p>
          <a:p>
            <a:pPr lvl="1"/>
            <a:r>
              <a:rPr lang="en-US" dirty="0" err="1" smtClean="0"/>
              <a:t>Technisch</a:t>
            </a:r>
            <a:r>
              <a:rPr lang="en-US" dirty="0" smtClean="0"/>
              <a:t> </a:t>
            </a:r>
            <a:r>
              <a:rPr lang="en-US" dirty="0" err="1" smtClean="0"/>
              <a:t>möglich</a:t>
            </a:r>
            <a:r>
              <a:rPr lang="en-US" dirty="0" smtClean="0"/>
              <a:t> (in angular 1.5)</a:t>
            </a:r>
          </a:p>
          <a:p>
            <a:pPr lvl="1"/>
            <a:r>
              <a:rPr lang="en-US" dirty="0" err="1" smtClean="0"/>
              <a:t>Bricht</a:t>
            </a:r>
            <a:r>
              <a:rPr lang="en-US" dirty="0" smtClean="0"/>
              <a:t> dirty-checking in angular 2</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960012314"/>
      </p:ext>
    </p:extLst>
  </p:cSld>
  <p:clrMapOvr>
    <a:masterClrMapping/>
  </p:clrMapOvr>
  <p:transition spd="slow">
    <p:push/>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Hooks</a:t>
            </a:r>
            <a:endParaRPr lang="de-AT" dirty="0"/>
          </a:p>
        </p:txBody>
      </p:sp>
      <p:sp>
        <p:nvSpPr>
          <p:cNvPr id="3" name="Content Placeholder 2"/>
          <p:cNvSpPr>
            <a:spLocks noGrp="1"/>
          </p:cNvSpPr>
          <p:nvPr>
            <p:ph sz="quarter" idx="12"/>
          </p:nvPr>
        </p:nvSpPr>
        <p:spPr/>
        <p:txBody>
          <a:bodyPr/>
          <a:lstStyle/>
          <a:p>
            <a:r>
              <a:rPr lang="en-US" dirty="0" smtClean="0"/>
              <a:t>Components </a:t>
            </a:r>
            <a:r>
              <a:rPr lang="en-US" dirty="0" err="1" smtClean="0"/>
              <a:t>haben</a:t>
            </a:r>
            <a:r>
              <a:rPr lang="en-US" dirty="0" smtClean="0"/>
              <a:t> </a:t>
            </a:r>
            <a:r>
              <a:rPr lang="en-US" dirty="0" err="1" smtClean="0"/>
              <a:t>definierten</a:t>
            </a:r>
            <a:r>
              <a:rPr lang="en-US" dirty="0" smtClean="0"/>
              <a:t> </a:t>
            </a:r>
            <a:r>
              <a:rPr lang="en-US" dirty="0" err="1" smtClean="0"/>
              <a:t>Lebenszyklus</a:t>
            </a:r>
            <a:r>
              <a:rPr lang="en-US" dirty="0" smtClean="0"/>
              <a:t>:</a:t>
            </a:r>
          </a:p>
          <a:p>
            <a:r>
              <a:rPr lang="en-US" dirty="0" smtClean="0"/>
              <a:t>$</a:t>
            </a:r>
            <a:r>
              <a:rPr lang="en-US" dirty="0" err="1" smtClean="0"/>
              <a:t>onInit</a:t>
            </a:r>
            <a:r>
              <a:rPr lang="en-US" dirty="0" smtClean="0"/>
              <a:t>() </a:t>
            </a:r>
          </a:p>
          <a:p>
            <a:pPr lvl="1"/>
            <a:r>
              <a:rPr lang="en-US" dirty="0" err="1" smtClean="0"/>
              <a:t>Wird</a:t>
            </a:r>
            <a:r>
              <a:rPr lang="en-US" dirty="0" smtClean="0"/>
              <a:t> </a:t>
            </a:r>
            <a:r>
              <a:rPr lang="en-US" dirty="0" err="1" smtClean="0"/>
              <a:t>aufgerufen</a:t>
            </a:r>
            <a:r>
              <a:rPr lang="en-US" dirty="0" smtClean="0"/>
              <a:t> </a:t>
            </a:r>
            <a:r>
              <a:rPr lang="en-US" dirty="0" err="1" smtClean="0"/>
              <a:t>nachdem</a:t>
            </a:r>
            <a:r>
              <a:rPr lang="en-US" dirty="0" smtClean="0"/>
              <a:t> </a:t>
            </a:r>
            <a:r>
              <a:rPr lang="en-US" dirty="0" err="1" smtClean="0"/>
              <a:t>aller</a:t>
            </a:r>
            <a:r>
              <a:rPr lang="en-US" dirty="0" smtClean="0"/>
              <a:t> Controller </a:t>
            </a:r>
            <a:r>
              <a:rPr lang="en-US" dirty="0" err="1" smtClean="0"/>
              <a:t>angelegt</a:t>
            </a:r>
            <a:r>
              <a:rPr lang="en-US" dirty="0" smtClean="0"/>
              <a:t> </a:t>
            </a:r>
            <a:r>
              <a:rPr lang="en-US" dirty="0" err="1" smtClean="0"/>
              <a:t>wurden</a:t>
            </a:r>
            <a:r>
              <a:rPr lang="en-US" dirty="0" smtClean="0"/>
              <a:t> (</a:t>
            </a:r>
            <a:r>
              <a:rPr lang="en-US" dirty="0" err="1" smtClean="0"/>
              <a:t>auch</a:t>
            </a:r>
            <a:r>
              <a:rPr lang="en-US" dirty="0" smtClean="0"/>
              <a:t> e.g. nested controller)</a:t>
            </a:r>
          </a:p>
          <a:p>
            <a:r>
              <a:rPr lang="en-US" dirty="0" smtClean="0"/>
              <a:t>$</a:t>
            </a:r>
            <a:r>
              <a:rPr lang="en-US" dirty="0" err="1" smtClean="0"/>
              <a:t>onChanges</a:t>
            </a:r>
            <a:r>
              <a:rPr lang="en-US" dirty="0" smtClean="0"/>
              <a:t>(</a:t>
            </a:r>
            <a:r>
              <a:rPr lang="en-US" dirty="0" err="1" smtClean="0"/>
              <a:t>changesObj</a:t>
            </a:r>
            <a:r>
              <a:rPr lang="en-US" dirty="0" smtClean="0"/>
              <a:t>)</a:t>
            </a:r>
          </a:p>
          <a:p>
            <a:pPr lvl="1"/>
            <a:r>
              <a:rPr lang="en-US" dirty="0" err="1" smtClean="0"/>
              <a:t>Wird</a:t>
            </a:r>
            <a:r>
              <a:rPr lang="en-US" dirty="0" smtClean="0"/>
              <a:t> </a:t>
            </a:r>
            <a:r>
              <a:rPr lang="en-US" dirty="0" err="1" smtClean="0"/>
              <a:t>aufgerufen</a:t>
            </a:r>
            <a:r>
              <a:rPr lang="en-US" dirty="0" smtClean="0"/>
              <a:t> </a:t>
            </a:r>
            <a:r>
              <a:rPr lang="en-US" dirty="0" err="1" smtClean="0"/>
              <a:t>wenn</a:t>
            </a:r>
            <a:r>
              <a:rPr lang="en-US" dirty="0" smtClean="0"/>
              <a:t> &lt; (read-only) bindings </a:t>
            </a:r>
            <a:r>
              <a:rPr lang="en-US" dirty="0" err="1" smtClean="0"/>
              <a:t>aktualisiert</a:t>
            </a:r>
            <a:r>
              <a:rPr lang="en-US" dirty="0" smtClean="0"/>
              <a:t> </a:t>
            </a:r>
            <a:r>
              <a:rPr lang="en-US" dirty="0" err="1" smtClean="0"/>
              <a:t>werden</a:t>
            </a:r>
            <a:endParaRPr lang="en-US" dirty="0" smtClean="0"/>
          </a:p>
          <a:p>
            <a:r>
              <a:rPr lang="en-US" dirty="0" smtClean="0"/>
              <a:t>$</a:t>
            </a:r>
            <a:r>
              <a:rPr lang="en-US" dirty="0" err="1" smtClean="0"/>
              <a:t>onDestroy</a:t>
            </a:r>
            <a:r>
              <a:rPr lang="en-US" dirty="0" smtClean="0"/>
              <a:t>()</a:t>
            </a:r>
          </a:p>
          <a:p>
            <a:pPr lvl="1"/>
            <a:r>
              <a:rPr lang="en-US" dirty="0" err="1" smtClean="0"/>
              <a:t>Wird</a:t>
            </a:r>
            <a:r>
              <a:rPr lang="en-US" dirty="0" smtClean="0"/>
              <a:t> </a:t>
            </a:r>
            <a:r>
              <a:rPr lang="en-US" dirty="0" err="1" smtClean="0"/>
              <a:t>aufgerufen</a:t>
            </a:r>
            <a:r>
              <a:rPr lang="en-US" dirty="0" smtClean="0"/>
              <a:t> </a:t>
            </a:r>
            <a:r>
              <a:rPr lang="en-US" dirty="0" err="1" smtClean="0"/>
              <a:t>wenn</a:t>
            </a:r>
            <a:r>
              <a:rPr lang="en-US" dirty="0" smtClean="0"/>
              <a:t> der </a:t>
            </a:r>
            <a:r>
              <a:rPr lang="en-US" dirty="0" err="1" smtClean="0"/>
              <a:t>umgebende</a:t>
            </a:r>
            <a:r>
              <a:rPr lang="en-US" dirty="0" smtClean="0"/>
              <a:t> Scope </a:t>
            </a:r>
            <a:r>
              <a:rPr lang="en-US" dirty="0" err="1" smtClean="0"/>
              <a:t>zerstört</a:t>
            </a:r>
            <a:r>
              <a:rPr lang="en-US" dirty="0" smtClean="0"/>
              <a:t> </a:t>
            </a:r>
            <a:r>
              <a:rPr lang="en-US" dirty="0" err="1" smtClean="0"/>
              <a:t>wird</a:t>
            </a:r>
            <a:endParaRPr lang="en-US" dirty="0" smtClean="0"/>
          </a:p>
          <a:p>
            <a:r>
              <a:rPr lang="en-US" dirty="0" smtClean="0"/>
              <a:t>$</a:t>
            </a:r>
            <a:r>
              <a:rPr lang="en-US" dirty="0" err="1" smtClean="0"/>
              <a:t>postLink</a:t>
            </a:r>
            <a:r>
              <a:rPr lang="en-US" dirty="0" smtClean="0"/>
              <a:t>()</a:t>
            </a:r>
          </a:p>
          <a:p>
            <a:pPr lvl="1"/>
            <a:r>
              <a:rPr lang="en-US" dirty="0" err="1" smtClean="0"/>
              <a:t>Aufruf</a:t>
            </a:r>
            <a:r>
              <a:rPr lang="en-US" dirty="0" smtClean="0"/>
              <a:t> </a:t>
            </a:r>
            <a:r>
              <a:rPr lang="en-US" dirty="0" err="1"/>
              <a:t>n</a:t>
            </a:r>
            <a:r>
              <a:rPr lang="en-US" dirty="0" err="1" smtClean="0"/>
              <a:t>ach</a:t>
            </a:r>
            <a:r>
              <a:rPr lang="en-US" dirty="0" smtClean="0"/>
              <a:t> </a:t>
            </a:r>
            <a:r>
              <a:rPr lang="en-US" dirty="0" err="1" smtClean="0"/>
              <a:t>dem</a:t>
            </a:r>
            <a:r>
              <a:rPr lang="en-US" dirty="0" smtClean="0"/>
              <a:t> </a:t>
            </a:r>
            <a:r>
              <a:rPr lang="en-US" dirty="0" err="1" smtClean="0"/>
              <a:t>Einhängen</a:t>
            </a:r>
            <a:r>
              <a:rPr lang="en-US" dirty="0" smtClean="0"/>
              <a:t> in den DOM </a:t>
            </a:r>
            <a:r>
              <a:rPr lang="en-US" dirty="0" err="1" smtClean="0"/>
              <a:t>baum</a:t>
            </a:r>
            <a:r>
              <a:rPr lang="en-US" dirty="0" smtClean="0"/>
              <a:t> -&gt; </a:t>
            </a:r>
            <a:r>
              <a:rPr lang="en-US" dirty="0" err="1" smtClean="0"/>
              <a:t>Direkte</a:t>
            </a:r>
            <a:r>
              <a:rPr lang="en-US" dirty="0" smtClean="0"/>
              <a:t> DOM Manipulation</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085734283"/>
      </p:ext>
    </p:extLst>
  </p:cSld>
  <p:clrMapOvr>
    <a:masterClrMapping/>
  </p:clrMapOvr>
  <p:transition spd="slow">
    <p:push/>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Lifecycle</a:t>
            </a:r>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395038" y="73151"/>
            <a:ext cx="6386505" cy="6690233"/>
          </a:xfrm>
          <a:prstGeom prst="rect">
            <a:avLst/>
          </a:prstGeom>
        </p:spPr>
      </p:pic>
    </p:spTree>
    <p:extLst>
      <p:ext uri="{BB962C8B-B14F-4D97-AF65-F5344CB8AC3E}">
        <p14:creationId xmlns:p14="http://schemas.microsoft.com/office/powerpoint/2010/main" val="27888810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Components - Conclusio</a:t>
            </a:r>
            <a:endParaRPr lang="de-AT" dirty="0"/>
          </a:p>
        </p:txBody>
      </p:sp>
      <p:sp>
        <p:nvSpPr>
          <p:cNvPr id="3" name="Inhaltsplatzhalter 2"/>
          <p:cNvSpPr>
            <a:spLocks noGrp="1"/>
          </p:cNvSpPr>
          <p:nvPr>
            <p:ph sz="quarter" idx="12"/>
          </p:nvPr>
        </p:nvSpPr>
        <p:spPr/>
        <p:txBody>
          <a:bodyPr/>
          <a:lstStyle/>
          <a:p>
            <a:r>
              <a:rPr lang="de-AT" dirty="0" smtClean="0"/>
              <a:t>Eine Applikation besteht aus einem Baum von Komponenten</a:t>
            </a:r>
          </a:p>
          <a:p>
            <a:r>
              <a:rPr lang="de-AT" dirty="0" smtClean="0"/>
              <a:t>Bessere Strukturierung der Applikation</a:t>
            </a:r>
          </a:p>
          <a:p>
            <a:r>
              <a:rPr lang="de-AT" dirty="0" smtClean="0"/>
              <a:t>Expliziter als Controller + Template</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07164960"/>
      </p:ext>
    </p:extLst>
  </p:cSld>
  <p:clrMapOvr>
    <a:masterClrMapping/>
  </p:clrMapOvr>
  <p:transition spd="slow">
    <p:push/>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de-AT" dirty="0"/>
          </a:p>
        </p:txBody>
      </p:sp>
      <p:sp>
        <p:nvSpPr>
          <p:cNvPr id="3" name="Content Placeholder 2"/>
          <p:cNvSpPr>
            <a:spLocks noGrp="1"/>
          </p:cNvSpPr>
          <p:nvPr>
            <p:ph sz="quarter" idx="12"/>
          </p:nvPr>
        </p:nvSpPr>
        <p:spPr/>
        <p:txBody>
          <a:bodyPr/>
          <a:lstStyle/>
          <a:p>
            <a:r>
              <a:rPr lang="en-US" dirty="0" err="1" smtClean="0"/>
              <a:t>Direktiven</a:t>
            </a:r>
            <a:r>
              <a:rPr lang="en-US" dirty="0" smtClean="0"/>
              <a:t>, die </a:t>
            </a:r>
            <a:r>
              <a:rPr lang="en-US" dirty="0" err="1" smtClean="0"/>
              <a:t>Inhalte</a:t>
            </a:r>
            <a:r>
              <a:rPr lang="en-US" dirty="0" smtClean="0"/>
              <a:t> </a:t>
            </a:r>
            <a:r>
              <a:rPr lang="en-US" dirty="0" err="1" smtClean="0"/>
              <a:t>wrappen</a:t>
            </a:r>
            <a:endParaRPr lang="en-US" dirty="0" smtClean="0"/>
          </a:p>
          <a:p>
            <a:r>
              <a:rPr lang="en-US" dirty="0" err="1" smtClean="0"/>
              <a:t>Beispiel</a:t>
            </a:r>
            <a:r>
              <a:rPr lang="en-US" dirty="0" smtClean="0"/>
              <a:t>: </a:t>
            </a:r>
            <a:r>
              <a:rPr lang="en-US" dirty="0" err="1" smtClean="0"/>
              <a:t>Modaler</a:t>
            </a:r>
            <a:r>
              <a:rPr lang="en-US" dirty="0" smtClean="0"/>
              <a:t> Dialog</a:t>
            </a:r>
          </a:p>
          <a:p>
            <a:pPr lvl="1"/>
            <a:r>
              <a:rPr lang="en-US" dirty="0" err="1" smtClean="0"/>
              <a:t>Umrandung</a:t>
            </a:r>
            <a:r>
              <a:rPr lang="en-US" dirty="0" smtClean="0"/>
              <a:t>, </a:t>
            </a:r>
            <a:r>
              <a:rPr lang="en-US" dirty="0" err="1" smtClean="0"/>
              <a:t>Schließenbutton</a:t>
            </a:r>
            <a:r>
              <a:rPr lang="en-US" dirty="0" smtClean="0"/>
              <a:t>, </a:t>
            </a:r>
            <a:r>
              <a:rPr lang="en-US" dirty="0" err="1" smtClean="0"/>
              <a:t>titlebar</a:t>
            </a:r>
            <a:r>
              <a:rPr lang="en-US" dirty="0" smtClean="0"/>
              <a:t> </a:t>
            </a:r>
            <a:r>
              <a:rPr lang="en-US" dirty="0" err="1" smtClean="0"/>
              <a:t>etc</a:t>
            </a:r>
            <a:r>
              <a:rPr lang="en-US" dirty="0" smtClean="0"/>
              <a:t>, </a:t>
            </a:r>
            <a:r>
              <a:rPr lang="en-US" dirty="0" err="1" smtClean="0"/>
              <a:t>haben</a:t>
            </a:r>
            <a:r>
              <a:rPr lang="en-US" dirty="0" smtClean="0"/>
              <a:t> </a:t>
            </a:r>
            <a:r>
              <a:rPr lang="en-US" dirty="0" err="1" smtClean="0"/>
              <a:t>gleiche</a:t>
            </a:r>
            <a:r>
              <a:rPr lang="en-US" dirty="0" smtClean="0"/>
              <a:t> </a:t>
            </a:r>
            <a:r>
              <a:rPr lang="en-US" dirty="0" err="1" smtClean="0"/>
              <a:t>Struktur</a:t>
            </a:r>
            <a:endParaRPr lang="en-US" dirty="0" smtClean="0"/>
          </a:p>
          <a:p>
            <a:pPr lvl="1"/>
            <a:r>
              <a:rPr lang="en-US" dirty="0" err="1" smtClean="0"/>
              <a:t>Inhalt</a:t>
            </a:r>
            <a:r>
              <a:rPr lang="en-US" dirty="0" smtClean="0"/>
              <a:t>: </a:t>
            </a:r>
            <a:r>
              <a:rPr lang="en-US" dirty="0" err="1" smtClean="0"/>
              <a:t>Dynamisch</a:t>
            </a:r>
            <a:r>
              <a:rPr lang="en-US" dirty="0" smtClean="0"/>
              <a:t>, </a:t>
            </a:r>
            <a:r>
              <a:rPr lang="en-US" dirty="0" err="1" smtClean="0"/>
              <a:t>bestimmt</a:t>
            </a:r>
            <a:r>
              <a:rPr lang="en-US" dirty="0" smtClean="0"/>
              <a:t> </a:t>
            </a:r>
            <a:r>
              <a:rPr lang="en-US" dirty="0" err="1" smtClean="0"/>
              <a:t>durch</a:t>
            </a:r>
            <a:r>
              <a:rPr lang="en-US" dirty="0" smtClean="0"/>
              <a:t> </a:t>
            </a:r>
            <a:r>
              <a:rPr lang="en-US" dirty="0" err="1" smtClean="0"/>
              <a:t>Anwendung</a:t>
            </a:r>
            <a:r>
              <a:rPr lang="en-US" dirty="0" smtClean="0"/>
              <a:t> der </a:t>
            </a:r>
            <a:r>
              <a:rPr lang="en-US" dirty="0" err="1" smtClean="0"/>
              <a:t>Direktive</a:t>
            </a:r>
            <a:endParaRPr lang="de-AT" dirty="0" smtClean="0"/>
          </a:p>
          <a:p>
            <a:pPr lvl="1"/>
            <a:endParaRPr lang="en-US" dirty="0" smtClean="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39587667"/>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8" name="Inhaltsplatzhalter 7"/>
          <p:cNvSpPr>
            <a:spLocks noGrp="1"/>
          </p:cNvSpPr>
          <p:nvPr>
            <p:ph sz="quarter" idx="22"/>
          </p:nvPr>
        </p:nvSpPr>
        <p:spPr/>
        <p:txBody>
          <a:bodyPr/>
          <a:lstStyle/>
          <a:p>
            <a:endParaRPr lang="de-AT" dirty="0"/>
          </a:p>
        </p:txBody>
      </p:sp>
      <p:sp>
        <p:nvSpPr>
          <p:cNvPr id="13" name="Textplatzhalter 12"/>
          <p:cNvSpPr>
            <a:spLocks noGrp="1"/>
          </p:cNvSpPr>
          <p:nvPr>
            <p:ph type="body" sz="quarter" idx="23"/>
          </p:nvPr>
        </p:nvSpPr>
        <p:spPr/>
        <p:txBody>
          <a:bodyPr/>
          <a:lstStyle/>
          <a:p>
            <a:endParaRPr lang="de-AT"/>
          </a:p>
        </p:txBody>
      </p:sp>
      <p:sp>
        <p:nvSpPr>
          <p:cNvPr id="14" name="Textplatzhalter 13"/>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ng-app</a:t>
            </a:r>
            <a:r>
              <a:rPr lang="de-AT" dirty="0" smtClean="0"/>
              <a:t> </a:t>
            </a:r>
          </a:p>
          <a:p>
            <a:pPr marL="584194" lvl="1" indent="-342900">
              <a:buFont typeface="Arial" panose="020B0604020202020204" pitchFamily="34" charset="0"/>
              <a:buChar char="•"/>
            </a:pPr>
            <a:r>
              <a:rPr lang="de-AT" dirty="0" smtClean="0"/>
              <a:t>Initialisiert </a:t>
            </a:r>
            <a:r>
              <a:rPr lang="de-AT" dirty="0" err="1" smtClean="0"/>
              <a:t>angularjs</a:t>
            </a:r>
            <a:r>
              <a:rPr lang="de-AT" dirty="0" smtClean="0"/>
              <a:t> für einen Bereich</a:t>
            </a:r>
          </a:p>
          <a:p>
            <a:pPr marL="584194" lvl="1" indent="-342900">
              <a:buFont typeface="Arial" panose="020B0604020202020204" pitchFamily="34" charset="0"/>
              <a:buChar char="•"/>
            </a:pPr>
            <a:r>
              <a:rPr lang="de-AT" dirty="0" smtClean="0"/>
              <a:t>beschreibt das Haupt </a:t>
            </a:r>
            <a:r>
              <a:rPr lang="de-AT" dirty="0" err="1" smtClean="0"/>
              <a:t>modul</a:t>
            </a:r>
            <a:r>
              <a:rPr lang="de-AT" dirty="0" smtClean="0"/>
              <a:t> </a:t>
            </a:r>
          </a:p>
          <a:p>
            <a:pPr marL="584194" lvl="1" indent="-342900">
              <a:buFont typeface="Arial" panose="020B0604020202020204" pitchFamily="34" charset="0"/>
              <a:buChar char="•"/>
            </a:pPr>
            <a:r>
              <a:rPr lang="de-AT" dirty="0" smtClean="0"/>
              <a:t>Theoretisch mehrere möglich</a:t>
            </a:r>
          </a:p>
          <a:p>
            <a:pPr marL="584194" lvl="1" indent="-342900">
              <a:buFont typeface="Arial" panose="020B0604020202020204" pitchFamily="34" charset="0"/>
              <a:buChar char="•"/>
            </a:pPr>
            <a:r>
              <a:rPr lang="de-AT" dirty="0" smtClean="0"/>
              <a:t>In der Praxis meist nur 1x pro </a:t>
            </a:r>
            <a:r>
              <a:rPr lang="de-AT" dirty="0" err="1" smtClean="0"/>
              <a:t>WebApp</a:t>
            </a:r>
            <a:endParaRPr lang="de-AT" dirty="0" smtClean="0"/>
          </a:p>
          <a:p>
            <a:pPr marL="584194" lvl="1" indent="-342900">
              <a:buFont typeface="Arial" panose="020B0604020202020204" pitchFamily="34" charset="0"/>
              <a:buChar char="•"/>
            </a:pPr>
            <a:endParaRPr lang="de-AT" dirty="0" smtClean="0"/>
          </a:p>
          <a:p>
            <a:pPr marL="342900" indent="-342900">
              <a:buFont typeface="Arial" panose="020B0604020202020204" pitchFamily="34" charset="0"/>
              <a:buChar char="•"/>
            </a:pPr>
            <a:r>
              <a:rPr lang="de-AT" dirty="0" err="1" smtClean="0"/>
              <a:t>ng</a:t>
            </a:r>
            <a:r>
              <a:rPr lang="de-AT" dirty="0" smtClean="0"/>
              <a:t>-controller</a:t>
            </a:r>
          </a:p>
          <a:p>
            <a:pPr marL="584194" lvl="1" indent="-342900">
              <a:buFont typeface="Arial" panose="020B0604020202020204" pitchFamily="34" charset="0"/>
              <a:buChar char="•"/>
            </a:pPr>
            <a:r>
              <a:rPr lang="de-AT" dirty="0" smtClean="0"/>
              <a:t>Referenzier Controller</a:t>
            </a:r>
          </a:p>
          <a:p>
            <a:pPr marL="584194" lvl="1" indent="-342900">
              <a:buFont typeface="Arial" panose="020B0604020202020204" pitchFamily="34" charset="0"/>
              <a:buChar char="•"/>
            </a:pPr>
            <a:r>
              <a:rPr lang="de-AT" dirty="0" smtClean="0"/>
              <a:t>‚Kontrolliert‘ einen Bereich einer Seite</a:t>
            </a:r>
          </a:p>
          <a:p>
            <a:pPr marL="584194" lvl="1" indent="-342900">
              <a:buFont typeface="Arial" panose="020B0604020202020204" pitchFamily="34" charset="0"/>
              <a:buChar char="•"/>
            </a:pPr>
            <a:r>
              <a:rPr lang="de-AT" dirty="0" smtClean="0"/>
              <a:t>Eigener </a:t>
            </a:r>
            <a:r>
              <a:rPr lang="de-AT" dirty="0" err="1" smtClean="0"/>
              <a:t>Scope</a:t>
            </a:r>
            <a:endParaRPr lang="de-AT" dirty="0" smtClean="0"/>
          </a:p>
          <a:p>
            <a:pPr marL="342900" indent="-342900">
              <a:buFont typeface="Arial" panose="020B0604020202020204" pitchFamily="34" charset="0"/>
              <a:buChar char="•"/>
            </a:pPr>
            <a:endParaRPr lang="de-AT" dirty="0"/>
          </a:p>
        </p:txBody>
      </p:sp>
      <p:sp>
        <p:nvSpPr>
          <p:cNvPr id="15" name="Textplatzhalter 14"/>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623391" y="228966"/>
            <a:ext cx="7104789" cy="3956246"/>
          </a:xfrm>
          <a:prstGeom prst="rect">
            <a:avLst/>
          </a:prstGeom>
        </p:spPr>
      </p:pic>
      <p:pic>
        <p:nvPicPr>
          <p:cNvPr id="5" name="Grafik 4"/>
          <p:cNvPicPr>
            <a:picLocks noChangeAspect="1"/>
          </p:cNvPicPr>
          <p:nvPr/>
        </p:nvPicPr>
        <p:blipFill>
          <a:blip r:embed="rId3"/>
          <a:stretch>
            <a:fillRect/>
          </a:stretch>
        </p:blipFill>
        <p:spPr>
          <a:xfrm>
            <a:off x="587854" y="4777150"/>
            <a:ext cx="7140327" cy="1785082"/>
          </a:xfrm>
          <a:prstGeom prst="rect">
            <a:avLst/>
          </a:prstGeom>
        </p:spPr>
      </p:pic>
      <p:sp>
        <p:nvSpPr>
          <p:cNvPr id="6" name="Rechteck 5"/>
          <p:cNvSpPr/>
          <p:nvPr/>
        </p:nvSpPr>
        <p:spPr>
          <a:xfrm>
            <a:off x="1660125" y="756140"/>
            <a:ext cx="144759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580642" y="5293654"/>
            <a:ext cx="81153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9" name="Gewinkelte Verbindung 8"/>
          <p:cNvCxnSpPr>
            <a:stCxn id="6" idx="3"/>
            <a:endCxn id="7" idx="0"/>
          </p:cNvCxnSpPr>
          <p:nvPr/>
        </p:nvCxnSpPr>
        <p:spPr>
          <a:xfrm>
            <a:off x="3107715" y="881186"/>
            <a:ext cx="878692" cy="4412468"/>
          </a:xfrm>
          <a:prstGeom prst="bentConnector2">
            <a:avLst/>
          </a:prstGeom>
          <a:ln>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2686292" y="5788244"/>
            <a:ext cx="1961661" cy="25009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2112885" y="2192128"/>
            <a:ext cx="3435659" cy="2758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winkelte Verbindung 11"/>
          <p:cNvCxnSpPr>
            <a:stCxn id="11" idx="3"/>
            <a:endCxn id="10" idx="3"/>
          </p:cNvCxnSpPr>
          <p:nvPr/>
        </p:nvCxnSpPr>
        <p:spPr>
          <a:xfrm flipH="1">
            <a:off x="4647953" y="2330060"/>
            <a:ext cx="900591" cy="3583230"/>
          </a:xfrm>
          <a:prstGeom prst="bentConnector3">
            <a:avLst>
              <a:gd name="adj1" fmla="val -74671"/>
            </a:avLst>
          </a:prstGeom>
          <a:ln>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4418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Slots</a:t>
            </a:r>
            <a:endParaRPr lang="de-AT" dirty="0"/>
          </a:p>
        </p:txBody>
      </p:sp>
      <p:sp>
        <p:nvSpPr>
          <p:cNvPr id="3" name="Content Placeholder 2"/>
          <p:cNvSpPr>
            <a:spLocks noGrp="1"/>
          </p:cNvSpPr>
          <p:nvPr>
            <p:ph sz="quarter" idx="12"/>
          </p:nvPr>
        </p:nvSpPr>
        <p:spPr/>
        <p:txBody>
          <a:bodyPr/>
          <a:lstStyle/>
          <a:p>
            <a:r>
              <a:rPr lang="en-US" dirty="0" err="1" smtClean="0"/>
              <a:t>Mehrere</a:t>
            </a:r>
            <a:r>
              <a:rPr lang="en-US" dirty="0" smtClean="0"/>
              <a:t> </a:t>
            </a:r>
            <a:r>
              <a:rPr lang="en-US" dirty="0" err="1" smtClean="0"/>
              <a:t>Transclusions</a:t>
            </a:r>
            <a:r>
              <a:rPr lang="en-US" dirty="0" smtClean="0"/>
              <a:t> pro directive</a:t>
            </a:r>
          </a:p>
          <a:p>
            <a:pPr lvl="1"/>
            <a:r>
              <a:rPr lang="en-US" dirty="0" smtClean="0"/>
              <a:t>E.g. Title content, Body content</a:t>
            </a:r>
          </a:p>
          <a:p>
            <a:r>
              <a:rPr lang="en-US" dirty="0" err="1" smtClean="0"/>
              <a:t>Durch</a:t>
            </a:r>
            <a:r>
              <a:rPr lang="en-US" dirty="0" smtClean="0"/>
              <a:t> Name </a:t>
            </a:r>
            <a:r>
              <a:rPr lang="en-US" dirty="0" err="1" smtClean="0"/>
              <a:t>identifiziert</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991786"/>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architects presentation template V4</Template>
  <TotalTime>0</TotalTime>
  <Words>1674</Words>
  <Application>Microsoft Office PowerPoint</Application>
  <PresentationFormat>Breitbild</PresentationFormat>
  <Paragraphs>460</Paragraphs>
  <Slides>90</Slides>
  <Notes>1</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90</vt:i4>
      </vt:variant>
    </vt:vector>
  </HeadingPairs>
  <TitlesOfParts>
    <vt:vector size="101" baseType="lpstr">
      <vt:lpstr>ＭＳ Ｐゴシック</vt:lpstr>
      <vt:lpstr>Arial</vt:lpstr>
      <vt:lpstr>Calibri</vt:lpstr>
      <vt:lpstr>Consolas</vt:lpstr>
      <vt:lpstr>Courier New</vt:lpstr>
      <vt:lpstr>Segoe UI</vt:lpstr>
      <vt:lpstr>Segoe UI Light</vt:lpstr>
      <vt:lpstr>Segoe UI Semilight</vt:lpstr>
      <vt:lpstr>Wingdings</vt:lpstr>
      <vt:lpstr>Wingdings 3</vt:lpstr>
      <vt:lpstr>Larissa-Design</vt:lpstr>
      <vt:lpstr>AngularJS</vt:lpstr>
      <vt:lpstr>AngularJS</vt:lpstr>
      <vt:lpstr>Bootstrapping</vt:lpstr>
      <vt:lpstr>nodejs</vt:lpstr>
      <vt:lpstr>AngularJS Hello World</vt:lpstr>
      <vt:lpstr>Expressions</vt:lpstr>
      <vt:lpstr>2-way Data-Binding</vt:lpstr>
      <vt:lpstr>2-way Data-Binding</vt:lpstr>
      <vt:lpstr>Controller</vt:lpstr>
      <vt:lpstr>Controller</vt:lpstr>
      <vt:lpstr>App</vt:lpstr>
      <vt:lpstr>Factory Function / Dependency Injection</vt:lpstr>
      <vt:lpstr>Controller</vt:lpstr>
      <vt:lpstr>$watch</vt:lpstr>
      <vt:lpstr>Digest Cycle</vt:lpstr>
      <vt:lpstr>Digest Cycle</vt:lpstr>
      <vt:lpstr>ng-repeat</vt:lpstr>
      <vt:lpstr>ng-repeat</vt:lpstr>
      <vt:lpstr>ng-click</vt:lpstr>
      <vt:lpstr>ng-click</vt:lpstr>
      <vt:lpstr>track by</vt:lpstr>
      <vt:lpstr>$index, $first, $last</vt:lpstr>
      <vt:lpstr>$index</vt:lpstr>
      <vt:lpstr>ng-model</vt:lpstr>
      <vt:lpstr>ng-model</vt:lpstr>
      <vt:lpstr>Styling (Bootstrap)</vt:lpstr>
      <vt:lpstr>ng-class</vt:lpstr>
      <vt:lpstr>ng-class</vt:lpstr>
      <vt:lpstr>ng-show / ng-hide</vt:lpstr>
      <vt:lpstr>ng-show / ng-hide</vt:lpstr>
      <vt:lpstr>ng-if</vt:lpstr>
      <vt:lpstr>PowerPoint-Präsentation</vt:lpstr>
      <vt:lpstr>PowerPoint-Präsentation</vt:lpstr>
      <vt:lpstr>$interval</vt:lpstr>
      <vt:lpstr>Scopes</vt:lpstr>
      <vt:lpstr>PowerPoint-Präsentation</vt:lpstr>
      <vt:lpstr>Scopes</vt:lpstr>
      <vt:lpstr>Building Larger Applications</vt:lpstr>
      <vt:lpstr>Building Larger Applications</vt:lpstr>
      <vt:lpstr>Dependency Injection</vt:lpstr>
      <vt:lpstr>Values / Constants</vt:lpstr>
      <vt:lpstr>Values / Constants</vt:lpstr>
      <vt:lpstr>Factories</vt:lpstr>
      <vt:lpstr>Factories</vt:lpstr>
      <vt:lpstr>Factories</vt:lpstr>
      <vt:lpstr>Services</vt:lpstr>
      <vt:lpstr>Providers (fortgeschritten)</vt:lpstr>
      <vt:lpstr>Kommunikation mit Server</vt:lpstr>
      <vt:lpstr>PowerPoint-Präsentation</vt:lpstr>
      <vt:lpstr>PowerPoint-Präsentation</vt:lpstr>
      <vt:lpstr>http Put</vt:lpstr>
      <vt:lpstr>Directives</vt:lpstr>
      <vt:lpstr>Custom Directive</vt:lpstr>
      <vt:lpstr>Custom Directive</vt:lpstr>
      <vt:lpstr>PowerPoint-Präsentation</vt:lpstr>
      <vt:lpstr>PowerPoint-Präsentation</vt:lpstr>
      <vt:lpstr>= vs @ vs &amp;</vt:lpstr>
      <vt:lpstr>PowerPoint-Präsentation</vt:lpstr>
      <vt:lpstr>PowerPoint-Präsentation</vt:lpstr>
      <vt:lpstr>Client Side Routing</vt:lpstr>
      <vt:lpstr>PowerPoint-Präsentation</vt:lpstr>
      <vt:lpstr>Client-Side Routing</vt:lpstr>
      <vt:lpstr>PowerPoint-Präsentation</vt:lpstr>
      <vt:lpstr>PowerPoint-Präsentation</vt:lpstr>
      <vt:lpstr>PowerPoint-Präsentation</vt:lpstr>
      <vt:lpstr>PowerPoint-Präsentation</vt:lpstr>
      <vt:lpstr>Events, $broadcast, $emit &amp; $on</vt:lpstr>
      <vt:lpstr>PowerPoint-Präsentation</vt:lpstr>
      <vt:lpstr>PowerPoint-Präsentation</vt:lpstr>
      <vt:lpstr>$destroy</vt:lpstr>
      <vt:lpstr>ng-switch</vt:lpstr>
      <vt:lpstr>ng-include</vt:lpstr>
      <vt:lpstr>Filter</vt:lpstr>
      <vt:lpstr>Unit Testing</vt:lpstr>
      <vt:lpstr>Jasmine</vt:lpstr>
      <vt:lpstr>Karma</vt:lpstr>
      <vt:lpstr>angular-mocks</vt:lpstr>
      <vt:lpstr>Jasmine JS</vt:lpstr>
      <vt:lpstr>Controller Testen</vt:lpstr>
      <vt:lpstr>$http mocking</vt:lpstr>
      <vt:lpstr>PowerPoint-Präsentation</vt:lpstr>
      <vt:lpstr>Forms</vt:lpstr>
      <vt:lpstr>Components</vt:lpstr>
      <vt:lpstr>Components</vt:lpstr>
      <vt:lpstr>Components Best Practices</vt:lpstr>
      <vt:lpstr>Lifecycle Hooks</vt:lpstr>
      <vt:lpstr>Component Lifecycle</vt:lpstr>
      <vt:lpstr>Components - Conclusio</vt:lpstr>
      <vt:lpstr>Transclusion</vt:lpstr>
      <vt:lpstr>Transclusion Slots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Philipp Aumayr</dc:creator>
  <cp:lastModifiedBy>Philipp Aumayr</cp:lastModifiedBy>
  <cp:revision>240</cp:revision>
  <dcterms:created xsi:type="dcterms:W3CDTF">2015-10-05T13:47:00Z</dcterms:created>
  <dcterms:modified xsi:type="dcterms:W3CDTF">2016-06-06T10:46:20Z</dcterms:modified>
</cp:coreProperties>
</file>