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arketplace.visualstudio.com/items?itemName=ms-vscode-remote.remote-container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1NrHkjlWVh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xml" /><Relationship Id="rId3" Type="http://schemas.openxmlformats.org/officeDocument/2006/relationships/slide" Target="slide5.xml" /><Relationship Id="rId4" Type="http://schemas.openxmlformats.org/officeDocument/2006/relationships/slide" Target="slide6.xml" /><Relationship Id="rId5" Type="http://schemas.openxmlformats.org/officeDocument/2006/relationships/slide" Target="slide7.xml" /><Relationship Id="rId6" Type="http://schemas.openxmlformats.org/officeDocument/2006/relationships/slide" Target="slide8.xml" /><Relationship Id="rId7" Type="http://schemas.openxmlformats.org/officeDocument/2006/relationships/slide" Target="slide10.xml" /><Relationship Id="rId8" Type="http://schemas.openxmlformats.org/officeDocument/2006/relationships/slide" Target="slide1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docker.com/get-docker/"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Knowledge-Hub DOCS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Future-Development</a:t>
            </a:r>
          </a:p>
        </p:txBody>
      </p:sp>
      <p:sp>
        <p:nvSpPr>
          <p:cNvPr id="3" name="Content Placeholder 2"/>
          <p:cNvSpPr>
            <a:spLocks noGrp="1"/>
          </p:cNvSpPr>
          <p:nvPr>
            <p:ph idx="1"/>
          </p:nvPr>
        </p:nvSpPr>
        <p:spPr/>
        <p:txBody>
          <a:bodyPr/>
          <a:lstStyle/>
          <a:p>
            <a:pPr lvl="0"/>
            <a:r>
              <a:rPr/>
              <a:t>☐ Implement image-upload</a:t>
            </a:r>
          </a:p>
          <a:p>
            <a:pPr lvl="0"/>
            <a:r>
              <a:rPr/>
              <a:t>☐ Solve crashing issue</a:t>
            </a:r>
          </a:p>
          <a:p>
            <a:pPr lvl="0"/>
            <a:r>
              <a:rPr/>
              <a:t>☐ Refine deployment-strategy</a:t>
            </a:r>
          </a:p>
          <a:p>
            <a:pPr lvl="1"/>
            <a:r>
              <a:rPr/>
              <a:t>Can’t currently deploy docker stack to webhost, works locally when building</a:t>
            </a:r>
          </a:p>
          <a:p>
            <a:pPr lvl="0"/>
            <a:r>
              <a:rPr/>
              <a:t>☐ Add SSL-certificate</a:t>
            </a:r>
          </a:p>
          <a:p>
            <a:pPr lvl="0"/>
            <a:r>
              <a:rPr/>
              <a:t>☐ Refine Docs</a:t>
            </a:r>
          </a:p>
          <a:p>
            <a:pPr lvl="1"/>
            <a:r>
              <a:rPr/>
              <a:t>Documentation for administration of the site and database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Participate in Development</a:t>
            </a:r>
          </a:p>
        </p:txBody>
      </p:sp>
      <p:sp>
        <p:nvSpPr>
          <p:cNvPr id="3" name="Content Placeholder 2"/>
          <p:cNvSpPr>
            <a:spLocks noGrp="1"/>
          </p:cNvSpPr>
          <p:nvPr>
            <p:ph idx="1"/>
          </p:nvPr>
        </p:nvSpPr>
        <p:spPr/>
        <p:txBody>
          <a:bodyPr/>
          <a:lstStyle/>
          <a:p>
            <a:pPr lvl="0" indent="-342900" marL="342900">
              <a:buAutoNum type="arabicPeriod"/>
            </a:pPr>
            <a:r>
              <a:rPr/>
              <a:t>Fork this repository for yourself</a:t>
            </a:r>
          </a:p>
          <a:p>
            <a:pPr lvl="0" indent="-342900" marL="342900">
              <a:buAutoNum type="arabicPeriod"/>
            </a:pPr>
            <a:r>
              <a:rPr/>
              <a:t>Clone your fork to your local machine</a:t>
            </a:r>
          </a:p>
          <a:p>
            <a:pPr lvl="0" indent="-342900" marL="342900">
              <a:buAutoNum type="arabicPeriod"/>
            </a:pPr>
            <a:r>
              <a:rPr/>
              <a:t>Open the repository in vscode</a:t>
            </a:r>
          </a:p>
          <a:p>
            <a:pPr lvl="0" indent="-342900" marL="342900">
              <a:buAutoNum type="arabicPeriod"/>
            </a:pPr>
            <a:r>
              <a:rPr i="1"/>
              <a:t>(optional)</a:t>
            </a:r>
            <a:r>
              <a:rPr/>
              <a:t> Open in devcontainer with the </a:t>
            </a:r>
            <a:r>
              <a:rPr>
                <a:hlinkClick r:id="rId2"/>
                <a:latin typeface="Courier"/>
              </a:rPr>
              <a:t>remote container</a:t>
            </a:r>
            <a:r>
              <a:rPr/>
              <a:t> extension</a:t>
            </a:r>
          </a:p>
          <a:p>
            <a:pPr lvl="0" indent="0" marL="0">
              <a:buNone/>
            </a:pPr>
            <a:r>
              <a:rPr/>
              <a:t>To debug inside the dev-container just make sure nodemon is running (should be default) and use the default debug config, which should automatically attach to nodemon.</a:t>
            </a:r>
          </a:p>
          <a:p>
            <a:pPr lvl="0" indent="0" marL="0">
              <a:buNone/>
            </a:pPr>
            <a:r>
              <a:rPr/>
              <a:t>ToDo:</a:t>
            </a:r>
          </a:p>
          <a:p>
            <a:pPr lvl="0"/>
            <a:r>
              <a:rPr/>
              <a:t>☐ Remove the start of nodemon from the devcontainer-setup –&gt; always showing </a:t>
            </a:r>
            <a:r>
              <a:rPr>
                <a:latin typeface="Courier"/>
              </a:rPr>
              <a:t>Configuring Dev Container...</a:t>
            </a:r>
          </a:p>
          <a:p>
            <a:pPr lvl="0"/>
            <a:r>
              <a:rPr/>
              <a:t>☐ Fix vscode internal debugger not working when attaching –&gt; watch / callstack / breakpoints not working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project is for demo-purposes only, but if you find it usefull, you are free to use any code / documentation inside as permitted by the MIT-License.</a:t>
            </a:r>
          </a:p>
          <a:p>
            <a:pPr lvl="0" indent="0" marL="0">
              <a:buNone/>
            </a:pPr>
            <a:r>
              <a:rPr/>
              <a:t>This idea is based on a video linked </a:t>
            </a:r>
            <a:r>
              <a:rPr>
                <a:hlinkClick r:id="rId2"/>
              </a:rPr>
              <a:t>here…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Table-Of-Contents</a:t>
            </a:r>
          </a:p>
        </p:txBody>
      </p:sp>
      <p:sp>
        <p:nvSpPr>
          <p:cNvPr id="3" name="Content Placeholder 2"/>
          <p:cNvSpPr>
            <a:spLocks noGrp="1"/>
          </p:cNvSpPr>
          <p:nvPr>
            <p:ph idx="1"/>
          </p:nvPr>
        </p:nvSpPr>
        <p:spPr/>
        <p:txBody>
          <a:bodyPr/>
          <a:lstStyle/>
          <a:p>
            <a:pPr lvl="0" indent="-342900" marL="342900">
              <a:buAutoNum type="arabicPeriod"/>
            </a:pPr>
            <a:r>
              <a:rPr>
                <a:hlinkClick r:id="rId2" action="ppaction://hlinksldjump"/>
              </a:rPr>
              <a:t>Introduction</a:t>
            </a:r>
          </a:p>
          <a:p>
            <a:pPr lvl="0" indent="-342900" marL="342900">
              <a:buAutoNum type="arabicPeriod"/>
            </a:pPr>
            <a:r>
              <a:rPr>
                <a:hlinkClick r:id="rId3" action="ppaction://hlinksldjump"/>
              </a:rPr>
              <a:t>Stakeholder-Analyses</a:t>
            </a:r>
          </a:p>
          <a:p>
            <a:pPr lvl="0" indent="-342900" marL="342900">
              <a:buAutoNum type="arabicPeriod"/>
            </a:pPr>
            <a:r>
              <a:rPr>
                <a:hlinkClick r:id="rId4" action="ppaction://hlinksldjump"/>
              </a:rPr>
              <a:t>Used Technology</a:t>
            </a:r>
          </a:p>
          <a:p>
            <a:pPr lvl="0" indent="-342900" marL="342900">
              <a:buAutoNum type="arabicPeriod"/>
            </a:pPr>
            <a:r>
              <a:rPr>
                <a:hlinkClick r:id="rId5" action="ppaction://hlinksldjump"/>
              </a:rPr>
              <a:t>Deployment Strategy</a:t>
            </a:r>
          </a:p>
          <a:p>
            <a:pPr lvl="0" indent="-342900" marL="342900">
              <a:buAutoNum type="arabicPeriod"/>
            </a:pPr>
            <a:r>
              <a:rPr>
                <a:hlinkClick r:id="rId6" action="ppaction://hlinksldjump"/>
              </a:rPr>
              <a:t>Review</a:t>
            </a:r>
          </a:p>
          <a:p>
            <a:pPr lvl="0" indent="-342900" marL="342900">
              <a:buAutoNum type="arabicPeriod"/>
            </a:pPr>
            <a:r>
              <a:rPr>
                <a:hlinkClick r:id="rId7" action="ppaction://hlinksldjump"/>
              </a:rPr>
              <a:t>Plans for future development</a:t>
            </a:r>
          </a:p>
          <a:p>
            <a:pPr lvl="0" indent="-342900" marL="342900">
              <a:buAutoNum type="arabicPeriod"/>
            </a:pPr>
            <a:r>
              <a:rPr>
                <a:hlinkClick r:id="rId8" action="ppaction://hlinksldjump"/>
              </a:rPr>
              <a:t>How to Participate in Development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spcBef>
                <a:spcPts val="3000"/>
              </a:spcBef>
              <a:buNone/>
            </a:pPr>
            <a:r>
              <a:rPr b="1"/>
              <a:t>Current-State</a:t>
            </a:r>
          </a:p>
          <a:p>
            <a:pPr lvl="0" indent="0" marL="0">
              <a:buNone/>
            </a:pPr>
            <a:r>
              <a:rPr/>
              <a:t>In Company XYZ, all the documents for standard-workflows, instructions and technical documentation are being saved on the hard-disk inside a convoluted folder-structure. Every time a employee needs to install project-dependencies or an entire development-environment, they need to search for these documents, most of which aren’t being maintained by the author.</a:t>
            </a:r>
          </a:p>
          <a:p>
            <a:pPr lvl="0" indent="0" marL="0">
              <a:spcBef>
                <a:spcPts val="3000"/>
              </a:spcBef>
              <a:buNone/>
            </a:pPr>
            <a:r>
              <a:rPr b="1"/>
              <a:t>State-After</a:t>
            </a:r>
          </a:p>
          <a:p>
            <a:pPr lvl="0" indent="0" marL="0">
              <a:buNone/>
            </a:pPr>
            <a:r>
              <a:rPr/>
              <a:t>Knowledge-Hub is going to solve these problems, by having a intuitive design, allowing writing of articles directly on the platform, or by copy&amp;pasting an already written document in </a:t>
            </a:r>
            <a:r>
              <a:rPr b="1"/>
              <a:t>markdown</a:t>
            </a:r>
            <a:r>
              <a:rPr/>
              <a:t> and saving it into a database. This makes the tool easy to use and accessible to anyone, once deployed.</a:t>
            </a:r>
          </a:p>
          <a:p>
            <a:pPr lvl="0" indent="0" marL="0">
              <a:buNone/>
            </a:pPr>
            <a:r>
              <a:rPr/>
              <a:t>The goal for this project is to create a MVP with all the essential features to start writing and reading those documents, but also to keep it modular, so it can be expanded upon in the future.</a:t>
            </a:r>
          </a:p>
          <a:p>
            <a:pPr lvl="0" indent="0" marL="0">
              <a:spcBef>
                <a:spcPts val="3000"/>
              </a:spcBef>
              <a:buNone/>
            </a:pPr>
            <a:r>
              <a:rPr b="1"/>
              <a:t>Project-Timeline</a:t>
            </a:r>
          </a:p>
        </p:txBody>
      </p:sp>
      <p:pic>
        <p:nvPicPr>
          <p:cNvPr descr="fig:  https://i.imgur.com/rSr6uvm.png" id="0" name="Picture 1"/>
          <p:cNvPicPr>
            <a:picLocks noGrp="1" noChangeAspect="1"/>
          </p:cNvPicPr>
          <p:nvPr/>
        </p:nvPicPr>
        <p:blipFill>
          <a:blip r:embed="rId2"/>
          <a:stretch>
            <a:fillRect/>
          </a:stretch>
        </p:blipFill>
        <p:spPr bwMode="auto">
          <a:xfrm>
            <a:off x="3568700" y="1460500"/>
            <a:ext cx="5105400" cy="1371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Project-Timeline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Stakeholder-Analyses</a:t>
            </a:r>
          </a:p>
        </p:txBody>
      </p:sp>
      <p:sp>
        <p:nvSpPr>
          <p:cNvPr id="3" name="Content Placeholder 2"/>
          <p:cNvSpPr>
            <a:spLocks noGrp="1"/>
          </p:cNvSpPr>
          <p:nvPr>
            <p:ph idx="1"/>
          </p:nvPr>
        </p:nvSpPr>
        <p:spPr/>
        <p:txBody>
          <a:bodyPr/>
          <a:lstStyle/>
          <a:p>
            <a:pPr lvl="0" indent="0" marL="0">
              <a:spcBef>
                <a:spcPts val="3000"/>
              </a:spcBef>
              <a:buNone/>
            </a:pPr>
            <a:r>
              <a:rPr b="1"/>
              <a:t>Employees</a:t>
            </a:r>
          </a:p>
          <a:p>
            <a:pPr lvl="0"/>
            <a:r>
              <a:rPr/>
              <a:t>Easy access to written documents with search function</a:t>
            </a:r>
          </a:p>
          <a:p>
            <a:pPr lvl="0"/>
            <a:r>
              <a:rPr/>
              <a:t>Easy syntax for formatting documents</a:t>
            </a:r>
          </a:p>
          <a:p>
            <a:pPr lvl="0" indent="0" marL="0">
              <a:spcBef>
                <a:spcPts val="3000"/>
              </a:spcBef>
              <a:buNone/>
            </a:pPr>
            <a:r>
              <a:rPr b="1"/>
              <a:t>Management</a:t>
            </a:r>
          </a:p>
          <a:p>
            <a:pPr lvl="0"/>
            <a:r>
              <a:rPr/>
              <a:t>Reducing of search-times for technical documentation</a:t>
            </a:r>
          </a:p>
          <a:p>
            <a:pPr lvl="0"/>
            <a:r>
              <a:rPr/>
              <a:t>Deligate employees to update important articles when outdated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Used Technology</a:t>
            </a:r>
          </a:p>
        </p:txBody>
      </p:sp>
      <p:sp>
        <p:nvSpPr>
          <p:cNvPr id="3" name="Content Placeholder 2"/>
          <p:cNvSpPr>
            <a:spLocks noGrp="1"/>
          </p:cNvSpPr>
          <p:nvPr>
            <p:ph idx="1"/>
          </p:nvPr>
        </p:nvSpPr>
        <p:spPr/>
        <p:txBody>
          <a:bodyPr/>
          <a:lstStyle/>
          <a:p>
            <a:pPr lvl="0" indent="0" marL="0">
              <a:spcBef>
                <a:spcPts val="3000"/>
              </a:spcBef>
              <a:buNone/>
            </a:pPr>
            <a:r>
              <a:rPr b="1"/>
              <a:t>Node.js</a:t>
            </a:r>
          </a:p>
          <a:p>
            <a:pPr lvl="0"/>
            <a:r>
              <a:rPr/>
              <a:t>JavaScript runtime-environment</a:t>
            </a:r>
          </a:p>
          <a:p>
            <a:pPr lvl="0"/>
            <a:r>
              <a:rPr/>
              <a:t>Easy server-sided programming completely in javascript</a:t>
            </a:r>
          </a:p>
          <a:p>
            <a:pPr lvl="0"/>
            <a:r>
              <a:rPr/>
              <a:t>Web-Api’s implemented in Node</a:t>
            </a:r>
          </a:p>
          <a:p>
            <a:pPr lvl="0" indent="0" marL="0">
              <a:spcBef>
                <a:spcPts val="3000"/>
              </a:spcBef>
              <a:buNone/>
            </a:pPr>
            <a:r>
              <a:rPr b="1"/>
              <a:t>Marked.js</a:t>
            </a:r>
          </a:p>
          <a:p>
            <a:pPr lvl="0"/>
            <a:r>
              <a:rPr/>
              <a:t>Markdown-Compiler - non-blocking</a:t>
            </a:r>
          </a:p>
          <a:p>
            <a:pPr lvl="0"/>
            <a:r>
              <a:rPr/>
              <a:t>Articles are written in plain markdown and then parsed to html</a:t>
            </a:r>
          </a:p>
          <a:p>
            <a:pPr lvl="0"/>
            <a:r>
              <a:rPr/>
              <a:t>Parsed html is written to database in article object to reduce loading times for client</a:t>
            </a:r>
          </a:p>
          <a:p>
            <a:pPr lvl="0" indent="0" marL="0">
              <a:spcBef>
                <a:spcPts val="3000"/>
              </a:spcBef>
              <a:buNone/>
            </a:pPr>
            <a:r>
              <a:rPr b="1"/>
              <a:t>MongoDB and Mongoose</a:t>
            </a:r>
          </a:p>
          <a:p>
            <a:pPr lvl="0"/>
            <a:r>
              <a:rPr/>
              <a:t>MongoDB is a document-oriented database</a:t>
            </a:r>
          </a:p>
          <a:p>
            <a:pPr lvl="0"/>
            <a:r>
              <a:rPr/>
              <a:t>Every entry is just a JSON-Object</a:t>
            </a:r>
          </a:p>
          <a:p>
            <a:pPr lvl="0"/>
            <a:r>
              <a:rPr/>
              <a:t>Database consists of collections</a:t>
            </a:r>
          </a:p>
          <a:p>
            <a:pPr lvl="1"/>
            <a:r>
              <a:rPr/>
              <a:t>instead of tables like sql</a:t>
            </a:r>
          </a:p>
          <a:p>
            <a:pPr lvl="1"/>
            <a:r>
              <a:rPr/>
              <a:t>no defined columns besides for meta-data and the actual object</a:t>
            </a:r>
          </a:p>
          <a:p>
            <a:pPr lvl="0"/>
            <a:r>
              <a:rPr/>
              <a:t>Mongoose is used to write these objects in code</a:t>
            </a:r>
          </a:p>
          <a:p>
            <a:pPr lvl="0" indent="0" marL="0">
              <a:spcBef>
                <a:spcPts val="3000"/>
              </a:spcBef>
              <a:buNone/>
            </a:pPr>
            <a:r>
              <a:rPr b="1"/>
              <a:t>Express.js</a:t>
            </a:r>
          </a:p>
          <a:p>
            <a:pPr lvl="0"/>
            <a:r>
              <a:rPr/>
              <a:t>Web-Server framework for node.js</a:t>
            </a:r>
          </a:p>
          <a:p>
            <a:pPr lvl="0"/>
            <a:r>
              <a:rPr/>
              <a:t>Easy syntax and helper-functions for implementing partial server-sided rendering with view-engines</a:t>
            </a:r>
          </a:p>
          <a:p>
            <a:pPr lvl="0"/>
            <a:r>
              <a:rPr/>
              <a:t>Easy syntax for modular routing</a:t>
            </a:r>
          </a:p>
          <a:p>
            <a:pPr lvl="0" indent="0" marL="0">
              <a:spcBef>
                <a:spcPts val="3000"/>
              </a:spcBef>
              <a:buNone/>
            </a:pPr>
            <a:r>
              <a:rPr b="1"/>
              <a:t>Embedded JavaScript Templates (ejs)</a:t>
            </a:r>
          </a:p>
          <a:p>
            <a:pPr lvl="0"/>
            <a:r>
              <a:rPr/>
              <a:t>ejs is a view-engine used to create template-html files</a:t>
            </a:r>
          </a:p>
          <a:p>
            <a:pPr lvl="0"/>
            <a:r>
              <a:rPr/>
              <a:t>these templates can easily be filled, by passing data to the view with express</a:t>
            </a:r>
          </a:p>
          <a:p>
            <a:pPr lvl="0"/>
            <a:r>
              <a:rPr/>
              <a:t>this allows us to write the boilerplate html with header and footer once, and reuse it for all content-sites</a:t>
            </a:r>
          </a:p>
          <a:p>
            <a:pPr lvl="0" indent="0" marL="0">
              <a:spcBef>
                <a:spcPts val="3000"/>
              </a:spcBef>
              <a:buNone/>
            </a:pPr>
            <a:r>
              <a:rPr b="1"/>
              <a:t>Slugify</a:t>
            </a:r>
          </a:p>
          <a:p>
            <a:pPr lvl="0"/>
            <a:r>
              <a:rPr/>
              <a:t>Slugify is a node.js module</a:t>
            </a:r>
          </a:p>
          <a:p>
            <a:pPr lvl="0"/>
            <a:r>
              <a:rPr/>
              <a:t>Allows creation of human-readable url’s for objects normaly referenced by id’s</a:t>
            </a:r>
          </a:p>
          <a:p>
            <a:pPr lvl="0"/>
            <a:r>
              <a:rPr/>
              <a:t>Creates a unique string based on the name of the object (title of article) for us to query</a:t>
            </a:r>
          </a:p>
          <a:p>
            <a:pPr lvl="0" indent="0" marL="0">
              <a:spcBef>
                <a:spcPts val="3000"/>
              </a:spcBef>
              <a:buNone/>
            </a:pPr>
            <a:r>
              <a:rPr b="1"/>
              <a:t>Honorable Mentions</a:t>
            </a:r>
          </a:p>
          <a:p>
            <a:pPr lvl="0"/>
            <a:r>
              <a:rPr/>
              <a:t>JSDOM</a:t>
            </a:r>
          </a:p>
          <a:p>
            <a:pPr lvl="1"/>
            <a:r>
              <a:rPr/>
              <a:t>Implements the DOM inside of Node.js</a:t>
            </a:r>
          </a:p>
          <a:p>
            <a:pPr lvl="0"/>
            <a:r>
              <a:rPr/>
              <a:t>Dompurify</a:t>
            </a:r>
          </a:p>
          <a:p>
            <a:pPr lvl="1"/>
            <a:r>
              <a:rPr/>
              <a:t>Purifies the html parsed from marked</a:t>
            </a:r>
          </a:p>
          <a:p>
            <a:pPr lvl="1"/>
            <a:r>
              <a:rPr/>
              <a:t>Prevents RCE from inside script-tags</a:t>
            </a:r>
          </a:p>
          <a:p>
            <a:pPr lvl="0"/>
            <a:r>
              <a:rPr/>
              <a:t>Method-Override</a:t>
            </a:r>
          </a:p>
          <a:p>
            <a:pPr lvl="1"/>
            <a:r>
              <a:rPr/>
              <a:t>Allows us to use put / delete as method for forms</a:t>
            </a:r>
          </a:p>
          <a:p>
            <a:pPr lvl="1"/>
            <a:r>
              <a:rPr/>
              <a:t>WebCrawler are basically clicking through all the links on your website to index it in the search-engine</a:t>
            </a:r>
          </a:p>
          <a:p>
            <a:pPr lvl="1"/>
            <a:r>
              <a:rPr/>
              <a:t>Using a get-request to delete with an a tag / button is bad practice!</a:t>
            </a:r>
          </a:p>
          <a:p>
            <a:pPr lvl="2"/>
            <a:r>
              <a:rPr/>
              <a:t>could lead to deletion of entire db!</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Deployment-Strategy</a:t>
            </a:r>
          </a:p>
        </p:txBody>
      </p:sp>
      <p:sp>
        <p:nvSpPr>
          <p:cNvPr id="3" name="Content Placeholder 2"/>
          <p:cNvSpPr>
            <a:spLocks noGrp="1"/>
          </p:cNvSpPr>
          <p:nvPr>
            <p:ph idx="1"/>
          </p:nvPr>
        </p:nvSpPr>
        <p:spPr/>
        <p:txBody>
          <a:bodyPr/>
          <a:lstStyle/>
          <a:p>
            <a:pPr lvl="0" indent="0" marL="0">
              <a:buNone/>
            </a:pPr>
            <a:r>
              <a:rPr/>
              <a:t>For easy deployment on the customers server, I decided to package my application as a docker-image. Docker images are self-contained environments for applications. They contain the complete application and all dependencies already built. This way, all the customer has to do, is:</a:t>
            </a:r>
          </a:p>
          <a:p>
            <a:pPr lvl="0" indent="-342900" marL="342900">
              <a:buAutoNum type="arabicPeriod"/>
            </a:pPr>
            <a:r>
              <a:rPr/>
              <a:t>Setup a server with </a:t>
            </a:r>
            <a:r>
              <a:rPr>
                <a:hlinkClick r:id="rId2"/>
              </a:rPr>
              <a:t>docker</a:t>
            </a:r>
            <a:r>
              <a:rPr/>
              <a:t> installed</a:t>
            </a:r>
          </a:p>
          <a:p>
            <a:pPr lvl="0" indent="-342900" marL="342900">
              <a:buAutoNum type="arabicPeriod"/>
            </a:pPr>
            <a:r>
              <a:rPr/>
              <a:t>Clone the repository and build the image from source using:</a:t>
            </a:r>
          </a:p>
          <a:p>
            <a:pPr lvl="0" indent="0">
              <a:buNone/>
            </a:pPr>
            <a:r>
              <a:rPr i="1">
                <a:solidFill>
                  <a:srgbClr val="60A0B0"/>
                </a:solidFill>
                <a:latin typeface="Courier"/>
              </a:rPr>
              <a:t>#!/bin/bash</a:t>
            </a:r>
            <a:br/>
            <a:r>
              <a:rPr>
                <a:latin typeface="Courier"/>
              </a:rPr>
              <a:t>docker compose build</a:t>
            </a:r>
          </a:p>
          <a:p>
            <a:pPr lvl="0" indent="0" marL="0">
              <a:buNone/>
            </a:pPr>
            <a:r>
              <a:rPr/>
              <a:t>And then start-up the stack</a:t>
            </a:r>
          </a:p>
          <a:p>
            <a:pPr lvl="0" indent="0">
              <a:buNone/>
            </a:pPr>
            <a:r>
              <a:rPr i="1">
                <a:solidFill>
                  <a:srgbClr val="60A0B0"/>
                </a:solidFill>
                <a:latin typeface="Courier"/>
              </a:rPr>
              <a:t>#!/bin/bash</a:t>
            </a:r>
            <a:br/>
            <a:r>
              <a:rPr>
                <a:latin typeface="Courier"/>
              </a:rPr>
              <a:t>docker compose up </a:t>
            </a:r>
            <a:r>
              <a:rPr>
                <a:solidFill>
                  <a:srgbClr val="7D9029"/>
                </a:solidFill>
                <a:latin typeface="Courier"/>
              </a:rPr>
              <a:t>-d</a:t>
            </a:r>
          </a:p>
          <a:p>
            <a:pPr lvl="0" indent="0" marL="0">
              <a:buNone/>
            </a:pPr>
            <a:r>
              <a:rPr/>
              <a:t>The </a:t>
            </a:r>
            <a:r>
              <a:rPr>
                <a:latin typeface="Courier"/>
              </a:rPr>
              <a:t>-d</a:t>
            </a:r>
            <a:r>
              <a:rPr/>
              <a:t> optional flag starts the all containers, including the app without attaching the process to the running terminal.</a:t>
            </a:r>
          </a:p>
          <a:p>
            <a:pPr lvl="0" indent="-342900" marL="342900">
              <a:buAutoNum startAt="3" type="arabicPeriod"/>
            </a:pPr>
            <a:r>
              <a:rPr/>
              <a:t>Verify that everything is working by going to localhost:7777 and adding one article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p:sp>
        <p:nvSpPr>
          <p:cNvPr id="3" name="Content Placeholder 2"/>
          <p:cNvSpPr>
            <a:spLocks noGrp="1"/>
          </p:cNvSpPr>
          <p:nvPr>
            <p:ph idx="1"/>
          </p:nvPr>
        </p:nvSpPr>
        <p:spPr/>
        <p:txBody>
          <a:bodyPr/>
          <a:lstStyle/>
          <a:p>
            <a:pPr lvl="0" indent="0" marL="0">
              <a:spcBef>
                <a:spcPts val="3000"/>
              </a:spcBef>
              <a:buNone/>
            </a:pPr>
            <a:r>
              <a:rPr b="1"/>
              <a:t>Current State</a:t>
            </a:r>
          </a:p>
          <a:p>
            <a:pPr lvl="0"/>
            <a:r>
              <a:rPr/>
              <a:t>MVP functional :+1:</a:t>
            </a:r>
          </a:p>
          <a:p>
            <a:pPr lvl="0"/>
            <a:r>
              <a:rPr/>
              <a:t>Images cause server to crash if not uploaded</a:t>
            </a:r>
          </a:p>
          <a:p>
            <a:pPr lvl="0"/>
            <a:r>
              <a:rPr/>
              <a:t>Image-Upload feature still needs work</a:t>
            </a:r>
          </a:p>
          <a:p>
            <a:pPr lvl="0"/>
            <a:r>
              <a:rPr/>
              <a:t>Modular approach makes incremental changes possible</a:t>
            </a:r>
          </a:p>
          <a:p>
            <a:pPr lvl="0" indent="0" marL="0">
              <a:spcBef>
                <a:spcPts val="3000"/>
              </a:spcBef>
              <a:buNone/>
            </a:pPr>
            <a:r>
              <a:rPr b="1"/>
              <a:t>Issues during development</a:t>
            </a:r>
          </a:p>
          <a:p>
            <a:pPr lvl="0" indent="0" marL="0">
              <a:buNone/>
            </a:pPr>
            <a:r>
              <a:rPr/>
              <a:t>The following lists the most remarkable problems and how to avoid them for the next project:</a:t>
            </a:r>
          </a:p>
          <a:p>
            <a:pPr lvl="0" indent="0" marL="0">
              <a:spcBef>
                <a:spcPts val="3000"/>
              </a:spcBef>
              <a:buNone/>
            </a:pPr>
            <a:r>
              <a:rPr b="1"/>
              <a:t>Bad Time-Management</a:t>
            </a:r>
          </a:p>
          <a:p>
            <a:pPr lvl="0" indent="0" marL="0">
              <a:buNone/>
            </a:pPr>
            <a:r>
              <a:rPr/>
              <a:t>Because of the number of frameworks used and trying to stay true to established conventions, alot of time went into researching optimal ways to solve these problems. This time, invested into research, in the end was missing for the documentation and the presentation for the customer.</a:t>
            </a:r>
          </a:p>
          <a:p>
            <a:pPr lvl="0" indent="0" marL="0">
              <a:spcBef>
                <a:spcPts val="3000"/>
              </a:spcBef>
              <a:buNone/>
            </a:pPr>
            <a:r>
              <a:rPr b="1"/>
              <a:t>EJS-Views not supporting blocks</a:t>
            </a:r>
          </a:p>
          <a:p>
            <a:pPr lvl="0" indent="0" marL="0">
              <a:buNone/>
            </a:pPr>
            <a:r>
              <a:rPr/>
              <a:t>For this project, I decided to use ejs as the view-engine for express. Ejs is one of the oldest view-engines around and seemed like a good choice at first. But as I found out later, ejs doesn’t support “blocks” inside the templates. This means, we have to have two default templates instead of one. While this isn’t a major setback, it did support it in previous versions and cost me quite some time to figure out why it wasn’t working.</a:t>
            </a:r>
          </a:p>
          <a:p>
            <a:pPr lvl="0" indent="0" marL="0">
              <a:spcBef>
                <a:spcPts val="3000"/>
              </a:spcBef>
              <a:buNone/>
            </a:pPr>
            <a:r>
              <a:rPr b="1"/>
              <a:t>Docker(izing) the Application</a:t>
            </a:r>
          </a:p>
          <a:p>
            <a:pPr lvl="0" indent="0" marL="0">
              <a:buNone/>
            </a:pPr>
            <a:r>
              <a:rPr/>
              <a:t>To make the deployment as easy as possible for the customer, I wanted to publish this webapp as a dockerimage and bundle it with the database-server inside a docker-stack. This theoretically makes the installation-process for the customer as simple as setting up a docker environment (which most companies already have) and execute:</a:t>
            </a:r>
          </a:p>
          <a:p>
            <a:pPr lvl="0" indent="0">
              <a:buNone/>
            </a:pPr>
            <a:r>
              <a:rPr i="1">
                <a:solidFill>
                  <a:srgbClr val="60A0B0"/>
                </a:solidFill>
                <a:latin typeface="Courier"/>
              </a:rPr>
              <a:t>#!/bin/bash</a:t>
            </a:r>
            <a:br/>
            <a:r>
              <a:rPr>
                <a:latin typeface="Courier"/>
              </a:rPr>
              <a:t>docker compose up </a:t>
            </a:r>
            <a:r>
              <a:rPr>
                <a:solidFill>
                  <a:srgbClr val="7D9029"/>
                </a:solidFill>
                <a:latin typeface="Courier"/>
              </a:rPr>
              <a:t>-d</a:t>
            </a:r>
          </a:p>
          <a:p>
            <a:pPr lvl="0" indent="0" marL="0">
              <a:buNone/>
            </a:pPr>
            <a:r>
              <a:rPr/>
              <a:t>The problem I had with this strategy was the database. MongoDB as a container doesn’t seem to work with particular cpu’s… incidentally including the one installed inside my rented vps-server. So I couldn’t get the database working on my remote-server. Thankfully this doesn’t prevent me from starting the server locally, but this highlights other issues i need to resolve before publishing the application.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This whole project was a lot of fun overall. Trying out a few new things, getting comfortable with technology I am already using and learning new ways to accomplish my goals. However it also highlighted many things I didn’t plan for. I wanted to document these issues I had, to hopefully be more wary in the future and have a solution for them.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2022-03-08T07:44:45Z</dcterms:created>
  <dcterms:modified xsi:type="dcterms:W3CDTF">2022-03-08T07:44:45Z</dcterms:modified>
</cp:coreProperties>
</file>

<file path=docProps/custom.xml><?xml version="1.0" encoding="utf-8"?>
<Properties xmlns="http://schemas.openxmlformats.org/officeDocument/2006/custom-properties" xmlns:vt="http://schemas.openxmlformats.org/officeDocument/2006/docPropsVTypes"/>
</file>