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1.xml" ContentType="application/vnd.openxmlformats-officedocument.presentationml.tags+xml"/>
  <Override PartName="/ppt/notesSlides/notesSlide1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5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6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5"/>
  </p:notes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9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8" r:id="rId32"/>
    <p:sldId id="299" r:id="rId33"/>
    <p:sldId id="284" r:id="rId34"/>
    <p:sldId id="300" r:id="rId35"/>
    <p:sldId id="302" r:id="rId36"/>
    <p:sldId id="303" r:id="rId37"/>
    <p:sldId id="304" r:id="rId38"/>
    <p:sldId id="305" r:id="rId39"/>
    <p:sldId id="296" r:id="rId40"/>
    <p:sldId id="306" r:id="rId41"/>
    <p:sldId id="307" r:id="rId42"/>
    <p:sldId id="308" r:id="rId43"/>
    <p:sldId id="309" r:id="rId44"/>
    <p:sldId id="310" r:id="rId45"/>
    <p:sldId id="295" r:id="rId46"/>
    <p:sldId id="297" r:id="rId47"/>
    <p:sldId id="285" r:id="rId48"/>
    <p:sldId id="286" r:id="rId49"/>
    <p:sldId id="287" r:id="rId50"/>
    <p:sldId id="288" r:id="rId51"/>
    <p:sldId id="289" r:id="rId52"/>
    <p:sldId id="290" r:id="rId53"/>
    <p:sldId id="29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  <p14:sldId id="292"/>
            <p14:sldId id="257"/>
          </p14:sldIdLst>
        </p14:section>
        <p14:section name="Cloud Service Architecture" id="{A367AAF7-4E78-4F5C-947D-3FB38DCBF2A8}">
          <p14:sldIdLst>
            <p14:sldId id="258"/>
            <p14:sldId id="259"/>
            <p14:sldId id="260"/>
            <p14:sldId id="261"/>
            <p14:sldId id="293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eveloping Cloud Services" id="{1B419AEE-152C-4AC2-BD69-7666440277C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Deploying Cloud Services" id="{70714F85-0216-497E-874E-980B31B30A57}">
          <p14:sldIdLst>
            <p14:sldId id="283"/>
            <p14:sldId id="298"/>
            <p14:sldId id="299"/>
            <p14:sldId id="284"/>
            <p14:sldId id="300"/>
            <p14:sldId id="302"/>
            <p14:sldId id="303"/>
            <p14:sldId id="304"/>
            <p14:sldId id="305"/>
            <p14:sldId id="296"/>
            <p14:sldId id="306"/>
            <p14:sldId id="307"/>
            <p14:sldId id="308"/>
            <p14:sldId id="309"/>
            <p14:sldId id="310"/>
            <p14:sldId id="295"/>
            <p14:sldId id="297"/>
            <p14:sldId id="285"/>
            <p14:sldId id="286"/>
          </p14:sldIdLst>
        </p14:section>
        <p14:section name="Monitoring Cloud Services" id="{7737DFB5-FECC-44F6-A9BD-43C462B0A910}">
          <p14:sldIdLst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6.5</c:v>
                </c:pt>
                <c:pt idx="1">
                  <c:v>7.5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03-4009-A87C-7604AE019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Support for Legacy Apps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03-4009-A87C-7604AE0196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Ease of Management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03-4009-A87C-7604AE0196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Agility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03-4009-A87C-7604AE019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-27"/>
        <c:axId val="374480472"/>
        <c:axId val="374477728"/>
      </c:barChart>
      <c:catAx>
        <c:axId val="37448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77728"/>
        <c:crosses val="autoZero"/>
        <c:auto val="1"/>
        <c:lblAlgn val="ctr"/>
        <c:lblOffset val="100"/>
        <c:noMultiLvlLbl val="0"/>
      </c:catAx>
      <c:valAx>
        <c:axId val="37447772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80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07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Understand what a scale-out application looks like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Speaking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High scale applications often</a:t>
            </a:r>
            <a:r>
              <a:rPr lang="en-US" baseline="0" dirty="0"/>
              <a:t> follow this sort of an pattern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Inbound connectivity comes through a load balancer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Requests are round robin routed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Load balancer is typically aware of the state of the web servers (i.e. are they up)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There are one or more tiers or groups of stateless web or app servers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By stateless we mean that they do not hold state between client requests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simple load balancing works – no need for sticky sessions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the failure of a web server does not cause major issues for application- it is simply removed from the load balancer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 stateful or storage tier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This will generally involve some sort of scale out approach for large apps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using partitioned databases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some sort of queuing mechanism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Applications will often perform processing in the background.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Improves response time for users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Allows load peaks to be buffered in queues</a:t>
            </a:r>
          </a:p>
          <a:p>
            <a:pPr marL="212981" lvl="1" indent="0">
              <a:buFont typeface="Arial" pitchFamily="34" charset="0"/>
              <a:buNone/>
            </a:pPr>
            <a:endParaRPr lang="en-US" baseline="0" dirty="0"/>
          </a:p>
          <a:p>
            <a:pPr marL="212981" lvl="1" indent="0">
              <a:buFont typeface="Arial" pitchFamily="34" charset="0"/>
              <a:buNone/>
            </a:pPr>
            <a:r>
              <a:rPr lang="en-US" b="1" baseline="0" dirty="0"/>
              <a:t>Microsoft Azure provides us with a Platform as a Service offering to implement these sorts of applications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dirty="0"/>
              <a:t>http://msdn.microsoft.com/en-us/magazine/cc500561.aspx </a:t>
            </a:r>
          </a:p>
          <a:p>
            <a:r>
              <a:rPr lang="en-US" dirty="0"/>
              <a:t>http://msdn.microsoft.com/en-us/library/ff650667.aspx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3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Provide a graphical view of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Speaker</a:t>
            </a:r>
            <a:r>
              <a:rPr lang="en-NZ" b="1" baseline="0" dirty="0"/>
              <a:t> 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You can se that our service is well spread out across both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The loss of a fault domain will not cause a failure of our service</a:t>
            </a:r>
            <a:r>
              <a:rPr lang="en-NZ" b="0" baseline="0" dirty="0"/>
              <a:t> nor will the restart or change of an upgrade domain cause a failure of our service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1" baseline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1" baseline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baseline="0" dirty="0"/>
              <a:t>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Useful pre-reading here.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http://blog.toddysm.com/2010/04/upgrade-domains-and-fault-domains-in-windows-azure.html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14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b="1" dirty="0"/>
              <a:t>Objective</a:t>
            </a:r>
          </a:p>
          <a:p>
            <a:r>
              <a:rPr lang="en-NZ" b="0" dirty="0"/>
              <a:t>Introduce</a:t>
            </a:r>
            <a:r>
              <a:rPr lang="en-NZ" b="0" baseline="0" dirty="0"/>
              <a:t> the VIP Swap mechanism</a:t>
            </a:r>
          </a:p>
          <a:p>
            <a:endParaRPr lang="en-NZ" b="0" baseline="0" dirty="0"/>
          </a:p>
          <a:p>
            <a:r>
              <a:rPr lang="en-NZ" b="1" baseline="0" dirty="0"/>
              <a:t>Speaker Notes</a:t>
            </a:r>
          </a:p>
          <a:p>
            <a:endParaRPr lang="en-NZ" b="1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="0" baseline="0" dirty="0"/>
              <a:t>VIP swapping allows for minimal downtime upgrades by running two deployment slots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="0" baseline="0" dirty="0"/>
              <a:t>The load balancer is re-wired when a VIP swap is performed to change the deployment slot that is listening on the production URL (the production IP address also remains unchanged during a VIP swap)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="0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You can upgrade your service by deploying a new package to the staging deployment slot and then swapping the staging and production deployments.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This type of upgrade is called a Virtual IP or VIP swap, as it swaps the addresses of the two deployments. 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Both deployments remain online during the swap process.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If u do a VIP swap</a:t>
            </a:r>
            <a:r>
              <a:rPr lang="en-NZ" baseline="0" dirty="0"/>
              <a:t> you should aim to be running the same number of instances in both slots prior to the swap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baseline="0" dirty="0"/>
              <a:t>Ensure instances in staging are running and warmed (consider using inter role communication to warm up instances)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baseline="0" dirty="0"/>
              <a:t>Do not want to VIP Swap a 100 instance role and suddenly grind to a halt while the machines JIT your code.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VIP-Swap is done between the Production and Staging deployments in Windows Azure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During VIP-Swap the VIP of the Production deployment is assigned to the Staging deployment, and the VIP of the Staging deployment is assigned to the Production one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(both VIPs are swapped – hence the term VIP-Swap) 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0" indent="0">
              <a:buFont typeface="Arial" pitchFamily="34" charset="0"/>
              <a:buNone/>
            </a:pPr>
            <a:r>
              <a:rPr lang="en-NZ" b="1" baseline="0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NZ" b="0" baseline="0" dirty="0"/>
              <a:t>Performing VIP Swap Upgrades</a:t>
            </a:r>
          </a:p>
          <a:p>
            <a:pPr marL="0" indent="0">
              <a:buFont typeface="Arial" pitchFamily="34" charset="0"/>
              <a:buNone/>
            </a:pPr>
            <a:r>
              <a:rPr lang="en-NZ" b="0" baseline="0" dirty="0"/>
              <a:t>http://msdn.microsoft.com/en-us/library/ee517253.aspx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7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dirty="0"/>
              <a:t>Provides a diagrammatic view of a VIP Swap</a:t>
            </a:r>
          </a:p>
          <a:p>
            <a:endParaRPr lang="en-NZ" b="0" dirty="0"/>
          </a:p>
          <a:p>
            <a:pPr marL="228600" indent="-228600">
              <a:buAutoNum type="arabicPeriod"/>
            </a:pPr>
            <a:r>
              <a:rPr lang="en-NZ" b="0" dirty="0"/>
              <a:t>Start with just the production slot deployed</a:t>
            </a:r>
          </a:p>
          <a:p>
            <a:pPr marL="228600" indent="-228600">
              <a:buAutoNum type="arabicPeriod"/>
            </a:pPr>
            <a:r>
              <a:rPr lang="en-NZ" b="0" dirty="0"/>
              <a:t>Perform a deployment into the staging slot</a:t>
            </a:r>
          </a:p>
          <a:p>
            <a:pPr marL="228600" indent="-228600">
              <a:buAutoNum type="arabicPeriod"/>
            </a:pPr>
            <a:r>
              <a:rPr lang="en-NZ" b="0" dirty="0"/>
              <a:t>The VIP swap is then performed repointing the IPs at the load balancer level.</a:t>
            </a:r>
          </a:p>
          <a:p>
            <a:pPr marL="228600" indent="-228600">
              <a:buAutoNum type="arabicPeriod"/>
            </a:pPr>
            <a:endParaRPr lang="en-NZ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48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Objective</a:t>
            </a:r>
          </a:p>
          <a:p>
            <a:r>
              <a:rPr lang="en-US" b="0" dirty="0"/>
              <a:t>Introduce rolling</a:t>
            </a:r>
            <a:r>
              <a:rPr lang="en-US" b="0" baseline="0" dirty="0"/>
              <a:t> upgrades</a:t>
            </a:r>
          </a:p>
          <a:p>
            <a:endParaRPr lang="en-US" b="0" baseline="0" dirty="0"/>
          </a:p>
          <a:p>
            <a:r>
              <a:rPr lang="en-US" b="1" baseline="0" dirty="0"/>
              <a:t>Speaker Notes</a:t>
            </a:r>
            <a:endParaRPr lang="en-US" b="1" dirty="0"/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A rolling upgrade redeploys your service 1 upgrade domain at a time.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Service model must be identical (ie. No new roles, no changes in .csdef, etc.)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If you specify manual, you then need to call the Walk Upgrade Domain operation to initiate the upgrade process for each upgrade domain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Note that you must walk the upgrade domains in sequence, beginning with the domain whose ID is 0. Attempting to walk upgrade domains out of sequence returns an error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Lose 50% of capacity if using 2 Upgrade Domains.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If you using 10 upgrade domains, you would lose 10% of your application at any one point</a:t>
            </a:r>
          </a:p>
          <a:p>
            <a:pPr marL="0" indent="0">
              <a:buFont typeface="Arial" pitchFamily="34" charset="0"/>
              <a:buNone/>
            </a:pPr>
            <a:endParaRPr lang="en-US" baseline="0" dirty="0"/>
          </a:p>
          <a:p>
            <a:pPr marL="0" indent="0">
              <a:buFont typeface="Arial" pitchFamily="34" charset="0"/>
              <a:buNone/>
            </a:pPr>
            <a:r>
              <a:rPr lang="en-US" b="1" baseline="0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baseline="0" dirty="0"/>
              <a:t>In Place Upgrades</a:t>
            </a:r>
          </a:p>
          <a:p>
            <a:pPr marL="0" indent="0">
              <a:buFont typeface="Arial" pitchFamily="34" charset="0"/>
              <a:buNone/>
            </a:pPr>
            <a:r>
              <a:rPr lang="en-US" b="0" baseline="0" dirty="0"/>
              <a:t>http://msdn.microsoft.com/en-us/library/ee517255.aspx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62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baseline="0" dirty="0"/>
              <a:t>Animates an InPlace Upgrade</a:t>
            </a:r>
          </a:p>
          <a:p>
            <a:endParaRPr lang="en-NZ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55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9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Understand what a scale-out application looks like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Speaking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High scale applications often</a:t>
            </a:r>
            <a:r>
              <a:rPr lang="en-US" baseline="0" dirty="0"/>
              <a:t> follow this sort of an pattern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Inbound connectivity comes through a load balancer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Requests are round robin routed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Load balancer is typically aware of the state of the web servers (i.e. are they up)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There are one or more tiers or groups of stateless web or app servers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By stateless we mean that they do not hold state between client requests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simple load balancing works – no need for sticky sessions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the failure of a web server does not cause major issues for application- it is simply removed from the load balancer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 stateful or storage tier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This will generally involve some sort of scale out approach for large apps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using partitioned databases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some sort of queuing mechanism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Applications will often perform processing in the background.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Improves response time for users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Allows load peaks to be buffered in queues</a:t>
            </a:r>
          </a:p>
          <a:p>
            <a:pPr marL="212981" lvl="1" indent="0">
              <a:buFont typeface="Arial" pitchFamily="34" charset="0"/>
              <a:buNone/>
            </a:pPr>
            <a:endParaRPr lang="en-US" baseline="0" dirty="0"/>
          </a:p>
          <a:p>
            <a:pPr marL="212981" lvl="1" indent="0">
              <a:buFont typeface="Arial" pitchFamily="34" charset="0"/>
              <a:buNone/>
            </a:pPr>
            <a:r>
              <a:rPr lang="en-US" b="1" baseline="0" dirty="0"/>
              <a:t>Microsoft Azure provides us with a Platform as a Service offering to implement these sorts of applications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dirty="0"/>
              <a:t>http://msdn.microsoft.com/en-us/magazine/cc500561.aspx </a:t>
            </a:r>
          </a:p>
          <a:p>
            <a:r>
              <a:rPr lang="en-US" dirty="0"/>
              <a:t>http://msdn.microsoft.com/en-us/library/ff650667.aspx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1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Windows Azure allows for 2 deployment packages as part of the same project, Production and Staging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4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US" sz="105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Staging Costs money to use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Flip around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Each package has a unique version for that project.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“production” package services requests from the website URL. Worker roles operate normally.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Any package in “Staging” will only serve web requests from a temp URL – which is a GUID and is shown below the package. This is great to run smoke tests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Highlight the stages of a typical deployment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 development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Hybrid of local and Windows Azure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Everything in Windows Azure in staging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Swap from Staging to Production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US" sz="1600" b="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Debugging is not currently supported in Windows Azure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 breakpoints &amp;  debug in Local Development Fabric.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Test initially with development storage, but test with Windows Azure storage to test with large volumes of data whilst still keeping your roles local for debugging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 you are happy with the Worker/Web Roles running locally deploy everything to Staging and run tests in this environment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 all tests in staging pass, promote everything to production</a:t>
            </a:r>
          </a:p>
          <a:p>
            <a:pPr marL="171450" marR="0" indent="-171450" fontAlgn="auto"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Worker roles in the “Staging” project are operational – and as such will process messages from queues etc. You should design for this.</a:t>
            </a:r>
            <a:endParaRPr lang="en-NZ" sz="12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2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CODE – PACKAGE – UPLOAD – DEPLOY</a:t>
            </a:r>
            <a:endParaRPr lang="en-US" sz="9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Shows how service makes it from code living in Visual Studio to a running deployed instance in Windows Azure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Show how Roles are packaged up and uploaded with the config to Windows Azure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300" dirty="0"/>
          </a:p>
          <a:p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Code is compiled, then packaged into a single file. This is the service package.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This, along with the configuration/service model – are deployed via the web portal.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400" baseline="0" dirty="0"/>
          </a:p>
          <a:p>
            <a:pPr marR="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Visual Studio 11 with the updated tools now supports automated seamless package/upload/deploy using Service Mngt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Highlight the different options available when deploying services to Windows Azure around Affinity Groups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200" dirty="0"/>
          </a:p>
          <a:p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NZ" sz="1400" b="1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Windows Azure Storage can be geo located, meaning you can choose in which geographical region it will be hosted</a:t>
            </a:r>
          </a:p>
          <a:p>
            <a:pPr marL="261231" lvl="2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Different geographical regions have different implications when it comes to cost</a:t>
            </a:r>
          </a:p>
          <a:p>
            <a:pPr marL="261231" lvl="2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Reason for geo-location 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Legal 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Business Continuity / Backup</a:t>
            </a:r>
          </a:p>
          <a:p>
            <a:pPr marL="171450" lvl="1" indent="-171450">
              <a:defRPr/>
            </a:pPr>
            <a:endParaRPr lang="en-NZ" sz="1200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171450" lvl="1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Associate data with Windows Azure services through an ‘Affinity Group’ </a:t>
            </a:r>
          </a:p>
          <a:p>
            <a:pPr marL="171450" lvl="1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Affinity Group helps the Windows Azure Fabric Controller keep services &amp; data close together within the data centre</a:t>
            </a:r>
          </a:p>
          <a:p>
            <a:pPr marL="261231" marR="0" lvl="2" indent="-17145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Reason for affinity grouping is Performance</a:t>
            </a:r>
          </a:p>
          <a:p>
            <a:pPr marL="261231" marR="0" lvl="2" indent="-17145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The Windows Azure data-centre’s are so large that by having data and services located near each other can improve performance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Fewer network hops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lower communication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5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500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Windows Azure runs on a base operating system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This guest operating system is updated regularly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Guest OS Version can be and should be specified in the service configuration file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r>
              <a:rPr lang="en-US" sz="1400" b="1" dirty="0"/>
              <a:t>Speaking Points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Best practice is to always specify the version of the OS to run on. </a:t>
            </a:r>
          </a:p>
          <a:p>
            <a:pPr marL="261231" lvl="2" indent="-171450"/>
            <a:r>
              <a:rPr lang="en-US" sz="1200" dirty="0"/>
              <a:t>Roles will try to run on the latest available version if you don’t specify a version</a:t>
            </a:r>
          </a:p>
          <a:p>
            <a:pPr marL="261231" lvl="2" indent="-171450"/>
            <a:endParaRPr lang="en-US" sz="1200" dirty="0"/>
          </a:p>
          <a:p>
            <a:pPr marL="166146" lvl="1" indent="0">
              <a:buFont typeface="Arial" pitchFamily="34" charset="0"/>
              <a:buNone/>
            </a:pPr>
            <a:endParaRPr lang="en-US" sz="200" b="0" baseline="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sz="1200" dirty="0"/>
              <a:t>To ensure that your service works as expected, you must deploy it to a release of the Windows Azure guest operating system that is compatible with the version of the Windows Azure SDK with which you developed it.</a:t>
            </a:r>
          </a:p>
          <a:p>
            <a:pPr marL="261231" lvl="2" indent="-171450"/>
            <a:r>
              <a:rPr lang="en-NZ" sz="1200" dirty="0"/>
              <a:t>“It works on my machine” – something working on local development fabric and not in the cloud could be a result of incompatibilities</a:t>
            </a:r>
          </a:p>
          <a:p>
            <a:pPr marL="171450" lvl="1" indent="-171450"/>
            <a:endParaRPr lang="en-NZ" sz="120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sz="1200" dirty="0"/>
              <a:t>All role instances defined by your service will run on the guest operating system version that you specify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sz="1200" dirty="0"/>
          </a:p>
          <a:p>
            <a:pPr marL="171450" marR="0" lvl="0" indent="-171450" fontAlgn="auto"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dirty="0"/>
              <a:t>Services may be subject to upgrades to the underlying Windows Azure root operating system from time to time. </a:t>
            </a:r>
          </a:p>
          <a:p>
            <a:pPr marL="261231" lvl="2" indent="-171450"/>
            <a:r>
              <a:rPr lang="en-NZ" sz="1200" dirty="0"/>
              <a:t>Mandatory and cannot be postponed. </a:t>
            </a:r>
          </a:p>
          <a:p>
            <a:pPr marL="261231" lvl="2" indent="-171450"/>
            <a:r>
              <a:rPr lang="en-NZ" sz="1200" dirty="0"/>
              <a:t>An upgrade to the root OS recycles your running role instances, taking them through their shutdown sequences and then restarting them.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sz="7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7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Discuss achieving</a:t>
            </a:r>
            <a:r>
              <a:rPr lang="en-NZ" b="0" baseline="0" dirty="0"/>
              <a:t> very high availability with Windows Azure</a:t>
            </a:r>
            <a:endParaRPr lang="en-NZ" b="0" dirty="0"/>
          </a:p>
          <a:p>
            <a:endParaRPr lang="en-NZ" dirty="0"/>
          </a:p>
          <a:p>
            <a:r>
              <a:rPr lang="en-NZ" b="1" dirty="0"/>
              <a:t>Speaker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Fault Domain is a physical unit of failure, and is closely related to the physical infrastructure in the data centers. 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In Windows Azure the rack can be considered a fault domain. However there is no 1:1 mapping between fault domain and rack.  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Windows Azure Fabric is responsible to deploy the instances of your application in different fault domains. 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Obviously this only</a:t>
            </a:r>
            <a:r>
              <a:rPr lang="en-NZ" baseline="0" dirty="0"/>
              <a:t> applies if you run more than 1 instance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Right now Fabric makes sure that your application uses at least 2 (two) fault domains, however depending on capacity and VM availability it may happen that it is spread across more than that.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As a developer u have no direct control over how many fault domains your application will use but the way you configure it may impact your availability</a:t>
            </a:r>
          </a:p>
          <a:p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Upgrade Domain is a logical unit, which determines how particular service will be upgraded.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default number of upgrade domains that are configured for your application is 5 (five). You can control how many upgrade domains your application will use through the upgradeDomain configuration setting in your service definition file (CSDEF).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Windows Azure Fabric ensures that particular upgrade domain is not within single fault domain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That is Upgrade</a:t>
            </a:r>
            <a:r>
              <a:rPr lang="en-NZ" baseline="0" dirty="0"/>
              <a:t> domains are orthogonal to fault domains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baseline="0" dirty="0"/>
              <a:t>Roles are then spread out over upgrade domains and fault domains. Subject to running a reasonable number of instances this removes the risk of a single point of failure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9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Introduce the very basic service model that we’ll be working with as we discuss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Speaker</a:t>
            </a:r>
            <a:r>
              <a:rPr lang="en-NZ" b="1" baseline="0" dirty="0"/>
              <a:t> 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We’ll be looking at fault an upgrade domains in the context of a very simple service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The model defines two roles- a worker and a we role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Each of these is running four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4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ilazaro@outlook.com" TargetMode="External"/><Relationship Id="rId2" Type="http://schemas.openxmlformats.org/officeDocument/2006/relationships/hyperlink" Target="http://www.evilazaro.com.b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zure/gg433005.aspx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oleObject" Target="../embeddings/oleObject2.bin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notesSlide" Target="../notesSlides/notesSlide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e92468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image" Target="../media/image4.emf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vmlDrawing" Target="../drawings/vmlDrawing3.v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oleObject" Target="../embeddings/oleObject3.bin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notesSlide" Target="../notesSlides/notesSlide10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" Type="http://schemas.openxmlformats.org/officeDocument/2006/relationships/tags" Target="../tags/tag62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notesSlide" Target="../notesSlides/notesSlide15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4.emf"/><Relationship Id="rId2" Type="http://schemas.openxmlformats.org/officeDocument/2006/relationships/tags" Target="../tags/tag10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3.xml"/><Relationship Id="rId21" Type="http://schemas.openxmlformats.org/officeDocument/2006/relationships/image" Target="../media/image4.emf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10" Type="http://schemas.openxmlformats.org/officeDocument/2006/relationships/tags" Target="../tags/tag110.xml"/><Relationship Id="rId19" Type="http://schemas.openxmlformats.org/officeDocument/2006/relationships/notesSlide" Target="../notesSlides/notesSlide17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Evilázaro Alves</a:t>
            </a:r>
          </a:p>
          <a:p>
            <a:r>
              <a:rPr lang="pt-BR" dirty="0"/>
              <a:t>Microsoft Regional </a:t>
            </a:r>
            <a:r>
              <a:rPr lang="pt-BR" dirty="0" err="1"/>
              <a:t>Director</a:t>
            </a:r>
            <a:r>
              <a:rPr lang="pt-BR" dirty="0"/>
              <a:t> | Microsoft </a:t>
            </a:r>
            <a:r>
              <a:rPr lang="pt-BR" dirty="0" err="1"/>
              <a:t>Azure</a:t>
            </a:r>
            <a:r>
              <a:rPr lang="pt-BR" dirty="0"/>
              <a:t> MVP</a:t>
            </a:r>
          </a:p>
          <a:p>
            <a:r>
              <a:rPr lang="pt-BR" dirty="0">
                <a:hlinkClick r:id="rId2"/>
              </a:rPr>
              <a:t>www.evilazaro.com.br</a:t>
            </a:r>
            <a:endParaRPr lang="pt-BR" dirty="0"/>
          </a:p>
          <a:p>
            <a:r>
              <a:rPr lang="pt-BR" dirty="0">
                <a:hlinkClick r:id="rId3"/>
              </a:rPr>
              <a:t>evilazaro@outlook.com</a:t>
            </a:r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evilazaro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Projetando e Implementando </a:t>
            </a:r>
            <a:r>
              <a:rPr lang="pt-BR" dirty="0" err="1"/>
              <a:t>Cloud</a:t>
            </a:r>
            <a:r>
              <a:rPr lang="pt-BR" dirty="0"/>
              <a:t>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80" y="2607957"/>
            <a:ext cx="2230933" cy="22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6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54927" y="1388226"/>
            <a:ext cx="8849736" cy="5290388"/>
          </a:xfrm>
        </p:spPr>
        <p:txBody>
          <a:bodyPr/>
          <a:lstStyle/>
          <a:p>
            <a:r>
              <a:rPr lang="en-US" dirty="0"/>
              <a:t>Pre-configured Windows Server</a:t>
            </a:r>
          </a:p>
          <a:p>
            <a:r>
              <a:rPr lang="en-US" dirty="0"/>
              <a:t>Nothing else installed</a:t>
            </a:r>
          </a:p>
          <a:p>
            <a:r>
              <a:rPr lang="en-US" dirty="0"/>
              <a:t>No default Azure endpoints</a:t>
            </a:r>
          </a:p>
          <a:p>
            <a:r>
              <a:rPr lang="en-US" dirty="0"/>
              <a:t>Run custom workloads that don’t require IIS</a:t>
            </a:r>
          </a:p>
          <a:p>
            <a:r>
              <a:rPr lang="en-US" dirty="0"/>
              <a:t>Install additional software, etc. using scripts</a:t>
            </a:r>
          </a:p>
          <a:p>
            <a:r>
              <a:rPr lang="en-US" dirty="0"/>
              <a:t>Implement Logic in the </a:t>
            </a:r>
            <a:r>
              <a:rPr lang="en-US" dirty="0" err="1"/>
              <a:t>WorkerRole.cs</a:t>
            </a:r>
            <a:r>
              <a:rPr lang="en-US" dirty="0"/>
              <a:t> class</a:t>
            </a:r>
          </a:p>
        </p:txBody>
      </p:sp>
      <p:grpSp>
        <p:nvGrpSpPr>
          <p:cNvPr id="9" name="Worker Role"/>
          <p:cNvGrpSpPr/>
          <p:nvPr/>
        </p:nvGrpSpPr>
        <p:grpSpPr>
          <a:xfrm>
            <a:off x="379413" y="1388226"/>
            <a:ext cx="2467696" cy="2277873"/>
            <a:chOff x="379413" y="1388226"/>
            <a:chExt cx="2467696" cy="2277873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>
              <a:off x="379413" y="1388226"/>
              <a:ext cx="2467696" cy="2277873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8530" y="1844956"/>
              <a:ext cx="969465" cy="963208"/>
            </a:xfrm>
            <a:custGeom>
              <a:avLst/>
              <a:gdLst/>
              <a:ahLst/>
              <a:cxnLst/>
              <a:rect l="l" t="t" r="r" b="b"/>
              <a:pathLst>
                <a:path w="451554" h="447451">
                  <a:moveTo>
                    <a:pt x="226453" y="183653"/>
                  </a:moveTo>
                  <a:cubicBezTo>
                    <a:pt x="248325" y="183653"/>
                    <a:pt x="266055" y="201384"/>
                    <a:pt x="266055" y="223256"/>
                  </a:cubicBezTo>
                  <a:cubicBezTo>
                    <a:pt x="266055" y="245128"/>
                    <a:pt x="248325" y="262859"/>
                    <a:pt x="226453" y="262859"/>
                  </a:cubicBezTo>
                  <a:cubicBezTo>
                    <a:pt x="204580" y="262859"/>
                    <a:pt x="186850" y="245128"/>
                    <a:pt x="186850" y="223256"/>
                  </a:cubicBezTo>
                  <a:cubicBezTo>
                    <a:pt x="186850" y="201384"/>
                    <a:pt x="204581" y="183653"/>
                    <a:pt x="226453" y="183653"/>
                  </a:cubicBezTo>
                  <a:close/>
                  <a:moveTo>
                    <a:pt x="226453" y="118072"/>
                  </a:moveTo>
                  <a:cubicBezTo>
                    <a:pt x="168361" y="118072"/>
                    <a:pt x="121269" y="165165"/>
                    <a:pt x="121268" y="223256"/>
                  </a:cubicBezTo>
                  <a:cubicBezTo>
                    <a:pt x="121269" y="281347"/>
                    <a:pt x="168361" y="328440"/>
                    <a:pt x="226452" y="328440"/>
                  </a:cubicBezTo>
                  <a:cubicBezTo>
                    <a:pt x="284544" y="328440"/>
                    <a:pt x="331637" y="281348"/>
                    <a:pt x="331637" y="223256"/>
                  </a:cubicBezTo>
                  <a:cubicBezTo>
                    <a:pt x="331637" y="165165"/>
                    <a:pt x="284544" y="118072"/>
                    <a:pt x="226453" y="118072"/>
                  </a:cubicBezTo>
                  <a:close/>
                  <a:moveTo>
                    <a:pt x="198648" y="0"/>
                  </a:moveTo>
                  <a:lnTo>
                    <a:pt x="223113" y="54150"/>
                  </a:lnTo>
                  <a:cubicBezTo>
                    <a:pt x="224222" y="53992"/>
                    <a:pt x="225336" y="53981"/>
                    <a:pt x="226452" y="53981"/>
                  </a:cubicBezTo>
                  <a:cubicBezTo>
                    <a:pt x="241232" y="53981"/>
                    <a:pt x="255569" y="55876"/>
                    <a:pt x="269072" y="60060"/>
                  </a:cubicBezTo>
                  <a:lnTo>
                    <a:pt x="307349" y="13317"/>
                  </a:lnTo>
                  <a:lnTo>
                    <a:pt x="368157" y="48424"/>
                  </a:lnTo>
                  <a:lnTo>
                    <a:pt x="346964" y="104550"/>
                  </a:lnTo>
                  <a:cubicBezTo>
                    <a:pt x="356980" y="114550"/>
                    <a:pt x="365657" y="125872"/>
                    <a:pt x="372206" y="138541"/>
                  </a:cubicBezTo>
                  <a:lnTo>
                    <a:pt x="433381" y="132449"/>
                  </a:lnTo>
                  <a:lnTo>
                    <a:pt x="451554" y="200272"/>
                  </a:lnTo>
                  <a:lnTo>
                    <a:pt x="395612" y="225547"/>
                  </a:lnTo>
                  <a:cubicBezTo>
                    <a:pt x="395522" y="239822"/>
                    <a:pt x="393566" y="253670"/>
                    <a:pt x="389390" y="266707"/>
                  </a:cubicBezTo>
                  <a:lnTo>
                    <a:pt x="435371" y="304360"/>
                  </a:lnTo>
                  <a:lnTo>
                    <a:pt x="400263" y="365168"/>
                  </a:lnTo>
                  <a:lnTo>
                    <a:pt x="344666" y="344174"/>
                  </a:lnTo>
                  <a:cubicBezTo>
                    <a:pt x="334967" y="353899"/>
                    <a:pt x="323984" y="362315"/>
                    <a:pt x="311715" y="368713"/>
                  </a:cubicBezTo>
                  <a:lnTo>
                    <a:pt x="317746" y="429279"/>
                  </a:lnTo>
                  <a:lnTo>
                    <a:pt x="249923" y="447451"/>
                  </a:lnTo>
                  <a:lnTo>
                    <a:pt x="225079" y="392461"/>
                  </a:lnTo>
                  <a:cubicBezTo>
                    <a:pt x="211152" y="392414"/>
                    <a:pt x="197625" y="390622"/>
                    <a:pt x="184839" y="386764"/>
                  </a:cubicBezTo>
                  <a:lnTo>
                    <a:pt x="184919" y="386810"/>
                  </a:lnTo>
                  <a:lnTo>
                    <a:pt x="145861" y="434507"/>
                  </a:lnTo>
                  <a:lnTo>
                    <a:pt x="85053" y="399399"/>
                  </a:lnTo>
                  <a:lnTo>
                    <a:pt x="106490" y="342627"/>
                  </a:lnTo>
                  <a:cubicBezTo>
                    <a:pt x="95144" y="331282"/>
                    <a:pt x="85433" y="318309"/>
                    <a:pt x="78394" y="303725"/>
                  </a:cubicBezTo>
                  <a:lnTo>
                    <a:pt x="79518" y="307920"/>
                  </a:lnTo>
                  <a:lnTo>
                    <a:pt x="18173" y="314028"/>
                  </a:lnTo>
                  <a:lnTo>
                    <a:pt x="0" y="246206"/>
                  </a:lnTo>
                  <a:lnTo>
                    <a:pt x="56181" y="220824"/>
                  </a:lnTo>
                  <a:lnTo>
                    <a:pt x="57258" y="224845"/>
                  </a:lnTo>
                  <a:cubicBezTo>
                    <a:pt x="57180" y="224316"/>
                    <a:pt x="57178" y="223787"/>
                    <a:pt x="57178" y="223256"/>
                  </a:cubicBezTo>
                  <a:cubicBezTo>
                    <a:pt x="57178" y="208434"/>
                    <a:pt x="59083" y="194056"/>
                    <a:pt x="63293" y="180520"/>
                  </a:cubicBezTo>
                  <a:lnTo>
                    <a:pt x="15837" y="141658"/>
                  </a:lnTo>
                  <a:lnTo>
                    <a:pt x="50944" y="80851"/>
                  </a:lnTo>
                  <a:lnTo>
                    <a:pt x="108117" y="102439"/>
                  </a:lnTo>
                  <a:cubicBezTo>
                    <a:pt x="117286" y="93234"/>
                    <a:pt x="127608" y="85204"/>
                    <a:pt x="139087" y="78941"/>
                  </a:cubicBezTo>
                  <a:lnTo>
                    <a:pt x="136934" y="79518"/>
                  </a:lnTo>
                  <a:lnTo>
                    <a:pt x="130825" y="181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43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vs. Instances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 Family (Server 2008, 2012)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 Size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 Type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Settings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Etc…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Instance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Running VM, configured, with code deployed, endpoints opened,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754326"/>
            <a:chOff x="7048983" y="1831035"/>
            <a:chExt cx="4512766" cy="1754326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Keep at least two instances running for improved fault tolerance and SLA.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Load balanced Endpoints are automatically maintained.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19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 Family (Server 2008, 2012)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 Size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 Type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Settings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Etc…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Instance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Running VM, configured, with code deployed, endpoints opened,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754326"/>
            <a:chOff x="7048983" y="1831035"/>
            <a:chExt cx="4512766" cy="1754326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Keep at least two instances running for improved fault tolerance and SLA.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Load balanced Endpoints are automatically maintained.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Scale Up"/>
          <p:cNvGrpSpPr/>
          <p:nvPr/>
        </p:nvGrpSpPr>
        <p:grpSpPr>
          <a:xfrm>
            <a:off x="4754497" y="1846052"/>
            <a:ext cx="599823" cy="4019909"/>
            <a:chOff x="4754497" y="1846052"/>
            <a:chExt cx="1991170" cy="4019909"/>
          </a:xfrm>
        </p:grpSpPr>
        <p:sp>
          <p:nvSpPr>
            <p:cNvPr id="28" name="Down Arrow 27"/>
            <p:cNvSpPr/>
            <p:nvPr/>
          </p:nvSpPr>
          <p:spPr>
            <a:xfrm rot="10800000">
              <a:off x="4754497" y="1846052"/>
              <a:ext cx="1991170" cy="4019909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883902" y="3335679"/>
              <a:ext cx="3732361" cy="132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Scale Up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Scale Up Instance 01"/>
          <p:cNvGrpSpPr/>
          <p:nvPr/>
        </p:nvGrpSpPr>
        <p:grpSpPr>
          <a:xfrm>
            <a:off x="7048983" y="1577637"/>
            <a:ext cx="1365811" cy="1365811"/>
            <a:chOff x="6921662" y="2105312"/>
            <a:chExt cx="1041720" cy="1041720"/>
          </a:xfrm>
        </p:grpSpPr>
        <p:sp>
          <p:nvSpPr>
            <p:cNvPr id="31" name="Rectangle 30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Freeform 31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Scale Up Instance 02"/>
          <p:cNvGrpSpPr/>
          <p:nvPr/>
        </p:nvGrpSpPr>
        <p:grpSpPr>
          <a:xfrm>
            <a:off x="7048983" y="136666"/>
            <a:ext cx="1365811" cy="1365811"/>
            <a:chOff x="6921662" y="2105312"/>
            <a:chExt cx="1041720" cy="1041720"/>
          </a:xfrm>
        </p:grpSpPr>
        <p:sp>
          <p:nvSpPr>
            <p:cNvPr id="34" name="Rectangle 33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6" name="Scale Up Text"/>
          <p:cNvSpPr txBox="1"/>
          <p:nvPr/>
        </p:nvSpPr>
        <p:spPr>
          <a:xfrm>
            <a:off x="8656504" y="1747217"/>
            <a:ext cx="2905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more instances for load balancing and improved fault tolerance when demand is high.</a:t>
            </a:r>
          </a:p>
        </p:txBody>
      </p:sp>
      <p:grpSp>
        <p:nvGrpSpPr>
          <p:cNvPr id="37" name="Load Balanced Web Endpoint"/>
          <p:cNvGrpSpPr/>
          <p:nvPr/>
        </p:nvGrpSpPr>
        <p:grpSpPr>
          <a:xfrm>
            <a:off x="6231254" y="2092198"/>
            <a:ext cx="938584" cy="1611918"/>
            <a:chOff x="6231254" y="3525417"/>
            <a:chExt cx="938584" cy="1611918"/>
          </a:xfrm>
        </p:grpSpPr>
        <p:sp>
          <p:nvSpPr>
            <p:cNvPr id="38" name="Rectangle 37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9" name="Load Balanced Web Endpoint"/>
          <p:cNvGrpSpPr/>
          <p:nvPr/>
        </p:nvGrpSpPr>
        <p:grpSpPr>
          <a:xfrm>
            <a:off x="6231254" y="630393"/>
            <a:ext cx="938584" cy="1611918"/>
            <a:chOff x="6231254" y="3525417"/>
            <a:chExt cx="938584" cy="1611918"/>
          </a:xfrm>
        </p:grpSpPr>
        <p:sp>
          <p:nvSpPr>
            <p:cNvPr id="50" name="Rectangle 49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23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Down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 Family (Server 2008, 2012)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 Size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 Type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Settings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Etc…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Instance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Running VM, configured, with code deployed, endpoints opened,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754326"/>
            <a:chOff x="7048983" y="1831035"/>
            <a:chExt cx="4512766" cy="1754326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Keep at least two instances running for improved fault tolerance and SLA.</a:t>
              </a:r>
              <a:b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Load balanced Endpoints are automatically maintained.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Scale Down"/>
          <p:cNvGrpSpPr/>
          <p:nvPr/>
        </p:nvGrpSpPr>
        <p:grpSpPr>
          <a:xfrm rot="10800000">
            <a:off x="4754497" y="1846052"/>
            <a:ext cx="599823" cy="4019909"/>
            <a:chOff x="4754497" y="1846052"/>
            <a:chExt cx="1991170" cy="4019909"/>
          </a:xfrm>
        </p:grpSpPr>
        <p:sp>
          <p:nvSpPr>
            <p:cNvPr id="28" name="Down Arrow 27"/>
            <p:cNvSpPr/>
            <p:nvPr/>
          </p:nvSpPr>
          <p:spPr>
            <a:xfrm rot="10800000">
              <a:off x="4754497" y="1846052"/>
              <a:ext cx="1991170" cy="401990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883902" y="3335679"/>
              <a:ext cx="3732361" cy="132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Scale Down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Scale Up Instance 01"/>
          <p:cNvGrpSpPr/>
          <p:nvPr/>
        </p:nvGrpSpPr>
        <p:grpSpPr>
          <a:xfrm>
            <a:off x="7048983" y="1577637"/>
            <a:ext cx="1365811" cy="1365811"/>
            <a:chOff x="6921662" y="2105312"/>
            <a:chExt cx="1041720" cy="1041720"/>
          </a:xfrm>
        </p:grpSpPr>
        <p:sp>
          <p:nvSpPr>
            <p:cNvPr id="31" name="Rectangle 30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Freeform 31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Scale Up Instance 02"/>
          <p:cNvGrpSpPr/>
          <p:nvPr/>
        </p:nvGrpSpPr>
        <p:grpSpPr>
          <a:xfrm>
            <a:off x="7048983" y="136666"/>
            <a:ext cx="1365811" cy="1365811"/>
            <a:chOff x="6921662" y="2105312"/>
            <a:chExt cx="1041720" cy="1041720"/>
          </a:xfrm>
        </p:grpSpPr>
        <p:sp>
          <p:nvSpPr>
            <p:cNvPr id="34" name="Rectangle 33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6" name="Scale Down Text"/>
          <p:cNvSpPr txBox="1"/>
          <p:nvPr/>
        </p:nvSpPr>
        <p:spPr>
          <a:xfrm>
            <a:off x="8656504" y="2020118"/>
            <a:ext cx="2905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Remove un-needed instances to save money when demand is low</a:t>
            </a:r>
          </a:p>
        </p:txBody>
      </p:sp>
      <p:grpSp>
        <p:nvGrpSpPr>
          <p:cNvPr id="37" name="Load Balanced Web Endpoint"/>
          <p:cNvGrpSpPr/>
          <p:nvPr/>
        </p:nvGrpSpPr>
        <p:grpSpPr>
          <a:xfrm>
            <a:off x="6231254" y="2092198"/>
            <a:ext cx="938584" cy="1611918"/>
            <a:chOff x="6231254" y="3525417"/>
            <a:chExt cx="938584" cy="1611918"/>
          </a:xfrm>
        </p:grpSpPr>
        <p:sp>
          <p:nvSpPr>
            <p:cNvPr id="38" name="Rectangle 37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9" name="Load Balanced Web Endpoint"/>
          <p:cNvGrpSpPr/>
          <p:nvPr/>
        </p:nvGrpSpPr>
        <p:grpSpPr>
          <a:xfrm>
            <a:off x="6231254" y="630393"/>
            <a:ext cx="938584" cy="1611918"/>
            <a:chOff x="6231254" y="3525417"/>
            <a:chExt cx="938584" cy="1611918"/>
          </a:xfrm>
        </p:grpSpPr>
        <p:sp>
          <p:nvSpPr>
            <p:cNvPr id="50" name="Rectangle 49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Segoe UI Light" panose="020B0502040204020203" pitchFamily="34" charset="0"/>
              </a:rPr>
              <a:t>Compute Web / Worker Role VMs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97814" y="1738988"/>
            <a:ext cx="7383356" cy="424731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“Platform as a Service” (</a:t>
            </a:r>
            <a:r>
              <a:rPr lang="en-US" sz="2800" dirty="0" err="1"/>
              <a:t>PaaS</a:t>
            </a:r>
            <a:r>
              <a:rPr lang="en-US" sz="2800" dirty="0"/>
              <a:t>) solution</a:t>
            </a:r>
          </a:p>
          <a:p>
            <a:pPr marL="460375" lvl="1" indent="0">
              <a:buNone/>
            </a:pPr>
            <a:r>
              <a:rPr lang="en-US" sz="2400" dirty="0"/>
              <a:t>Preconfigured Virtual Machines (VMs)</a:t>
            </a:r>
          </a:p>
          <a:p>
            <a:pPr marL="460375" lvl="1" indent="0">
              <a:buNone/>
            </a:pPr>
            <a:r>
              <a:rPr lang="en-US" sz="2400" dirty="0"/>
              <a:t>Running Windows Server 2012 R2, 2012, or 2008</a:t>
            </a:r>
          </a:p>
          <a:p>
            <a:pPr marL="460375" lvl="1" indent="0">
              <a:buNone/>
            </a:pPr>
            <a:r>
              <a:rPr lang="en-US" sz="2400" dirty="0"/>
              <a:t>You DO NOT need to install the OS</a:t>
            </a:r>
          </a:p>
          <a:p>
            <a:pPr marL="460375" lvl="1" indent="0">
              <a:buNone/>
            </a:pPr>
            <a:r>
              <a:rPr lang="en-US" sz="2400" dirty="0"/>
              <a:t>You DO NOT need to maintain the OS</a:t>
            </a:r>
          </a:p>
          <a:p>
            <a:pPr marL="0" indent="0">
              <a:buNone/>
            </a:pPr>
            <a:r>
              <a:rPr lang="en-US" sz="2800" dirty="0"/>
              <a:t>They are STATELESS</a:t>
            </a:r>
          </a:p>
          <a:p>
            <a:pPr marL="460375" lvl="1" indent="0">
              <a:buNone/>
            </a:pPr>
            <a:r>
              <a:rPr lang="en-US" sz="2400" dirty="0"/>
              <a:t>When a VM is recycled, no data is preserved</a:t>
            </a:r>
          </a:p>
          <a:p>
            <a:pPr marL="460375" lvl="1" indent="0">
              <a:buNone/>
            </a:pPr>
            <a:r>
              <a:rPr lang="en-US" sz="2400" dirty="0"/>
              <a:t>Data in local storage (local to the VM) will be lost</a:t>
            </a:r>
          </a:p>
          <a:p>
            <a:pPr marL="460375" lvl="1" indent="0">
              <a:buNone/>
            </a:pPr>
            <a:r>
              <a:rPr lang="en-US" sz="2400" dirty="0"/>
              <a:t>Persist data in Table or Blob Storage or SQL Azure</a:t>
            </a:r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6182" y="2003835"/>
            <a:ext cx="2990344" cy="2986613"/>
            <a:chOff x="442650" y="1524445"/>
            <a:chExt cx="1413750" cy="1411986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442650" y="1524445"/>
              <a:ext cx="1413750" cy="141198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b" anchorCtr="0"/>
            <a:lstStyle/>
            <a:p>
              <a:pPr defTabSz="1218936"/>
              <a:r>
                <a:rPr lang="en-US" dirty="0">
                  <a:solidFill>
                    <a:srgbClr val="FFFFFF">
                      <a:alpha val="99000"/>
                    </a:srgb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Role Virtual Machines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39745" y="1752600"/>
              <a:ext cx="819560" cy="871538"/>
              <a:chOff x="739745" y="1752600"/>
              <a:chExt cx="819560" cy="871538"/>
            </a:xfrm>
            <a:grpFill/>
          </p:grpSpPr>
          <p:sp>
            <p:nvSpPr>
              <p:cNvPr id="7" name="Rounded Rectangle 1"/>
              <p:cNvSpPr/>
              <p:nvPr/>
            </p:nvSpPr>
            <p:spPr bwMode="auto">
              <a:xfrm>
                <a:off x="739745" y="1752600"/>
                <a:ext cx="819560" cy="652463"/>
              </a:xfrm>
              <a:custGeom>
                <a:avLst/>
                <a:gdLst/>
                <a:ahLst/>
                <a:cxnLst/>
                <a:rect l="l" t="t" r="r" b="b"/>
                <a:pathLst>
                  <a:path w="819560" h="652463">
                    <a:moveTo>
                      <a:pt x="115718" y="61913"/>
                    </a:moveTo>
                    <a:cubicBezTo>
                      <a:pt x="93045" y="61913"/>
                      <a:pt x="74664" y="80294"/>
                      <a:pt x="74664" y="102967"/>
                    </a:cubicBezTo>
                    <a:lnTo>
                      <a:pt x="74664" y="549497"/>
                    </a:lnTo>
                    <a:cubicBezTo>
                      <a:pt x="74664" y="572170"/>
                      <a:pt x="93045" y="590551"/>
                      <a:pt x="115718" y="590551"/>
                    </a:cubicBezTo>
                    <a:lnTo>
                      <a:pt x="703844" y="590551"/>
                    </a:lnTo>
                    <a:cubicBezTo>
                      <a:pt x="726517" y="590551"/>
                      <a:pt x="744898" y="572170"/>
                      <a:pt x="744898" y="549497"/>
                    </a:cubicBezTo>
                    <a:lnTo>
                      <a:pt x="744898" y="102967"/>
                    </a:lnTo>
                    <a:cubicBezTo>
                      <a:pt x="744898" y="80294"/>
                      <a:pt x="726517" y="61913"/>
                      <a:pt x="703844" y="61913"/>
                    </a:cubicBezTo>
                    <a:close/>
                    <a:moveTo>
                      <a:pt x="37308" y="0"/>
                    </a:moveTo>
                    <a:lnTo>
                      <a:pt x="782252" y="0"/>
                    </a:lnTo>
                    <a:cubicBezTo>
                      <a:pt x="802857" y="0"/>
                      <a:pt x="819560" y="16703"/>
                      <a:pt x="819560" y="37308"/>
                    </a:cubicBezTo>
                    <a:lnTo>
                      <a:pt x="819560" y="615155"/>
                    </a:lnTo>
                    <a:cubicBezTo>
                      <a:pt x="819560" y="635760"/>
                      <a:pt x="802857" y="652463"/>
                      <a:pt x="782252" y="652463"/>
                    </a:cubicBezTo>
                    <a:lnTo>
                      <a:pt x="37308" y="652463"/>
                    </a:lnTo>
                    <a:cubicBezTo>
                      <a:pt x="16703" y="652463"/>
                      <a:pt x="0" y="635760"/>
                      <a:pt x="0" y="615155"/>
                    </a:cubicBezTo>
                    <a:lnTo>
                      <a:pt x="0" y="37308"/>
                    </a:lnTo>
                    <a:cubicBezTo>
                      <a:pt x="0" y="16703"/>
                      <a:pt x="16703" y="0"/>
                      <a:pt x="37308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Oval 2"/>
              <p:cNvSpPr/>
              <p:nvPr/>
            </p:nvSpPr>
            <p:spPr bwMode="auto">
              <a:xfrm>
                <a:off x="885786" y="1898846"/>
                <a:ext cx="527479" cy="359970"/>
              </a:xfrm>
              <a:custGeom>
                <a:avLst/>
                <a:gdLst/>
                <a:ahLst/>
                <a:cxnLst/>
                <a:rect l="l" t="t" r="r" b="b"/>
                <a:pathLst>
                  <a:path w="806079" h="550097">
                    <a:moveTo>
                      <a:pt x="513182" y="0"/>
                    </a:moveTo>
                    <a:cubicBezTo>
                      <a:pt x="617747" y="0"/>
                      <a:pt x="702514" y="84767"/>
                      <a:pt x="702514" y="189332"/>
                    </a:cubicBezTo>
                    <a:cubicBezTo>
                      <a:pt x="702514" y="206482"/>
                      <a:pt x="700234" y="223099"/>
                      <a:pt x="695191" y="238690"/>
                    </a:cubicBezTo>
                    <a:cubicBezTo>
                      <a:pt x="759875" y="257891"/>
                      <a:pt x="806079" y="318231"/>
                      <a:pt x="806079" y="389361"/>
                    </a:cubicBezTo>
                    <a:cubicBezTo>
                      <a:pt x="806079" y="478132"/>
                      <a:pt x="734115" y="550096"/>
                      <a:pt x="645344" y="550096"/>
                    </a:cubicBezTo>
                    <a:lnTo>
                      <a:pt x="645339" y="550095"/>
                    </a:lnTo>
                    <a:lnTo>
                      <a:pt x="160745" y="550095"/>
                    </a:lnTo>
                    <a:cubicBezTo>
                      <a:pt x="160742" y="550097"/>
                      <a:pt x="160738" y="550097"/>
                      <a:pt x="160735" y="550097"/>
                    </a:cubicBezTo>
                    <a:cubicBezTo>
                      <a:pt x="71964" y="550097"/>
                      <a:pt x="0" y="478133"/>
                      <a:pt x="0" y="389362"/>
                    </a:cubicBezTo>
                    <a:cubicBezTo>
                      <a:pt x="0" y="318387"/>
                      <a:pt x="46004" y="258155"/>
                      <a:pt x="110460" y="238777"/>
                    </a:cubicBezTo>
                    <a:cubicBezTo>
                      <a:pt x="104615" y="226580"/>
                      <a:pt x="102400" y="212977"/>
                      <a:pt x="102400" y="198856"/>
                    </a:cubicBezTo>
                    <a:cubicBezTo>
                      <a:pt x="102400" y="125869"/>
                      <a:pt x="161567" y="66702"/>
                      <a:pt x="234554" y="66702"/>
                    </a:cubicBezTo>
                    <a:cubicBezTo>
                      <a:pt x="277173" y="66702"/>
                      <a:pt x="315080" y="86876"/>
                      <a:pt x="337520" y="119528"/>
                    </a:cubicBezTo>
                    <a:cubicBezTo>
                      <a:pt x="365006" y="49446"/>
                      <a:pt x="433320" y="0"/>
                      <a:pt x="51318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904875" y="2426494"/>
                <a:ext cx="423863" cy="197644"/>
              </a:xfrm>
              <a:custGeom>
                <a:avLst/>
                <a:gdLst/>
                <a:ahLst/>
                <a:cxnLst/>
                <a:rect l="l" t="t" r="r" b="b"/>
                <a:pathLst>
                  <a:path w="423863" h="197644">
                    <a:moveTo>
                      <a:pt x="367741" y="126444"/>
                    </a:moveTo>
                    <a:lnTo>
                      <a:pt x="367741" y="152916"/>
                    </a:lnTo>
                    <a:lnTo>
                      <a:pt x="392653" y="152916"/>
                    </a:lnTo>
                    <a:lnTo>
                      <a:pt x="392653" y="126444"/>
                    </a:lnTo>
                    <a:close/>
                    <a:moveTo>
                      <a:pt x="337639" y="126444"/>
                    </a:moveTo>
                    <a:lnTo>
                      <a:pt x="337639" y="152916"/>
                    </a:lnTo>
                    <a:lnTo>
                      <a:pt x="362551" y="152916"/>
                    </a:lnTo>
                    <a:lnTo>
                      <a:pt x="362551" y="126444"/>
                    </a:lnTo>
                    <a:close/>
                    <a:moveTo>
                      <a:pt x="306240" y="126444"/>
                    </a:moveTo>
                    <a:lnTo>
                      <a:pt x="306240" y="152916"/>
                    </a:lnTo>
                    <a:lnTo>
                      <a:pt x="331152" y="152916"/>
                    </a:lnTo>
                    <a:lnTo>
                      <a:pt x="331152" y="126444"/>
                    </a:lnTo>
                    <a:close/>
                    <a:moveTo>
                      <a:pt x="122811" y="126444"/>
                    </a:moveTo>
                    <a:lnTo>
                      <a:pt x="122811" y="152916"/>
                    </a:lnTo>
                    <a:lnTo>
                      <a:pt x="301050" y="152916"/>
                    </a:lnTo>
                    <a:lnTo>
                      <a:pt x="301050" y="126444"/>
                    </a:lnTo>
                    <a:close/>
                    <a:moveTo>
                      <a:pt x="92710" y="126444"/>
                    </a:moveTo>
                    <a:lnTo>
                      <a:pt x="92710" y="152916"/>
                    </a:lnTo>
                    <a:lnTo>
                      <a:pt x="117622" y="152916"/>
                    </a:lnTo>
                    <a:lnTo>
                      <a:pt x="117622" y="126444"/>
                    </a:lnTo>
                    <a:close/>
                    <a:moveTo>
                      <a:pt x="61311" y="126444"/>
                    </a:moveTo>
                    <a:lnTo>
                      <a:pt x="61311" y="152916"/>
                    </a:lnTo>
                    <a:lnTo>
                      <a:pt x="86223" y="152916"/>
                    </a:lnTo>
                    <a:lnTo>
                      <a:pt x="86223" y="126444"/>
                    </a:lnTo>
                    <a:close/>
                    <a:moveTo>
                      <a:pt x="31209" y="126444"/>
                    </a:moveTo>
                    <a:lnTo>
                      <a:pt x="31209" y="152916"/>
                    </a:lnTo>
                    <a:lnTo>
                      <a:pt x="56121" y="152916"/>
                    </a:lnTo>
                    <a:lnTo>
                      <a:pt x="56121" y="126444"/>
                    </a:lnTo>
                    <a:close/>
                    <a:moveTo>
                      <a:pt x="367741" y="94459"/>
                    </a:moveTo>
                    <a:lnTo>
                      <a:pt x="367741" y="120931"/>
                    </a:lnTo>
                    <a:lnTo>
                      <a:pt x="392653" y="120931"/>
                    </a:lnTo>
                    <a:lnTo>
                      <a:pt x="392653" y="94459"/>
                    </a:lnTo>
                    <a:close/>
                    <a:moveTo>
                      <a:pt x="337639" y="94459"/>
                    </a:moveTo>
                    <a:lnTo>
                      <a:pt x="337639" y="120931"/>
                    </a:lnTo>
                    <a:lnTo>
                      <a:pt x="362551" y="120931"/>
                    </a:lnTo>
                    <a:lnTo>
                      <a:pt x="362551" y="94459"/>
                    </a:lnTo>
                    <a:close/>
                    <a:moveTo>
                      <a:pt x="306240" y="94459"/>
                    </a:moveTo>
                    <a:lnTo>
                      <a:pt x="306240" y="120931"/>
                    </a:lnTo>
                    <a:lnTo>
                      <a:pt x="331152" y="120931"/>
                    </a:lnTo>
                    <a:lnTo>
                      <a:pt x="331152" y="94459"/>
                    </a:lnTo>
                    <a:close/>
                    <a:moveTo>
                      <a:pt x="276139" y="94459"/>
                    </a:moveTo>
                    <a:lnTo>
                      <a:pt x="276139" y="120931"/>
                    </a:lnTo>
                    <a:lnTo>
                      <a:pt x="301051" y="120931"/>
                    </a:lnTo>
                    <a:lnTo>
                      <a:pt x="301051" y="94459"/>
                    </a:lnTo>
                    <a:close/>
                    <a:moveTo>
                      <a:pt x="122811" y="94459"/>
                    </a:moveTo>
                    <a:lnTo>
                      <a:pt x="122811" y="120931"/>
                    </a:lnTo>
                    <a:lnTo>
                      <a:pt x="147723" y="120931"/>
                    </a:lnTo>
                    <a:lnTo>
                      <a:pt x="147723" y="94459"/>
                    </a:lnTo>
                    <a:close/>
                    <a:moveTo>
                      <a:pt x="92710" y="94459"/>
                    </a:moveTo>
                    <a:lnTo>
                      <a:pt x="92710" y="120931"/>
                    </a:lnTo>
                    <a:lnTo>
                      <a:pt x="117622" y="120931"/>
                    </a:lnTo>
                    <a:lnTo>
                      <a:pt x="117622" y="94459"/>
                    </a:lnTo>
                    <a:close/>
                    <a:moveTo>
                      <a:pt x="61311" y="94459"/>
                    </a:moveTo>
                    <a:lnTo>
                      <a:pt x="61311" y="120931"/>
                    </a:lnTo>
                    <a:lnTo>
                      <a:pt x="86223" y="120931"/>
                    </a:lnTo>
                    <a:lnTo>
                      <a:pt x="86223" y="94459"/>
                    </a:lnTo>
                    <a:close/>
                    <a:moveTo>
                      <a:pt x="31209" y="94459"/>
                    </a:moveTo>
                    <a:lnTo>
                      <a:pt x="31209" y="120931"/>
                    </a:lnTo>
                    <a:lnTo>
                      <a:pt x="56121" y="120931"/>
                    </a:lnTo>
                    <a:lnTo>
                      <a:pt x="56121" y="94459"/>
                    </a:lnTo>
                    <a:close/>
                    <a:moveTo>
                      <a:pt x="245804" y="94458"/>
                    </a:moveTo>
                    <a:lnTo>
                      <a:pt x="245804" y="120930"/>
                    </a:lnTo>
                    <a:lnTo>
                      <a:pt x="270716" y="120930"/>
                    </a:lnTo>
                    <a:lnTo>
                      <a:pt x="270716" y="94458"/>
                    </a:lnTo>
                    <a:close/>
                    <a:moveTo>
                      <a:pt x="215702" y="94458"/>
                    </a:moveTo>
                    <a:lnTo>
                      <a:pt x="215702" y="120930"/>
                    </a:lnTo>
                    <a:lnTo>
                      <a:pt x="240614" y="120930"/>
                    </a:lnTo>
                    <a:lnTo>
                      <a:pt x="240614" y="94458"/>
                    </a:lnTo>
                    <a:close/>
                    <a:moveTo>
                      <a:pt x="184303" y="94458"/>
                    </a:moveTo>
                    <a:lnTo>
                      <a:pt x="184303" y="120930"/>
                    </a:lnTo>
                    <a:lnTo>
                      <a:pt x="209215" y="120930"/>
                    </a:lnTo>
                    <a:lnTo>
                      <a:pt x="209215" y="94458"/>
                    </a:lnTo>
                    <a:close/>
                    <a:moveTo>
                      <a:pt x="154202" y="94458"/>
                    </a:moveTo>
                    <a:lnTo>
                      <a:pt x="154202" y="120930"/>
                    </a:lnTo>
                    <a:lnTo>
                      <a:pt x="179114" y="120930"/>
                    </a:lnTo>
                    <a:lnTo>
                      <a:pt x="179114" y="94458"/>
                    </a:lnTo>
                    <a:close/>
                    <a:moveTo>
                      <a:pt x="367741" y="62473"/>
                    </a:moveTo>
                    <a:lnTo>
                      <a:pt x="367741" y="88945"/>
                    </a:lnTo>
                    <a:lnTo>
                      <a:pt x="392653" y="88945"/>
                    </a:lnTo>
                    <a:lnTo>
                      <a:pt x="392653" y="62473"/>
                    </a:lnTo>
                    <a:close/>
                    <a:moveTo>
                      <a:pt x="337639" y="62473"/>
                    </a:moveTo>
                    <a:lnTo>
                      <a:pt x="337639" y="88945"/>
                    </a:lnTo>
                    <a:lnTo>
                      <a:pt x="362551" y="88945"/>
                    </a:lnTo>
                    <a:lnTo>
                      <a:pt x="362551" y="62473"/>
                    </a:lnTo>
                    <a:close/>
                    <a:moveTo>
                      <a:pt x="306240" y="62473"/>
                    </a:moveTo>
                    <a:lnTo>
                      <a:pt x="306240" y="88945"/>
                    </a:lnTo>
                    <a:lnTo>
                      <a:pt x="331152" y="88945"/>
                    </a:lnTo>
                    <a:lnTo>
                      <a:pt x="331152" y="62473"/>
                    </a:lnTo>
                    <a:close/>
                    <a:moveTo>
                      <a:pt x="276139" y="62473"/>
                    </a:moveTo>
                    <a:lnTo>
                      <a:pt x="276139" y="88945"/>
                    </a:lnTo>
                    <a:lnTo>
                      <a:pt x="301051" y="88945"/>
                    </a:lnTo>
                    <a:lnTo>
                      <a:pt x="301051" y="62473"/>
                    </a:lnTo>
                    <a:close/>
                    <a:moveTo>
                      <a:pt x="245804" y="62473"/>
                    </a:moveTo>
                    <a:lnTo>
                      <a:pt x="245804" y="88945"/>
                    </a:lnTo>
                    <a:lnTo>
                      <a:pt x="270716" y="88945"/>
                    </a:lnTo>
                    <a:lnTo>
                      <a:pt x="270716" y="62473"/>
                    </a:lnTo>
                    <a:close/>
                    <a:moveTo>
                      <a:pt x="215702" y="62473"/>
                    </a:moveTo>
                    <a:lnTo>
                      <a:pt x="215702" y="88945"/>
                    </a:lnTo>
                    <a:lnTo>
                      <a:pt x="240614" y="88945"/>
                    </a:lnTo>
                    <a:lnTo>
                      <a:pt x="240614" y="62473"/>
                    </a:lnTo>
                    <a:close/>
                    <a:moveTo>
                      <a:pt x="184303" y="62473"/>
                    </a:moveTo>
                    <a:lnTo>
                      <a:pt x="184303" y="88945"/>
                    </a:lnTo>
                    <a:lnTo>
                      <a:pt x="209215" y="88945"/>
                    </a:lnTo>
                    <a:lnTo>
                      <a:pt x="209215" y="62473"/>
                    </a:lnTo>
                    <a:close/>
                    <a:moveTo>
                      <a:pt x="154202" y="62473"/>
                    </a:moveTo>
                    <a:lnTo>
                      <a:pt x="154202" y="88945"/>
                    </a:lnTo>
                    <a:lnTo>
                      <a:pt x="179114" y="88945"/>
                    </a:lnTo>
                    <a:lnTo>
                      <a:pt x="179114" y="62473"/>
                    </a:lnTo>
                    <a:close/>
                    <a:moveTo>
                      <a:pt x="122811" y="62473"/>
                    </a:moveTo>
                    <a:lnTo>
                      <a:pt x="122811" y="88945"/>
                    </a:lnTo>
                    <a:lnTo>
                      <a:pt x="147723" y="88945"/>
                    </a:lnTo>
                    <a:lnTo>
                      <a:pt x="147723" y="62473"/>
                    </a:lnTo>
                    <a:close/>
                    <a:moveTo>
                      <a:pt x="92710" y="62473"/>
                    </a:moveTo>
                    <a:lnTo>
                      <a:pt x="92710" y="88945"/>
                    </a:lnTo>
                    <a:lnTo>
                      <a:pt x="117622" y="88945"/>
                    </a:lnTo>
                    <a:lnTo>
                      <a:pt x="117622" y="62473"/>
                    </a:lnTo>
                    <a:close/>
                    <a:moveTo>
                      <a:pt x="61311" y="62473"/>
                    </a:moveTo>
                    <a:lnTo>
                      <a:pt x="61311" y="88945"/>
                    </a:lnTo>
                    <a:lnTo>
                      <a:pt x="86223" y="88945"/>
                    </a:lnTo>
                    <a:lnTo>
                      <a:pt x="86223" y="62473"/>
                    </a:lnTo>
                    <a:close/>
                    <a:moveTo>
                      <a:pt x="31209" y="62473"/>
                    </a:moveTo>
                    <a:lnTo>
                      <a:pt x="31209" y="88945"/>
                    </a:lnTo>
                    <a:lnTo>
                      <a:pt x="56121" y="88945"/>
                    </a:lnTo>
                    <a:lnTo>
                      <a:pt x="56121" y="62473"/>
                    </a:lnTo>
                    <a:close/>
                    <a:moveTo>
                      <a:pt x="367741" y="30488"/>
                    </a:moveTo>
                    <a:lnTo>
                      <a:pt x="367741" y="56960"/>
                    </a:lnTo>
                    <a:lnTo>
                      <a:pt x="392653" y="56960"/>
                    </a:lnTo>
                    <a:lnTo>
                      <a:pt x="392653" y="30488"/>
                    </a:lnTo>
                    <a:close/>
                    <a:moveTo>
                      <a:pt x="337639" y="30488"/>
                    </a:moveTo>
                    <a:lnTo>
                      <a:pt x="337639" y="56960"/>
                    </a:lnTo>
                    <a:lnTo>
                      <a:pt x="362551" y="56960"/>
                    </a:lnTo>
                    <a:lnTo>
                      <a:pt x="362551" y="30488"/>
                    </a:lnTo>
                    <a:close/>
                    <a:moveTo>
                      <a:pt x="306240" y="30488"/>
                    </a:moveTo>
                    <a:lnTo>
                      <a:pt x="306240" y="56960"/>
                    </a:lnTo>
                    <a:lnTo>
                      <a:pt x="331152" y="56960"/>
                    </a:lnTo>
                    <a:lnTo>
                      <a:pt x="331152" y="30488"/>
                    </a:lnTo>
                    <a:close/>
                    <a:moveTo>
                      <a:pt x="276139" y="30488"/>
                    </a:moveTo>
                    <a:lnTo>
                      <a:pt x="276139" y="56960"/>
                    </a:lnTo>
                    <a:lnTo>
                      <a:pt x="301051" y="56960"/>
                    </a:lnTo>
                    <a:lnTo>
                      <a:pt x="301051" y="30488"/>
                    </a:lnTo>
                    <a:close/>
                    <a:moveTo>
                      <a:pt x="122811" y="30488"/>
                    </a:moveTo>
                    <a:lnTo>
                      <a:pt x="122811" y="56960"/>
                    </a:lnTo>
                    <a:lnTo>
                      <a:pt x="147723" y="56960"/>
                    </a:lnTo>
                    <a:lnTo>
                      <a:pt x="147723" y="30488"/>
                    </a:lnTo>
                    <a:close/>
                    <a:moveTo>
                      <a:pt x="92710" y="30488"/>
                    </a:moveTo>
                    <a:lnTo>
                      <a:pt x="92710" y="56960"/>
                    </a:lnTo>
                    <a:lnTo>
                      <a:pt x="117622" y="56960"/>
                    </a:lnTo>
                    <a:lnTo>
                      <a:pt x="117622" y="30488"/>
                    </a:lnTo>
                    <a:close/>
                    <a:moveTo>
                      <a:pt x="61311" y="30488"/>
                    </a:moveTo>
                    <a:lnTo>
                      <a:pt x="61311" y="56960"/>
                    </a:lnTo>
                    <a:lnTo>
                      <a:pt x="86223" y="56960"/>
                    </a:lnTo>
                    <a:lnTo>
                      <a:pt x="86223" y="30488"/>
                    </a:lnTo>
                    <a:close/>
                    <a:moveTo>
                      <a:pt x="31209" y="30488"/>
                    </a:moveTo>
                    <a:lnTo>
                      <a:pt x="31209" y="56960"/>
                    </a:lnTo>
                    <a:lnTo>
                      <a:pt x="56121" y="56960"/>
                    </a:lnTo>
                    <a:lnTo>
                      <a:pt x="56121" y="30488"/>
                    </a:lnTo>
                    <a:close/>
                    <a:moveTo>
                      <a:pt x="245804" y="30487"/>
                    </a:moveTo>
                    <a:lnTo>
                      <a:pt x="245804" y="56959"/>
                    </a:lnTo>
                    <a:lnTo>
                      <a:pt x="270716" y="56959"/>
                    </a:lnTo>
                    <a:lnTo>
                      <a:pt x="270716" y="30487"/>
                    </a:lnTo>
                    <a:close/>
                    <a:moveTo>
                      <a:pt x="215702" y="30487"/>
                    </a:moveTo>
                    <a:lnTo>
                      <a:pt x="215702" y="56959"/>
                    </a:lnTo>
                    <a:lnTo>
                      <a:pt x="240614" y="56959"/>
                    </a:lnTo>
                    <a:lnTo>
                      <a:pt x="240614" y="30487"/>
                    </a:lnTo>
                    <a:close/>
                    <a:moveTo>
                      <a:pt x="184303" y="30487"/>
                    </a:moveTo>
                    <a:lnTo>
                      <a:pt x="184303" y="56959"/>
                    </a:lnTo>
                    <a:lnTo>
                      <a:pt x="209215" y="56959"/>
                    </a:lnTo>
                    <a:lnTo>
                      <a:pt x="209215" y="30487"/>
                    </a:lnTo>
                    <a:close/>
                    <a:moveTo>
                      <a:pt x="154202" y="30487"/>
                    </a:moveTo>
                    <a:lnTo>
                      <a:pt x="154202" y="56959"/>
                    </a:lnTo>
                    <a:lnTo>
                      <a:pt x="179114" y="56959"/>
                    </a:lnTo>
                    <a:lnTo>
                      <a:pt x="179114" y="30487"/>
                    </a:lnTo>
                    <a:close/>
                    <a:moveTo>
                      <a:pt x="0" y="0"/>
                    </a:moveTo>
                    <a:lnTo>
                      <a:pt x="423863" y="0"/>
                    </a:lnTo>
                    <a:lnTo>
                      <a:pt x="423863" y="197644"/>
                    </a:lnTo>
                    <a:lnTo>
                      <a:pt x="0" y="197644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1362009" y="2461991"/>
                <a:ext cx="85791" cy="139633"/>
              </a:xfrm>
              <a:prstGeom prst="round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12" name="STATELESS"/>
          <p:cNvSpPr/>
          <p:nvPr/>
        </p:nvSpPr>
        <p:spPr>
          <a:xfrm>
            <a:off x="5478066" y="4086147"/>
            <a:ext cx="1837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kern="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STATELESS</a:t>
            </a:r>
          </a:p>
        </p:txBody>
      </p:sp>
      <p:sp>
        <p:nvSpPr>
          <p:cNvPr id="15" name="BIG STATELESS"/>
          <p:cNvSpPr/>
          <p:nvPr/>
        </p:nvSpPr>
        <p:spPr>
          <a:xfrm>
            <a:off x="3896139" y="1643270"/>
            <a:ext cx="7585031" cy="4343035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kern="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STATELESS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rt 4"/>
          <p:cNvSpPr/>
          <p:nvPr/>
        </p:nvSpPr>
        <p:spPr>
          <a:xfrm>
            <a:off x="3041374" y="384314"/>
            <a:ext cx="5844208" cy="5844208"/>
          </a:xfrm>
          <a:prstGeom prst="hear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295" y="1285461"/>
            <a:ext cx="11370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76200">
                  <a:solidFill>
                    <a:schemeClr val="bg1"/>
                  </a:solidFill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EMBRACE STATELESS AND YOU’LL LOVE </a:t>
            </a:r>
            <a:r>
              <a:rPr lang="en-US" sz="9600" dirty="0" err="1">
                <a:ln w="76200">
                  <a:solidFill>
                    <a:schemeClr val="bg1"/>
                  </a:solidFill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PaaS</a:t>
            </a:r>
            <a:r>
              <a:rPr lang="en-US" sz="9600" dirty="0">
                <a:ln w="76200">
                  <a:solidFill>
                    <a:schemeClr val="bg1"/>
                  </a:solidFill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296" y="1285461"/>
            <a:ext cx="11370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EMBRACE STATELESS AND YOU’LL LOVE </a:t>
            </a:r>
            <a:r>
              <a:rPr lang="en-US" sz="9600" dirty="0" err="1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PaaS</a:t>
            </a:r>
            <a:r>
              <a:rPr lang="en-US" sz="9600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879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9" name="Straight Connector 798"/>
          <p:cNvCxnSpPr/>
          <p:nvPr/>
        </p:nvCxnSpPr>
        <p:spPr>
          <a:xfrm>
            <a:off x="1652588" y="5530835"/>
            <a:ext cx="88646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Azure Fabric Controller &amp; Role Instance Recovery</a:t>
            </a:r>
          </a:p>
        </p:txBody>
      </p:sp>
      <p:sp>
        <p:nvSpPr>
          <p:cNvPr id="504" name="Fabric Controller"/>
          <p:cNvSpPr/>
          <p:nvPr/>
        </p:nvSpPr>
        <p:spPr bwMode="auto">
          <a:xfrm>
            <a:off x="4590399" y="1123950"/>
            <a:ext cx="2898761" cy="66675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Fabric Controller</a:t>
            </a:r>
          </a:p>
        </p:txBody>
      </p:sp>
      <p:sp>
        <p:nvSpPr>
          <p:cNvPr id="505" name="Storage Services"/>
          <p:cNvSpPr/>
          <p:nvPr/>
        </p:nvSpPr>
        <p:spPr bwMode="auto">
          <a:xfrm>
            <a:off x="1927200" y="5594337"/>
            <a:ext cx="8240360" cy="66675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Tables / Queues/ Blobs / Azure SQL Database</a:t>
            </a:r>
          </a:p>
        </p:txBody>
      </p:sp>
      <p:grpSp>
        <p:nvGrpSpPr>
          <p:cNvPr id="519" name="Fabric Controller Connectors"/>
          <p:cNvGrpSpPr/>
          <p:nvPr/>
        </p:nvGrpSpPr>
        <p:grpSpPr>
          <a:xfrm>
            <a:off x="2839979" y="1457325"/>
            <a:ext cx="6383647" cy="485841"/>
            <a:chOff x="2838390" y="1457324"/>
            <a:chExt cx="6383647" cy="485841"/>
          </a:xfrm>
        </p:grpSpPr>
        <p:cxnSp>
          <p:nvCxnSpPr>
            <p:cNvPr id="508" name="Elbow Connector 507"/>
            <p:cNvCxnSpPr>
              <a:stCxn id="504" idx="1"/>
              <a:endCxn id="5" idx="0"/>
            </p:cNvCxnSpPr>
            <p:nvPr/>
          </p:nvCxnSpPr>
          <p:spPr>
            <a:xfrm rot="10800000" flipV="1">
              <a:off x="2838390" y="1457324"/>
              <a:ext cx="1750420" cy="4858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Elbow Connector 509"/>
            <p:cNvCxnSpPr>
              <a:stCxn id="504" idx="2"/>
              <a:endCxn id="592" idx="0"/>
            </p:cNvCxnSpPr>
            <p:nvPr/>
          </p:nvCxnSpPr>
          <p:spPr>
            <a:xfrm rot="5400000">
              <a:off x="5426000" y="1330973"/>
              <a:ext cx="152464" cy="107191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Elbow Connector 511"/>
            <p:cNvCxnSpPr>
              <a:stCxn id="504" idx="2"/>
              <a:endCxn id="620" idx="0"/>
            </p:cNvCxnSpPr>
            <p:nvPr/>
          </p:nvCxnSpPr>
          <p:spPr>
            <a:xfrm rot="16200000" flipH="1">
              <a:off x="6489940" y="1338950"/>
              <a:ext cx="152464" cy="105596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Elbow Connector 513"/>
            <p:cNvCxnSpPr>
              <a:stCxn id="504" idx="3"/>
              <a:endCxn id="648" idx="0"/>
            </p:cNvCxnSpPr>
            <p:nvPr/>
          </p:nvCxnSpPr>
          <p:spPr>
            <a:xfrm>
              <a:off x="7487571" y="1457325"/>
              <a:ext cx="1734466" cy="4858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9" name="Server Racks"/>
          <p:cNvGrpSpPr/>
          <p:nvPr/>
        </p:nvGrpSpPr>
        <p:grpSpPr>
          <a:xfrm>
            <a:off x="1932165" y="1943164"/>
            <a:ext cx="8199272" cy="3514112"/>
            <a:chOff x="1930577" y="1943164"/>
            <a:chExt cx="8199272" cy="3514112"/>
          </a:xfrm>
        </p:grpSpPr>
        <p:grpSp>
          <p:nvGrpSpPr>
            <p:cNvPr id="647" name="Group 646"/>
            <p:cNvGrpSpPr/>
            <p:nvPr/>
          </p:nvGrpSpPr>
          <p:grpSpPr>
            <a:xfrm>
              <a:off x="8314224" y="1943164"/>
              <a:ext cx="1815625" cy="3514112"/>
              <a:chOff x="1930577" y="1951558"/>
              <a:chExt cx="1815625" cy="3514112"/>
            </a:xfrm>
          </p:grpSpPr>
          <p:sp>
            <p:nvSpPr>
              <p:cNvPr id="648" name="Rounded Rectangle 647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49" name="Rectangle 648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650" name="Group 649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71" name="Rectangle 67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72" name="Rectangle 67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73" name="Rectangle 67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1" name="Group 650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67" name="Rectangle 66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8" name="Rectangle 66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69" name="Rectangle 66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70" name="Rectangle 66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2" name="Group 651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63" name="Rectangle 66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4" name="Rectangle 66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3" name="Group 652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59" name="Rectangle 65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1" name="Rectangle 660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62" name="Rectangle 661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4" name="Group 653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55" name="Rectangle 65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6" name="Rectangle 655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57" name="Rectangle 65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591" name="Group 590"/>
            <p:cNvGrpSpPr/>
            <p:nvPr/>
          </p:nvGrpSpPr>
          <p:grpSpPr>
            <a:xfrm>
              <a:off x="4058459" y="1943164"/>
              <a:ext cx="1815625" cy="3514112"/>
              <a:chOff x="1930577" y="1951558"/>
              <a:chExt cx="1815625" cy="3514112"/>
            </a:xfrm>
          </p:grpSpPr>
          <p:sp>
            <p:nvSpPr>
              <p:cNvPr id="592" name="Rounded Rectangle 591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593" name="Rectangle 592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594" name="Group 593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15" name="Rectangle 61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7" name="Rectangle 61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8" name="Rectangle 617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5" name="Group 594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11" name="Rectangle 61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2" name="Rectangle 61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3" name="Rectangle 61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6" name="Group 595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07" name="Rectangle 60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8" name="Rectangle 60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9" name="Rectangle 60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0" name="Rectangle 60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03" name="Rectangle 60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4" name="Rectangle 60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99" name="Rectangle 59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0" name="Rectangle 599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1" name="Rectangle 600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2" name="Rectangle 601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562" name="Group 561"/>
            <p:cNvGrpSpPr/>
            <p:nvPr/>
          </p:nvGrpSpPr>
          <p:grpSpPr>
            <a:xfrm>
              <a:off x="1930577" y="1943164"/>
              <a:ext cx="1815625" cy="3514112"/>
              <a:chOff x="1930577" y="1951558"/>
              <a:chExt cx="1815625" cy="3514112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521" name="Group 520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42" name="Group 541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43" name="Rectangle 54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4" name="Rectangle 54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45" name="Rectangle 544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46" name="Rectangle 545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47" name="Group 546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48" name="Rectangle 547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9" name="Rectangle 548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52" name="Group 551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53" name="Rectangle 55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5" name="Rectangle 554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56" name="Rectangle 555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58" name="Rectangle 557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9" name="Rectangle 558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619" name="Group 618"/>
            <p:cNvGrpSpPr/>
            <p:nvPr/>
          </p:nvGrpSpPr>
          <p:grpSpPr>
            <a:xfrm>
              <a:off x="6186341" y="1943164"/>
              <a:ext cx="1815625" cy="3514112"/>
              <a:chOff x="1930577" y="1951558"/>
              <a:chExt cx="1815625" cy="3514112"/>
            </a:xfrm>
          </p:grpSpPr>
          <p:sp>
            <p:nvSpPr>
              <p:cNvPr id="620" name="Rounded Rectangle 619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21" name="Rectangle 620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622" name="Group 621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43" name="Rectangle 64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4" name="Rectangle 64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3" name="Group 622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9" name="Rectangle 63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0" name="Rectangle 639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4" name="Group 623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5" name="Rectangle 63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6" name="Rectangle 635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7" name="Rectangle 63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5" name="Group 624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1" name="Rectangle 63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2" name="Rectangle 63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3" name="Rectangle 63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6" name="Group 625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27" name="Rectangle 62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8" name="Rectangle 62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29" name="Rectangle 62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0" name="Rectangle 62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</p:grpSp>
      <p:sp>
        <p:nvSpPr>
          <p:cNvPr id="776" name="Original Good VM"/>
          <p:cNvSpPr/>
          <p:nvPr/>
        </p:nvSpPr>
        <p:spPr bwMode="auto">
          <a:xfrm>
            <a:off x="2587163" y="3944032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78" name="Original Good VM Storage Connector"/>
          <p:cNvCxnSpPr/>
          <p:nvPr/>
        </p:nvCxnSpPr>
        <p:spPr>
          <a:xfrm rot="16200000" flipH="1">
            <a:off x="2739591" y="4447725"/>
            <a:ext cx="1499807" cy="793420"/>
          </a:xfrm>
          <a:prstGeom prst="bentConnector3">
            <a:avLst>
              <a:gd name="adj1" fmla="val 675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Bad VM"/>
          <p:cNvSpPr/>
          <p:nvPr/>
        </p:nvSpPr>
        <p:spPr bwMode="auto">
          <a:xfrm>
            <a:off x="2587168" y="3944032"/>
            <a:ext cx="505620" cy="303418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791" name="Recycled Good VM"/>
          <p:cNvSpPr/>
          <p:nvPr/>
        </p:nvSpPr>
        <p:spPr bwMode="auto">
          <a:xfrm>
            <a:off x="4163599" y="3013316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93" name="Recycled Good VM Storage Connector"/>
          <p:cNvCxnSpPr>
            <a:stCxn id="791" idx="1"/>
          </p:cNvCxnSpPr>
          <p:nvPr/>
        </p:nvCxnSpPr>
        <p:spPr>
          <a:xfrm rot="10800000" flipV="1">
            <a:off x="3886209" y="3165025"/>
            <a:ext cx="277390" cy="242931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Third Good VM"/>
          <p:cNvSpPr/>
          <p:nvPr/>
        </p:nvSpPr>
        <p:spPr bwMode="auto">
          <a:xfrm>
            <a:off x="6842927" y="3478070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96" name="Third Good VM Storage Connector"/>
          <p:cNvCxnSpPr>
            <a:stCxn id="795" idx="3"/>
          </p:cNvCxnSpPr>
          <p:nvPr/>
        </p:nvCxnSpPr>
        <p:spPr>
          <a:xfrm>
            <a:off x="7348548" y="3629779"/>
            <a:ext cx="791837" cy="199245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Third Good VM"/>
          <p:cNvSpPr/>
          <p:nvPr/>
        </p:nvSpPr>
        <p:spPr bwMode="auto">
          <a:xfrm>
            <a:off x="8419364" y="4407578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01" name="Third Good VM"/>
          <p:cNvSpPr/>
          <p:nvPr/>
        </p:nvSpPr>
        <p:spPr bwMode="auto">
          <a:xfrm>
            <a:off x="2587168" y="4872332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802" name="Third Good VM Storage Connector"/>
          <p:cNvCxnSpPr>
            <a:stCxn id="800" idx="1"/>
          </p:cNvCxnSpPr>
          <p:nvPr/>
        </p:nvCxnSpPr>
        <p:spPr>
          <a:xfrm rot="10800000" flipV="1">
            <a:off x="8144835" y="4559287"/>
            <a:ext cx="274531" cy="1062948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Third Good VM Storage Connector"/>
          <p:cNvCxnSpPr>
            <a:stCxn id="801" idx="3"/>
          </p:cNvCxnSpPr>
          <p:nvPr/>
        </p:nvCxnSpPr>
        <p:spPr>
          <a:xfrm>
            <a:off x="3092789" y="5024041"/>
            <a:ext cx="793417" cy="570298"/>
          </a:xfrm>
          <a:prstGeom prst="bentConnector3">
            <a:avLst>
              <a:gd name="adj1" fmla="val 9982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ata in Storage"/>
          <p:cNvSpPr/>
          <p:nvPr/>
        </p:nvSpPr>
        <p:spPr bwMode="auto">
          <a:xfrm>
            <a:off x="2035721" y="5708203"/>
            <a:ext cx="908554" cy="43901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17" name="Data in Storage"/>
          <p:cNvSpPr/>
          <p:nvPr/>
        </p:nvSpPr>
        <p:spPr bwMode="auto">
          <a:xfrm>
            <a:off x="9119324" y="5708202"/>
            <a:ext cx="908554" cy="43901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2202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 animBg="1"/>
      <p:bldP spid="505" grpId="0" animBg="1"/>
      <p:bldP spid="776" grpId="0" animBg="1"/>
      <p:bldP spid="776" grpId="1" animBg="1"/>
      <p:bldP spid="776" grpId="2" animBg="1"/>
      <p:bldP spid="776" grpId="3" animBg="1"/>
      <p:bldP spid="790" grpId="0" animBg="1"/>
      <p:bldP spid="790" grpId="1" animBg="1"/>
      <p:bldP spid="790" grpId="2" animBg="1"/>
      <p:bldP spid="790" grpId="3" animBg="1"/>
      <p:bldP spid="791" grpId="0" animBg="1"/>
      <p:bldP spid="795" grpId="0" animBg="1"/>
      <p:bldP spid="800" grpId="0" animBg="1"/>
      <p:bldP spid="801" grpId="0" animBg="1"/>
      <p:bldP spid="114" grpId="0" animBg="1"/>
      <p:bldP spid="1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514" y="189835"/>
            <a:ext cx="11524432" cy="1063487"/>
          </a:xfrm>
        </p:spPr>
        <p:txBody>
          <a:bodyPr/>
          <a:lstStyle/>
          <a:p>
            <a:r>
              <a:rPr lang="en-US" dirty="0"/>
              <a:t>Cloud Services</a:t>
            </a:r>
          </a:p>
        </p:txBody>
      </p:sp>
      <p:sp>
        <p:nvSpPr>
          <p:cNvPr id="6" name="Azure Data Center"/>
          <p:cNvSpPr/>
          <p:nvPr/>
        </p:nvSpPr>
        <p:spPr>
          <a:xfrm>
            <a:off x="815787" y="893732"/>
            <a:ext cx="11090852" cy="54164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Data Center</a:t>
            </a:r>
          </a:p>
        </p:txBody>
      </p:sp>
      <p:sp>
        <p:nvSpPr>
          <p:cNvPr id="7" name="Cloud Service Boundary"/>
          <p:cNvSpPr/>
          <p:nvPr/>
        </p:nvSpPr>
        <p:spPr>
          <a:xfrm>
            <a:off x="1576106" y="1263786"/>
            <a:ext cx="5159374" cy="4915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Service (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cloudservicename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.cloudapp.net)</a:t>
            </a:r>
          </a:p>
        </p:txBody>
      </p:sp>
      <p:sp>
        <p:nvSpPr>
          <p:cNvPr id="9" name="Firewall"/>
          <p:cNvSpPr/>
          <p:nvPr/>
        </p:nvSpPr>
        <p:spPr>
          <a:xfrm rot="16200000">
            <a:off x="-1184176" y="3414471"/>
            <a:ext cx="4910964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13" name="Load Balancer"/>
          <p:cNvSpPr/>
          <p:nvPr/>
        </p:nvSpPr>
        <p:spPr>
          <a:xfrm rot="16200000">
            <a:off x="88521" y="2446575"/>
            <a:ext cx="2670376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grpSp>
        <p:nvGrpSpPr>
          <p:cNvPr id="16" name="VM Instance"/>
          <p:cNvGrpSpPr/>
          <p:nvPr/>
        </p:nvGrpSpPr>
        <p:grpSpPr>
          <a:xfrm>
            <a:off x="3317276" y="4799248"/>
            <a:ext cx="1081944" cy="1081942"/>
            <a:chOff x="4562475" y="4448175"/>
            <a:chExt cx="1000125" cy="1000125"/>
          </a:xfrm>
        </p:grpSpPr>
        <p:sp>
          <p:nvSpPr>
            <p:cNvPr id="14" name="Rectangle 13"/>
            <p:cNvSpPr/>
            <p:nvPr/>
          </p:nvSpPr>
          <p:spPr>
            <a:xfrm>
              <a:off x="4562475" y="4448175"/>
              <a:ext cx="1000125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</a:t>
              </a:r>
            </a:p>
          </p:txBody>
        </p:sp>
        <p:sp>
          <p:nvSpPr>
            <p:cNvPr id="15" name="Virtual Machine Icon"/>
            <p:cNvSpPr>
              <a:spLocks noChangeAspect="1"/>
            </p:cNvSpPr>
            <p:nvPr/>
          </p:nvSpPr>
          <p:spPr>
            <a:xfrm>
              <a:off x="4825063" y="4547470"/>
              <a:ext cx="474946" cy="441258"/>
            </a:xfrm>
            <a:custGeom>
              <a:avLst/>
              <a:gdLst>
                <a:gd name="connsiteX0" fmla="*/ 669199 w 963385"/>
                <a:gd name="connsiteY0" fmla="*/ 282190 h 895047"/>
                <a:gd name="connsiteX1" fmla="*/ 669199 w 963385"/>
                <a:gd name="connsiteY1" fmla="*/ 458516 h 895047"/>
                <a:gd name="connsiteX2" fmla="*/ 509179 w 963385"/>
                <a:gd name="connsiteY2" fmla="*/ 560705 h 895047"/>
                <a:gd name="connsiteX3" fmla="*/ 509179 w 963385"/>
                <a:gd name="connsiteY3" fmla="*/ 374361 h 895047"/>
                <a:gd name="connsiteX4" fmla="*/ 326299 w 963385"/>
                <a:gd name="connsiteY4" fmla="*/ 282190 h 895047"/>
                <a:gd name="connsiteX5" fmla="*/ 486319 w 963385"/>
                <a:gd name="connsiteY5" fmla="*/ 374361 h 895047"/>
                <a:gd name="connsiteX6" fmla="*/ 486319 w 963385"/>
                <a:gd name="connsiteY6" fmla="*/ 560705 h 895047"/>
                <a:gd name="connsiteX7" fmla="*/ 326299 w 963385"/>
                <a:gd name="connsiteY7" fmla="*/ 458516 h 895047"/>
                <a:gd name="connsiteX8" fmla="*/ 505369 w 963385"/>
                <a:gd name="connsiteY8" fmla="*/ 173990 h 895047"/>
                <a:gd name="connsiteX9" fmla="*/ 648244 w 963385"/>
                <a:gd name="connsiteY9" fmla="*/ 258146 h 895047"/>
                <a:gd name="connsiteX10" fmla="*/ 497749 w 963385"/>
                <a:gd name="connsiteY10" fmla="*/ 344305 h 895047"/>
                <a:gd name="connsiteX11" fmla="*/ 347254 w 963385"/>
                <a:gd name="connsiteY11" fmla="*/ 252135 h 895047"/>
                <a:gd name="connsiteX12" fmla="*/ 72572 w 963385"/>
                <a:gd name="connsiteY12" fmla="*/ 74446 h 895047"/>
                <a:gd name="connsiteX13" fmla="*/ 72572 w 963385"/>
                <a:gd name="connsiteY13" fmla="*/ 621514 h 895047"/>
                <a:gd name="connsiteX14" fmla="*/ 890814 w 963385"/>
                <a:gd name="connsiteY14" fmla="*/ 621514 h 895047"/>
                <a:gd name="connsiteX15" fmla="*/ 890814 w 963385"/>
                <a:gd name="connsiteY15" fmla="*/ 74446 h 895047"/>
                <a:gd name="connsiteX16" fmla="*/ 0 w 963385"/>
                <a:gd name="connsiteY16" fmla="*/ 0 h 895047"/>
                <a:gd name="connsiteX17" fmla="*/ 963385 w 963385"/>
                <a:gd name="connsiteY17" fmla="*/ 0 h 895047"/>
                <a:gd name="connsiteX18" fmla="*/ 963385 w 963385"/>
                <a:gd name="connsiteY18" fmla="*/ 695325 h 895047"/>
                <a:gd name="connsiteX19" fmla="*/ 654276 w 963385"/>
                <a:gd name="connsiteY19" fmla="*/ 695325 h 895047"/>
                <a:gd name="connsiteX20" fmla="*/ 601324 w 963385"/>
                <a:gd name="connsiteY20" fmla="*/ 730424 h 895047"/>
                <a:gd name="connsiteX21" fmla="*/ 596808 w 963385"/>
                <a:gd name="connsiteY21" fmla="*/ 752793 h 895047"/>
                <a:gd name="connsiteX22" fmla="*/ 601324 w 963385"/>
                <a:gd name="connsiteY22" fmla="*/ 775161 h 895047"/>
                <a:gd name="connsiteX23" fmla="*/ 654276 w 963385"/>
                <a:gd name="connsiteY23" fmla="*/ 810260 h 895047"/>
                <a:gd name="connsiteX24" fmla="*/ 890814 w 963385"/>
                <a:gd name="connsiteY24" fmla="*/ 810261 h 895047"/>
                <a:gd name="connsiteX25" fmla="*/ 890814 w 963385"/>
                <a:gd name="connsiteY25" fmla="*/ 895047 h 895047"/>
                <a:gd name="connsiteX26" fmla="*/ 72572 w 963385"/>
                <a:gd name="connsiteY26" fmla="*/ 895047 h 895047"/>
                <a:gd name="connsiteX27" fmla="*/ 72572 w 963385"/>
                <a:gd name="connsiteY27" fmla="*/ 810261 h 895047"/>
                <a:gd name="connsiteX28" fmla="*/ 297405 w 963385"/>
                <a:gd name="connsiteY28" fmla="*/ 810261 h 895047"/>
                <a:gd name="connsiteX29" fmla="*/ 309991 w 963385"/>
                <a:gd name="connsiteY29" fmla="*/ 807720 h 895047"/>
                <a:gd name="connsiteX30" fmla="*/ 311332 w 963385"/>
                <a:gd name="connsiteY30" fmla="*/ 807720 h 895047"/>
                <a:gd name="connsiteX31" fmla="*/ 311332 w 963385"/>
                <a:gd name="connsiteY31" fmla="*/ 807449 h 895047"/>
                <a:gd name="connsiteX32" fmla="*/ 319775 w 963385"/>
                <a:gd name="connsiteY32" fmla="*/ 805745 h 895047"/>
                <a:gd name="connsiteX33" fmla="*/ 354873 w 963385"/>
                <a:gd name="connsiteY33" fmla="*/ 752793 h 895047"/>
                <a:gd name="connsiteX34" fmla="*/ 354874 w 963385"/>
                <a:gd name="connsiteY34" fmla="*/ 752793 h 895047"/>
                <a:gd name="connsiteX35" fmla="*/ 319776 w 963385"/>
                <a:gd name="connsiteY35" fmla="*/ 699841 h 895047"/>
                <a:gd name="connsiteX36" fmla="*/ 311332 w 963385"/>
                <a:gd name="connsiteY36" fmla="*/ 698137 h 895047"/>
                <a:gd name="connsiteX37" fmla="*/ 311332 w 963385"/>
                <a:gd name="connsiteY37" fmla="*/ 695959 h 895047"/>
                <a:gd name="connsiteX38" fmla="*/ 300547 w 963385"/>
                <a:gd name="connsiteY38" fmla="*/ 695959 h 895047"/>
                <a:gd name="connsiteX39" fmla="*/ 297406 w 963385"/>
                <a:gd name="connsiteY39" fmla="*/ 695325 h 895047"/>
                <a:gd name="connsiteX40" fmla="*/ 0 w 963385"/>
                <a:gd name="connsiteY40" fmla="*/ 695325 h 8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63385" h="895047">
                  <a:moveTo>
                    <a:pt x="669199" y="282190"/>
                  </a:moveTo>
                  <a:lnTo>
                    <a:pt x="669199" y="458516"/>
                  </a:lnTo>
                  <a:lnTo>
                    <a:pt x="509179" y="560705"/>
                  </a:lnTo>
                  <a:lnTo>
                    <a:pt x="509179" y="374361"/>
                  </a:lnTo>
                  <a:close/>
                  <a:moveTo>
                    <a:pt x="326299" y="282190"/>
                  </a:moveTo>
                  <a:lnTo>
                    <a:pt x="486319" y="374361"/>
                  </a:lnTo>
                  <a:lnTo>
                    <a:pt x="486319" y="560705"/>
                  </a:lnTo>
                  <a:lnTo>
                    <a:pt x="326299" y="458516"/>
                  </a:lnTo>
                  <a:close/>
                  <a:moveTo>
                    <a:pt x="505369" y="173990"/>
                  </a:moveTo>
                  <a:lnTo>
                    <a:pt x="648244" y="258146"/>
                  </a:lnTo>
                  <a:lnTo>
                    <a:pt x="497749" y="344305"/>
                  </a:lnTo>
                  <a:lnTo>
                    <a:pt x="347254" y="252135"/>
                  </a:lnTo>
                  <a:close/>
                  <a:moveTo>
                    <a:pt x="72572" y="74446"/>
                  </a:moveTo>
                  <a:lnTo>
                    <a:pt x="72572" y="621514"/>
                  </a:lnTo>
                  <a:lnTo>
                    <a:pt x="890814" y="621514"/>
                  </a:lnTo>
                  <a:lnTo>
                    <a:pt x="890814" y="74446"/>
                  </a:lnTo>
                  <a:close/>
                  <a:moveTo>
                    <a:pt x="0" y="0"/>
                  </a:moveTo>
                  <a:lnTo>
                    <a:pt x="963385" y="0"/>
                  </a:lnTo>
                  <a:lnTo>
                    <a:pt x="963385" y="695325"/>
                  </a:lnTo>
                  <a:lnTo>
                    <a:pt x="654276" y="695325"/>
                  </a:lnTo>
                  <a:cubicBezTo>
                    <a:pt x="630472" y="695325"/>
                    <a:pt x="610048" y="709798"/>
                    <a:pt x="601324" y="730424"/>
                  </a:cubicBezTo>
                  <a:lnTo>
                    <a:pt x="596808" y="752793"/>
                  </a:lnTo>
                  <a:lnTo>
                    <a:pt x="601324" y="775161"/>
                  </a:lnTo>
                  <a:cubicBezTo>
                    <a:pt x="610048" y="795788"/>
                    <a:pt x="630472" y="810260"/>
                    <a:pt x="654276" y="810260"/>
                  </a:cubicBezTo>
                  <a:lnTo>
                    <a:pt x="890814" y="810261"/>
                  </a:lnTo>
                  <a:lnTo>
                    <a:pt x="890814" y="895047"/>
                  </a:lnTo>
                  <a:lnTo>
                    <a:pt x="72572" y="895047"/>
                  </a:lnTo>
                  <a:lnTo>
                    <a:pt x="72572" y="810261"/>
                  </a:lnTo>
                  <a:lnTo>
                    <a:pt x="297405" y="810261"/>
                  </a:lnTo>
                  <a:lnTo>
                    <a:pt x="309991" y="807720"/>
                  </a:lnTo>
                  <a:lnTo>
                    <a:pt x="311332" y="807720"/>
                  </a:lnTo>
                  <a:lnTo>
                    <a:pt x="311332" y="807449"/>
                  </a:lnTo>
                  <a:lnTo>
                    <a:pt x="319775" y="805745"/>
                  </a:lnTo>
                  <a:cubicBezTo>
                    <a:pt x="340401" y="797021"/>
                    <a:pt x="354873" y="776597"/>
                    <a:pt x="354873" y="752793"/>
                  </a:cubicBezTo>
                  <a:lnTo>
                    <a:pt x="354874" y="752793"/>
                  </a:lnTo>
                  <a:cubicBezTo>
                    <a:pt x="354874" y="728989"/>
                    <a:pt x="340402" y="708565"/>
                    <a:pt x="319776" y="699841"/>
                  </a:cubicBezTo>
                  <a:lnTo>
                    <a:pt x="311332" y="698137"/>
                  </a:lnTo>
                  <a:lnTo>
                    <a:pt x="311332" y="695959"/>
                  </a:lnTo>
                  <a:lnTo>
                    <a:pt x="300547" y="695959"/>
                  </a:lnTo>
                  <a:lnTo>
                    <a:pt x="297406" y="695325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4" name="Worker Role Instance"/>
          <p:cNvGrpSpPr/>
          <p:nvPr/>
        </p:nvGrpSpPr>
        <p:grpSpPr>
          <a:xfrm>
            <a:off x="3469676" y="3505944"/>
            <a:ext cx="1081944" cy="1081942"/>
            <a:chOff x="3388996" y="3568455"/>
            <a:chExt cx="1081944" cy="1081942"/>
          </a:xfrm>
        </p:grpSpPr>
        <p:sp>
          <p:nvSpPr>
            <p:cNvPr id="95" name="Rectangle 94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96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97" name="Freeform 96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8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77" name="Worker Role Internal Endpoint"/>
          <p:cNvGrpSpPr/>
          <p:nvPr/>
        </p:nvGrpSpPr>
        <p:grpSpPr>
          <a:xfrm>
            <a:off x="4389473" y="4357829"/>
            <a:ext cx="1159980" cy="350290"/>
            <a:chOff x="2180047" y="5543146"/>
            <a:chExt cx="1159980" cy="350290"/>
          </a:xfrm>
          <a:solidFill>
            <a:schemeClr val="accent3">
              <a:lumMod val="75000"/>
            </a:schemeClr>
          </a:solidFill>
        </p:grpSpPr>
        <p:sp>
          <p:nvSpPr>
            <p:cNvPr id="78" name="Oval 77"/>
            <p:cNvSpPr/>
            <p:nvPr/>
          </p:nvSpPr>
          <p:spPr>
            <a:xfrm>
              <a:off x="2989737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73064" y="5672571"/>
              <a:ext cx="52657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 rot="16200000">
              <a:off x="2180047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3" name="Worker Role Instance"/>
          <p:cNvGrpSpPr/>
          <p:nvPr/>
        </p:nvGrpSpPr>
        <p:grpSpPr>
          <a:xfrm>
            <a:off x="3317276" y="3353544"/>
            <a:ext cx="1081944" cy="1081942"/>
            <a:chOff x="3388996" y="3568455"/>
            <a:chExt cx="1081944" cy="1081942"/>
          </a:xfrm>
        </p:grpSpPr>
        <p:sp>
          <p:nvSpPr>
            <p:cNvPr id="76" name="Rectangle 75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71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69" name="Freeform 68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4" name="Web Role Instance"/>
          <p:cNvGrpSpPr/>
          <p:nvPr/>
        </p:nvGrpSpPr>
        <p:grpSpPr>
          <a:xfrm>
            <a:off x="3469676" y="2060239"/>
            <a:ext cx="1081944" cy="1081942"/>
            <a:chOff x="3388996" y="2389349"/>
            <a:chExt cx="1081944" cy="1081942"/>
          </a:xfrm>
        </p:grpSpPr>
        <p:sp>
          <p:nvSpPr>
            <p:cNvPr id="85" name="Rectangle 84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86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87" name="Freeform 86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2" name="Web Role Instance"/>
          <p:cNvGrpSpPr/>
          <p:nvPr/>
        </p:nvGrpSpPr>
        <p:grpSpPr>
          <a:xfrm>
            <a:off x="3317276" y="1907839"/>
            <a:ext cx="1081944" cy="1081942"/>
            <a:chOff x="3388996" y="2389349"/>
            <a:chExt cx="1081944" cy="1081942"/>
          </a:xfrm>
        </p:grpSpPr>
        <p:sp>
          <p:nvSpPr>
            <p:cNvPr id="79" name="Rectangle 78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70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66" name="Freeform 65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64" name="Web Endpoint"/>
          <p:cNvGrpSpPr/>
          <p:nvPr/>
        </p:nvGrpSpPr>
        <p:grpSpPr>
          <a:xfrm>
            <a:off x="307794" y="2404795"/>
            <a:ext cx="3005908" cy="350290"/>
            <a:chOff x="379514" y="2764385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02" name="Oval 101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1704" y="2893810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303795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5" name="Load Balanced Web Endpoint"/>
          <p:cNvGrpSpPr/>
          <p:nvPr/>
        </p:nvGrpSpPr>
        <p:grpSpPr>
          <a:xfrm>
            <a:off x="2141990" y="2539461"/>
            <a:ext cx="1314592" cy="715418"/>
            <a:chOff x="2213710" y="2899051"/>
            <a:chExt cx="1314592" cy="715418"/>
          </a:xfrm>
          <a:solidFill>
            <a:schemeClr val="accent3">
              <a:lumMod val="75000"/>
            </a:schemeClr>
          </a:solidFill>
        </p:grpSpPr>
        <p:sp>
          <p:nvSpPr>
            <p:cNvPr id="105" name="Rectangle 104"/>
            <p:cNvSpPr/>
            <p:nvPr/>
          </p:nvSpPr>
          <p:spPr>
            <a:xfrm>
              <a:off x="2213710" y="3396421"/>
              <a:ext cx="1165766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1965025" y="3147736"/>
              <a:ext cx="58881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3180830" y="326699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3" name="Worker Endpoint"/>
          <p:cNvGrpSpPr/>
          <p:nvPr/>
        </p:nvGrpSpPr>
        <p:grpSpPr>
          <a:xfrm>
            <a:off x="307794" y="3570423"/>
            <a:ext cx="3005908" cy="350290"/>
            <a:chOff x="379514" y="3930013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08" name="Oval 107"/>
            <p:cNvSpPr/>
            <p:nvPr/>
          </p:nvSpPr>
          <p:spPr>
            <a:xfrm>
              <a:off x="379514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8081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91704" y="4059438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0" name="Isosceles Triangle 109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2" name="Load Balanced Worker Endpoint"/>
          <p:cNvGrpSpPr/>
          <p:nvPr/>
        </p:nvGrpSpPr>
        <p:grpSpPr>
          <a:xfrm>
            <a:off x="2141990" y="3705089"/>
            <a:ext cx="1314592" cy="1001168"/>
            <a:chOff x="2213710" y="4064679"/>
            <a:chExt cx="1314592" cy="1001168"/>
          </a:xfrm>
          <a:solidFill>
            <a:schemeClr val="accent3">
              <a:lumMod val="75000"/>
            </a:schemeClr>
          </a:solidFill>
        </p:grpSpPr>
        <p:sp>
          <p:nvSpPr>
            <p:cNvPr id="111" name="Rectangle 110"/>
            <p:cNvSpPr/>
            <p:nvPr/>
          </p:nvSpPr>
          <p:spPr>
            <a:xfrm>
              <a:off x="2213710" y="4847799"/>
              <a:ext cx="1165766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16200000">
              <a:off x="1822150" y="4456239"/>
              <a:ext cx="87456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2" name="Isosceles Triangle 111"/>
            <p:cNvSpPr/>
            <p:nvPr/>
          </p:nvSpPr>
          <p:spPr>
            <a:xfrm rot="5400000">
              <a:off x="3180830" y="4718375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1" name="VM Instance Endpoint"/>
          <p:cNvGrpSpPr/>
          <p:nvPr/>
        </p:nvGrpSpPr>
        <p:grpSpPr>
          <a:xfrm>
            <a:off x="307794" y="5183556"/>
            <a:ext cx="3005908" cy="350290"/>
            <a:chOff x="379514" y="5543146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14" name="Oval 113"/>
            <p:cNvSpPr/>
            <p:nvPr/>
          </p:nvSpPr>
          <p:spPr>
            <a:xfrm>
              <a:off x="379514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1433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91704" y="5672571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6" name="Isosceles Triangle 115"/>
            <p:cNvSpPr/>
            <p:nvPr/>
          </p:nvSpPr>
          <p:spPr>
            <a:xfrm rot="5400000">
              <a:off x="3037950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19" name="VM Firewall"/>
          <p:cNvSpPr/>
          <p:nvPr/>
        </p:nvSpPr>
        <p:spPr>
          <a:xfrm>
            <a:off x="3332041" y="4811078"/>
            <a:ext cx="62444" cy="1059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6" name="Storage Services"/>
          <p:cNvGrpSpPr/>
          <p:nvPr/>
        </p:nvGrpSpPr>
        <p:grpSpPr>
          <a:xfrm>
            <a:off x="6898799" y="1263786"/>
            <a:ext cx="4889885" cy="1527048"/>
            <a:chOff x="6970519" y="1656873"/>
            <a:chExt cx="4889885" cy="1527048"/>
          </a:xfrm>
        </p:grpSpPr>
        <p:sp>
          <p:nvSpPr>
            <p:cNvPr id="120" name="Rectangle 119"/>
            <p:cNvSpPr/>
            <p:nvPr/>
          </p:nvSpPr>
          <p:spPr>
            <a:xfrm>
              <a:off x="6970519" y="1656873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Storage (</a:t>
              </a:r>
              <a:r>
                <a:rPr lang="en-US" b="1" i="1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accountname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.*.core.windows.net)</a:t>
              </a:r>
            </a:p>
          </p:txBody>
        </p:sp>
        <p:sp>
          <p:nvSpPr>
            <p:cNvPr id="124" name="Blobs Icon (Bret's)"/>
            <p:cNvSpPr>
              <a:spLocks noChangeAspect="1"/>
            </p:cNvSpPr>
            <p:nvPr/>
          </p:nvSpPr>
          <p:spPr bwMode="auto">
            <a:xfrm>
              <a:off x="7516235" y="2279830"/>
              <a:ext cx="535430" cy="447222"/>
            </a:xfrm>
            <a:custGeom>
              <a:avLst/>
              <a:gdLst>
                <a:gd name="connsiteX0" fmla="*/ 2879361 w 7694150"/>
                <a:gd name="connsiteY0" fmla="*/ 599225 h 6426586"/>
                <a:gd name="connsiteX1" fmla="*/ 2879361 w 7694150"/>
                <a:gd name="connsiteY1" fmla="*/ 2178977 h 6426586"/>
                <a:gd name="connsiteX2" fmla="*/ 4515242 w 7694150"/>
                <a:gd name="connsiteY2" fmla="*/ 2178977 h 6426586"/>
                <a:gd name="connsiteX3" fmla="*/ 3447182 w 7694150"/>
                <a:gd name="connsiteY3" fmla="*/ 0 h 6426586"/>
                <a:gd name="connsiteX4" fmla="*/ 4145170 w 7694150"/>
                <a:gd name="connsiteY4" fmla="*/ 0 h 6426586"/>
                <a:gd name="connsiteX5" fmla="*/ 4145170 w 7694150"/>
                <a:gd name="connsiteY5" fmla="*/ 785 h 6426586"/>
                <a:gd name="connsiteX6" fmla="*/ 4154056 w 7694150"/>
                <a:gd name="connsiteY6" fmla="*/ 1 h 6426586"/>
                <a:gd name="connsiteX7" fmla="*/ 4488501 w 7694150"/>
                <a:gd name="connsiteY7" fmla="*/ 102159 h 6426586"/>
                <a:gd name="connsiteX8" fmla="*/ 4556957 w 7694150"/>
                <a:gd name="connsiteY8" fmla="*/ 158641 h 6426586"/>
                <a:gd name="connsiteX9" fmla="*/ 4558423 w 7694150"/>
                <a:gd name="connsiteY9" fmla="*/ 157121 h 6426586"/>
                <a:gd name="connsiteX10" fmla="*/ 6229181 w 7694150"/>
                <a:gd name="connsiteY10" fmla="*/ 1770553 h 6426586"/>
                <a:gd name="connsiteX11" fmla="*/ 6228771 w 7694150"/>
                <a:gd name="connsiteY11" fmla="*/ 1770977 h 6426586"/>
                <a:gd name="connsiteX12" fmla="*/ 6298757 w 7694150"/>
                <a:gd name="connsiteY12" fmla="*/ 1855801 h 6426586"/>
                <a:gd name="connsiteX13" fmla="*/ 6394023 w 7694150"/>
                <a:gd name="connsiteY13" fmla="*/ 2099148 h 6426586"/>
                <a:gd name="connsiteX14" fmla="*/ 6400081 w 7694150"/>
                <a:gd name="connsiteY14" fmla="*/ 2179235 h 6426586"/>
                <a:gd name="connsiteX15" fmla="*/ 6400915 w 7694150"/>
                <a:gd name="connsiteY15" fmla="*/ 2179235 h 6426586"/>
                <a:gd name="connsiteX16" fmla="*/ 6400915 w 7694150"/>
                <a:gd name="connsiteY16" fmla="*/ 2190243 h 6426586"/>
                <a:gd name="connsiteX17" fmla="*/ 6400915 w 7694150"/>
                <a:gd name="connsiteY17" fmla="*/ 5844302 h 6426586"/>
                <a:gd name="connsiteX18" fmla="*/ 5812969 w 7694150"/>
                <a:gd name="connsiteY18" fmla="*/ 6426586 h 6426586"/>
                <a:gd name="connsiteX19" fmla="*/ 5684245 w 7694150"/>
                <a:gd name="connsiteY19" fmla="*/ 6426586 h 6426586"/>
                <a:gd name="connsiteX20" fmla="*/ 5733681 w 7694150"/>
                <a:gd name="connsiteY20" fmla="*/ 6336385 h 6426586"/>
                <a:gd name="connsiteX21" fmla="*/ 5779885 w 7694150"/>
                <a:gd name="connsiteY21" fmla="*/ 6109734 h 6426586"/>
                <a:gd name="connsiteX22" fmla="*/ 5779885 w 7694150"/>
                <a:gd name="connsiteY22" fmla="*/ 2455675 h 6426586"/>
                <a:gd name="connsiteX23" fmla="*/ 5757821 w 7694150"/>
                <a:gd name="connsiteY23" fmla="*/ 2178977 h 6426586"/>
                <a:gd name="connsiteX24" fmla="*/ 4121940 w 7694150"/>
                <a:gd name="connsiteY24" fmla="*/ 599225 h 6426586"/>
                <a:gd name="connsiteX25" fmla="*/ 4121940 w 7694150"/>
                <a:gd name="connsiteY25" fmla="*/ 600768 h 6426586"/>
                <a:gd name="connsiteX26" fmla="*/ 3937393 w 7694150"/>
                <a:gd name="connsiteY26" fmla="*/ 422553 h 6426586"/>
                <a:gd name="connsiteX27" fmla="*/ 3935926 w 7694150"/>
                <a:gd name="connsiteY27" fmla="*/ 424073 h 6426586"/>
                <a:gd name="connsiteX28" fmla="*/ 3867470 w 7694150"/>
                <a:gd name="connsiteY28" fmla="*/ 367591 h 6426586"/>
                <a:gd name="connsiteX29" fmla="*/ 3533026 w 7694150"/>
                <a:gd name="connsiteY29" fmla="*/ 265433 h 6426586"/>
                <a:gd name="connsiteX30" fmla="*/ 3524140 w 7694150"/>
                <a:gd name="connsiteY30" fmla="*/ 266217 h 6426586"/>
                <a:gd name="connsiteX31" fmla="*/ 3524140 w 7694150"/>
                <a:gd name="connsiteY31" fmla="*/ 265432 h 6426586"/>
                <a:gd name="connsiteX32" fmla="*/ 3447182 w 7694150"/>
                <a:gd name="connsiteY32" fmla="*/ 265432 h 6426586"/>
                <a:gd name="connsiteX33" fmla="*/ 587945 w 7694150"/>
                <a:gd name="connsiteY33" fmla="*/ 0 h 6426586"/>
                <a:gd name="connsiteX34" fmla="*/ 2902591 w 7694150"/>
                <a:gd name="connsiteY34" fmla="*/ 0 h 6426586"/>
                <a:gd name="connsiteX35" fmla="*/ 2902591 w 7694150"/>
                <a:gd name="connsiteY35" fmla="*/ 785 h 6426586"/>
                <a:gd name="connsiteX36" fmla="*/ 2911477 w 7694150"/>
                <a:gd name="connsiteY36" fmla="*/ 1 h 6426586"/>
                <a:gd name="connsiteX37" fmla="*/ 3245921 w 7694150"/>
                <a:gd name="connsiteY37" fmla="*/ 102159 h 6426586"/>
                <a:gd name="connsiteX38" fmla="*/ 3314377 w 7694150"/>
                <a:gd name="connsiteY38" fmla="*/ 158641 h 6426586"/>
                <a:gd name="connsiteX39" fmla="*/ 3315844 w 7694150"/>
                <a:gd name="connsiteY39" fmla="*/ 157121 h 6426586"/>
                <a:gd name="connsiteX40" fmla="*/ 4986602 w 7694150"/>
                <a:gd name="connsiteY40" fmla="*/ 1770553 h 6426586"/>
                <a:gd name="connsiteX41" fmla="*/ 4986192 w 7694150"/>
                <a:gd name="connsiteY41" fmla="*/ 1770977 h 6426586"/>
                <a:gd name="connsiteX42" fmla="*/ 5056178 w 7694150"/>
                <a:gd name="connsiteY42" fmla="*/ 1855801 h 6426586"/>
                <a:gd name="connsiteX43" fmla="*/ 5151444 w 7694150"/>
                <a:gd name="connsiteY43" fmla="*/ 2099148 h 6426586"/>
                <a:gd name="connsiteX44" fmla="*/ 5157503 w 7694150"/>
                <a:gd name="connsiteY44" fmla="*/ 2179235 h 6426586"/>
                <a:gd name="connsiteX45" fmla="*/ 5158336 w 7694150"/>
                <a:gd name="connsiteY45" fmla="*/ 2179235 h 6426586"/>
                <a:gd name="connsiteX46" fmla="*/ 5158336 w 7694150"/>
                <a:gd name="connsiteY46" fmla="*/ 2190243 h 6426586"/>
                <a:gd name="connsiteX47" fmla="*/ 5158336 w 7694150"/>
                <a:gd name="connsiteY47" fmla="*/ 5844302 h 6426586"/>
                <a:gd name="connsiteX48" fmla="*/ 4570391 w 7694150"/>
                <a:gd name="connsiteY48" fmla="*/ 6426586 h 6426586"/>
                <a:gd name="connsiteX49" fmla="*/ 587945 w 7694150"/>
                <a:gd name="connsiteY49" fmla="*/ 6426586 h 6426586"/>
                <a:gd name="connsiteX50" fmla="*/ 0 w 7694150"/>
                <a:gd name="connsiteY50" fmla="*/ 5844302 h 6426586"/>
                <a:gd name="connsiteX51" fmla="*/ 0 w 7694150"/>
                <a:gd name="connsiteY51" fmla="*/ 582285 h 6426586"/>
                <a:gd name="connsiteX52" fmla="*/ 587945 w 7694150"/>
                <a:gd name="connsiteY52" fmla="*/ 0 h 6426586"/>
                <a:gd name="connsiteX53" fmla="*/ 4740417 w 7694150"/>
                <a:gd name="connsiteY53" fmla="*/ 0 h 6426586"/>
                <a:gd name="connsiteX54" fmla="*/ 5438405 w 7694150"/>
                <a:gd name="connsiteY54" fmla="*/ 0 h 6426586"/>
                <a:gd name="connsiteX55" fmla="*/ 5438405 w 7694150"/>
                <a:gd name="connsiteY55" fmla="*/ 785 h 6426586"/>
                <a:gd name="connsiteX56" fmla="*/ 5447291 w 7694150"/>
                <a:gd name="connsiteY56" fmla="*/ 1 h 6426586"/>
                <a:gd name="connsiteX57" fmla="*/ 5781736 w 7694150"/>
                <a:gd name="connsiteY57" fmla="*/ 102159 h 6426586"/>
                <a:gd name="connsiteX58" fmla="*/ 5850192 w 7694150"/>
                <a:gd name="connsiteY58" fmla="*/ 158641 h 6426586"/>
                <a:gd name="connsiteX59" fmla="*/ 5851658 w 7694150"/>
                <a:gd name="connsiteY59" fmla="*/ 157121 h 6426586"/>
                <a:gd name="connsiteX60" fmla="*/ 7522416 w 7694150"/>
                <a:gd name="connsiteY60" fmla="*/ 1770553 h 6426586"/>
                <a:gd name="connsiteX61" fmla="*/ 7522006 w 7694150"/>
                <a:gd name="connsiteY61" fmla="*/ 1770977 h 6426586"/>
                <a:gd name="connsiteX62" fmla="*/ 7591992 w 7694150"/>
                <a:gd name="connsiteY62" fmla="*/ 1855801 h 6426586"/>
                <a:gd name="connsiteX63" fmla="*/ 7687258 w 7694150"/>
                <a:gd name="connsiteY63" fmla="*/ 2099148 h 6426586"/>
                <a:gd name="connsiteX64" fmla="*/ 7693316 w 7694150"/>
                <a:gd name="connsiteY64" fmla="*/ 2179235 h 6426586"/>
                <a:gd name="connsiteX65" fmla="*/ 7694150 w 7694150"/>
                <a:gd name="connsiteY65" fmla="*/ 2179235 h 6426586"/>
                <a:gd name="connsiteX66" fmla="*/ 7694150 w 7694150"/>
                <a:gd name="connsiteY66" fmla="*/ 2190243 h 6426586"/>
                <a:gd name="connsiteX67" fmla="*/ 7694150 w 7694150"/>
                <a:gd name="connsiteY67" fmla="*/ 5844302 h 6426586"/>
                <a:gd name="connsiteX68" fmla="*/ 7106204 w 7694150"/>
                <a:gd name="connsiteY68" fmla="*/ 6426586 h 6426586"/>
                <a:gd name="connsiteX69" fmla="*/ 6977480 w 7694150"/>
                <a:gd name="connsiteY69" fmla="*/ 6426586 h 6426586"/>
                <a:gd name="connsiteX70" fmla="*/ 7026916 w 7694150"/>
                <a:gd name="connsiteY70" fmla="*/ 6336385 h 6426586"/>
                <a:gd name="connsiteX71" fmla="*/ 7073120 w 7694150"/>
                <a:gd name="connsiteY71" fmla="*/ 6109734 h 6426586"/>
                <a:gd name="connsiteX72" fmla="*/ 7073120 w 7694150"/>
                <a:gd name="connsiteY72" fmla="*/ 2455675 h 6426586"/>
                <a:gd name="connsiteX73" fmla="*/ 7051056 w 7694150"/>
                <a:gd name="connsiteY73" fmla="*/ 2178977 h 6426586"/>
                <a:gd name="connsiteX74" fmla="*/ 5415175 w 7694150"/>
                <a:gd name="connsiteY74" fmla="*/ 599225 h 6426586"/>
                <a:gd name="connsiteX75" fmla="*/ 5415175 w 7694150"/>
                <a:gd name="connsiteY75" fmla="*/ 600768 h 6426586"/>
                <a:gd name="connsiteX76" fmla="*/ 5230628 w 7694150"/>
                <a:gd name="connsiteY76" fmla="*/ 422553 h 6426586"/>
                <a:gd name="connsiteX77" fmla="*/ 5229161 w 7694150"/>
                <a:gd name="connsiteY77" fmla="*/ 424073 h 6426586"/>
                <a:gd name="connsiteX78" fmla="*/ 5160705 w 7694150"/>
                <a:gd name="connsiteY78" fmla="*/ 367591 h 6426586"/>
                <a:gd name="connsiteX79" fmla="*/ 4826261 w 7694150"/>
                <a:gd name="connsiteY79" fmla="*/ 265433 h 6426586"/>
                <a:gd name="connsiteX80" fmla="*/ 4817375 w 7694150"/>
                <a:gd name="connsiteY80" fmla="*/ 266217 h 6426586"/>
                <a:gd name="connsiteX81" fmla="*/ 4817375 w 7694150"/>
                <a:gd name="connsiteY81" fmla="*/ 265432 h 6426586"/>
                <a:gd name="connsiteX82" fmla="*/ 4740417 w 7694150"/>
                <a:gd name="connsiteY82" fmla="*/ 265432 h 642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7694150" h="6426586">
                  <a:moveTo>
                    <a:pt x="2879361" y="599225"/>
                  </a:moveTo>
                  <a:lnTo>
                    <a:pt x="2879361" y="2178977"/>
                  </a:lnTo>
                  <a:lnTo>
                    <a:pt x="4515242" y="2178977"/>
                  </a:lnTo>
                  <a:close/>
                  <a:moveTo>
                    <a:pt x="3447182" y="0"/>
                  </a:moveTo>
                  <a:lnTo>
                    <a:pt x="4145170" y="0"/>
                  </a:lnTo>
                  <a:lnTo>
                    <a:pt x="4145170" y="785"/>
                  </a:lnTo>
                  <a:lnTo>
                    <a:pt x="4154056" y="1"/>
                  </a:lnTo>
                  <a:cubicBezTo>
                    <a:pt x="4277942" y="1"/>
                    <a:pt x="4393031" y="37662"/>
                    <a:pt x="4488501" y="102159"/>
                  </a:cubicBezTo>
                  <a:lnTo>
                    <a:pt x="4556957" y="158641"/>
                  </a:lnTo>
                  <a:lnTo>
                    <a:pt x="4558423" y="157121"/>
                  </a:lnTo>
                  <a:lnTo>
                    <a:pt x="6229181" y="1770553"/>
                  </a:lnTo>
                  <a:lnTo>
                    <a:pt x="6228771" y="1770977"/>
                  </a:lnTo>
                  <a:lnTo>
                    <a:pt x="6298757" y="1855801"/>
                  </a:lnTo>
                  <a:cubicBezTo>
                    <a:pt x="6347129" y="1927402"/>
                    <a:pt x="6380407" y="2010040"/>
                    <a:pt x="6394023" y="2099148"/>
                  </a:cubicBezTo>
                  <a:lnTo>
                    <a:pt x="6400081" y="2179235"/>
                  </a:lnTo>
                  <a:lnTo>
                    <a:pt x="6400915" y="2179235"/>
                  </a:lnTo>
                  <a:lnTo>
                    <a:pt x="6400915" y="2190243"/>
                  </a:lnTo>
                  <a:lnTo>
                    <a:pt x="6400915" y="5844302"/>
                  </a:lnTo>
                  <a:cubicBezTo>
                    <a:pt x="6400915" y="6165888"/>
                    <a:pt x="6137683" y="6426586"/>
                    <a:pt x="5812969" y="6426586"/>
                  </a:cubicBezTo>
                  <a:lnTo>
                    <a:pt x="5684245" y="6426586"/>
                  </a:lnTo>
                  <a:lnTo>
                    <a:pt x="5733681" y="6336385"/>
                  </a:lnTo>
                  <a:cubicBezTo>
                    <a:pt x="5763433" y="6266722"/>
                    <a:pt x="5779885" y="6190131"/>
                    <a:pt x="5779885" y="6109734"/>
                  </a:cubicBezTo>
                  <a:lnTo>
                    <a:pt x="5779885" y="2455675"/>
                  </a:lnTo>
                  <a:cubicBezTo>
                    <a:pt x="5780150" y="2317722"/>
                    <a:pt x="5780416" y="2212790"/>
                    <a:pt x="5757821" y="2178977"/>
                  </a:cubicBezTo>
                  <a:lnTo>
                    <a:pt x="4121940" y="599225"/>
                  </a:lnTo>
                  <a:lnTo>
                    <a:pt x="4121940" y="600768"/>
                  </a:lnTo>
                  <a:lnTo>
                    <a:pt x="3937393" y="422553"/>
                  </a:lnTo>
                  <a:lnTo>
                    <a:pt x="3935926" y="424073"/>
                  </a:lnTo>
                  <a:lnTo>
                    <a:pt x="3867470" y="367591"/>
                  </a:lnTo>
                  <a:cubicBezTo>
                    <a:pt x="3772001" y="303094"/>
                    <a:pt x="3656912" y="265433"/>
                    <a:pt x="3533026" y="265433"/>
                  </a:cubicBezTo>
                  <a:lnTo>
                    <a:pt x="3524140" y="266217"/>
                  </a:lnTo>
                  <a:lnTo>
                    <a:pt x="3524140" y="265432"/>
                  </a:lnTo>
                  <a:lnTo>
                    <a:pt x="3447182" y="265432"/>
                  </a:lnTo>
                  <a:close/>
                  <a:moveTo>
                    <a:pt x="587945" y="0"/>
                  </a:moveTo>
                  <a:lnTo>
                    <a:pt x="2902591" y="0"/>
                  </a:lnTo>
                  <a:lnTo>
                    <a:pt x="2902591" y="785"/>
                  </a:lnTo>
                  <a:lnTo>
                    <a:pt x="2911477" y="1"/>
                  </a:lnTo>
                  <a:cubicBezTo>
                    <a:pt x="3035363" y="1"/>
                    <a:pt x="3150452" y="37662"/>
                    <a:pt x="3245921" y="102159"/>
                  </a:cubicBezTo>
                  <a:lnTo>
                    <a:pt x="3314377" y="158641"/>
                  </a:lnTo>
                  <a:lnTo>
                    <a:pt x="3315844" y="157121"/>
                  </a:lnTo>
                  <a:lnTo>
                    <a:pt x="4986602" y="1770553"/>
                  </a:lnTo>
                  <a:lnTo>
                    <a:pt x="4986192" y="1770977"/>
                  </a:lnTo>
                  <a:lnTo>
                    <a:pt x="5056178" y="1855801"/>
                  </a:lnTo>
                  <a:cubicBezTo>
                    <a:pt x="5104551" y="1927402"/>
                    <a:pt x="5137828" y="2010040"/>
                    <a:pt x="5151444" y="2099148"/>
                  </a:cubicBezTo>
                  <a:lnTo>
                    <a:pt x="5157503" y="2179235"/>
                  </a:lnTo>
                  <a:lnTo>
                    <a:pt x="5158336" y="2179235"/>
                  </a:lnTo>
                  <a:lnTo>
                    <a:pt x="5158336" y="2190243"/>
                  </a:lnTo>
                  <a:lnTo>
                    <a:pt x="5158336" y="5844302"/>
                  </a:lnTo>
                  <a:cubicBezTo>
                    <a:pt x="5158336" y="6165888"/>
                    <a:pt x="4895104" y="6426586"/>
                    <a:pt x="4570391" y="6426586"/>
                  </a:cubicBezTo>
                  <a:lnTo>
                    <a:pt x="587945" y="6426586"/>
                  </a:lnTo>
                  <a:cubicBezTo>
                    <a:pt x="263233" y="6426586"/>
                    <a:pt x="0" y="6165888"/>
                    <a:pt x="0" y="5844302"/>
                  </a:cubicBezTo>
                  <a:lnTo>
                    <a:pt x="0" y="582285"/>
                  </a:lnTo>
                  <a:cubicBezTo>
                    <a:pt x="0" y="260698"/>
                    <a:pt x="263233" y="0"/>
                    <a:pt x="587945" y="0"/>
                  </a:cubicBezTo>
                  <a:close/>
                  <a:moveTo>
                    <a:pt x="4740417" y="0"/>
                  </a:moveTo>
                  <a:lnTo>
                    <a:pt x="5438405" y="0"/>
                  </a:lnTo>
                  <a:lnTo>
                    <a:pt x="5438405" y="785"/>
                  </a:lnTo>
                  <a:lnTo>
                    <a:pt x="5447291" y="1"/>
                  </a:lnTo>
                  <a:cubicBezTo>
                    <a:pt x="5571177" y="1"/>
                    <a:pt x="5686266" y="37662"/>
                    <a:pt x="5781736" y="102159"/>
                  </a:cubicBezTo>
                  <a:lnTo>
                    <a:pt x="5850192" y="158641"/>
                  </a:lnTo>
                  <a:lnTo>
                    <a:pt x="5851658" y="157121"/>
                  </a:lnTo>
                  <a:lnTo>
                    <a:pt x="7522416" y="1770553"/>
                  </a:lnTo>
                  <a:lnTo>
                    <a:pt x="7522006" y="1770977"/>
                  </a:lnTo>
                  <a:lnTo>
                    <a:pt x="7591992" y="1855801"/>
                  </a:lnTo>
                  <a:cubicBezTo>
                    <a:pt x="7640364" y="1927402"/>
                    <a:pt x="7673642" y="2010040"/>
                    <a:pt x="7687258" y="2099148"/>
                  </a:cubicBezTo>
                  <a:lnTo>
                    <a:pt x="7693316" y="2179235"/>
                  </a:lnTo>
                  <a:lnTo>
                    <a:pt x="7694150" y="2179235"/>
                  </a:lnTo>
                  <a:lnTo>
                    <a:pt x="7694150" y="2190243"/>
                  </a:lnTo>
                  <a:lnTo>
                    <a:pt x="7694150" y="5844302"/>
                  </a:lnTo>
                  <a:cubicBezTo>
                    <a:pt x="7694150" y="6165888"/>
                    <a:pt x="7430918" y="6426586"/>
                    <a:pt x="7106204" y="6426586"/>
                  </a:cubicBezTo>
                  <a:lnTo>
                    <a:pt x="6977480" y="6426586"/>
                  </a:lnTo>
                  <a:lnTo>
                    <a:pt x="7026916" y="6336385"/>
                  </a:lnTo>
                  <a:cubicBezTo>
                    <a:pt x="7056668" y="6266722"/>
                    <a:pt x="7073120" y="6190131"/>
                    <a:pt x="7073120" y="6109734"/>
                  </a:cubicBezTo>
                  <a:lnTo>
                    <a:pt x="7073120" y="2455675"/>
                  </a:lnTo>
                  <a:cubicBezTo>
                    <a:pt x="7073385" y="2317722"/>
                    <a:pt x="7073651" y="2212790"/>
                    <a:pt x="7051056" y="2178977"/>
                  </a:cubicBezTo>
                  <a:lnTo>
                    <a:pt x="5415175" y="599225"/>
                  </a:lnTo>
                  <a:lnTo>
                    <a:pt x="5415175" y="600768"/>
                  </a:lnTo>
                  <a:lnTo>
                    <a:pt x="5230628" y="422553"/>
                  </a:lnTo>
                  <a:lnTo>
                    <a:pt x="5229161" y="424073"/>
                  </a:lnTo>
                  <a:lnTo>
                    <a:pt x="5160705" y="367591"/>
                  </a:lnTo>
                  <a:cubicBezTo>
                    <a:pt x="5065236" y="303094"/>
                    <a:pt x="4950147" y="265433"/>
                    <a:pt x="4826261" y="265433"/>
                  </a:cubicBezTo>
                  <a:lnTo>
                    <a:pt x="4817375" y="266217"/>
                  </a:lnTo>
                  <a:lnTo>
                    <a:pt x="4817375" y="265432"/>
                  </a:lnTo>
                  <a:lnTo>
                    <a:pt x="4740417" y="265432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2" name="Table Icon (Bret's)"/>
            <p:cNvSpPr>
              <a:spLocks noChangeAspect="1"/>
            </p:cNvSpPr>
            <p:nvPr/>
          </p:nvSpPr>
          <p:spPr>
            <a:xfrm>
              <a:off x="9146836" y="2235725"/>
              <a:ext cx="535430" cy="535430"/>
            </a:xfrm>
            <a:custGeom>
              <a:avLst/>
              <a:gdLst>
                <a:gd name="connsiteX0" fmla="*/ 688969 w 964557"/>
                <a:gd name="connsiteY0" fmla="*/ 750538 h 964557"/>
                <a:gd name="connsiteX1" fmla="*/ 688969 w 964557"/>
                <a:gd name="connsiteY1" fmla="*/ 858282 h 964557"/>
                <a:gd name="connsiteX2" fmla="*/ 826763 w 964557"/>
                <a:gd name="connsiteY2" fmla="*/ 858282 h 964557"/>
                <a:gd name="connsiteX3" fmla="*/ 826763 w 964557"/>
                <a:gd name="connsiteY3" fmla="*/ 750538 h 964557"/>
                <a:gd name="connsiteX4" fmla="*/ 413382 w 964557"/>
                <a:gd name="connsiteY4" fmla="*/ 750538 h 964557"/>
                <a:gd name="connsiteX5" fmla="*/ 413382 w 964557"/>
                <a:gd name="connsiteY5" fmla="*/ 858282 h 964557"/>
                <a:gd name="connsiteX6" fmla="*/ 551176 w 964557"/>
                <a:gd name="connsiteY6" fmla="*/ 858282 h 964557"/>
                <a:gd name="connsiteX7" fmla="*/ 551176 w 964557"/>
                <a:gd name="connsiteY7" fmla="*/ 750538 h 964557"/>
                <a:gd name="connsiteX8" fmla="*/ 137794 w 964557"/>
                <a:gd name="connsiteY8" fmla="*/ 750538 h 964557"/>
                <a:gd name="connsiteX9" fmla="*/ 137794 w 964557"/>
                <a:gd name="connsiteY9" fmla="*/ 858282 h 964557"/>
                <a:gd name="connsiteX10" fmla="*/ 275588 w 964557"/>
                <a:gd name="connsiteY10" fmla="*/ 858282 h 964557"/>
                <a:gd name="connsiteX11" fmla="*/ 275588 w 964557"/>
                <a:gd name="connsiteY11" fmla="*/ 750538 h 964557"/>
                <a:gd name="connsiteX12" fmla="*/ 688969 w 964557"/>
                <a:gd name="connsiteY12" fmla="*/ 535050 h 964557"/>
                <a:gd name="connsiteX13" fmla="*/ 688969 w 964557"/>
                <a:gd name="connsiteY13" fmla="*/ 642794 h 964557"/>
                <a:gd name="connsiteX14" fmla="*/ 826763 w 964557"/>
                <a:gd name="connsiteY14" fmla="*/ 642794 h 964557"/>
                <a:gd name="connsiteX15" fmla="*/ 826763 w 964557"/>
                <a:gd name="connsiteY15" fmla="*/ 535050 h 964557"/>
                <a:gd name="connsiteX16" fmla="*/ 413382 w 964557"/>
                <a:gd name="connsiteY16" fmla="*/ 535050 h 964557"/>
                <a:gd name="connsiteX17" fmla="*/ 413382 w 964557"/>
                <a:gd name="connsiteY17" fmla="*/ 642794 h 964557"/>
                <a:gd name="connsiteX18" fmla="*/ 551176 w 964557"/>
                <a:gd name="connsiteY18" fmla="*/ 642794 h 964557"/>
                <a:gd name="connsiteX19" fmla="*/ 551176 w 964557"/>
                <a:gd name="connsiteY19" fmla="*/ 535050 h 964557"/>
                <a:gd name="connsiteX20" fmla="*/ 137794 w 964557"/>
                <a:gd name="connsiteY20" fmla="*/ 535050 h 964557"/>
                <a:gd name="connsiteX21" fmla="*/ 137794 w 964557"/>
                <a:gd name="connsiteY21" fmla="*/ 642794 h 964557"/>
                <a:gd name="connsiteX22" fmla="*/ 275588 w 964557"/>
                <a:gd name="connsiteY22" fmla="*/ 642794 h 964557"/>
                <a:gd name="connsiteX23" fmla="*/ 275588 w 964557"/>
                <a:gd name="connsiteY23" fmla="*/ 535050 h 964557"/>
                <a:gd name="connsiteX24" fmla="*/ 688969 w 964557"/>
                <a:gd name="connsiteY24" fmla="*/ 321030 h 964557"/>
                <a:gd name="connsiteX25" fmla="*/ 688969 w 964557"/>
                <a:gd name="connsiteY25" fmla="*/ 428774 h 964557"/>
                <a:gd name="connsiteX26" fmla="*/ 826763 w 964557"/>
                <a:gd name="connsiteY26" fmla="*/ 428774 h 964557"/>
                <a:gd name="connsiteX27" fmla="*/ 826763 w 964557"/>
                <a:gd name="connsiteY27" fmla="*/ 321030 h 964557"/>
                <a:gd name="connsiteX28" fmla="*/ 413382 w 964557"/>
                <a:gd name="connsiteY28" fmla="*/ 321030 h 964557"/>
                <a:gd name="connsiteX29" fmla="*/ 413382 w 964557"/>
                <a:gd name="connsiteY29" fmla="*/ 428774 h 964557"/>
                <a:gd name="connsiteX30" fmla="*/ 551176 w 964557"/>
                <a:gd name="connsiteY30" fmla="*/ 428774 h 964557"/>
                <a:gd name="connsiteX31" fmla="*/ 551176 w 964557"/>
                <a:gd name="connsiteY31" fmla="*/ 321030 h 964557"/>
                <a:gd name="connsiteX32" fmla="*/ 137794 w 964557"/>
                <a:gd name="connsiteY32" fmla="*/ 321030 h 964557"/>
                <a:gd name="connsiteX33" fmla="*/ 137794 w 964557"/>
                <a:gd name="connsiteY33" fmla="*/ 428774 h 964557"/>
                <a:gd name="connsiteX34" fmla="*/ 275588 w 964557"/>
                <a:gd name="connsiteY34" fmla="*/ 428774 h 964557"/>
                <a:gd name="connsiteX35" fmla="*/ 275588 w 964557"/>
                <a:gd name="connsiteY35" fmla="*/ 321030 h 964557"/>
                <a:gd name="connsiteX36" fmla="*/ 0 w 964557"/>
                <a:gd name="connsiteY36" fmla="*/ 0 h 964557"/>
                <a:gd name="connsiteX37" fmla="*/ 964557 w 964557"/>
                <a:gd name="connsiteY37" fmla="*/ 0 h 964557"/>
                <a:gd name="connsiteX38" fmla="*/ 964557 w 964557"/>
                <a:gd name="connsiteY38" fmla="*/ 964557 h 964557"/>
                <a:gd name="connsiteX39" fmla="*/ 0 w 964557"/>
                <a:gd name="connsiteY39" fmla="*/ 964557 h 96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64557" h="964557">
                  <a:moveTo>
                    <a:pt x="688969" y="750538"/>
                  </a:moveTo>
                  <a:lnTo>
                    <a:pt x="688969" y="858282"/>
                  </a:lnTo>
                  <a:lnTo>
                    <a:pt x="826763" y="858282"/>
                  </a:lnTo>
                  <a:lnTo>
                    <a:pt x="826763" y="750538"/>
                  </a:lnTo>
                  <a:close/>
                  <a:moveTo>
                    <a:pt x="413382" y="750538"/>
                  </a:moveTo>
                  <a:lnTo>
                    <a:pt x="413382" y="858282"/>
                  </a:lnTo>
                  <a:lnTo>
                    <a:pt x="551176" y="858282"/>
                  </a:lnTo>
                  <a:lnTo>
                    <a:pt x="551176" y="750538"/>
                  </a:lnTo>
                  <a:close/>
                  <a:moveTo>
                    <a:pt x="137794" y="750538"/>
                  </a:moveTo>
                  <a:lnTo>
                    <a:pt x="137794" y="858282"/>
                  </a:lnTo>
                  <a:lnTo>
                    <a:pt x="275588" y="858282"/>
                  </a:lnTo>
                  <a:lnTo>
                    <a:pt x="275588" y="750538"/>
                  </a:lnTo>
                  <a:close/>
                  <a:moveTo>
                    <a:pt x="688969" y="535050"/>
                  </a:moveTo>
                  <a:lnTo>
                    <a:pt x="688969" y="642794"/>
                  </a:lnTo>
                  <a:lnTo>
                    <a:pt x="826763" y="642794"/>
                  </a:lnTo>
                  <a:lnTo>
                    <a:pt x="826763" y="535050"/>
                  </a:lnTo>
                  <a:close/>
                  <a:moveTo>
                    <a:pt x="413382" y="535050"/>
                  </a:moveTo>
                  <a:lnTo>
                    <a:pt x="413382" y="642794"/>
                  </a:lnTo>
                  <a:lnTo>
                    <a:pt x="551176" y="642794"/>
                  </a:lnTo>
                  <a:lnTo>
                    <a:pt x="551176" y="535050"/>
                  </a:lnTo>
                  <a:close/>
                  <a:moveTo>
                    <a:pt x="137794" y="535050"/>
                  </a:moveTo>
                  <a:lnTo>
                    <a:pt x="137794" y="642794"/>
                  </a:lnTo>
                  <a:lnTo>
                    <a:pt x="275588" y="642794"/>
                  </a:lnTo>
                  <a:lnTo>
                    <a:pt x="275588" y="535050"/>
                  </a:lnTo>
                  <a:close/>
                  <a:moveTo>
                    <a:pt x="688969" y="321030"/>
                  </a:moveTo>
                  <a:lnTo>
                    <a:pt x="688969" y="428774"/>
                  </a:lnTo>
                  <a:lnTo>
                    <a:pt x="826763" y="428774"/>
                  </a:lnTo>
                  <a:lnTo>
                    <a:pt x="826763" y="321030"/>
                  </a:lnTo>
                  <a:close/>
                  <a:moveTo>
                    <a:pt x="413382" y="321030"/>
                  </a:moveTo>
                  <a:lnTo>
                    <a:pt x="413382" y="428774"/>
                  </a:lnTo>
                  <a:lnTo>
                    <a:pt x="551176" y="428774"/>
                  </a:lnTo>
                  <a:lnTo>
                    <a:pt x="551176" y="321030"/>
                  </a:lnTo>
                  <a:close/>
                  <a:moveTo>
                    <a:pt x="137794" y="321030"/>
                  </a:moveTo>
                  <a:lnTo>
                    <a:pt x="137794" y="428774"/>
                  </a:lnTo>
                  <a:lnTo>
                    <a:pt x="275588" y="428774"/>
                  </a:lnTo>
                  <a:lnTo>
                    <a:pt x="275588" y="321030"/>
                  </a:lnTo>
                  <a:close/>
                  <a:moveTo>
                    <a:pt x="0" y="0"/>
                  </a:moveTo>
                  <a:lnTo>
                    <a:pt x="964557" y="0"/>
                  </a:lnTo>
                  <a:lnTo>
                    <a:pt x="964557" y="964557"/>
                  </a:lnTo>
                  <a:lnTo>
                    <a:pt x="0" y="964557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3" name="Queue Icon (Bret's)"/>
            <p:cNvSpPr>
              <a:spLocks noChangeAspect="1"/>
            </p:cNvSpPr>
            <p:nvPr/>
          </p:nvSpPr>
          <p:spPr>
            <a:xfrm>
              <a:off x="10777516" y="2236278"/>
              <a:ext cx="535430" cy="534324"/>
            </a:xfrm>
            <a:custGeom>
              <a:avLst/>
              <a:gdLst>
                <a:gd name="connsiteX0" fmla="*/ 894756 w 1499110"/>
                <a:gd name="connsiteY0" fmla="*/ 0 h 358542"/>
                <a:gd name="connsiteX1" fmla="*/ 1253299 w 1499110"/>
                <a:gd name="connsiteY1" fmla="*/ 0 h 358542"/>
                <a:gd name="connsiteX2" fmla="*/ 1253299 w 1499110"/>
                <a:gd name="connsiteY2" fmla="*/ 36703 h 358542"/>
                <a:gd name="connsiteX3" fmla="*/ 1499110 w 1499110"/>
                <a:gd name="connsiteY3" fmla="*/ 179273 h 358542"/>
                <a:gd name="connsiteX4" fmla="*/ 1253299 w 1499110"/>
                <a:gd name="connsiteY4" fmla="*/ 321843 h 358542"/>
                <a:gd name="connsiteX5" fmla="*/ 1253299 w 1499110"/>
                <a:gd name="connsiteY5" fmla="*/ 358542 h 358542"/>
                <a:gd name="connsiteX6" fmla="*/ 894756 w 1499110"/>
                <a:gd name="connsiteY6" fmla="*/ 358542 h 358542"/>
                <a:gd name="connsiteX7" fmla="*/ 894756 w 1499110"/>
                <a:gd name="connsiteY7" fmla="*/ 321843 h 358542"/>
                <a:gd name="connsiteX8" fmla="*/ 1140567 w 1499110"/>
                <a:gd name="connsiteY8" fmla="*/ 179273 h 358542"/>
                <a:gd name="connsiteX9" fmla="*/ 894756 w 1499110"/>
                <a:gd name="connsiteY9" fmla="*/ 36703 h 358542"/>
                <a:gd name="connsiteX10" fmla="*/ 447378 w 1499110"/>
                <a:gd name="connsiteY10" fmla="*/ 0 h 358542"/>
                <a:gd name="connsiteX11" fmla="*/ 805920 w 1499110"/>
                <a:gd name="connsiteY11" fmla="*/ 0 h 358542"/>
                <a:gd name="connsiteX12" fmla="*/ 805920 w 1499110"/>
                <a:gd name="connsiteY12" fmla="*/ 36703 h 358542"/>
                <a:gd name="connsiteX13" fmla="*/ 1051732 w 1499110"/>
                <a:gd name="connsiteY13" fmla="*/ 179273 h 358542"/>
                <a:gd name="connsiteX14" fmla="*/ 805920 w 1499110"/>
                <a:gd name="connsiteY14" fmla="*/ 321843 h 358542"/>
                <a:gd name="connsiteX15" fmla="*/ 805920 w 1499110"/>
                <a:gd name="connsiteY15" fmla="*/ 358542 h 358542"/>
                <a:gd name="connsiteX16" fmla="*/ 447378 w 1499110"/>
                <a:gd name="connsiteY16" fmla="*/ 358542 h 358542"/>
                <a:gd name="connsiteX17" fmla="*/ 447378 w 1499110"/>
                <a:gd name="connsiteY17" fmla="*/ 321843 h 358542"/>
                <a:gd name="connsiteX18" fmla="*/ 693189 w 1499110"/>
                <a:gd name="connsiteY18" fmla="*/ 179273 h 358542"/>
                <a:gd name="connsiteX19" fmla="*/ 447378 w 1499110"/>
                <a:gd name="connsiteY19" fmla="*/ 36703 h 358542"/>
                <a:gd name="connsiteX20" fmla="*/ 0 w 1499110"/>
                <a:gd name="connsiteY20" fmla="*/ 0 h 358542"/>
                <a:gd name="connsiteX21" fmla="*/ 358542 w 1499110"/>
                <a:gd name="connsiteY21" fmla="*/ 0 h 358542"/>
                <a:gd name="connsiteX22" fmla="*/ 358542 w 1499110"/>
                <a:gd name="connsiteY22" fmla="*/ 36703 h 358542"/>
                <a:gd name="connsiteX23" fmla="*/ 604354 w 1499110"/>
                <a:gd name="connsiteY23" fmla="*/ 179273 h 358542"/>
                <a:gd name="connsiteX24" fmla="*/ 358542 w 1499110"/>
                <a:gd name="connsiteY24" fmla="*/ 321843 h 358542"/>
                <a:gd name="connsiteX25" fmla="*/ 358542 w 1499110"/>
                <a:gd name="connsiteY25" fmla="*/ 358542 h 358542"/>
                <a:gd name="connsiteX26" fmla="*/ 0 w 1499110"/>
                <a:gd name="connsiteY26" fmla="*/ 358542 h 358542"/>
                <a:gd name="connsiteX27" fmla="*/ 0 w 1499110"/>
                <a:gd name="connsiteY27" fmla="*/ 321843 h 358542"/>
                <a:gd name="connsiteX28" fmla="*/ 245811 w 1499110"/>
                <a:gd name="connsiteY28" fmla="*/ 179273 h 358542"/>
                <a:gd name="connsiteX29" fmla="*/ 0 w 1499110"/>
                <a:gd name="connsiteY29" fmla="*/ 36703 h 3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99110" h="358542">
                  <a:moveTo>
                    <a:pt x="894756" y="0"/>
                  </a:moveTo>
                  <a:lnTo>
                    <a:pt x="1253299" y="0"/>
                  </a:lnTo>
                  <a:lnTo>
                    <a:pt x="1253299" y="36703"/>
                  </a:lnTo>
                  <a:lnTo>
                    <a:pt x="1499110" y="179273"/>
                  </a:lnTo>
                  <a:lnTo>
                    <a:pt x="1253299" y="321843"/>
                  </a:lnTo>
                  <a:lnTo>
                    <a:pt x="1253299" y="358542"/>
                  </a:lnTo>
                  <a:lnTo>
                    <a:pt x="894756" y="358542"/>
                  </a:lnTo>
                  <a:lnTo>
                    <a:pt x="894756" y="321843"/>
                  </a:lnTo>
                  <a:lnTo>
                    <a:pt x="1140567" y="179273"/>
                  </a:lnTo>
                  <a:lnTo>
                    <a:pt x="894756" y="36703"/>
                  </a:lnTo>
                  <a:close/>
                  <a:moveTo>
                    <a:pt x="447378" y="0"/>
                  </a:moveTo>
                  <a:lnTo>
                    <a:pt x="805920" y="0"/>
                  </a:lnTo>
                  <a:lnTo>
                    <a:pt x="805920" y="36703"/>
                  </a:lnTo>
                  <a:lnTo>
                    <a:pt x="1051732" y="179273"/>
                  </a:lnTo>
                  <a:lnTo>
                    <a:pt x="805920" y="321843"/>
                  </a:lnTo>
                  <a:lnTo>
                    <a:pt x="805920" y="358542"/>
                  </a:lnTo>
                  <a:lnTo>
                    <a:pt x="447378" y="358542"/>
                  </a:lnTo>
                  <a:lnTo>
                    <a:pt x="447378" y="321843"/>
                  </a:lnTo>
                  <a:lnTo>
                    <a:pt x="693189" y="179273"/>
                  </a:lnTo>
                  <a:lnTo>
                    <a:pt x="447378" y="36703"/>
                  </a:lnTo>
                  <a:close/>
                  <a:moveTo>
                    <a:pt x="0" y="0"/>
                  </a:moveTo>
                  <a:lnTo>
                    <a:pt x="358542" y="0"/>
                  </a:lnTo>
                  <a:lnTo>
                    <a:pt x="358542" y="36703"/>
                  </a:lnTo>
                  <a:lnTo>
                    <a:pt x="604354" y="179273"/>
                  </a:lnTo>
                  <a:lnTo>
                    <a:pt x="358542" y="321843"/>
                  </a:lnTo>
                  <a:lnTo>
                    <a:pt x="358542" y="358542"/>
                  </a:lnTo>
                  <a:lnTo>
                    <a:pt x="0" y="358542"/>
                  </a:lnTo>
                  <a:lnTo>
                    <a:pt x="0" y="321843"/>
                  </a:lnTo>
                  <a:lnTo>
                    <a:pt x="245811" y="179273"/>
                  </a:lnTo>
                  <a:lnTo>
                    <a:pt x="0" y="36703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7" name="SQL Database"/>
          <p:cNvGrpSpPr/>
          <p:nvPr/>
        </p:nvGrpSpPr>
        <p:grpSpPr>
          <a:xfrm>
            <a:off x="6898799" y="2955745"/>
            <a:ext cx="4889885" cy="1527048"/>
            <a:chOff x="6970519" y="3913255"/>
            <a:chExt cx="4889885" cy="1527048"/>
          </a:xfrm>
        </p:grpSpPr>
        <p:sp>
          <p:nvSpPr>
            <p:cNvPr id="150" name="Rectangle 149"/>
            <p:cNvSpPr/>
            <p:nvPr/>
          </p:nvSpPr>
          <p:spPr>
            <a:xfrm>
              <a:off x="6970519" y="3913255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Database (</a:t>
              </a:r>
              <a:r>
                <a:rPr lang="en-US" b="1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server</a:t>
              </a:r>
              <a:r>
                <a:rPr lang="en-US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.database.windows.net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  <p:sp>
          <p:nvSpPr>
            <p:cNvPr id="151" name="SQL Database Icon"/>
            <p:cNvSpPr>
              <a:spLocks noChangeAspect="1"/>
            </p:cNvSpPr>
            <p:nvPr/>
          </p:nvSpPr>
          <p:spPr>
            <a:xfrm>
              <a:off x="9196350" y="4487416"/>
              <a:ext cx="436402" cy="576891"/>
            </a:xfrm>
            <a:custGeom>
              <a:avLst/>
              <a:gdLst>
                <a:gd name="connsiteX0" fmla="*/ 221877 w 338942"/>
                <a:gd name="connsiteY0" fmla="*/ 278494 h 448056"/>
                <a:gd name="connsiteX1" fmla="*/ 239164 w 338942"/>
                <a:gd name="connsiteY1" fmla="*/ 278494 h 448056"/>
                <a:gd name="connsiteX2" fmla="*/ 256158 w 338942"/>
                <a:gd name="connsiteY2" fmla="*/ 283280 h 448056"/>
                <a:gd name="connsiteX3" fmla="*/ 262311 w 338942"/>
                <a:gd name="connsiteY3" fmla="*/ 296465 h 448056"/>
                <a:gd name="connsiteX4" fmla="*/ 256256 w 338942"/>
                <a:gd name="connsiteY4" fmla="*/ 310237 h 448056"/>
                <a:gd name="connsiteX5" fmla="*/ 238969 w 338942"/>
                <a:gd name="connsiteY5" fmla="*/ 315413 h 448056"/>
                <a:gd name="connsiteX6" fmla="*/ 221877 w 338942"/>
                <a:gd name="connsiteY6" fmla="*/ 315413 h 448056"/>
                <a:gd name="connsiteX7" fmla="*/ 79002 w 338942"/>
                <a:gd name="connsiteY7" fmla="*/ 224288 h 448056"/>
                <a:gd name="connsiteX8" fmla="*/ 94433 w 338942"/>
                <a:gd name="connsiteY8" fmla="*/ 224288 h 448056"/>
                <a:gd name="connsiteX9" fmla="*/ 127348 w 338942"/>
                <a:gd name="connsiteY9" fmla="*/ 236204 h 448056"/>
                <a:gd name="connsiteX10" fmla="*/ 138482 w 338942"/>
                <a:gd name="connsiteY10" fmla="*/ 267262 h 448056"/>
                <a:gd name="connsiteX11" fmla="*/ 127055 w 338942"/>
                <a:gd name="connsiteY11" fmla="*/ 300470 h 448056"/>
                <a:gd name="connsiteX12" fmla="*/ 94629 w 338942"/>
                <a:gd name="connsiteY12" fmla="*/ 313069 h 448056"/>
                <a:gd name="connsiteX13" fmla="*/ 79002 w 338942"/>
                <a:gd name="connsiteY13" fmla="*/ 313069 h 448056"/>
                <a:gd name="connsiteX14" fmla="*/ 221877 w 338942"/>
                <a:gd name="connsiteY14" fmla="*/ 221847 h 448056"/>
                <a:gd name="connsiteX15" fmla="*/ 233695 w 338942"/>
                <a:gd name="connsiteY15" fmla="*/ 221847 h 448056"/>
                <a:gd name="connsiteX16" fmla="*/ 256744 w 338942"/>
                <a:gd name="connsiteY16" fmla="*/ 237278 h 448056"/>
                <a:gd name="connsiteX17" fmla="*/ 251080 w 338942"/>
                <a:gd name="connsiteY17" fmla="*/ 250268 h 448056"/>
                <a:gd name="connsiteX18" fmla="*/ 235746 w 338942"/>
                <a:gd name="connsiteY18" fmla="*/ 255054 h 448056"/>
                <a:gd name="connsiteX19" fmla="*/ 221877 w 338942"/>
                <a:gd name="connsiteY19" fmla="*/ 255054 h 448056"/>
                <a:gd name="connsiteX20" fmla="*/ 190330 w 338942"/>
                <a:gd name="connsiteY20" fmla="*/ 198602 h 448056"/>
                <a:gd name="connsiteX21" fmla="*/ 190330 w 338942"/>
                <a:gd name="connsiteY21" fmla="*/ 338658 h 448056"/>
                <a:gd name="connsiteX22" fmla="*/ 244145 w 338942"/>
                <a:gd name="connsiteY22" fmla="*/ 338658 h 448056"/>
                <a:gd name="connsiteX23" fmla="*/ 281796 w 338942"/>
                <a:gd name="connsiteY23" fmla="*/ 327329 h 448056"/>
                <a:gd name="connsiteX24" fmla="*/ 295519 w 338942"/>
                <a:gd name="connsiteY24" fmla="*/ 296856 h 448056"/>
                <a:gd name="connsiteX25" fmla="*/ 286826 w 338942"/>
                <a:gd name="connsiteY25" fmla="*/ 274783 h 448056"/>
                <a:gd name="connsiteX26" fmla="*/ 262702 w 338942"/>
                <a:gd name="connsiteY26" fmla="*/ 263453 h 448056"/>
                <a:gd name="connsiteX27" fmla="*/ 262702 w 338942"/>
                <a:gd name="connsiteY27" fmla="*/ 263063 h 448056"/>
                <a:gd name="connsiteX28" fmla="*/ 281162 w 338942"/>
                <a:gd name="connsiteY28" fmla="*/ 252514 h 448056"/>
                <a:gd name="connsiteX29" fmla="*/ 289952 w 338942"/>
                <a:gd name="connsiteY29" fmla="*/ 231418 h 448056"/>
                <a:gd name="connsiteX30" fmla="*/ 278036 w 338942"/>
                <a:gd name="connsiteY30" fmla="*/ 207685 h 448056"/>
                <a:gd name="connsiteX31" fmla="*/ 241313 w 338942"/>
                <a:gd name="connsiteY31" fmla="*/ 198602 h 448056"/>
                <a:gd name="connsiteX32" fmla="*/ 47455 w 338942"/>
                <a:gd name="connsiteY32" fmla="*/ 198602 h 448056"/>
                <a:gd name="connsiteX33" fmla="*/ 47455 w 338942"/>
                <a:gd name="connsiteY33" fmla="*/ 338658 h 448056"/>
                <a:gd name="connsiteX34" fmla="*/ 97070 w 338942"/>
                <a:gd name="connsiteY34" fmla="*/ 338658 h 448056"/>
                <a:gd name="connsiteX35" fmla="*/ 151325 w 338942"/>
                <a:gd name="connsiteY35" fmla="*/ 319076 h 448056"/>
                <a:gd name="connsiteX36" fmla="*/ 171689 w 338942"/>
                <a:gd name="connsiteY36" fmla="*/ 266872 h 448056"/>
                <a:gd name="connsiteX37" fmla="*/ 97070 w 338942"/>
                <a:gd name="connsiteY37" fmla="*/ 198602 h 448056"/>
                <a:gd name="connsiteX38" fmla="*/ 169471 w 338942"/>
                <a:gd name="connsiteY38" fmla="*/ 21905 h 448056"/>
                <a:gd name="connsiteX39" fmla="*/ 47606 w 338942"/>
                <a:gd name="connsiteY39" fmla="*/ 61850 h 448056"/>
                <a:gd name="connsiteX40" fmla="*/ 169471 w 338942"/>
                <a:gd name="connsiteY40" fmla="*/ 101795 h 448056"/>
                <a:gd name="connsiteX41" fmla="*/ 291336 w 338942"/>
                <a:gd name="connsiteY41" fmla="*/ 61850 h 448056"/>
                <a:gd name="connsiteX42" fmla="*/ 169471 w 338942"/>
                <a:gd name="connsiteY42" fmla="*/ 21905 h 448056"/>
                <a:gd name="connsiteX43" fmla="*/ 169471 w 338942"/>
                <a:gd name="connsiteY43" fmla="*/ 0 h 448056"/>
                <a:gd name="connsiteX44" fmla="*/ 338942 w 338942"/>
                <a:gd name="connsiteY44" fmla="*/ 55550 h 448056"/>
                <a:gd name="connsiteX45" fmla="*/ 338942 w 338942"/>
                <a:gd name="connsiteY45" fmla="*/ 392507 h 448056"/>
                <a:gd name="connsiteX46" fmla="*/ 338942 w 338942"/>
                <a:gd name="connsiteY46" fmla="*/ 395783 h 448056"/>
                <a:gd name="connsiteX47" fmla="*/ 337934 w 338942"/>
                <a:gd name="connsiteY47" fmla="*/ 395783 h 448056"/>
                <a:gd name="connsiteX48" fmla="*/ 169471 w 338942"/>
                <a:gd name="connsiteY48" fmla="*/ 448056 h 448056"/>
                <a:gd name="connsiteX49" fmla="*/ 1008 w 338942"/>
                <a:gd name="connsiteY49" fmla="*/ 395783 h 448056"/>
                <a:gd name="connsiteX50" fmla="*/ 0 w 338942"/>
                <a:gd name="connsiteY50" fmla="*/ 395783 h 448056"/>
                <a:gd name="connsiteX51" fmla="*/ 0 w 338942"/>
                <a:gd name="connsiteY51" fmla="*/ 392507 h 448056"/>
                <a:gd name="connsiteX52" fmla="*/ 0 w 338942"/>
                <a:gd name="connsiteY52" fmla="*/ 55550 h 448056"/>
                <a:gd name="connsiteX53" fmla="*/ 169471 w 338942"/>
                <a:gd name="connsiteY53" fmla="*/ 0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38942" h="448056">
                  <a:moveTo>
                    <a:pt x="221877" y="278494"/>
                  </a:moveTo>
                  <a:lnTo>
                    <a:pt x="239164" y="278494"/>
                  </a:lnTo>
                  <a:cubicBezTo>
                    <a:pt x="246392" y="278494"/>
                    <a:pt x="252056" y="280090"/>
                    <a:pt x="256158" y="283280"/>
                  </a:cubicBezTo>
                  <a:cubicBezTo>
                    <a:pt x="260260" y="286471"/>
                    <a:pt x="262311" y="290866"/>
                    <a:pt x="262311" y="296465"/>
                  </a:cubicBezTo>
                  <a:cubicBezTo>
                    <a:pt x="262311" y="302195"/>
                    <a:pt x="260293" y="306786"/>
                    <a:pt x="256256" y="310237"/>
                  </a:cubicBezTo>
                  <a:cubicBezTo>
                    <a:pt x="252024" y="313687"/>
                    <a:pt x="246261" y="315413"/>
                    <a:pt x="238969" y="315413"/>
                  </a:cubicBezTo>
                  <a:lnTo>
                    <a:pt x="221877" y="315413"/>
                  </a:lnTo>
                  <a:close/>
                  <a:moveTo>
                    <a:pt x="79002" y="224288"/>
                  </a:moveTo>
                  <a:lnTo>
                    <a:pt x="94433" y="224288"/>
                  </a:lnTo>
                  <a:cubicBezTo>
                    <a:pt x="108628" y="224288"/>
                    <a:pt x="119599" y="228260"/>
                    <a:pt x="127348" y="236204"/>
                  </a:cubicBezTo>
                  <a:cubicBezTo>
                    <a:pt x="134770" y="243822"/>
                    <a:pt x="138482" y="254175"/>
                    <a:pt x="138482" y="267262"/>
                  </a:cubicBezTo>
                  <a:cubicBezTo>
                    <a:pt x="138482" y="281262"/>
                    <a:pt x="134673" y="292331"/>
                    <a:pt x="127055" y="300470"/>
                  </a:cubicBezTo>
                  <a:cubicBezTo>
                    <a:pt x="119241" y="308869"/>
                    <a:pt x="108433" y="313069"/>
                    <a:pt x="94629" y="313069"/>
                  </a:cubicBezTo>
                  <a:lnTo>
                    <a:pt x="79002" y="313069"/>
                  </a:lnTo>
                  <a:close/>
                  <a:moveTo>
                    <a:pt x="221877" y="221847"/>
                  </a:moveTo>
                  <a:lnTo>
                    <a:pt x="233695" y="221847"/>
                  </a:lnTo>
                  <a:cubicBezTo>
                    <a:pt x="249061" y="221847"/>
                    <a:pt x="256744" y="226990"/>
                    <a:pt x="256744" y="237278"/>
                  </a:cubicBezTo>
                  <a:cubicBezTo>
                    <a:pt x="256744" y="242748"/>
                    <a:pt x="254856" y="247078"/>
                    <a:pt x="251080" y="250268"/>
                  </a:cubicBezTo>
                  <a:cubicBezTo>
                    <a:pt x="247303" y="253459"/>
                    <a:pt x="242192" y="255054"/>
                    <a:pt x="235746" y="255054"/>
                  </a:cubicBezTo>
                  <a:lnTo>
                    <a:pt x="221877" y="255054"/>
                  </a:lnTo>
                  <a:close/>
                  <a:moveTo>
                    <a:pt x="190330" y="198602"/>
                  </a:moveTo>
                  <a:lnTo>
                    <a:pt x="190330" y="338658"/>
                  </a:lnTo>
                  <a:lnTo>
                    <a:pt x="244145" y="338658"/>
                  </a:lnTo>
                  <a:cubicBezTo>
                    <a:pt x="260098" y="338658"/>
                    <a:pt x="272648" y="334882"/>
                    <a:pt x="281796" y="327329"/>
                  </a:cubicBezTo>
                  <a:cubicBezTo>
                    <a:pt x="290945" y="319775"/>
                    <a:pt x="295519" y="309618"/>
                    <a:pt x="295519" y="296856"/>
                  </a:cubicBezTo>
                  <a:cubicBezTo>
                    <a:pt x="295519" y="288196"/>
                    <a:pt x="292621" y="280838"/>
                    <a:pt x="286826" y="274783"/>
                  </a:cubicBezTo>
                  <a:cubicBezTo>
                    <a:pt x="280836" y="268467"/>
                    <a:pt x="272795" y="264691"/>
                    <a:pt x="262702" y="263453"/>
                  </a:cubicBezTo>
                  <a:lnTo>
                    <a:pt x="262702" y="263063"/>
                  </a:lnTo>
                  <a:cubicBezTo>
                    <a:pt x="270060" y="261044"/>
                    <a:pt x="276213" y="257528"/>
                    <a:pt x="281162" y="252514"/>
                  </a:cubicBezTo>
                  <a:cubicBezTo>
                    <a:pt x="287022" y="246589"/>
                    <a:pt x="289952" y="239557"/>
                    <a:pt x="289952" y="231418"/>
                  </a:cubicBezTo>
                  <a:cubicBezTo>
                    <a:pt x="289952" y="221326"/>
                    <a:pt x="285980" y="213415"/>
                    <a:pt x="278036" y="207685"/>
                  </a:cubicBezTo>
                  <a:cubicBezTo>
                    <a:pt x="269637" y="201629"/>
                    <a:pt x="257396" y="198602"/>
                    <a:pt x="241313" y="198602"/>
                  </a:cubicBezTo>
                  <a:close/>
                  <a:moveTo>
                    <a:pt x="47455" y="198602"/>
                  </a:moveTo>
                  <a:lnTo>
                    <a:pt x="47455" y="338658"/>
                  </a:lnTo>
                  <a:lnTo>
                    <a:pt x="97070" y="338658"/>
                  </a:lnTo>
                  <a:cubicBezTo>
                    <a:pt x="119664" y="338658"/>
                    <a:pt x="137749" y="332131"/>
                    <a:pt x="151325" y="319076"/>
                  </a:cubicBezTo>
                  <a:cubicBezTo>
                    <a:pt x="164901" y="306021"/>
                    <a:pt x="171689" y="288619"/>
                    <a:pt x="171689" y="266872"/>
                  </a:cubicBezTo>
                  <a:cubicBezTo>
                    <a:pt x="171689" y="221358"/>
                    <a:pt x="146816" y="198602"/>
                    <a:pt x="97070" y="198602"/>
                  </a:cubicBezTo>
                  <a:close/>
                  <a:moveTo>
                    <a:pt x="169471" y="21905"/>
                  </a:moveTo>
                  <a:cubicBezTo>
                    <a:pt x="102167" y="21905"/>
                    <a:pt x="47606" y="39789"/>
                    <a:pt x="47606" y="61850"/>
                  </a:cubicBezTo>
                  <a:cubicBezTo>
                    <a:pt x="47606" y="83911"/>
                    <a:pt x="102167" y="101795"/>
                    <a:pt x="169471" y="101795"/>
                  </a:cubicBezTo>
                  <a:cubicBezTo>
                    <a:pt x="236775" y="101795"/>
                    <a:pt x="291336" y="83911"/>
                    <a:pt x="291336" y="61850"/>
                  </a:cubicBezTo>
                  <a:cubicBezTo>
                    <a:pt x="291336" y="39789"/>
                    <a:pt x="236775" y="21905"/>
                    <a:pt x="169471" y="21905"/>
                  </a:cubicBezTo>
                  <a:close/>
                  <a:moveTo>
                    <a:pt x="169471" y="0"/>
                  </a:moveTo>
                  <a:cubicBezTo>
                    <a:pt x="263067" y="0"/>
                    <a:pt x="338942" y="24870"/>
                    <a:pt x="338942" y="55550"/>
                  </a:cubicBezTo>
                  <a:lnTo>
                    <a:pt x="338942" y="392507"/>
                  </a:lnTo>
                  <a:lnTo>
                    <a:pt x="338942" y="395783"/>
                  </a:lnTo>
                  <a:lnTo>
                    <a:pt x="337934" y="395783"/>
                  </a:lnTo>
                  <a:cubicBezTo>
                    <a:pt x="333263" y="425005"/>
                    <a:pt x="259580" y="448056"/>
                    <a:pt x="169471" y="448056"/>
                  </a:cubicBezTo>
                  <a:cubicBezTo>
                    <a:pt x="79363" y="448056"/>
                    <a:pt x="5680" y="425005"/>
                    <a:pt x="1008" y="395783"/>
                  </a:cubicBezTo>
                  <a:lnTo>
                    <a:pt x="0" y="395783"/>
                  </a:lnTo>
                  <a:lnTo>
                    <a:pt x="0" y="392507"/>
                  </a:lnTo>
                  <a:lnTo>
                    <a:pt x="0" y="55550"/>
                  </a:lnTo>
                  <a:cubicBezTo>
                    <a:pt x="0" y="24870"/>
                    <a:pt x="75875" y="0"/>
                    <a:pt x="169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8" name="Other Services"/>
          <p:cNvGrpSpPr/>
          <p:nvPr/>
        </p:nvGrpSpPr>
        <p:grpSpPr>
          <a:xfrm>
            <a:off x="6898799" y="4647705"/>
            <a:ext cx="4889885" cy="1527048"/>
            <a:chOff x="6970519" y="5411380"/>
            <a:chExt cx="4889885" cy="1527048"/>
          </a:xfrm>
        </p:grpSpPr>
        <p:sp>
          <p:nvSpPr>
            <p:cNvPr id="152" name="Rectangle 151"/>
            <p:cNvSpPr/>
            <p:nvPr/>
          </p:nvSpPr>
          <p:spPr>
            <a:xfrm>
              <a:off x="6970519" y="5411380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Lot’s of other cool stuff they can use….</a:t>
              </a:r>
            </a:p>
          </p:txBody>
        </p:sp>
        <p:sp>
          <p:nvSpPr>
            <p:cNvPr id="154" name="Add-Ons Icon"/>
            <p:cNvSpPr>
              <a:spLocks noChangeAspect="1"/>
            </p:cNvSpPr>
            <p:nvPr/>
          </p:nvSpPr>
          <p:spPr>
            <a:xfrm>
              <a:off x="9864674" y="6104068"/>
              <a:ext cx="449700" cy="449700"/>
            </a:xfrm>
            <a:custGeom>
              <a:avLst/>
              <a:gdLst>
                <a:gd name="connsiteX0" fmla="*/ 351753 w 2153776"/>
                <a:gd name="connsiteY0" fmla="*/ 1122366 h 2085020"/>
                <a:gd name="connsiteX1" fmla="*/ 142203 w 2153776"/>
                <a:gd name="connsiteY1" fmla="*/ 1541466 h 2085020"/>
                <a:gd name="connsiteX2" fmla="*/ 351753 w 2153776"/>
                <a:gd name="connsiteY2" fmla="*/ 1960566 h 2085020"/>
                <a:gd name="connsiteX3" fmla="*/ 924518 w 2153776"/>
                <a:gd name="connsiteY3" fmla="*/ 1960566 h 2085020"/>
                <a:gd name="connsiteX4" fmla="*/ 1134068 w 2153776"/>
                <a:gd name="connsiteY4" fmla="*/ 1541466 h 2085020"/>
                <a:gd name="connsiteX5" fmla="*/ 924518 w 2153776"/>
                <a:gd name="connsiteY5" fmla="*/ 1122366 h 2085020"/>
                <a:gd name="connsiteX6" fmla="*/ 1388075 w 2153776"/>
                <a:gd name="connsiteY6" fmla="*/ 815802 h 2085020"/>
                <a:gd name="connsiteX7" fmla="*/ 1699492 w 2153776"/>
                <a:gd name="connsiteY7" fmla="*/ 815802 h 2085020"/>
                <a:gd name="connsiteX8" fmla="*/ 1813426 w 2153776"/>
                <a:gd name="connsiteY8" fmla="*/ 1043671 h 2085020"/>
                <a:gd name="connsiteX9" fmla="*/ 1699492 w 2153776"/>
                <a:gd name="connsiteY9" fmla="*/ 1271540 h 2085020"/>
                <a:gd name="connsiteX10" fmla="*/ 1388075 w 2153776"/>
                <a:gd name="connsiteY10" fmla="*/ 1271540 h 2085020"/>
                <a:gd name="connsiteX11" fmla="*/ 1274140 w 2153776"/>
                <a:gd name="connsiteY11" fmla="*/ 1043671 h 2085020"/>
                <a:gd name="connsiteX12" fmla="*/ 1226453 w 2153776"/>
                <a:gd name="connsiteY12" fmla="*/ 604594 h 2085020"/>
                <a:gd name="connsiteX13" fmla="*/ 1016903 w 2153776"/>
                <a:gd name="connsiteY13" fmla="*/ 1023694 h 2085020"/>
                <a:gd name="connsiteX14" fmla="*/ 1226453 w 2153776"/>
                <a:gd name="connsiteY14" fmla="*/ 1442794 h 2085020"/>
                <a:gd name="connsiteX15" fmla="*/ 1799218 w 2153776"/>
                <a:gd name="connsiteY15" fmla="*/ 1442794 h 2085020"/>
                <a:gd name="connsiteX16" fmla="*/ 2008768 w 2153776"/>
                <a:gd name="connsiteY16" fmla="*/ 1023694 h 2085020"/>
                <a:gd name="connsiteX17" fmla="*/ 1799218 w 2153776"/>
                <a:gd name="connsiteY17" fmla="*/ 604594 h 2085020"/>
                <a:gd name="connsiteX18" fmla="*/ 561193 w 2153776"/>
                <a:gd name="connsiteY18" fmla="*/ 155209 h 2085020"/>
                <a:gd name="connsiteX19" fmla="*/ 561193 w 2153776"/>
                <a:gd name="connsiteY19" fmla="*/ 421907 h 2085020"/>
                <a:gd name="connsiteX20" fmla="*/ 294495 w 2153776"/>
                <a:gd name="connsiteY20" fmla="*/ 421907 h 2085020"/>
                <a:gd name="connsiteX21" fmla="*/ 294495 w 2153776"/>
                <a:gd name="connsiteY21" fmla="*/ 623841 h 2085020"/>
                <a:gd name="connsiteX22" fmla="*/ 561193 w 2153776"/>
                <a:gd name="connsiteY22" fmla="*/ 623841 h 2085020"/>
                <a:gd name="connsiteX23" fmla="*/ 561193 w 2153776"/>
                <a:gd name="connsiteY23" fmla="*/ 890539 h 2085020"/>
                <a:gd name="connsiteX24" fmla="*/ 759317 w 2153776"/>
                <a:gd name="connsiteY24" fmla="*/ 890539 h 2085020"/>
                <a:gd name="connsiteX25" fmla="*/ 759317 w 2153776"/>
                <a:gd name="connsiteY25" fmla="*/ 623841 h 2085020"/>
                <a:gd name="connsiteX26" fmla="*/ 1026015 w 2153776"/>
                <a:gd name="connsiteY26" fmla="*/ 623841 h 2085020"/>
                <a:gd name="connsiteX27" fmla="*/ 1026015 w 2153776"/>
                <a:gd name="connsiteY27" fmla="*/ 421907 h 2085020"/>
                <a:gd name="connsiteX28" fmla="*/ 759317 w 2153776"/>
                <a:gd name="connsiteY28" fmla="*/ 421907 h 2085020"/>
                <a:gd name="connsiteX29" fmla="*/ 759317 w 2153776"/>
                <a:gd name="connsiteY29" fmla="*/ 155209 h 2085020"/>
                <a:gd name="connsiteX30" fmla="*/ 270821 w 2153776"/>
                <a:gd name="connsiteY30" fmla="*/ 0 h 2085020"/>
                <a:gd name="connsiteX31" fmla="*/ 1011059 w 2153776"/>
                <a:gd name="connsiteY31" fmla="*/ 0 h 2085020"/>
                <a:gd name="connsiteX32" fmla="*/ 1262074 w 2153776"/>
                <a:gd name="connsiteY32" fmla="*/ 502029 h 2085020"/>
                <a:gd name="connsiteX33" fmla="*/ 1882955 w 2153776"/>
                <a:gd name="connsiteY33" fmla="*/ 502029 h 2085020"/>
                <a:gd name="connsiteX34" fmla="*/ 2153776 w 2153776"/>
                <a:gd name="connsiteY34" fmla="*/ 1043671 h 2085020"/>
                <a:gd name="connsiteX35" fmla="*/ 1882955 w 2153776"/>
                <a:gd name="connsiteY35" fmla="*/ 1585313 h 2085020"/>
                <a:gd name="connsiteX36" fmla="*/ 1261153 w 2153776"/>
                <a:gd name="connsiteY36" fmla="*/ 1585313 h 2085020"/>
                <a:gd name="connsiteX37" fmla="*/ 1011299 w 2153776"/>
                <a:gd name="connsiteY37" fmla="*/ 2085020 h 2085020"/>
                <a:gd name="connsiteX38" fmla="*/ 271061 w 2153776"/>
                <a:gd name="connsiteY38" fmla="*/ 2085020 h 2085020"/>
                <a:gd name="connsiteX39" fmla="*/ 240 w 2153776"/>
                <a:gd name="connsiteY39" fmla="*/ 1543378 h 2085020"/>
                <a:gd name="connsiteX40" fmla="*/ 250554 w 2153776"/>
                <a:gd name="connsiteY40" fmla="*/ 1042750 h 2085020"/>
                <a:gd name="connsiteX41" fmla="*/ 0 w 2153776"/>
                <a:gd name="connsiteY41" fmla="*/ 541642 h 208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53776" h="2085020">
                  <a:moveTo>
                    <a:pt x="351753" y="1122366"/>
                  </a:moveTo>
                  <a:lnTo>
                    <a:pt x="142203" y="1541466"/>
                  </a:lnTo>
                  <a:lnTo>
                    <a:pt x="351753" y="1960566"/>
                  </a:lnTo>
                  <a:lnTo>
                    <a:pt x="924518" y="1960566"/>
                  </a:lnTo>
                  <a:lnTo>
                    <a:pt x="1134068" y="1541466"/>
                  </a:lnTo>
                  <a:lnTo>
                    <a:pt x="924518" y="1122366"/>
                  </a:lnTo>
                  <a:close/>
                  <a:moveTo>
                    <a:pt x="1388075" y="815802"/>
                  </a:moveTo>
                  <a:lnTo>
                    <a:pt x="1699492" y="815802"/>
                  </a:lnTo>
                  <a:lnTo>
                    <a:pt x="1813426" y="1043671"/>
                  </a:lnTo>
                  <a:lnTo>
                    <a:pt x="1699492" y="1271540"/>
                  </a:lnTo>
                  <a:lnTo>
                    <a:pt x="1388075" y="1271540"/>
                  </a:lnTo>
                  <a:lnTo>
                    <a:pt x="1274140" y="1043671"/>
                  </a:lnTo>
                  <a:close/>
                  <a:moveTo>
                    <a:pt x="1226453" y="604594"/>
                  </a:moveTo>
                  <a:lnTo>
                    <a:pt x="1016903" y="1023694"/>
                  </a:lnTo>
                  <a:lnTo>
                    <a:pt x="1226453" y="1442794"/>
                  </a:lnTo>
                  <a:lnTo>
                    <a:pt x="1799218" y="1442794"/>
                  </a:lnTo>
                  <a:lnTo>
                    <a:pt x="2008768" y="1023694"/>
                  </a:lnTo>
                  <a:lnTo>
                    <a:pt x="1799218" y="604594"/>
                  </a:lnTo>
                  <a:close/>
                  <a:moveTo>
                    <a:pt x="561193" y="155209"/>
                  </a:moveTo>
                  <a:lnTo>
                    <a:pt x="561193" y="421907"/>
                  </a:lnTo>
                  <a:lnTo>
                    <a:pt x="294495" y="421907"/>
                  </a:lnTo>
                  <a:lnTo>
                    <a:pt x="294495" y="623841"/>
                  </a:lnTo>
                  <a:lnTo>
                    <a:pt x="561193" y="623841"/>
                  </a:lnTo>
                  <a:lnTo>
                    <a:pt x="561193" y="890539"/>
                  </a:lnTo>
                  <a:lnTo>
                    <a:pt x="759317" y="890539"/>
                  </a:lnTo>
                  <a:lnTo>
                    <a:pt x="759317" y="623841"/>
                  </a:lnTo>
                  <a:lnTo>
                    <a:pt x="1026015" y="623841"/>
                  </a:lnTo>
                  <a:lnTo>
                    <a:pt x="1026015" y="421907"/>
                  </a:lnTo>
                  <a:lnTo>
                    <a:pt x="759317" y="421907"/>
                  </a:lnTo>
                  <a:lnTo>
                    <a:pt x="759317" y="155209"/>
                  </a:lnTo>
                  <a:close/>
                  <a:moveTo>
                    <a:pt x="270821" y="0"/>
                  </a:moveTo>
                  <a:lnTo>
                    <a:pt x="1011059" y="0"/>
                  </a:lnTo>
                  <a:lnTo>
                    <a:pt x="1262074" y="502029"/>
                  </a:lnTo>
                  <a:lnTo>
                    <a:pt x="1882955" y="502029"/>
                  </a:lnTo>
                  <a:lnTo>
                    <a:pt x="2153776" y="1043671"/>
                  </a:lnTo>
                  <a:lnTo>
                    <a:pt x="1882955" y="1585313"/>
                  </a:lnTo>
                  <a:lnTo>
                    <a:pt x="1261153" y="1585313"/>
                  </a:lnTo>
                  <a:lnTo>
                    <a:pt x="1011299" y="2085020"/>
                  </a:lnTo>
                  <a:lnTo>
                    <a:pt x="271061" y="2085020"/>
                  </a:lnTo>
                  <a:lnTo>
                    <a:pt x="240" y="1543378"/>
                  </a:lnTo>
                  <a:lnTo>
                    <a:pt x="250554" y="1042750"/>
                  </a:lnTo>
                  <a:lnTo>
                    <a:pt x="0" y="5416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5" name="Biztalk Services Icon"/>
            <p:cNvSpPr>
              <a:spLocks noChangeAspect="1"/>
            </p:cNvSpPr>
            <p:nvPr/>
          </p:nvSpPr>
          <p:spPr bwMode="auto">
            <a:xfrm>
              <a:off x="10522809" y="6082065"/>
              <a:ext cx="508936" cy="493706"/>
            </a:xfrm>
            <a:custGeom>
              <a:avLst/>
              <a:gdLst>
                <a:gd name="connsiteX0" fmla="*/ 1673975 w 3309434"/>
                <a:gd name="connsiteY0" fmla="*/ 1257349 h 3210388"/>
                <a:gd name="connsiteX1" fmla="*/ 1954745 w 3309434"/>
                <a:gd name="connsiteY1" fmla="*/ 1538119 h 3210388"/>
                <a:gd name="connsiteX2" fmla="*/ 1673975 w 3309434"/>
                <a:gd name="connsiteY2" fmla="*/ 1818889 h 3210388"/>
                <a:gd name="connsiteX3" fmla="*/ 1393205 w 3309434"/>
                <a:gd name="connsiteY3" fmla="*/ 1538119 h 3210388"/>
                <a:gd name="connsiteX4" fmla="*/ 1673975 w 3309434"/>
                <a:gd name="connsiteY4" fmla="*/ 1257349 h 3210388"/>
                <a:gd name="connsiteX5" fmla="*/ 2106918 w 3309434"/>
                <a:gd name="connsiteY5" fmla="*/ 0 h 3210388"/>
                <a:gd name="connsiteX6" fmla="*/ 2884238 w 3309434"/>
                <a:gd name="connsiteY6" fmla="*/ 777320 h 3210388"/>
                <a:gd name="connsiteX7" fmla="*/ 2854173 w 3309434"/>
                <a:gd name="connsiteY7" fmla="*/ 979964 h 3210388"/>
                <a:gd name="connsiteX8" fmla="*/ 3309434 w 3309434"/>
                <a:gd name="connsiteY8" fmla="*/ 1598558 h 3210388"/>
                <a:gd name="connsiteX9" fmla="*/ 2649521 w 3309434"/>
                <a:gd name="connsiteY9" fmla="*/ 2258471 h 3210388"/>
                <a:gd name="connsiteX10" fmla="*/ 2649501 w 3309434"/>
                <a:gd name="connsiteY10" fmla="*/ 2258467 h 3210388"/>
                <a:gd name="connsiteX11" fmla="*/ 1763246 w 3309434"/>
                <a:gd name="connsiteY11" fmla="*/ 2258467 h 3210388"/>
                <a:gd name="connsiteX12" fmla="*/ 1763246 w 3309434"/>
                <a:gd name="connsiteY12" fmla="*/ 2015630 h 3210388"/>
                <a:gd name="connsiteX13" fmla="*/ 1772024 w 3309434"/>
                <a:gd name="connsiteY13" fmla="*/ 2014745 h 3210388"/>
                <a:gd name="connsiteX14" fmla="*/ 2017990 w 3309434"/>
                <a:gd name="connsiteY14" fmla="*/ 1882134 h 3210388"/>
                <a:gd name="connsiteX15" fmla="*/ 2052965 w 3309434"/>
                <a:gd name="connsiteY15" fmla="*/ 1839743 h 3210388"/>
                <a:gd name="connsiteX16" fmla="*/ 2317440 w 3309434"/>
                <a:gd name="connsiteY16" fmla="*/ 1992438 h 3210388"/>
                <a:gd name="connsiteX17" fmla="*/ 2236929 w 3309434"/>
                <a:gd name="connsiteY17" fmla="*/ 2131887 h 3210388"/>
                <a:gd name="connsiteX18" fmla="*/ 2574490 w 3309434"/>
                <a:gd name="connsiteY18" fmla="*/ 2048736 h 3210388"/>
                <a:gd name="connsiteX19" fmla="*/ 2477721 w 3309434"/>
                <a:gd name="connsiteY19" fmla="*/ 1714823 h 3210388"/>
                <a:gd name="connsiteX20" fmla="*/ 2397210 w 3309434"/>
                <a:gd name="connsiteY20" fmla="*/ 1854272 h 3210388"/>
                <a:gd name="connsiteX21" fmla="*/ 2130667 w 3309434"/>
                <a:gd name="connsiteY21" fmla="*/ 1700384 h 3210388"/>
                <a:gd name="connsiteX22" fmla="*/ 2150601 w 3309434"/>
                <a:gd name="connsiteY22" fmla="*/ 1636168 h 3210388"/>
                <a:gd name="connsiteX23" fmla="*/ 2160485 w 3309434"/>
                <a:gd name="connsiteY23" fmla="*/ 1538119 h 3210388"/>
                <a:gd name="connsiteX24" fmla="*/ 2150601 w 3309434"/>
                <a:gd name="connsiteY24" fmla="*/ 1440071 h 3210388"/>
                <a:gd name="connsiteX25" fmla="*/ 2127329 w 3309434"/>
                <a:gd name="connsiteY25" fmla="*/ 1365100 h 3210388"/>
                <a:gd name="connsiteX26" fmla="*/ 2398569 w 3309434"/>
                <a:gd name="connsiteY26" fmla="*/ 1208499 h 3210388"/>
                <a:gd name="connsiteX27" fmla="*/ 2479080 w 3309434"/>
                <a:gd name="connsiteY27" fmla="*/ 1347948 h 3210388"/>
                <a:gd name="connsiteX28" fmla="*/ 2575849 w 3309434"/>
                <a:gd name="connsiteY28" fmla="*/ 1014036 h 3210388"/>
                <a:gd name="connsiteX29" fmla="*/ 2238288 w 3309434"/>
                <a:gd name="connsiteY29" fmla="*/ 930884 h 3210388"/>
                <a:gd name="connsiteX30" fmla="*/ 2318799 w 3309434"/>
                <a:gd name="connsiteY30" fmla="*/ 1070333 h 3210388"/>
                <a:gd name="connsiteX31" fmla="*/ 2045877 w 3309434"/>
                <a:gd name="connsiteY31" fmla="*/ 1227905 h 3210388"/>
                <a:gd name="connsiteX32" fmla="*/ 2017990 w 3309434"/>
                <a:gd name="connsiteY32" fmla="*/ 1194105 h 3210388"/>
                <a:gd name="connsiteX33" fmla="*/ 1772024 w 3309434"/>
                <a:gd name="connsiteY33" fmla="*/ 1061493 h 3210388"/>
                <a:gd name="connsiteX34" fmla="*/ 1748359 w 3309434"/>
                <a:gd name="connsiteY34" fmla="*/ 1059108 h 3210388"/>
                <a:gd name="connsiteX35" fmla="*/ 1748359 w 3309434"/>
                <a:gd name="connsiteY35" fmla="*/ 766561 h 3210388"/>
                <a:gd name="connsiteX36" fmla="*/ 1909381 w 3309434"/>
                <a:gd name="connsiteY36" fmla="*/ 766561 h 3210388"/>
                <a:gd name="connsiteX37" fmla="*/ 1668589 w 3309434"/>
                <a:gd name="connsiteY37" fmla="*/ 515800 h 3210388"/>
                <a:gd name="connsiteX38" fmla="*/ 1427797 w 3309434"/>
                <a:gd name="connsiteY38" fmla="*/ 766561 h 3210388"/>
                <a:gd name="connsiteX39" fmla="*/ 1588819 w 3309434"/>
                <a:gd name="connsiteY39" fmla="*/ 766561 h 3210388"/>
                <a:gd name="connsiteX40" fmla="*/ 1588819 w 3309434"/>
                <a:gd name="connsiteY40" fmla="*/ 1060194 h 3210388"/>
                <a:gd name="connsiteX41" fmla="*/ 1575927 w 3309434"/>
                <a:gd name="connsiteY41" fmla="*/ 1061493 h 3210388"/>
                <a:gd name="connsiteX42" fmla="*/ 1329960 w 3309434"/>
                <a:gd name="connsiteY42" fmla="*/ 1194105 h 3210388"/>
                <a:gd name="connsiteX43" fmla="*/ 1287232 w 3309434"/>
                <a:gd name="connsiteY43" fmla="*/ 1245892 h 3210388"/>
                <a:gd name="connsiteX44" fmla="*/ 1026832 w 3309434"/>
                <a:gd name="connsiteY44" fmla="*/ 1095549 h 3210388"/>
                <a:gd name="connsiteX45" fmla="*/ 1107343 w 3309434"/>
                <a:gd name="connsiteY45" fmla="*/ 956100 h 3210388"/>
                <a:gd name="connsiteX46" fmla="*/ 769782 w 3309434"/>
                <a:gd name="connsiteY46" fmla="*/ 1039252 h 3210388"/>
                <a:gd name="connsiteX47" fmla="*/ 866551 w 3309434"/>
                <a:gd name="connsiteY47" fmla="*/ 1373164 h 3210388"/>
                <a:gd name="connsiteX48" fmla="*/ 947062 w 3309434"/>
                <a:gd name="connsiteY48" fmla="*/ 1233715 h 3210388"/>
                <a:gd name="connsiteX49" fmla="*/ 1213631 w 3309434"/>
                <a:gd name="connsiteY49" fmla="*/ 1387619 h 3210388"/>
                <a:gd name="connsiteX50" fmla="*/ 1197349 w 3309434"/>
                <a:gd name="connsiteY50" fmla="*/ 1440071 h 3210388"/>
                <a:gd name="connsiteX51" fmla="*/ 1187465 w 3309434"/>
                <a:gd name="connsiteY51" fmla="*/ 1538119 h 3210388"/>
                <a:gd name="connsiteX52" fmla="*/ 1197349 w 3309434"/>
                <a:gd name="connsiteY52" fmla="*/ 1636168 h 3210388"/>
                <a:gd name="connsiteX53" fmla="*/ 1222347 w 3309434"/>
                <a:gd name="connsiteY53" fmla="*/ 1716700 h 3210388"/>
                <a:gd name="connsiteX54" fmla="*/ 968458 w 3309434"/>
                <a:gd name="connsiteY54" fmla="*/ 1863283 h 3210388"/>
                <a:gd name="connsiteX55" fmla="*/ 887947 w 3309434"/>
                <a:gd name="connsiteY55" fmla="*/ 1723834 h 3210388"/>
                <a:gd name="connsiteX56" fmla="*/ 791178 w 3309434"/>
                <a:gd name="connsiteY56" fmla="*/ 2057747 h 3210388"/>
                <a:gd name="connsiteX57" fmla="*/ 1128739 w 3309434"/>
                <a:gd name="connsiteY57" fmla="*/ 2140898 h 3210388"/>
                <a:gd name="connsiteX58" fmla="*/ 1048228 w 3309434"/>
                <a:gd name="connsiteY58" fmla="*/ 2001449 h 3210388"/>
                <a:gd name="connsiteX59" fmla="*/ 1305738 w 3309434"/>
                <a:gd name="connsiteY59" fmla="*/ 1852776 h 3210388"/>
                <a:gd name="connsiteX60" fmla="*/ 1329960 w 3309434"/>
                <a:gd name="connsiteY60" fmla="*/ 1882134 h 3210388"/>
                <a:gd name="connsiteX61" fmla="*/ 1575927 w 3309434"/>
                <a:gd name="connsiteY61" fmla="*/ 2014745 h 3210388"/>
                <a:gd name="connsiteX62" fmla="*/ 1583476 w 3309434"/>
                <a:gd name="connsiteY62" fmla="*/ 2015506 h 3210388"/>
                <a:gd name="connsiteX63" fmla="*/ 1583476 w 3309434"/>
                <a:gd name="connsiteY63" fmla="*/ 2257267 h 3210388"/>
                <a:gd name="connsiteX64" fmla="*/ 1758474 w 3309434"/>
                <a:gd name="connsiteY64" fmla="*/ 2257267 h 3210388"/>
                <a:gd name="connsiteX65" fmla="*/ 1758474 w 3309434"/>
                <a:gd name="connsiteY65" fmla="*/ 2692027 h 3210388"/>
                <a:gd name="connsiteX66" fmla="*/ 1772705 w 3309434"/>
                <a:gd name="connsiteY66" fmla="*/ 2696444 h 3210388"/>
                <a:gd name="connsiteX67" fmla="*/ 1936071 w 3309434"/>
                <a:gd name="connsiteY67" fmla="*/ 2942906 h 3210388"/>
                <a:gd name="connsiteX68" fmla="*/ 1668589 w 3309434"/>
                <a:gd name="connsiteY68" fmla="*/ 3210388 h 3210388"/>
                <a:gd name="connsiteX69" fmla="*/ 1401107 w 3309434"/>
                <a:gd name="connsiteY69" fmla="*/ 2942906 h 3210388"/>
                <a:gd name="connsiteX70" fmla="*/ 1564473 w 3309434"/>
                <a:gd name="connsiteY70" fmla="*/ 2696444 h 3210388"/>
                <a:gd name="connsiteX71" fmla="*/ 1578704 w 3309434"/>
                <a:gd name="connsiteY71" fmla="*/ 2692027 h 3210388"/>
                <a:gd name="connsiteX72" fmla="*/ 1578704 w 3309434"/>
                <a:gd name="connsiteY72" fmla="*/ 2258467 h 3210388"/>
                <a:gd name="connsiteX73" fmla="*/ 659954 w 3309434"/>
                <a:gd name="connsiteY73" fmla="*/ 2258467 h 3210388"/>
                <a:gd name="connsiteX74" fmla="*/ 659913 w 3309434"/>
                <a:gd name="connsiteY74" fmla="*/ 2258475 h 3210388"/>
                <a:gd name="connsiteX75" fmla="*/ 0 w 3309434"/>
                <a:gd name="connsiteY75" fmla="*/ 1598563 h 3210388"/>
                <a:gd name="connsiteX76" fmla="*/ 453504 w 3309434"/>
                <a:gd name="connsiteY76" fmla="*/ 980322 h 3210388"/>
                <a:gd name="connsiteX77" fmla="*/ 420413 w 3309434"/>
                <a:gd name="connsiteY77" fmla="*/ 816422 h 3210388"/>
                <a:gd name="connsiteX78" fmla="*/ 962984 w 3309434"/>
                <a:gd name="connsiteY78" fmla="*/ 273851 h 3210388"/>
                <a:gd name="connsiteX79" fmla="*/ 1385721 w 3309434"/>
                <a:gd name="connsiteY79" fmla="*/ 490734 h 3210388"/>
                <a:gd name="connsiteX80" fmla="*/ 2106918 w 3309434"/>
                <a:gd name="connsiteY80" fmla="*/ 0 h 321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309434" h="3210388">
                  <a:moveTo>
                    <a:pt x="1673975" y="1257349"/>
                  </a:moveTo>
                  <a:cubicBezTo>
                    <a:pt x="1829040" y="1257349"/>
                    <a:pt x="1954745" y="1383054"/>
                    <a:pt x="1954745" y="1538119"/>
                  </a:cubicBezTo>
                  <a:cubicBezTo>
                    <a:pt x="1954745" y="1693184"/>
                    <a:pt x="1829040" y="1818889"/>
                    <a:pt x="1673975" y="1818889"/>
                  </a:cubicBezTo>
                  <a:cubicBezTo>
                    <a:pt x="1518910" y="1818889"/>
                    <a:pt x="1393205" y="1693184"/>
                    <a:pt x="1393205" y="1538119"/>
                  </a:cubicBezTo>
                  <a:cubicBezTo>
                    <a:pt x="1393205" y="1383054"/>
                    <a:pt x="1518910" y="1257349"/>
                    <a:pt x="1673975" y="1257349"/>
                  </a:cubicBezTo>
                  <a:close/>
                  <a:moveTo>
                    <a:pt x="2106918" y="0"/>
                  </a:moveTo>
                  <a:cubicBezTo>
                    <a:pt x="2536219" y="0"/>
                    <a:pt x="2884238" y="348019"/>
                    <a:pt x="2884238" y="777320"/>
                  </a:cubicBezTo>
                  <a:cubicBezTo>
                    <a:pt x="2884238" y="847731"/>
                    <a:pt x="2874877" y="915954"/>
                    <a:pt x="2854173" y="979964"/>
                  </a:cubicBezTo>
                  <a:cubicBezTo>
                    <a:pt x="3119739" y="1058796"/>
                    <a:pt x="3309434" y="1306528"/>
                    <a:pt x="3309434" y="1598558"/>
                  </a:cubicBezTo>
                  <a:cubicBezTo>
                    <a:pt x="3309434" y="1963016"/>
                    <a:pt x="3013979" y="2258471"/>
                    <a:pt x="2649521" y="2258471"/>
                  </a:cubicBezTo>
                  <a:lnTo>
                    <a:pt x="2649501" y="2258467"/>
                  </a:lnTo>
                  <a:lnTo>
                    <a:pt x="1763246" y="2258467"/>
                  </a:lnTo>
                  <a:lnTo>
                    <a:pt x="1763246" y="2015630"/>
                  </a:lnTo>
                  <a:lnTo>
                    <a:pt x="1772024" y="2014745"/>
                  </a:lnTo>
                  <a:cubicBezTo>
                    <a:pt x="1867036" y="1995303"/>
                    <a:pt x="1951959" y="1948165"/>
                    <a:pt x="2017990" y="1882134"/>
                  </a:cubicBezTo>
                  <a:lnTo>
                    <a:pt x="2052965" y="1839743"/>
                  </a:lnTo>
                  <a:lnTo>
                    <a:pt x="2317440" y="1992438"/>
                  </a:lnTo>
                  <a:lnTo>
                    <a:pt x="2236929" y="2131887"/>
                  </a:lnTo>
                  <a:lnTo>
                    <a:pt x="2574490" y="2048736"/>
                  </a:lnTo>
                  <a:lnTo>
                    <a:pt x="2477721" y="1714823"/>
                  </a:lnTo>
                  <a:lnTo>
                    <a:pt x="2397210" y="1854272"/>
                  </a:lnTo>
                  <a:lnTo>
                    <a:pt x="2130667" y="1700384"/>
                  </a:lnTo>
                  <a:lnTo>
                    <a:pt x="2150601" y="1636168"/>
                  </a:lnTo>
                  <a:cubicBezTo>
                    <a:pt x="2157082" y="1604497"/>
                    <a:pt x="2160485" y="1571706"/>
                    <a:pt x="2160485" y="1538119"/>
                  </a:cubicBezTo>
                  <a:cubicBezTo>
                    <a:pt x="2160485" y="1504533"/>
                    <a:pt x="2157082" y="1471741"/>
                    <a:pt x="2150601" y="1440071"/>
                  </a:cubicBezTo>
                  <a:lnTo>
                    <a:pt x="2127329" y="1365100"/>
                  </a:lnTo>
                  <a:lnTo>
                    <a:pt x="2398569" y="1208499"/>
                  </a:lnTo>
                  <a:lnTo>
                    <a:pt x="2479080" y="1347948"/>
                  </a:lnTo>
                  <a:lnTo>
                    <a:pt x="2575849" y="1014036"/>
                  </a:lnTo>
                  <a:lnTo>
                    <a:pt x="2238288" y="930884"/>
                  </a:lnTo>
                  <a:lnTo>
                    <a:pt x="2318799" y="1070333"/>
                  </a:lnTo>
                  <a:lnTo>
                    <a:pt x="2045877" y="1227905"/>
                  </a:lnTo>
                  <a:lnTo>
                    <a:pt x="2017990" y="1194105"/>
                  </a:lnTo>
                  <a:cubicBezTo>
                    <a:pt x="1951959" y="1128074"/>
                    <a:pt x="1867036" y="1080936"/>
                    <a:pt x="1772024" y="1061493"/>
                  </a:cubicBezTo>
                  <a:lnTo>
                    <a:pt x="1748359" y="1059108"/>
                  </a:lnTo>
                  <a:lnTo>
                    <a:pt x="1748359" y="766561"/>
                  </a:lnTo>
                  <a:lnTo>
                    <a:pt x="1909381" y="766561"/>
                  </a:lnTo>
                  <a:lnTo>
                    <a:pt x="1668589" y="515800"/>
                  </a:lnTo>
                  <a:lnTo>
                    <a:pt x="1427797" y="766561"/>
                  </a:lnTo>
                  <a:lnTo>
                    <a:pt x="1588819" y="766561"/>
                  </a:lnTo>
                  <a:lnTo>
                    <a:pt x="1588819" y="1060194"/>
                  </a:lnTo>
                  <a:lnTo>
                    <a:pt x="1575927" y="1061493"/>
                  </a:lnTo>
                  <a:cubicBezTo>
                    <a:pt x="1480915" y="1080936"/>
                    <a:pt x="1395991" y="1128074"/>
                    <a:pt x="1329960" y="1194105"/>
                  </a:cubicBezTo>
                  <a:lnTo>
                    <a:pt x="1287232" y="1245892"/>
                  </a:lnTo>
                  <a:lnTo>
                    <a:pt x="1026832" y="1095549"/>
                  </a:lnTo>
                  <a:lnTo>
                    <a:pt x="1107343" y="956100"/>
                  </a:lnTo>
                  <a:lnTo>
                    <a:pt x="769782" y="1039252"/>
                  </a:lnTo>
                  <a:lnTo>
                    <a:pt x="866551" y="1373164"/>
                  </a:lnTo>
                  <a:lnTo>
                    <a:pt x="947062" y="1233715"/>
                  </a:lnTo>
                  <a:lnTo>
                    <a:pt x="1213631" y="1387619"/>
                  </a:lnTo>
                  <a:lnTo>
                    <a:pt x="1197349" y="1440071"/>
                  </a:lnTo>
                  <a:cubicBezTo>
                    <a:pt x="1190868" y="1471741"/>
                    <a:pt x="1187465" y="1504533"/>
                    <a:pt x="1187465" y="1538119"/>
                  </a:cubicBezTo>
                  <a:cubicBezTo>
                    <a:pt x="1187465" y="1571706"/>
                    <a:pt x="1190868" y="1604497"/>
                    <a:pt x="1197349" y="1636168"/>
                  </a:cubicBezTo>
                  <a:lnTo>
                    <a:pt x="1222347" y="1716700"/>
                  </a:lnTo>
                  <a:lnTo>
                    <a:pt x="968458" y="1863283"/>
                  </a:lnTo>
                  <a:lnTo>
                    <a:pt x="887947" y="1723834"/>
                  </a:lnTo>
                  <a:lnTo>
                    <a:pt x="791178" y="2057747"/>
                  </a:lnTo>
                  <a:lnTo>
                    <a:pt x="1128739" y="2140898"/>
                  </a:lnTo>
                  <a:lnTo>
                    <a:pt x="1048228" y="2001449"/>
                  </a:lnTo>
                  <a:lnTo>
                    <a:pt x="1305738" y="1852776"/>
                  </a:lnTo>
                  <a:lnTo>
                    <a:pt x="1329960" y="1882134"/>
                  </a:lnTo>
                  <a:cubicBezTo>
                    <a:pt x="1395991" y="1948165"/>
                    <a:pt x="1480915" y="1995303"/>
                    <a:pt x="1575927" y="2014745"/>
                  </a:cubicBezTo>
                  <a:lnTo>
                    <a:pt x="1583476" y="2015506"/>
                  </a:lnTo>
                  <a:lnTo>
                    <a:pt x="1583476" y="2257267"/>
                  </a:lnTo>
                  <a:lnTo>
                    <a:pt x="1758474" y="2257267"/>
                  </a:lnTo>
                  <a:lnTo>
                    <a:pt x="1758474" y="2692027"/>
                  </a:lnTo>
                  <a:lnTo>
                    <a:pt x="1772705" y="2696444"/>
                  </a:lnTo>
                  <a:cubicBezTo>
                    <a:pt x="1868709" y="2737050"/>
                    <a:pt x="1936071" y="2832112"/>
                    <a:pt x="1936071" y="2942906"/>
                  </a:cubicBezTo>
                  <a:cubicBezTo>
                    <a:pt x="1936071" y="3090632"/>
                    <a:pt x="1816315" y="3210388"/>
                    <a:pt x="1668589" y="3210388"/>
                  </a:cubicBezTo>
                  <a:cubicBezTo>
                    <a:pt x="1520863" y="3210388"/>
                    <a:pt x="1401107" y="3090632"/>
                    <a:pt x="1401107" y="2942906"/>
                  </a:cubicBezTo>
                  <a:cubicBezTo>
                    <a:pt x="1401107" y="2832112"/>
                    <a:pt x="1468470" y="2737050"/>
                    <a:pt x="1564473" y="2696444"/>
                  </a:cubicBezTo>
                  <a:lnTo>
                    <a:pt x="1578704" y="2692027"/>
                  </a:lnTo>
                  <a:lnTo>
                    <a:pt x="1578704" y="2258467"/>
                  </a:lnTo>
                  <a:lnTo>
                    <a:pt x="659954" y="2258467"/>
                  </a:lnTo>
                  <a:cubicBezTo>
                    <a:pt x="659942" y="2258475"/>
                    <a:pt x="659925" y="2258475"/>
                    <a:pt x="659913" y="2258475"/>
                  </a:cubicBezTo>
                  <a:cubicBezTo>
                    <a:pt x="295455" y="2258475"/>
                    <a:pt x="0" y="1963020"/>
                    <a:pt x="0" y="1598563"/>
                  </a:cubicBezTo>
                  <a:cubicBezTo>
                    <a:pt x="0" y="1307168"/>
                    <a:pt x="188874" y="1059880"/>
                    <a:pt x="453504" y="980322"/>
                  </a:cubicBezTo>
                  <a:cubicBezTo>
                    <a:pt x="429507" y="930246"/>
                    <a:pt x="420413" y="874397"/>
                    <a:pt x="420413" y="816422"/>
                  </a:cubicBezTo>
                  <a:cubicBezTo>
                    <a:pt x="420413" y="516767"/>
                    <a:pt x="663329" y="273851"/>
                    <a:pt x="962984" y="273851"/>
                  </a:cubicBezTo>
                  <a:cubicBezTo>
                    <a:pt x="1137960" y="273851"/>
                    <a:pt x="1293591" y="356678"/>
                    <a:pt x="1385721" y="490734"/>
                  </a:cubicBezTo>
                  <a:cubicBezTo>
                    <a:pt x="1498567" y="203005"/>
                    <a:pt x="1779037" y="0"/>
                    <a:pt x="2106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18" rIns="45720" bIns="45718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6" name="Active Directory Icon"/>
            <p:cNvSpPr>
              <a:spLocks noChangeAspect="1"/>
            </p:cNvSpPr>
            <p:nvPr/>
          </p:nvSpPr>
          <p:spPr>
            <a:xfrm>
              <a:off x="9221741" y="6097651"/>
              <a:ext cx="443984" cy="462534"/>
            </a:xfrm>
            <a:custGeom>
              <a:avLst/>
              <a:gdLst>
                <a:gd name="connsiteX0" fmla="*/ 227817 w 430087"/>
                <a:gd name="connsiteY0" fmla="*/ 190781 h 448056"/>
                <a:gd name="connsiteX1" fmla="*/ 278783 w 430087"/>
                <a:gd name="connsiteY1" fmla="*/ 246846 h 448056"/>
                <a:gd name="connsiteX2" fmla="*/ 276735 w 430087"/>
                <a:gd name="connsiteY2" fmla="*/ 256988 h 448056"/>
                <a:gd name="connsiteX3" fmla="*/ 277791 w 430087"/>
                <a:gd name="connsiteY3" fmla="*/ 262217 h 448056"/>
                <a:gd name="connsiteX4" fmla="*/ 224432 w 430087"/>
                <a:gd name="connsiteY4" fmla="*/ 306139 h 448056"/>
                <a:gd name="connsiteX5" fmla="*/ 221132 w 430087"/>
                <a:gd name="connsiteY5" fmla="*/ 305472 h 448056"/>
                <a:gd name="connsiteX6" fmla="*/ 221132 w 430087"/>
                <a:gd name="connsiteY6" fmla="*/ 192687 h 448056"/>
                <a:gd name="connsiteX7" fmla="*/ 221938 w 430087"/>
                <a:gd name="connsiteY7" fmla="*/ 192605 h 448056"/>
                <a:gd name="connsiteX8" fmla="*/ 197960 w 430087"/>
                <a:gd name="connsiteY8" fmla="*/ 188072 h 448056"/>
                <a:gd name="connsiteX9" fmla="*/ 201727 w 430087"/>
                <a:gd name="connsiteY9" fmla="*/ 190612 h 448056"/>
                <a:gd name="connsiteX10" fmla="*/ 203867 w 430087"/>
                <a:gd name="connsiteY10" fmla="*/ 191276 h 448056"/>
                <a:gd name="connsiteX11" fmla="*/ 203867 w 430087"/>
                <a:gd name="connsiteY11" fmla="*/ 306873 h 448056"/>
                <a:gd name="connsiteX12" fmla="*/ 155627 w 430087"/>
                <a:gd name="connsiteY12" fmla="*/ 267164 h 448056"/>
                <a:gd name="connsiteX13" fmla="*/ 156887 w 430087"/>
                <a:gd name="connsiteY13" fmla="*/ 263103 h 448056"/>
                <a:gd name="connsiteX14" fmla="*/ 157504 w 430087"/>
                <a:gd name="connsiteY14" fmla="*/ 256988 h 448056"/>
                <a:gd name="connsiteX15" fmla="*/ 155119 w 430087"/>
                <a:gd name="connsiteY15" fmla="*/ 245177 h 448056"/>
                <a:gd name="connsiteX16" fmla="*/ 151257 w 430087"/>
                <a:gd name="connsiteY16" fmla="*/ 239449 h 448056"/>
                <a:gd name="connsiteX17" fmla="*/ 215044 w 430087"/>
                <a:gd name="connsiteY17" fmla="*/ 124878 h 448056"/>
                <a:gd name="connsiteX18" fmla="*/ 180833 w 430087"/>
                <a:gd name="connsiteY18" fmla="*/ 159089 h 448056"/>
                <a:gd name="connsiteX19" fmla="*/ 183521 w 430087"/>
                <a:gd name="connsiteY19" fmla="*/ 172406 h 448056"/>
                <a:gd name="connsiteX20" fmla="*/ 185798 w 430087"/>
                <a:gd name="connsiteY20" fmla="*/ 175783 h 448056"/>
                <a:gd name="connsiteX21" fmla="*/ 137742 w 430087"/>
                <a:gd name="connsiteY21" fmla="*/ 228648 h 448056"/>
                <a:gd name="connsiteX22" fmla="*/ 133277 w 430087"/>
                <a:gd name="connsiteY22" fmla="*/ 227262 h 448056"/>
                <a:gd name="connsiteX23" fmla="*/ 127161 w 430087"/>
                <a:gd name="connsiteY23" fmla="*/ 226646 h 448056"/>
                <a:gd name="connsiteX24" fmla="*/ 96819 w 430087"/>
                <a:gd name="connsiteY24" fmla="*/ 256988 h 448056"/>
                <a:gd name="connsiteX25" fmla="*/ 127161 w 430087"/>
                <a:gd name="connsiteY25" fmla="*/ 287331 h 448056"/>
                <a:gd name="connsiteX26" fmla="*/ 138972 w 430087"/>
                <a:gd name="connsiteY26" fmla="*/ 284946 h 448056"/>
                <a:gd name="connsiteX27" fmla="*/ 145069 w 430087"/>
                <a:gd name="connsiteY27" fmla="*/ 280836 h 448056"/>
                <a:gd name="connsiteX28" fmla="*/ 191749 w 430087"/>
                <a:gd name="connsiteY28" fmla="*/ 319260 h 448056"/>
                <a:gd name="connsiteX29" fmla="*/ 191233 w 430087"/>
                <a:gd name="connsiteY29" fmla="*/ 320026 h 448056"/>
                <a:gd name="connsiteX30" fmla="*/ 189202 w 430087"/>
                <a:gd name="connsiteY30" fmla="*/ 330085 h 448056"/>
                <a:gd name="connsiteX31" fmla="*/ 215044 w 430087"/>
                <a:gd name="connsiteY31" fmla="*/ 355926 h 448056"/>
                <a:gd name="connsiteX32" fmla="*/ 240885 w 430087"/>
                <a:gd name="connsiteY32" fmla="*/ 330085 h 448056"/>
                <a:gd name="connsiteX33" fmla="*/ 238855 w 430087"/>
                <a:gd name="connsiteY33" fmla="*/ 320026 h 448056"/>
                <a:gd name="connsiteX34" fmla="*/ 237382 w 430087"/>
                <a:gd name="connsiteY34" fmla="*/ 317841 h 448056"/>
                <a:gd name="connsiteX35" fmla="*/ 285487 w 430087"/>
                <a:gd name="connsiteY35" fmla="*/ 278244 h 448056"/>
                <a:gd name="connsiteX36" fmla="*/ 285622 w 430087"/>
                <a:gd name="connsiteY36" fmla="*/ 278444 h 448056"/>
                <a:gd name="connsiteX37" fmla="*/ 307078 w 430087"/>
                <a:gd name="connsiteY37" fmla="*/ 287331 h 448056"/>
                <a:gd name="connsiteX38" fmla="*/ 337420 w 430087"/>
                <a:gd name="connsiteY38" fmla="*/ 256988 h 448056"/>
                <a:gd name="connsiteX39" fmla="*/ 307078 w 430087"/>
                <a:gd name="connsiteY39" fmla="*/ 226646 h 448056"/>
                <a:gd name="connsiteX40" fmla="*/ 295267 w 430087"/>
                <a:gd name="connsiteY40" fmla="*/ 229030 h 448056"/>
                <a:gd name="connsiteX41" fmla="*/ 289471 w 430087"/>
                <a:gd name="connsiteY41" fmla="*/ 232937 h 448056"/>
                <a:gd name="connsiteX42" fmla="*/ 241405 w 430087"/>
                <a:gd name="connsiteY42" fmla="*/ 180061 h 448056"/>
                <a:gd name="connsiteX43" fmla="*/ 246566 w 430087"/>
                <a:gd name="connsiteY43" fmla="*/ 172406 h 448056"/>
                <a:gd name="connsiteX44" fmla="*/ 249255 w 430087"/>
                <a:gd name="connsiteY44" fmla="*/ 159089 h 448056"/>
                <a:gd name="connsiteX45" fmla="*/ 215044 w 430087"/>
                <a:gd name="connsiteY45" fmla="*/ 124878 h 448056"/>
                <a:gd name="connsiteX46" fmla="*/ 215044 w 430087"/>
                <a:gd name="connsiteY46" fmla="*/ 0 h 448056"/>
                <a:gd name="connsiteX47" fmla="*/ 430087 w 430087"/>
                <a:gd name="connsiteY47" fmla="*/ 270047 h 448056"/>
                <a:gd name="connsiteX48" fmla="*/ 215044 w 430087"/>
                <a:gd name="connsiteY48" fmla="*/ 448056 h 448056"/>
                <a:gd name="connsiteX49" fmla="*/ 0 w 430087"/>
                <a:gd name="connsiteY49" fmla="*/ 270047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30087" h="448056">
                  <a:moveTo>
                    <a:pt x="227817" y="190781"/>
                  </a:moveTo>
                  <a:lnTo>
                    <a:pt x="278783" y="246846"/>
                  </a:lnTo>
                  <a:lnTo>
                    <a:pt x="276735" y="256988"/>
                  </a:lnTo>
                  <a:lnTo>
                    <a:pt x="277791" y="262217"/>
                  </a:lnTo>
                  <a:lnTo>
                    <a:pt x="224432" y="306139"/>
                  </a:lnTo>
                  <a:lnTo>
                    <a:pt x="221132" y="305472"/>
                  </a:lnTo>
                  <a:lnTo>
                    <a:pt x="221132" y="192687"/>
                  </a:lnTo>
                  <a:lnTo>
                    <a:pt x="221938" y="192605"/>
                  </a:lnTo>
                  <a:close/>
                  <a:moveTo>
                    <a:pt x="197960" y="188072"/>
                  </a:moveTo>
                  <a:lnTo>
                    <a:pt x="201727" y="190612"/>
                  </a:lnTo>
                  <a:lnTo>
                    <a:pt x="203867" y="191276"/>
                  </a:lnTo>
                  <a:lnTo>
                    <a:pt x="203867" y="306873"/>
                  </a:lnTo>
                  <a:lnTo>
                    <a:pt x="155627" y="267164"/>
                  </a:lnTo>
                  <a:lnTo>
                    <a:pt x="156887" y="263103"/>
                  </a:lnTo>
                  <a:cubicBezTo>
                    <a:pt x="157292" y="261128"/>
                    <a:pt x="157504" y="259083"/>
                    <a:pt x="157504" y="256988"/>
                  </a:cubicBezTo>
                  <a:cubicBezTo>
                    <a:pt x="157504" y="252799"/>
                    <a:pt x="156655" y="248808"/>
                    <a:pt x="155119" y="245177"/>
                  </a:cubicBezTo>
                  <a:lnTo>
                    <a:pt x="151257" y="239449"/>
                  </a:lnTo>
                  <a:close/>
                  <a:moveTo>
                    <a:pt x="215044" y="124878"/>
                  </a:moveTo>
                  <a:cubicBezTo>
                    <a:pt x="196150" y="124878"/>
                    <a:pt x="180833" y="140195"/>
                    <a:pt x="180833" y="159089"/>
                  </a:cubicBezTo>
                  <a:cubicBezTo>
                    <a:pt x="180833" y="163813"/>
                    <a:pt x="181790" y="168313"/>
                    <a:pt x="183521" y="172406"/>
                  </a:cubicBezTo>
                  <a:lnTo>
                    <a:pt x="185798" y="175783"/>
                  </a:lnTo>
                  <a:lnTo>
                    <a:pt x="137742" y="228648"/>
                  </a:lnTo>
                  <a:lnTo>
                    <a:pt x="133277" y="227262"/>
                  </a:lnTo>
                  <a:cubicBezTo>
                    <a:pt x="131301" y="226858"/>
                    <a:pt x="129256" y="226646"/>
                    <a:pt x="127161" y="226646"/>
                  </a:cubicBezTo>
                  <a:cubicBezTo>
                    <a:pt x="110404" y="226646"/>
                    <a:pt x="96819" y="240230"/>
                    <a:pt x="96819" y="256988"/>
                  </a:cubicBezTo>
                  <a:cubicBezTo>
                    <a:pt x="96819" y="273746"/>
                    <a:pt x="110404" y="287331"/>
                    <a:pt x="127161" y="287331"/>
                  </a:cubicBezTo>
                  <a:cubicBezTo>
                    <a:pt x="131351" y="287331"/>
                    <a:pt x="135342" y="286482"/>
                    <a:pt x="138972" y="284946"/>
                  </a:cubicBezTo>
                  <a:lnTo>
                    <a:pt x="145069" y="280836"/>
                  </a:lnTo>
                  <a:lnTo>
                    <a:pt x="191749" y="319260"/>
                  </a:lnTo>
                  <a:lnTo>
                    <a:pt x="191233" y="320026"/>
                  </a:lnTo>
                  <a:cubicBezTo>
                    <a:pt x="189925" y="323118"/>
                    <a:pt x="189202" y="326517"/>
                    <a:pt x="189202" y="330085"/>
                  </a:cubicBezTo>
                  <a:cubicBezTo>
                    <a:pt x="189202" y="344357"/>
                    <a:pt x="200772" y="355926"/>
                    <a:pt x="215044" y="355926"/>
                  </a:cubicBezTo>
                  <a:cubicBezTo>
                    <a:pt x="229316" y="355926"/>
                    <a:pt x="240885" y="344357"/>
                    <a:pt x="240885" y="330085"/>
                  </a:cubicBezTo>
                  <a:cubicBezTo>
                    <a:pt x="240885" y="326517"/>
                    <a:pt x="240162" y="323118"/>
                    <a:pt x="238855" y="320026"/>
                  </a:cubicBezTo>
                  <a:lnTo>
                    <a:pt x="237382" y="317841"/>
                  </a:lnTo>
                  <a:lnTo>
                    <a:pt x="285487" y="278244"/>
                  </a:lnTo>
                  <a:lnTo>
                    <a:pt x="285622" y="278444"/>
                  </a:lnTo>
                  <a:cubicBezTo>
                    <a:pt x="291113" y="283935"/>
                    <a:pt x="298699" y="287331"/>
                    <a:pt x="307078" y="287331"/>
                  </a:cubicBezTo>
                  <a:cubicBezTo>
                    <a:pt x="323835" y="287331"/>
                    <a:pt x="337420" y="273746"/>
                    <a:pt x="337420" y="256988"/>
                  </a:cubicBezTo>
                  <a:cubicBezTo>
                    <a:pt x="337420" y="240230"/>
                    <a:pt x="323835" y="226646"/>
                    <a:pt x="307078" y="226646"/>
                  </a:cubicBezTo>
                  <a:cubicBezTo>
                    <a:pt x="302888" y="226646"/>
                    <a:pt x="298897" y="227495"/>
                    <a:pt x="295267" y="229030"/>
                  </a:cubicBezTo>
                  <a:lnTo>
                    <a:pt x="289471" y="232937"/>
                  </a:lnTo>
                  <a:lnTo>
                    <a:pt x="241405" y="180061"/>
                  </a:lnTo>
                  <a:lnTo>
                    <a:pt x="246566" y="172406"/>
                  </a:lnTo>
                  <a:cubicBezTo>
                    <a:pt x="248298" y="168313"/>
                    <a:pt x="249255" y="163813"/>
                    <a:pt x="249255" y="159089"/>
                  </a:cubicBezTo>
                  <a:cubicBezTo>
                    <a:pt x="249255" y="140195"/>
                    <a:pt x="233938" y="124878"/>
                    <a:pt x="215044" y="124878"/>
                  </a:cubicBezTo>
                  <a:close/>
                  <a:moveTo>
                    <a:pt x="215044" y="0"/>
                  </a:moveTo>
                  <a:lnTo>
                    <a:pt x="430087" y="270047"/>
                  </a:lnTo>
                  <a:lnTo>
                    <a:pt x="215044" y="448056"/>
                  </a:lnTo>
                  <a:lnTo>
                    <a:pt x="0" y="2700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7" name="Service Bus Icon"/>
            <p:cNvSpPr>
              <a:spLocks noChangeAspect="1"/>
            </p:cNvSpPr>
            <p:nvPr/>
          </p:nvSpPr>
          <p:spPr>
            <a:xfrm>
              <a:off x="7203793" y="6080313"/>
              <a:ext cx="436814" cy="497208"/>
            </a:xfrm>
            <a:custGeom>
              <a:avLst/>
              <a:gdLst>
                <a:gd name="connsiteX0" fmla="*/ 109937 w 393631"/>
                <a:gd name="connsiteY0" fmla="*/ 255147 h 448056"/>
                <a:gd name="connsiteX1" fmla="*/ 159550 w 393631"/>
                <a:gd name="connsiteY1" fmla="*/ 255147 h 448056"/>
                <a:gd name="connsiteX2" fmla="*/ 159550 w 393631"/>
                <a:gd name="connsiteY2" fmla="*/ 356612 h 448056"/>
                <a:gd name="connsiteX3" fmla="*/ 193061 w 393631"/>
                <a:gd name="connsiteY3" fmla="*/ 356612 h 448056"/>
                <a:gd name="connsiteX4" fmla="*/ 134430 w 393631"/>
                <a:gd name="connsiteY4" fmla="*/ 448056 h 448056"/>
                <a:gd name="connsiteX5" fmla="*/ 75800 w 393631"/>
                <a:gd name="connsiteY5" fmla="*/ 356612 h 448056"/>
                <a:gd name="connsiteX6" fmla="*/ 109937 w 393631"/>
                <a:gd name="connsiteY6" fmla="*/ 356612 h 448056"/>
                <a:gd name="connsiteX7" fmla="*/ 85131 w 393631"/>
                <a:gd name="connsiteY7" fmla="*/ 207227 h 448056"/>
                <a:gd name="connsiteX8" fmla="*/ 197505 w 393631"/>
                <a:gd name="connsiteY8" fmla="*/ 207227 h 448056"/>
                <a:gd name="connsiteX9" fmla="*/ 197505 w 393631"/>
                <a:gd name="connsiteY9" fmla="*/ 233451 h 448056"/>
                <a:gd name="connsiteX10" fmla="*/ 85131 w 393631"/>
                <a:gd name="connsiteY10" fmla="*/ 233451 h 448056"/>
                <a:gd name="connsiteX11" fmla="*/ 85131 w 393631"/>
                <a:gd name="connsiteY11" fmla="*/ 170997 h 448056"/>
                <a:gd name="connsiteX12" fmla="*/ 197505 w 393631"/>
                <a:gd name="connsiteY12" fmla="*/ 170997 h 448056"/>
                <a:gd name="connsiteX13" fmla="*/ 197505 w 393631"/>
                <a:gd name="connsiteY13" fmla="*/ 197220 h 448056"/>
                <a:gd name="connsiteX14" fmla="*/ 85131 w 393631"/>
                <a:gd name="connsiteY14" fmla="*/ 197220 h 448056"/>
                <a:gd name="connsiteX15" fmla="*/ 85131 w 393631"/>
                <a:gd name="connsiteY15" fmla="*/ 134440 h 448056"/>
                <a:gd name="connsiteX16" fmla="*/ 197505 w 393631"/>
                <a:gd name="connsiteY16" fmla="*/ 134440 h 448056"/>
                <a:gd name="connsiteX17" fmla="*/ 197505 w 393631"/>
                <a:gd name="connsiteY17" fmla="*/ 160663 h 448056"/>
                <a:gd name="connsiteX18" fmla="*/ 85131 w 393631"/>
                <a:gd name="connsiteY18" fmla="*/ 160663 h 448056"/>
                <a:gd name="connsiteX19" fmla="*/ 184780 w 393631"/>
                <a:gd name="connsiteY19" fmla="*/ 33581 h 448056"/>
                <a:gd name="connsiteX20" fmla="*/ 306050 w 393631"/>
                <a:gd name="connsiteY20" fmla="*/ 165478 h 448056"/>
                <a:gd name="connsiteX21" fmla="*/ 306020 w 393631"/>
                <a:gd name="connsiteY21" fmla="*/ 182421 h 448056"/>
                <a:gd name="connsiteX22" fmla="*/ 323294 w 393631"/>
                <a:gd name="connsiteY22" fmla="*/ 182360 h 448056"/>
                <a:gd name="connsiteX23" fmla="*/ 323488 w 393631"/>
                <a:gd name="connsiteY23" fmla="*/ 182529 h 448056"/>
                <a:gd name="connsiteX24" fmla="*/ 323884 w 393631"/>
                <a:gd name="connsiteY24" fmla="*/ 182479 h 448056"/>
                <a:gd name="connsiteX25" fmla="*/ 392213 w 393631"/>
                <a:gd name="connsiteY25" fmla="*/ 238169 h 448056"/>
                <a:gd name="connsiteX26" fmla="*/ 393429 w 393631"/>
                <a:gd name="connsiteY26" fmla="*/ 250233 h 448056"/>
                <a:gd name="connsiteX27" fmla="*/ 393631 w 393631"/>
                <a:gd name="connsiteY27" fmla="*/ 250276 h 448056"/>
                <a:gd name="connsiteX28" fmla="*/ 393630 w 393631"/>
                <a:gd name="connsiteY28" fmla="*/ 331260 h 448056"/>
                <a:gd name="connsiteX29" fmla="*/ 344017 w 393631"/>
                <a:gd name="connsiteY29" fmla="*/ 331260 h 448056"/>
                <a:gd name="connsiteX30" fmla="*/ 184779 w 393631"/>
                <a:gd name="connsiteY30" fmla="*/ 331260 h 448056"/>
                <a:gd name="connsiteX31" fmla="*/ 184779 w 393631"/>
                <a:gd name="connsiteY31" fmla="*/ 281647 h 448056"/>
                <a:gd name="connsiteX32" fmla="*/ 343713 w 393631"/>
                <a:gd name="connsiteY32" fmla="*/ 281647 h 448056"/>
                <a:gd name="connsiteX33" fmla="*/ 343607 w 393631"/>
                <a:gd name="connsiteY33" fmla="*/ 274792 h 448056"/>
                <a:gd name="connsiteX34" fmla="*/ 343896 w 393631"/>
                <a:gd name="connsiteY34" fmla="*/ 272497 h 448056"/>
                <a:gd name="connsiteX35" fmla="*/ 311588 w 393631"/>
                <a:gd name="connsiteY35" fmla="*/ 232857 h 448056"/>
                <a:gd name="connsiteX36" fmla="*/ 306587 w 393631"/>
                <a:gd name="connsiteY36" fmla="*/ 232353 h 448056"/>
                <a:gd name="connsiteX37" fmla="*/ 306020 w 393631"/>
                <a:gd name="connsiteY37" fmla="*/ 232034 h 448056"/>
                <a:gd name="connsiteX38" fmla="*/ 256407 w 393631"/>
                <a:gd name="connsiteY38" fmla="*/ 232034 h 448056"/>
                <a:gd name="connsiteX39" fmla="*/ 256407 w 393631"/>
                <a:gd name="connsiteY39" fmla="*/ 232034 h 448056"/>
                <a:gd name="connsiteX40" fmla="*/ 256407 w 393631"/>
                <a:gd name="connsiteY40" fmla="*/ 185664 h 448056"/>
                <a:gd name="connsiteX41" fmla="*/ 256224 w 393631"/>
                <a:gd name="connsiteY41" fmla="*/ 169895 h 448056"/>
                <a:gd name="connsiteX42" fmla="*/ 184780 w 393631"/>
                <a:gd name="connsiteY42" fmla="*/ 82923 h 448056"/>
                <a:gd name="connsiteX43" fmla="*/ 0 w 393631"/>
                <a:gd name="connsiteY43" fmla="*/ 0 h 448056"/>
                <a:gd name="connsiteX44" fmla="*/ 159659 w 393631"/>
                <a:gd name="connsiteY44" fmla="*/ 0 h 448056"/>
                <a:gd name="connsiteX45" fmla="*/ 159659 w 393631"/>
                <a:gd name="connsiteY45" fmla="*/ 49613 h 448056"/>
                <a:gd name="connsiteX46" fmla="*/ 159237 w 393631"/>
                <a:gd name="connsiteY46" fmla="*/ 49613 h 448056"/>
                <a:gd name="connsiteX47" fmla="*/ 159237 w 393631"/>
                <a:gd name="connsiteY47" fmla="*/ 110480 h 448056"/>
                <a:gd name="connsiteX48" fmla="*/ 109624 w 393631"/>
                <a:gd name="connsiteY48" fmla="*/ 110480 h 448056"/>
                <a:gd name="connsiteX49" fmla="*/ 109624 w 393631"/>
                <a:gd name="connsiteY49" fmla="*/ 49613 h 448056"/>
                <a:gd name="connsiteX50" fmla="*/ 49613 w 393631"/>
                <a:gd name="connsiteY50" fmla="*/ 49613 h 448056"/>
                <a:gd name="connsiteX51" fmla="*/ 49613 w 393631"/>
                <a:gd name="connsiteY51" fmla="*/ 281647 h 448056"/>
                <a:gd name="connsiteX52" fmla="*/ 84708 w 393631"/>
                <a:gd name="connsiteY52" fmla="*/ 281647 h 448056"/>
                <a:gd name="connsiteX53" fmla="*/ 84708 w 393631"/>
                <a:gd name="connsiteY53" fmla="*/ 331260 h 448056"/>
                <a:gd name="connsiteX54" fmla="*/ 49613 w 393631"/>
                <a:gd name="connsiteY54" fmla="*/ 331260 h 448056"/>
                <a:gd name="connsiteX55" fmla="*/ 49613 w 393631"/>
                <a:gd name="connsiteY55" fmla="*/ 331261 h 448056"/>
                <a:gd name="connsiteX56" fmla="*/ 0 w 393631"/>
                <a:gd name="connsiteY56" fmla="*/ 331261 h 448056"/>
                <a:gd name="connsiteX57" fmla="*/ 0 w 393631"/>
                <a:gd name="connsiteY57" fmla="*/ 49613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93631" h="448056">
                  <a:moveTo>
                    <a:pt x="109937" y="255147"/>
                  </a:moveTo>
                  <a:lnTo>
                    <a:pt x="159550" y="255147"/>
                  </a:lnTo>
                  <a:lnTo>
                    <a:pt x="159550" y="356612"/>
                  </a:lnTo>
                  <a:lnTo>
                    <a:pt x="193061" y="356612"/>
                  </a:lnTo>
                  <a:lnTo>
                    <a:pt x="134430" y="448056"/>
                  </a:lnTo>
                  <a:lnTo>
                    <a:pt x="75800" y="356612"/>
                  </a:lnTo>
                  <a:lnTo>
                    <a:pt x="109937" y="356612"/>
                  </a:lnTo>
                  <a:close/>
                  <a:moveTo>
                    <a:pt x="85131" y="207227"/>
                  </a:moveTo>
                  <a:lnTo>
                    <a:pt x="197505" y="207227"/>
                  </a:lnTo>
                  <a:lnTo>
                    <a:pt x="197505" y="233451"/>
                  </a:lnTo>
                  <a:lnTo>
                    <a:pt x="85131" y="233451"/>
                  </a:lnTo>
                  <a:close/>
                  <a:moveTo>
                    <a:pt x="85131" y="170997"/>
                  </a:moveTo>
                  <a:lnTo>
                    <a:pt x="197505" y="170997"/>
                  </a:lnTo>
                  <a:lnTo>
                    <a:pt x="197505" y="197220"/>
                  </a:lnTo>
                  <a:lnTo>
                    <a:pt x="85131" y="197220"/>
                  </a:lnTo>
                  <a:close/>
                  <a:moveTo>
                    <a:pt x="85131" y="134440"/>
                  </a:moveTo>
                  <a:lnTo>
                    <a:pt x="197505" y="134440"/>
                  </a:lnTo>
                  <a:lnTo>
                    <a:pt x="197505" y="160663"/>
                  </a:lnTo>
                  <a:lnTo>
                    <a:pt x="85131" y="160663"/>
                  </a:lnTo>
                  <a:close/>
                  <a:moveTo>
                    <a:pt x="184780" y="33581"/>
                  </a:moveTo>
                  <a:cubicBezTo>
                    <a:pt x="261578" y="34045"/>
                    <a:pt x="305265" y="121522"/>
                    <a:pt x="306050" y="165478"/>
                  </a:cubicBezTo>
                  <a:lnTo>
                    <a:pt x="306020" y="182421"/>
                  </a:lnTo>
                  <a:cubicBezTo>
                    <a:pt x="316588" y="182400"/>
                    <a:pt x="312726" y="182381"/>
                    <a:pt x="323294" y="182360"/>
                  </a:cubicBezTo>
                  <a:lnTo>
                    <a:pt x="323488" y="182529"/>
                  </a:lnTo>
                  <a:cubicBezTo>
                    <a:pt x="323620" y="182512"/>
                    <a:pt x="323752" y="182496"/>
                    <a:pt x="323884" y="182479"/>
                  </a:cubicBezTo>
                  <a:cubicBezTo>
                    <a:pt x="357589" y="182479"/>
                    <a:pt x="385710" y="206387"/>
                    <a:pt x="392213" y="238169"/>
                  </a:cubicBezTo>
                  <a:lnTo>
                    <a:pt x="393429" y="250233"/>
                  </a:lnTo>
                  <a:lnTo>
                    <a:pt x="393631" y="250276"/>
                  </a:lnTo>
                  <a:lnTo>
                    <a:pt x="393630" y="331260"/>
                  </a:lnTo>
                  <a:lnTo>
                    <a:pt x="344017" y="331260"/>
                  </a:lnTo>
                  <a:lnTo>
                    <a:pt x="184779" y="331260"/>
                  </a:lnTo>
                  <a:lnTo>
                    <a:pt x="184779" y="281647"/>
                  </a:lnTo>
                  <a:lnTo>
                    <a:pt x="343713" y="281647"/>
                  </a:lnTo>
                  <a:lnTo>
                    <a:pt x="343607" y="274792"/>
                  </a:lnTo>
                  <a:lnTo>
                    <a:pt x="343896" y="272497"/>
                  </a:lnTo>
                  <a:cubicBezTo>
                    <a:pt x="343896" y="252944"/>
                    <a:pt x="330026" y="236630"/>
                    <a:pt x="311588" y="232857"/>
                  </a:cubicBezTo>
                  <a:lnTo>
                    <a:pt x="306587" y="232353"/>
                  </a:lnTo>
                  <a:lnTo>
                    <a:pt x="306020" y="232034"/>
                  </a:lnTo>
                  <a:cubicBezTo>
                    <a:pt x="289483" y="232034"/>
                    <a:pt x="272945" y="232034"/>
                    <a:pt x="256407" y="232034"/>
                  </a:cubicBezTo>
                  <a:lnTo>
                    <a:pt x="256407" y="232034"/>
                  </a:lnTo>
                  <a:lnTo>
                    <a:pt x="256407" y="185664"/>
                  </a:lnTo>
                  <a:lnTo>
                    <a:pt x="256224" y="169895"/>
                  </a:lnTo>
                  <a:cubicBezTo>
                    <a:pt x="255813" y="119010"/>
                    <a:pt x="206943" y="83044"/>
                    <a:pt x="184780" y="82923"/>
                  </a:cubicBezTo>
                  <a:close/>
                  <a:moveTo>
                    <a:pt x="0" y="0"/>
                  </a:moveTo>
                  <a:lnTo>
                    <a:pt x="159659" y="0"/>
                  </a:lnTo>
                  <a:lnTo>
                    <a:pt x="159659" y="49613"/>
                  </a:lnTo>
                  <a:lnTo>
                    <a:pt x="159237" y="49613"/>
                  </a:lnTo>
                  <a:lnTo>
                    <a:pt x="159237" y="110480"/>
                  </a:lnTo>
                  <a:lnTo>
                    <a:pt x="109624" y="110480"/>
                  </a:lnTo>
                  <a:lnTo>
                    <a:pt x="109624" y="49613"/>
                  </a:lnTo>
                  <a:lnTo>
                    <a:pt x="49613" y="49613"/>
                  </a:lnTo>
                  <a:lnTo>
                    <a:pt x="49613" y="281647"/>
                  </a:lnTo>
                  <a:lnTo>
                    <a:pt x="84708" y="281647"/>
                  </a:lnTo>
                  <a:lnTo>
                    <a:pt x="84708" y="331260"/>
                  </a:lnTo>
                  <a:lnTo>
                    <a:pt x="49613" y="331260"/>
                  </a:lnTo>
                  <a:lnTo>
                    <a:pt x="49613" y="331261"/>
                  </a:lnTo>
                  <a:lnTo>
                    <a:pt x="0" y="331261"/>
                  </a:lnTo>
                  <a:lnTo>
                    <a:pt x="0" y="496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8" name="Traffic Manager Icon"/>
            <p:cNvSpPr>
              <a:spLocks noChangeAspect="1"/>
            </p:cNvSpPr>
            <p:nvPr/>
          </p:nvSpPr>
          <p:spPr>
            <a:xfrm>
              <a:off x="8567008" y="6101414"/>
              <a:ext cx="455008" cy="455008"/>
            </a:xfrm>
            <a:custGeom>
              <a:avLst/>
              <a:gdLst>
                <a:gd name="connsiteX0" fmla="*/ 619326 w 2114534"/>
                <a:gd name="connsiteY0" fmla="*/ 0 h 2114534"/>
                <a:gd name="connsiteX1" fmla="*/ 1495208 w 2114534"/>
                <a:gd name="connsiteY1" fmla="*/ 0 h 2114534"/>
                <a:gd name="connsiteX2" fmla="*/ 2114534 w 2114534"/>
                <a:gd name="connsiteY2" fmla="*/ 619326 h 2114534"/>
                <a:gd name="connsiteX3" fmla="*/ 2114534 w 2114534"/>
                <a:gd name="connsiteY3" fmla="*/ 1495208 h 2114534"/>
                <a:gd name="connsiteX4" fmla="*/ 2096995 w 2114534"/>
                <a:gd name="connsiteY4" fmla="*/ 1512747 h 2114534"/>
                <a:gd name="connsiteX5" fmla="*/ 1672823 w 2114534"/>
                <a:gd name="connsiteY5" fmla="*/ 1088575 h 2114534"/>
                <a:gd name="connsiteX6" fmla="*/ 1824272 w 2114534"/>
                <a:gd name="connsiteY6" fmla="*/ 937126 h 2114534"/>
                <a:gd name="connsiteX7" fmla="*/ 1345897 w 2114534"/>
                <a:gd name="connsiteY7" fmla="*/ 927641 h 2114534"/>
                <a:gd name="connsiteX8" fmla="*/ 1355382 w 2114534"/>
                <a:gd name="connsiteY8" fmla="*/ 1406016 h 2114534"/>
                <a:gd name="connsiteX9" fmla="*/ 1506831 w 2114534"/>
                <a:gd name="connsiteY9" fmla="*/ 1254567 h 2114534"/>
                <a:gd name="connsiteX10" fmla="*/ 1931003 w 2114534"/>
                <a:gd name="connsiteY10" fmla="*/ 1678739 h 2114534"/>
                <a:gd name="connsiteX11" fmla="*/ 1559272 w 2114534"/>
                <a:gd name="connsiteY11" fmla="*/ 2050471 h 2114534"/>
                <a:gd name="connsiteX12" fmla="*/ 920323 w 2114534"/>
                <a:gd name="connsiteY12" fmla="*/ 1411522 h 2114534"/>
                <a:gd name="connsiteX13" fmla="*/ 1026249 w 2114534"/>
                <a:gd name="connsiteY13" fmla="*/ 1305596 h 2114534"/>
                <a:gd name="connsiteX14" fmla="*/ 691664 w 2114534"/>
                <a:gd name="connsiteY14" fmla="*/ 1298962 h 2114534"/>
                <a:gd name="connsiteX15" fmla="*/ 698298 w 2114534"/>
                <a:gd name="connsiteY15" fmla="*/ 1633547 h 2114534"/>
                <a:gd name="connsiteX16" fmla="*/ 804224 w 2114534"/>
                <a:gd name="connsiteY16" fmla="*/ 1527621 h 2114534"/>
                <a:gd name="connsiteX17" fmla="*/ 1391138 w 2114534"/>
                <a:gd name="connsiteY17" fmla="*/ 2114534 h 2114534"/>
                <a:gd name="connsiteX18" fmla="*/ 619326 w 2114534"/>
                <a:gd name="connsiteY18" fmla="*/ 2114534 h 2114534"/>
                <a:gd name="connsiteX19" fmla="*/ 0 w 2114534"/>
                <a:gd name="connsiteY19" fmla="*/ 1495208 h 2114534"/>
                <a:gd name="connsiteX20" fmla="*/ 0 w 2114534"/>
                <a:gd name="connsiteY20" fmla="*/ 619326 h 2114534"/>
                <a:gd name="connsiteX21" fmla="*/ 215912 w 2114534"/>
                <a:gd name="connsiteY21" fmla="*/ 403415 h 2114534"/>
                <a:gd name="connsiteX22" fmla="*/ 707126 w 2114534"/>
                <a:gd name="connsiteY22" fmla="*/ 894629 h 2114534"/>
                <a:gd name="connsiteX23" fmla="*/ 482335 w 2114534"/>
                <a:gd name="connsiteY23" fmla="*/ 1119420 h 2114534"/>
                <a:gd name="connsiteX24" fmla="*/ 1192371 w 2114534"/>
                <a:gd name="connsiteY24" fmla="*/ 1133499 h 2114534"/>
                <a:gd name="connsiteX25" fmla="*/ 1178292 w 2114534"/>
                <a:gd name="connsiteY25" fmla="*/ 423462 h 2114534"/>
                <a:gd name="connsiteX26" fmla="*/ 953501 w 2114534"/>
                <a:gd name="connsiteY26" fmla="*/ 648253 h 2114534"/>
                <a:gd name="connsiteX27" fmla="*/ 462287 w 2114534"/>
                <a:gd name="connsiteY27" fmla="*/ 157039 h 211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14534" h="2114534">
                  <a:moveTo>
                    <a:pt x="619326" y="0"/>
                  </a:moveTo>
                  <a:lnTo>
                    <a:pt x="1495208" y="0"/>
                  </a:lnTo>
                  <a:lnTo>
                    <a:pt x="2114534" y="619326"/>
                  </a:lnTo>
                  <a:lnTo>
                    <a:pt x="2114534" y="1495208"/>
                  </a:lnTo>
                  <a:lnTo>
                    <a:pt x="2096995" y="1512747"/>
                  </a:lnTo>
                  <a:lnTo>
                    <a:pt x="1672823" y="1088575"/>
                  </a:lnTo>
                  <a:lnTo>
                    <a:pt x="1824272" y="937126"/>
                  </a:lnTo>
                  <a:lnTo>
                    <a:pt x="1345897" y="927641"/>
                  </a:lnTo>
                  <a:lnTo>
                    <a:pt x="1355382" y="1406016"/>
                  </a:lnTo>
                  <a:lnTo>
                    <a:pt x="1506831" y="1254567"/>
                  </a:lnTo>
                  <a:lnTo>
                    <a:pt x="1931003" y="1678739"/>
                  </a:lnTo>
                  <a:lnTo>
                    <a:pt x="1559272" y="2050471"/>
                  </a:lnTo>
                  <a:lnTo>
                    <a:pt x="920323" y="1411522"/>
                  </a:lnTo>
                  <a:lnTo>
                    <a:pt x="1026249" y="1305596"/>
                  </a:lnTo>
                  <a:lnTo>
                    <a:pt x="691664" y="1298962"/>
                  </a:lnTo>
                  <a:lnTo>
                    <a:pt x="698298" y="1633547"/>
                  </a:lnTo>
                  <a:lnTo>
                    <a:pt x="804224" y="1527621"/>
                  </a:lnTo>
                  <a:lnTo>
                    <a:pt x="1391138" y="2114534"/>
                  </a:lnTo>
                  <a:lnTo>
                    <a:pt x="619326" y="2114534"/>
                  </a:lnTo>
                  <a:lnTo>
                    <a:pt x="0" y="1495208"/>
                  </a:lnTo>
                  <a:lnTo>
                    <a:pt x="0" y="619326"/>
                  </a:lnTo>
                  <a:lnTo>
                    <a:pt x="215912" y="403415"/>
                  </a:lnTo>
                  <a:lnTo>
                    <a:pt x="707126" y="894629"/>
                  </a:lnTo>
                  <a:lnTo>
                    <a:pt x="482335" y="1119420"/>
                  </a:lnTo>
                  <a:lnTo>
                    <a:pt x="1192371" y="1133499"/>
                  </a:lnTo>
                  <a:lnTo>
                    <a:pt x="1178292" y="423462"/>
                  </a:lnTo>
                  <a:lnTo>
                    <a:pt x="953501" y="648253"/>
                  </a:lnTo>
                  <a:lnTo>
                    <a:pt x="462287" y="1570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9" name="HDInsight Icon"/>
            <p:cNvSpPr>
              <a:spLocks noChangeAspect="1"/>
            </p:cNvSpPr>
            <p:nvPr/>
          </p:nvSpPr>
          <p:spPr>
            <a:xfrm>
              <a:off x="11238724" y="6104636"/>
              <a:ext cx="439728" cy="448564"/>
            </a:xfrm>
            <a:custGeom>
              <a:avLst/>
              <a:gdLst>
                <a:gd name="connsiteX0" fmla="*/ 1588738 w 4072037"/>
                <a:gd name="connsiteY0" fmla="*/ 3292794 h 4153852"/>
                <a:gd name="connsiteX1" fmla="*/ 1933251 w 4072037"/>
                <a:gd name="connsiteY1" fmla="*/ 3292794 h 4153852"/>
                <a:gd name="connsiteX2" fmla="*/ 1933251 w 4072037"/>
                <a:gd name="connsiteY2" fmla="*/ 3526474 h 4153852"/>
                <a:gd name="connsiteX3" fmla="*/ 1588738 w 4072037"/>
                <a:gd name="connsiteY3" fmla="*/ 3526474 h 4153852"/>
                <a:gd name="connsiteX4" fmla="*/ 1038478 w 4072037"/>
                <a:gd name="connsiteY4" fmla="*/ 2835594 h 4153852"/>
                <a:gd name="connsiteX5" fmla="*/ 1365218 w 4072037"/>
                <a:gd name="connsiteY5" fmla="*/ 2835594 h 4153852"/>
                <a:gd name="connsiteX6" fmla="*/ 1365218 w 4072037"/>
                <a:gd name="connsiteY6" fmla="*/ 3069274 h 4153852"/>
                <a:gd name="connsiteX7" fmla="*/ 840634 w 4072037"/>
                <a:gd name="connsiteY7" fmla="*/ 3069274 h 4153852"/>
                <a:gd name="connsiteX8" fmla="*/ 2156771 w 4072037"/>
                <a:gd name="connsiteY8" fmla="*/ 2378394 h 4153852"/>
                <a:gd name="connsiteX9" fmla="*/ 2375211 w 4072037"/>
                <a:gd name="connsiteY9" fmla="*/ 2378394 h 4153852"/>
                <a:gd name="connsiteX10" fmla="*/ 2375211 w 4072037"/>
                <a:gd name="connsiteY10" fmla="*/ 3069274 h 4153852"/>
                <a:gd name="connsiteX11" fmla="*/ 2156771 w 4072037"/>
                <a:gd name="connsiteY11" fmla="*/ 3069274 h 4153852"/>
                <a:gd name="connsiteX12" fmla="*/ 1425564 w 4072037"/>
                <a:gd name="connsiteY12" fmla="*/ 2378394 h 4153852"/>
                <a:gd name="connsiteX13" fmla="*/ 1933251 w 4072037"/>
                <a:gd name="connsiteY13" fmla="*/ 2378394 h 4153852"/>
                <a:gd name="connsiteX14" fmla="*/ 1933251 w 4072037"/>
                <a:gd name="connsiteY14" fmla="*/ 3069274 h 4153852"/>
                <a:gd name="connsiteX15" fmla="*/ 1588738 w 4072037"/>
                <a:gd name="connsiteY15" fmla="*/ 3069274 h 4153852"/>
                <a:gd name="connsiteX16" fmla="*/ 1588738 w 4072037"/>
                <a:gd name="connsiteY16" fmla="*/ 2612074 h 4153852"/>
                <a:gd name="connsiteX17" fmla="*/ 1587811 w 4072037"/>
                <a:gd name="connsiteY17" fmla="*/ 2612074 h 4153852"/>
                <a:gd name="connsiteX18" fmla="*/ 1365218 w 4072037"/>
                <a:gd name="connsiteY18" fmla="*/ 2612074 h 4153852"/>
                <a:gd name="connsiteX19" fmla="*/ 1227720 w 4072037"/>
                <a:gd name="connsiteY19" fmla="*/ 2612074 h 4153852"/>
                <a:gd name="connsiteX20" fmla="*/ 3539294 w 4072037"/>
                <a:gd name="connsiteY20" fmla="*/ 1958529 h 4153852"/>
                <a:gd name="connsiteX21" fmla="*/ 4072037 w 4072037"/>
                <a:gd name="connsiteY21" fmla="*/ 2267521 h 4153852"/>
                <a:gd name="connsiteX22" fmla="*/ 3539294 w 4072037"/>
                <a:gd name="connsiteY22" fmla="*/ 2576512 h 4153852"/>
                <a:gd name="connsiteX23" fmla="*/ 3539294 w 4072037"/>
                <a:gd name="connsiteY23" fmla="*/ 2378963 h 4153852"/>
                <a:gd name="connsiteX24" fmla="*/ 3175311 w 4072037"/>
                <a:gd name="connsiteY24" fmla="*/ 2378963 h 4153852"/>
                <a:gd name="connsiteX25" fmla="*/ 3175311 w 4072037"/>
                <a:gd name="connsiteY25" fmla="*/ 3638862 h 4153852"/>
                <a:gd name="connsiteX26" fmla="*/ 3175311 w 4072037"/>
                <a:gd name="connsiteY26" fmla="*/ 3669236 h 4153852"/>
                <a:gd name="connsiteX27" fmla="*/ 3165871 w 4072037"/>
                <a:gd name="connsiteY27" fmla="*/ 3669236 h 4153852"/>
                <a:gd name="connsiteX28" fmla="*/ 1587656 w 4072037"/>
                <a:gd name="connsiteY28" fmla="*/ 4153852 h 4153852"/>
                <a:gd name="connsiteX29" fmla="*/ 9441 w 4072037"/>
                <a:gd name="connsiteY29" fmla="*/ 3669236 h 4153852"/>
                <a:gd name="connsiteX30" fmla="*/ 0 w 4072037"/>
                <a:gd name="connsiteY30" fmla="*/ 3669236 h 4153852"/>
                <a:gd name="connsiteX31" fmla="*/ 0 w 4072037"/>
                <a:gd name="connsiteY31" fmla="*/ 3638862 h 4153852"/>
                <a:gd name="connsiteX32" fmla="*/ 0 w 4072037"/>
                <a:gd name="connsiteY32" fmla="*/ 2835594 h 4153852"/>
                <a:gd name="connsiteX33" fmla="*/ 745607 w 4072037"/>
                <a:gd name="connsiteY33" fmla="*/ 2835594 h 4153852"/>
                <a:gd name="connsiteX34" fmla="*/ 564990 w 4072037"/>
                <a:gd name="connsiteY34" fmla="*/ 3048928 h 4153852"/>
                <a:gd name="connsiteX35" fmla="*/ 565533 w 4072037"/>
                <a:gd name="connsiteY35" fmla="*/ 3049388 h 4153852"/>
                <a:gd name="connsiteX36" fmla="*/ 358375 w 4072037"/>
                <a:gd name="connsiteY36" fmla="*/ 3294070 h 4153852"/>
                <a:gd name="connsiteX37" fmla="*/ 650312 w 4072037"/>
                <a:gd name="connsiteY37" fmla="*/ 3294070 h 4153852"/>
                <a:gd name="connsiteX38" fmla="*/ 651392 w 4072037"/>
                <a:gd name="connsiteY38" fmla="*/ 3292794 h 4153852"/>
                <a:gd name="connsiteX39" fmla="*/ 1365218 w 4072037"/>
                <a:gd name="connsiteY39" fmla="*/ 3292794 h 4153852"/>
                <a:gd name="connsiteX40" fmla="*/ 1365218 w 4072037"/>
                <a:gd name="connsiteY40" fmla="*/ 3526474 h 4153852"/>
                <a:gd name="connsiteX41" fmla="*/ 1361751 w 4072037"/>
                <a:gd name="connsiteY41" fmla="*/ 3526474 h 4153852"/>
                <a:gd name="connsiteX42" fmla="*/ 1361751 w 4072037"/>
                <a:gd name="connsiteY42" fmla="*/ 3749994 h 4153852"/>
                <a:gd name="connsiteX43" fmla="*/ 1365218 w 4072037"/>
                <a:gd name="connsiteY43" fmla="*/ 3749994 h 4153852"/>
                <a:gd name="connsiteX44" fmla="*/ 1588738 w 4072037"/>
                <a:gd name="connsiteY44" fmla="*/ 3749994 h 4153852"/>
                <a:gd name="connsiteX45" fmla="*/ 1933251 w 4072037"/>
                <a:gd name="connsiteY45" fmla="*/ 3749994 h 4153852"/>
                <a:gd name="connsiteX46" fmla="*/ 2156771 w 4072037"/>
                <a:gd name="connsiteY46" fmla="*/ 3749994 h 4153852"/>
                <a:gd name="connsiteX47" fmla="*/ 2156771 w 4072037"/>
                <a:gd name="connsiteY47" fmla="*/ 3526474 h 4153852"/>
                <a:gd name="connsiteX48" fmla="*/ 2156771 w 4072037"/>
                <a:gd name="connsiteY48" fmla="*/ 3292794 h 4153852"/>
                <a:gd name="connsiteX49" fmla="*/ 2375211 w 4072037"/>
                <a:gd name="connsiteY49" fmla="*/ 3292794 h 4153852"/>
                <a:gd name="connsiteX50" fmla="*/ 2598731 w 4072037"/>
                <a:gd name="connsiteY50" fmla="*/ 3292794 h 4153852"/>
                <a:gd name="connsiteX51" fmla="*/ 2598731 w 4072037"/>
                <a:gd name="connsiteY51" fmla="*/ 3069274 h 4153852"/>
                <a:gd name="connsiteX52" fmla="*/ 2598731 w 4072037"/>
                <a:gd name="connsiteY52" fmla="*/ 2378394 h 4153852"/>
                <a:gd name="connsiteX53" fmla="*/ 3175311 w 4072037"/>
                <a:gd name="connsiteY53" fmla="*/ 2378394 h 4153852"/>
                <a:gd name="connsiteX54" fmla="*/ 3175311 w 4072037"/>
                <a:gd name="connsiteY54" fmla="*/ 2156077 h 4153852"/>
                <a:gd name="connsiteX55" fmla="*/ 3539294 w 4072037"/>
                <a:gd name="connsiteY55" fmla="*/ 2156077 h 4153852"/>
                <a:gd name="connsiteX56" fmla="*/ 1933251 w 4072037"/>
                <a:gd name="connsiteY56" fmla="*/ 1778749 h 4153852"/>
                <a:gd name="connsiteX57" fmla="*/ 1933251 w 4072037"/>
                <a:gd name="connsiteY57" fmla="*/ 2154874 h 4153852"/>
                <a:gd name="connsiteX58" fmla="*/ 1614806 w 4072037"/>
                <a:gd name="connsiteY58" fmla="*/ 2154874 h 4153852"/>
                <a:gd name="connsiteX59" fmla="*/ 2156771 w 4072037"/>
                <a:gd name="connsiteY59" fmla="*/ 1776416 h 4153852"/>
                <a:gd name="connsiteX60" fmla="*/ 2375211 w 4072037"/>
                <a:gd name="connsiteY60" fmla="*/ 1776416 h 4153852"/>
                <a:gd name="connsiteX61" fmla="*/ 2375211 w 4072037"/>
                <a:gd name="connsiteY61" fmla="*/ 2154874 h 4153852"/>
                <a:gd name="connsiteX62" fmla="*/ 2156771 w 4072037"/>
                <a:gd name="connsiteY62" fmla="*/ 2154874 h 4153852"/>
                <a:gd name="connsiteX63" fmla="*/ 719131 w 4072037"/>
                <a:gd name="connsiteY63" fmla="*/ 1776416 h 4153852"/>
                <a:gd name="connsiteX64" fmla="*/ 1642355 w 4072037"/>
                <a:gd name="connsiteY64" fmla="*/ 1776416 h 4153852"/>
                <a:gd name="connsiteX65" fmla="*/ 1321935 w 4072037"/>
                <a:gd name="connsiteY65" fmla="*/ 2154874 h 4153852"/>
                <a:gd name="connsiteX66" fmla="*/ 719131 w 4072037"/>
                <a:gd name="connsiteY66" fmla="*/ 2154874 h 4153852"/>
                <a:gd name="connsiteX67" fmla="*/ 1587656 w 4072037"/>
                <a:gd name="connsiteY67" fmla="*/ 203080 h 4153852"/>
                <a:gd name="connsiteX68" fmla="*/ 445989 w 4072037"/>
                <a:gd name="connsiteY68" fmla="*/ 573403 h 4153852"/>
                <a:gd name="connsiteX69" fmla="*/ 1587656 w 4072037"/>
                <a:gd name="connsiteY69" fmla="*/ 943727 h 4153852"/>
                <a:gd name="connsiteX70" fmla="*/ 2729323 w 4072037"/>
                <a:gd name="connsiteY70" fmla="*/ 573403 h 4153852"/>
                <a:gd name="connsiteX71" fmla="*/ 1587656 w 4072037"/>
                <a:gd name="connsiteY71" fmla="*/ 203080 h 4153852"/>
                <a:gd name="connsiteX72" fmla="*/ 1587656 w 4072037"/>
                <a:gd name="connsiteY72" fmla="*/ 0 h 4153852"/>
                <a:gd name="connsiteX73" fmla="*/ 3175311 w 4072037"/>
                <a:gd name="connsiteY73" fmla="*/ 514990 h 4153852"/>
                <a:gd name="connsiteX74" fmla="*/ 3175311 w 4072037"/>
                <a:gd name="connsiteY74" fmla="*/ 2154874 h 4153852"/>
                <a:gd name="connsiteX75" fmla="*/ 2598731 w 4072037"/>
                <a:gd name="connsiteY75" fmla="*/ 2154874 h 4153852"/>
                <a:gd name="connsiteX76" fmla="*/ 2598731 w 4072037"/>
                <a:gd name="connsiteY76" fmla="*/ 1776416 h 4153852"/>
                <a:gd name="connsiteX77" fmla="*/ 2598731 w 4072037"/>
                <a:gd name="connsiteY77" fmla="*/ 1552896 h 4153852"/>
                <a:gd name="connsiteX78" fmla="*/ 2375211 w 4072037"/>
                <a:gd name="connsiteY78" fmla="*/ 1552896 h 4153852"/>
                <a:gd name="connsiteX79" fmla="*/ 2156771 w 4072037"/>
                <a:gd name="connsiteY79" fmla="*/ 1552896 h 4153852"/>
                <a:gd name="connsiteX80" fmla="*/ 2156771 w 4072037"/>
                <a:gd name="connsiteY80" fmla="*/ 1514742 h 4153852"/>
                <a:gd name="connsiteX81" fmla="*/ 2157289 w 4072037"/>
                <a:gd name="connsiteY81" fmla="*/ 1514130 h 4153852"/>
                <a:gd name="connsiteX82" fmla="*/ 2157289 w 4072037"/>
                <a:gd name="connsiteY82" fmla="*/ 1168211 h 4153852"/>
                <a:gd name="connsiteX83" fmla="*/ 2156323 w 4072037"/>
                <a:gd name="connsiteY83" fmla="*/ 1169352 h 4153852"/>
                <a:gd name="connsiteX84" fmla="*/ 2156321 w 4072037"/>
                <a:gd name="connsiteY84" fmla="*/ 1169352 h 4153852"/>
                <a:gd name="connsiteX85" fmla="*/ 1933251 w 4072037"/>
                <a:gd name="connsiteY85" fmla="*/ 1432826 h 4153852"/>
                <a:gd name="connsiteX86" fmla="*/ 1933251 w 4072037"/>
                <a:gd name="connsiteY86" fmla="*/ 1432829 h 4153852"/>
                <a:gd name="connsiteX87" fmla="*/ 1831597 w 4072037"/>
                <a:gd name="connsiteY87" fmla="*/ 1552896 h 4153852"/>
                <a:gd name="connsiteX88" fmla="*/ 719131 w 4072037"/>
                <a:gd name="connsiteY88" fmla="*/ 1552896 h 4153852"/>
                <a:gd name="connsiteX89" fmla="*/ 495611 w 4072037"/>
                <a:gd name="connsiteY89" fmla="*/ 1552896 h 4153852"/>
                <a:gd name="connsiteX90" fmla="*/ 495611 w 4072037"/>
                <a:gd name="connsiteY90" fmla="*/ 1776416 h 4153852"/>
                <a:gd name="connsiteX91" fmla="*/ 495611 w 4072037"/>
                <a:gd name="connsiteY91" fmla="*/ 2154874 h 4153852"/>
                <a:gd name="connsiteX92" fmla="*/ 495611 w 4072037"/>
                <a:gd name="connsiteY92" fmla="*/ 2378394 h 4153852"/>
                <a:gd name="connsiteX93" fmla="*/ 719131 w 4072037"/>
                <a:gd name="connsiteY93" fmla="*/ 2378394 h 4153852"/>
                <a:gd name="connsiteX94" fmla="*/ 1132693 w 4072037"/>
                <a:gd name="connsiteY94" fmla="*/ 2378394 h 4153852"/>
                <a:gd name="connsiteX95" fmla="*/ 934849 w 4072037"/>
                <a:gd name="connsiteY95" fmla="*/ 2612074 h 4153852"/>
                <a:gd name="connsiteX96" fmla="*/ 0 w 4072037"/>
                <a:gd name="connsiteY96" fmla="*/ 2612074 h 4153852"/>
                <a:gd name="connsiteX97" fmla="*/ 0 w 4072037"/>
                <a:gd name="connsiteY97" fmla="*/ 514990 h 4153852"/>
                <a:gd name="connsiteX98" fmla="*/ 1587656 w 4072037"/>
                <a:gd name="connsiteY98" fmla="*/ 0 h 415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4072037" h="4153852">
                  <a:moveTo>
                    <a:pt x="1588738" y="3292794"/>
                  </a:moveTo>
                  <a:lnTo>
                    <a:pt x="1933251" y="3292794"/>
                  </a:lnTo>
                  <a:lnTo>
                    <a:pt x="1933251" y="3526474"/>
                  </a:lnTo>
                  <a:lnTo>
                    <a:pt x="1588738" y="3526474"/>
                  </a:lnTo>
                  <a:close/>
                  <a:moveTo>
                    <a:pt x="1038478" y="2835594"/>
                  </a:moveTo>
                  <a:lnTo>
                    <a:pt x="1365218" y="2835594"/>
                  </a:lnTo>
                  <a:lnTo>
                    <a:pt x="1365218" y="3069274"/>
                  </a:lnTo>
                  <a:lnTo>
                    <a:pt x="840634" y="3069274"/>
                  </a:lnTo>
                  <a:close/>
                  <a:moveTo>
                    <a:pt x="2156771" y="2378394"/>
                  </a:moveTo>
                  <a:lnTo>
                    <a:pt x="2375211" y="2378394"/>
                  </a:lnTo>
                  <a:lnTo>
                    <a:pt x="2375211" y="3069274"/>
                  </a:lnTo>
                  <a:lnTo>
                    <a:pt x="2156771" y="3069274"/>
                  </a:lnTo>
                  <a:close/>
                  <a:moveTo>
                    <a:pt x="1425564" y="2378394"/>
                  </a:moveTo>
                  <a:lnTo>
                    <a:pt x="1933251" y="2378394"/>
                  </a:lnTo>
                  <a:lnTo>
                    <a:pt x="1933251" y="3069274"/>
                  </a:lnTo>
                  <a:lnTo>
                    <a:pt x="1588738" y="3069274"/>
                  </a:lnTo>
                  <a:lnTo>
                    <a:pt x="1588738" y="2612074"/>
                  </a:lnTo>
                  <a:lnTo>
                    <a:pt x="1587811" y="2612074"/>
                  </a:lnTo>
                  <a:lnTo>
                    <a:pt x="1365218" y="2612074"/>
                  </a:lnTo>
                  <a:lnTo>
                    <a:pt x="1227720" y="2612074"/>
                  </a:lnTo>
                  <a:close/>
                  <a:moveTo>
                    <a:pt x="3539294" y="1958529"/>
                  </a:moveTo>
                  <a:lnTo>
                    <a:pt x="4072037" y="2267521"/>
                  </a:lnTo>
                  <a:lnTo>
                    <a:pt x="3539294" y="2576512"/>
                  </a:lnTo>
                  <a:lnTo>
                    <a:pt x="3539294" y="2378963"/>
                  </a:lnTo>
                  <a:lnTo>
                    <a:pt x="3175311" y="2378963"/>
                  </a:lnTo>
                  <a:lnTo>
                    <a:pt x="3175311" y="3638862"/>
                  </a:lnTo>
                  <a:lnTo>
                    <a:pt x="3175311" y="3669236"/>
                  </a:lnTo>
                  <a:lnTo>
                    <a:pt x="3165871" y="3669236"/>
                  </a:lnTo>
                  <a:cubicBezTo>
                    <a:pt x="3122109" y="3940150"/>
                    <a:pt x="2431821" y="4153852"/>
                    <a:pt x="1587656" y="4153852"/>
                  </a:cubicBezTo>
                  <a:cubicBezTo>
                    <a:pt x="743490" y="4153852"/>
                    <a:pt x="53206" y="3940150"/>
                    <a:pt x="9441" y="3669236"/>
                  </a:cubicBezTo>
                  <a:lnTo>
                    <a:pt x="0" y="3669236"/>
                  </a:lnTo>
                  <a:lnTo>
                    <a:pt x="0" y="3638862"/>
                  </a:lnTo>
                  <a:lnTo>
                    <a:pt x="0" y="2835594"/>
                  </a:lnTo>
                  <a:lnTo>
                    <a:pt x="745607" y="2835594"/>
                  </a:lnTo>
                  <a:lnTo>
                    <a:pt x="564990" y="3048928"/>
                  </a:lnTo>
                  <a:lnTo>
                    <a:pt x="565533" y="3049388"/>
                  </a:lnTo>
                  <a:lnTo>
                    <a:pt x="358375" y="3294070"/>
                  </a:lnTo>
                  <a:lnTo>
                    <a:pt x="650312" y="3294070"/>
                  </a:lnTo>
                  <a:lnTo>
                    <a:pt x="651392" y="3292794"/>
                  </a:lnTo>
                  <a:lnTo>
                    <a:pt x="1365218" y="3292794"/>
                  </a:lnTo>
                  <a:lnTo>
                    <a:pt x="1365218" y="3526474"/>
                  </a:lnTo>
                  <a:lnTo>
                    <a:pt x="1361751" y="3526474"/>
                  </a:lnTo>
                  <a:lnTo>
                    <a:pt x="1361751" y="3749994"/>
                  </a:lnTo>
                  <a:lnTo>
                    <a:pt x="1365218" y="3749994"/>
                  </a:lnTo>
                  <a:lnTo>
                    <a:pt x="1588738" y="3749994"/>
                  </a:lnTo>
                  <a:lnTo>
                    <a:pt x="1933251" y="3749994"/>
                  </a:lnTo>
                  <a:lnTo>
                    <a:pt x="2156771" y="3749994"/>
                  </a:lnTo>
                  <a:lnTo>
                    <a:pt x="2156771" y="3526474"/>
                  </a:lnTo>
                  <a:lnTo>
                    <a:pt x="2156771" y="3292794"/>
                  </a:lnTo>
                  <a:lnTo>
                    <a:pt x="2375211" y="3292794"/>
                  </a:lnTo>
                  <a:lnTo>
                    <a:pt x="2598731" y="3292794"/>
                  </a:lnTo>
                  <a:lnTo>
                    <a:pt x="2598731" y="3069274"/>
                  </a:lnTo>
                  <a:lnTo>
                    <a:pt x="2598731" y="2378394"/>
                  </a:lnTo>
                  <a:lnTo>
                    <a:pt x="3175311" y="2378394"/>
                  </a:lnTo>
                  <a:lnTo>
                    <a:pt x="3175311" y="2156077"/>
                  </a:lnTo>
                  <a:lnTo>
                    <a:pt x="3539294" y="2156077"/>
                  </a:lnTo>
                  <a:close/>
                  <a:moveTo>
                    <a:pt x="1933251" y="1778749"/>
                  </a:moveTo>
                  <a:lnTo>
                    <a:pt x="1933251" y="2154874"/>
                  </a:lnTo>
                  <a:lnTo>
                    <a:pt x="1614806" y="2154874"/>
                  </a:lnTo>
                  <a:close/>
                  <a:moveTo>
                    <a:pt x="2156771" y="1776416"/>
                  </a:moveTo>
                  <a:lnTo>
                    <a:pt x="2375211" y="1776416"/>
                  </a:lnTo>
                  <a:lnTo>
                    <a:pt x="2375211" y="2154874"/>
                  </a:lnTo>
                  <a:lnTo>
                    <a:pt x="2156771" y="2154874"/>
                  </a:lnTo>
                  <a:close/>
                  <a:moveTo>
                    <a:pt x="719131" y="1776416"/>
                  </a:moveTo>
                  <a:lnTo>
                    <a:pt x="1642355" y="1776416"/>
                  </a:lnTo>
                  <a:lnTo>
                    <a:pt x="1321935" y="2154874"/>
                  </a:lnTo>
                  <a:lnTo>
                    <a:pt x="719131" y="2154874"/>
                  </a:lnTo>
                  <a:close/>
                  <a:moveTo>
                    <a:pt x="1587656" y="203080"/>
                  </a:moveTo>
                  <a:cubicBezTo>
                    <a:pt x="957130" y="203080"/>
                    <a:pt x="445989" y="368879"/>
                    <a:pt x="445989" y="573403"/>
                  </a:cubicBezTo>
                  <a:cubicBezTo>
                    <a:pt x="445989" y="777928"/>
                    <a:pt x="957130" y="943727"/>
                    <a:pt x="1587656" y="943727"/>
                  </a:cubicBezTo>
                  <a:cubicBezTo>
                    <a:pt x="2218182" y="943727"/>
                    <a:pt x="2729323" y="777928"/>
                    <a:pt x="2729323" y="573403"/>
                  </a:cubicBezTo>
                  <a:cubicBezTo>
                    <a:pt x="2729323" y="368879"/>
                    <a:pt x="2218182" y="203080"/>
                    <a:pt x="1587656" y="203080"/>
                  </a:cubicBezTo>
                  <a:close/>
                  <a:moveTo>
                    <a:pt x="1587656" y="0"/>
                  </a:moveTo>
                  <a:cubicBezTo>
                    <a:pt x="2464494" y="0"/>
                    <a:pt x="3175311" y="230568"/>
                    <a:pt x="3175311" y="514990"/>
                  </a:cubicBezTo>
                  <a:lnTo>
                    <a:pt x="3175311" y="2154874"/>
                  </a:lnTo>
                  <a:lnTo>
                    <a:pt x="2598731" y="2154874"/>
                  </a:lnTo>
                  <a:lnTo>
                    <a:pt x="2598731" y="1776416"/>
                  </a:lnTo>
                  <a:lnTo>
                    <a:pt x="2598731" y="1552896"/>
                  </a:lnTo>
                  <a:lnTo>
                    <a:pt x="2375211" y="1552896"/>
                  </a:lnTo>
                  <a:lnTo>
                    <a:pt x="2156771" y="1552896"/>
                  </a:lnTo>
                  <a:lnTo>
                    <a:pt x="2156771" y="1514742"/>
                  </a:lnTo>
                  <a:lnTo>
                    <a:pt x="2157289" y="1514130"/>
                  </a:lnTo>
                  <a:lnTo>
                    <a:pt x="2157289" y="1168211"/>
                  </a:lnTo>
                  <a:lnTo>
                    <a:pt x="2156323" y="1169352"/>
                  </a:lnTo>
                  <a:lnTo>
                    <a:pt x="2156321" y="1169352"/>
                  </a:lnTo>
                  <a:lnTo>
                    <a:pt x="1933251" y="1432826"/>
                  </a:lnTo>
                  <a:lnTo>
                    <a:pt x="1933251" y="1432829"/>
                  </a:lnTo>
                  <a:lnTo>
                    <a:pt x="1831597" y="1552896"/>
                  </a:lnTo>
                  <a:lnTo>
                    <a:pt x="719131" y="1552896"/>
                  </a:lnTo>
                  <a:lnTo>
                    <a:pt x="495611" y="1552896"/>
                  </a:lnTo>
                  <a:lnTo>
                    <a:pt x="495611" y="1776416"/>
                  </a:lnTo>
                  <a:lnTo>
                    <a:pt x="495611" y="2154874"/>
                  </a:lnTo>
                  <a:lnTo>
                    <a:pt x="495611" y="2378394"/>
                  </a:lnTo>
                  <a:lnTo>
                    <a:pt x="719131" y="2378394"/>
                  </a:lnTo>
                  <a:lnTo>
                    <a:pt x="1132693" y="2378394"/>
                  </a:lnTo>
                  <a:lnTo>
                    <a:pt x="934849" y="2612074"/>
                  </a:lnTo>
                  <a:lnTo>
                    <a:pt x="0" y="2612074"/>
                  </a:lnTo>
                  <a:lnTo>
                    <a:pt x="0" y="514990"/>
                  </a:lnTo>
                  <a:cubicBezTo>
                    <a:pt x="0" y="230568"/>
                    <a:pt x="710817" y="0"/>
                    <a:pt x="1587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0" name="Networks Icon"/>
            <p:cNvSpPr>
              <a:spLocks noChangeAspect="1"/>
            </p:cNvSpPr>
            <p:nvPr/>
          </p:nvSpPr>
          <p:spPr>
            <a:xfrm>
              <a:off x="7847352" y="6187112"/>
              <a:ext cx="510254" cy="283612"/>
            </a:xfrm>
            <a:custGeom>
              <a:avLst/>
              <a:gdLst>
                <a:gd name="connsiteX0" fmla="*/ 1744898 w 2580805"/>
                <a:gd name="connsiteY0" fmla="*/ 547589 h 1434470"/>
                <a:gd name="connsiteX1" fmla="*/ 1914544 w 2580805"/>
                <a:gd name="connsiteY1" fmla="*/ 717233 h 1434470"/>
                <a:gd name="connsiteX2" fmla="*/ 1744898 w 2580805"/>
                <a:gd name="connsiteY2" fmla="*/ 886877 h 1434470"/>
                <a:gd name="connsiteX3" fmla="*/ 1575253 w 2580805"/>
                <a:gd name="connsiteY3" fmla="*/ 717233 h 1434470"/>
                <a:gd name="connsiteX4" fmla="*/ 1744898 w 2580805"/>
                <a:gd name="connsiteY4" fmla="*/ 547589 h 1434470"/>
                <a:gd name="connsiteX5" fmla="*/ 1290403 w 2580805"/>
                <a:gd name="connsiteY5" fmla="*/ 547589 h 1434470"/>
                <a:gd name="connsiteX6" fmla="*/ 1460047 w 2580805"/>
                <a:gd name="connsiteY6" fmla="*/ 717233 h 1434470"/>
                <a:gd name="connsiteX7" fmla="*/ 1290403 w 2580805"/>
                <a:gd name="connsiteY7" fmla="*/ 886877 h 1434470"/>
                <a:gd name="connsiteX8" fmla="*/ 1120757 w 2580805"/>
                <a:gd name="connsiteY8" fmla="*/ 717233 h 1434470"/>
                <a:gd name="connsiteX9" fmla="*/ 1290403 w 2580805"/>
                <a:gd name="connsiteY9" fmla="*/ 547589 h 1434470"/>
                <a:gd name="connsiteX10" fmla="*/ 835907 w 2580805"/>
                <a:gd name="connsiteY10" fmla="*/ 547589 h 1434470"/>
                <a:gd name="connsiteX11" fmla="*/ 1005551 w 2580805"/>
                <a:gd name="connsiteY11" fmla="*/ 717233 h 1434470"/>
                <a:gd name="connsiteX12" fmla="*/ 835906 w 2580805"/>
                <a:gd name="connsiteY12" fmla="*/ 886877 h 1434470"/>
                <a:gd name="connsiteX13" fmla="*/ 666261 w 2580805"/>
                <a:gd name="connsiteY13" fmla="*/ 717233 h 1434470"/>
                <a:gd name="connsiteX14" fmla="*/ 835907 w 2580805"/>
                <a:gd name="connsiteY14" fmla="*/ 547589 h 1434470"/>
                <a:gd name="connsiteX15" fmla="*/ 1863569 w 2580805"/>
                <a:gd name="connsiteY15" fmla="*/ 5 h 1434470"/>
                <a:gd name="connsiteX16" fmla="*/ 2580805 w 2580805"/>
                <a:gd name="connsiteY16" fmla="*/ 717241 h 1434470"/>
                <a:gd name="connsiteX17" fmla="*/ 1863576 w 2580805"/>
                <a:gd name="connsiteY17" fmla="*/ 1434470 h 1434470"/>
                <a:gd name="connsiteX18" fmla="*/ 1756750 w 2580805"/>
                <a:gd name="connsiteY18" fmla="*/ 1327645 h 1434470"/>
                <a:gd name="connsiteX19" fmla="*/ 2367165 w 2580805"/>
                <a:gd name="connsiteY19" fmla="*/ 717230 h 1434470"/>
                <a:gd name="connsiteX20" fmla="*/ 1756754 w 2580805"/>
                <a:gd name="connsiteY20" fmla="*/ 106819 h 1434470"/>
                <a:gd name="connsiteX21" fmla="*/ 717236 w 2580805"/>
                <a:gd name="connsiteY21" fmla="*/ 0 h 1434470"/>
                <a:gd name="connsiteX22" fmla="*/ 824051 w 2580805"/>
                <a:gd name="connsiteY22" fmla="*/ 106815 h 1434470"/>
                <a:gd name="connsiteX23" fmla="*/ 213640 w 2580805"/>
                <a:gd name="connsiteY23" fmla="*/ 717226 h 1434470"/>
                <a:gd name="connsiteX24" fmla="*/ 824054 w 2580805"/>
                <a:gd name="connsiteY24" fmla="*/ 1327640 h 1434470"/>
                <a:gd name="connsiteX25" fmla="*/ 717229 w 2580805"/>
                <a:gd name="connsiteY25" fmla="*/ 1434465 h 1434470"/>
                <a:gd name="connsiteX26" fmla="*/ 0 w 2580805"/>
                <a:gd name="connsiteY26" fmla="*/ 717236 h 143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80805" h="1434470">
                  <a:moveTo>
                    <a:pt x="1744898" y="547589"/>
                  </a:moveTo>
                  <a:cubicBezTo>
                    <a:pt x="1838590" y="547589"/>
                    <a:pt x="1914543" y="623541"/>
                    <a:pt x="1914544" y="717233"/>
                  </a:cubicBezTo>
                  <a:cubicBezTo>
                    <a:pt x="1914543" y="810926"/>
                    <a:pt x="1838590" y="886877"/>
                    <a:pt x="1744898" y="886877"/>
                  </a:cubicBezTo>
                  <a:cubicBezTo>
                    <a:pt x="1651207" y="886877"/>
                    <a:pt x="1575253" y="810925"/>
                    <a:pt x="1575253" y="717233"/>
                  </a:cubicBezTo>
                  <a:cubicBezTo>
                    <a:pt x="1575253" y="623541"/>
                    <a:pt x="1651207" y="547589"/>
                    <a:pt x="1744898" y="547589"/>
                  </a:cubicBezTo>
                  <a:close/>
                  <a:moveTo>
                    <a:pt x="1290403" y="547589"/>
                  </a:moveTo>
                  <a:cubicBezTo>
                    <a:pt x="1384094" y="547589"/>
                    <a:pt x="1460047" y="623541"/>
                    <a:pt x="1460047" y="717233"/>
                  </a:cubicBezTo>
                  <a:cubicBezTo>
                    <a:pt x="1460047" y="810926"/>
                    <a:pt x="1384094" y="886877"/>
                    <a:pt x="1290403" y="886877"/>
                  </a:cubicBezTo>
                  <a:cubicBezTo>
                    <a:pt x="1196710" y="886877"/>
                    <a:pt x="1120757" y="810925"/>
                    <a:pt x="1120757" y="717233"/>
                  </a:cubicBezTo>
                  <a:cubicBezTo>
                    <a:pt x="1120757" y="623542"/>
                    <a:pt x="1196710" y="547589"/>
                    <a:pt x="1290403" y="547589"/>
                  </a:cubicBezTo>
                  <a:close/>
                  <a:moveTo>
                    <a:pt x="835907" y="547589"/>
                  </a:moveTo>
                  <a:cubicBezTo>
                    <a:pt x="929599" y="547589"/>
                    <a:pt x="1005552" y="623541"/>
                    <a:pt x="1005551" y="717233"/>
                  </a:cubicBezTo>
                  <a:cubicBezTo>
                    <a:pt x="1005551" y="810925"/>
                    <a:pt x="929599" y="886877"/>
                    <a:pt x="835906" y="886877"/>
                  </a:cubicBezTo>
                  <a:cubicBezTo>
                    <a:pt x="742214" y="886877"/>
                    <a:pt x="666261" y="810925"/>
                    <a:pt x="666261" y="717233"/>
                  </a:cubicBezTo>
                  <a:cubicBezTo>
                    <a:pt x="666261" y="623542"/>
                    <a:pt x="742214" y="547589"/>
                    <a:pt x="835907" y="547589"/>
                  </a:cubicBezTo>
                  <a:close/>
                  <a:moveTo>
                    <a:pt x="1863569" y="5"/>
                  </a:moveTo>
                  <a:lnTo>
                    <a:pt x="2580805" y="717241"/>
                  </a:lnTo>
                  <a:lnTo>
                    <a:pt x="1863576" y="1434470"/>
                  </a:lnTo>
                  <a:lnTo>
                    <a:pt x="1756750" y="1327645"/>
                  </a:lnTo>
                  <a:lnTo>
                    <a:pt x="2367165" y="717230"/>
                  </a:lnTo>
                  <a:lnTo>
                    <a:pt x="1756754" y="106819"/>
                  </a:lnTo>
                  <a:close/>
                  <a:moveTo>
                    <a:pt x="717236" y="0"/>
                  </a:moveTo>
                  <a:lnTo>
                    <a:pt x="824051" y="106815"/>
                  </a:lnTo>
                  <a:lnTo>
                    <a:pt x="213640" y="717226"/>
                  </a:lnTo>
                  <a:lnTo>
                    <a:pt x="824054" y="1327640"/>
                  </a:lnTo>
                  <a:lnTo>
                    <a:pt x="717229" y="1434465"/>
                  </a:lnTo>
                  <a:lnTo>
                    <a:pt x="0" y="717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2" name="Worker Role Internal Endpoint"/>
          <p:cNvGrpSpPr/>
          <p:nvPr/>
        </p:nvGrpSpPr>
        <p:grpSpPr>
          <a:xfrm>
            <a:off x="4026119" y="3544114"/>
            <a:ext cx="1523334" cy="350290"/>
            <a:chOff x="1946367" y="5543146"/>
            <a:chExt cx="1523334" cy="350290"/>
          </a:xfrm>
          <a:solidFill>
            <a:schemeClr val="accent3">
              <a:lumMod val="75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3119411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57476" y="5672571"/>
              <a:ext cx="97183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6200000">
              <a:off x="1946367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Web Role Worker Role Communication"/>
          <p:cNvGrpSpPr/>
          <p:nvPr/>
        </p:nvGrpSpPr>
        <p:grpSpPr>
          <a:xfrm>
            <a:off x="4290060" y="2398850"/>
            <a:ext cx="2042160" cy="1994534"/>
            <a:chOff x="4290060" y="2758440"/>
            <a:chExt cx="2042160" cy="1994534"/>
          </a:xfrm>
        </p:grpSpPr>
        <p:sp>
          <p:nvSpPr>
            <p:cNvPr id="8" name="Freeform 7"/>
            <p:cNvSpPr/>
            <p:nvPr/>
          </p:nvSpPr>
          <p:spPr>
            <a:xfrm>
              <a:off x="4290060" y="2758440"/>
              <a:ext cx="2042160" cy="1595217"/>
            </a:xfrm>
            <a:custGeom>
              <a:avLst/>
              <a:gdLst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5" fmla="*/ 1501140 w 2042160"/>
                <a:gd name="connsiteY5" fmla="*/ 127254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2220 w 2042160"/>
                <a:gd name="connsiteY4" fmla="*/ 1211804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160" h="1363980">
                  <a:moveTo>
                    <a:pt x="0" y="0"/>
                  </a:moveTo>
                  <a:lnTo>
                    <a:pt x="2042160" y="0"/>
                  </a:lnTo>
                  <a:lnTo>
                    <a:pt x="2042160" y="1363980"/>
                  </a:lnTo>
                  <a:lnTo>
                    <a:pt x="1516380" y="1363980"/>
                  </a:lnTo>
                  <a:lnTo>
                    <a:pt x="1252220" y="1211804"/>
                  </a:lnTo>
                </a:path>
              </a:pathLst>
            </a:custGeom>
            <a:noFill/>
            <a:ln>
              <a:solidFill>
                <a:schemeClr val="accent3"/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522594" y="4368799"/>
              <a:ext cx="288925" cy="384175"/>
            </a:xfrm>
            <a:custGeom>
              <a:avLst/>
              <a:gdLst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3" fmla="*/ 0 w 243840"/>
                <a:gd name="connsiteY3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0" fmla="*/ 314325 w 314325"/>
                <a:gd name="connsiteY0" fmla="*/ 0 h 257175"/>
                <a:gd name="connsiteX1" fmla="*/ 0 w 314325"/>
                <a:gd name="connsiteY1" fmla="*/ 257175 h 257175"/>
                <a:gd name="connsiteX0" fmla="*/ 283845 w 283845"/>
                <a:gd name="connsiteY0" fmla="*/ 0 h 622935"/>
                <a:gd name="connsiteX1" fmla="*/ 0 w 283845"/>
                <a:gd name="connsiteY1" fmla="*/ 622935 h 622935"/>
                <a:gd name="connsiteX0" fmla="*/ 288925 w 288925"/>
                <a:gd name="connsiteY0" fmla="*/ 0 h 384175"/>
                <a:gd name="connsiteX1" fmla="*/ 0 w 288925"/>
                <a:gd name="connsiteY1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925" h="384175">
                  <a:moveTo>
                    <a:pt x="288925" y="0"/>
                  </a:moveTo>
                  <a:lnTo>
                    <a:pt x="0" y="384175"/>
                  </a:lnTo>
                </a:path>
              </a:pathLst>
            </a:cu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8" name="Web Role Worker Role Communication"/>
          <p:cNvGrpSpPr/>
          <p:nvPr/>
        </p:nvGrpSpPr>
        <p:grpSpPr>
          <a:xfrm>
            <a:off x="4477498" y="2529237"/>
            <a:ext cx="1981200" cy="1994534"/>
            <a:chOff x="4424680" y="2758440"/>
            <a:chExt cx="1981200" cy="1994534"/>
          </a:xfrm>
        </p:grpSpPr>
        <p:sp>
          <p:nvSpPr>
            <p:cNvPr id="121" name="Freeform 120"/>
            <p:cNvSpPr/>
            <p:nvPr/>
          </p:nvSpPr>
          <p:spPr>
            <a:xfrm>
              <a:off x="4424680" y="2758440"/>
              <a:ext cx="1981200" cy="1595217"/>
            </a:xfrm>
            <a:custGeom>
              <a:avLst/>
              <a:gdLst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5" fmla="*/ 1501140 w 2042160"/>
                <a:gd name="connsiteY5" fmla="*/ 127254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2220 w 2042160"/>
                <a:gd name="connsiteY4" fmla="*/ 1211804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166495 w 2042160"/>
                <a:gd name="connsiteY4" fmla="*/ 1161310 h 1363980"/>
                <a:gd name="connsiteX0" fmla="*/ 0 w 2110740"/>
                <a:gd name="connsiteY0" fmla="*/ 0 h 1363980"/>
                <a:gd name="connsiteX1" fmla="*/ 2042160 w 2110740"/>
                <a:gd name="connsiteY1" fmla="*/ 0 h 1363980"/>
                <a:gd name="connsiteX2" fmla="*/ 2110740 w 2110740"/>
                <a:gd name="connsiteY2" fmla="*/ 1363980 h 1363980"/>
                <a:gd name="connsiteX3" fmla="*/ 1516380 w 2110740"/>
                <a:gd name="connsiteY3" fmla="*/ 1363980 h 1363980"/>
                <a:gd name="connsiteX4" fmla="*/ 1166495 w 2110740"/>
                <a:gd name="connsiteY4" fmla="*/ 1161310 h 1363980"/>
                <a:gd name="connsiteX0" fmla="*/ 0 w 2115820"/>
                <a:gd name="connsiteY0" fmla="*/ 0 h 1363980"/>
                <a:gd name="connsiteX1" fmla="*/ 2115820 w 2115820"/>
                <a:gd name="connsiteY1" fmla="*/ 0 h 1363980"/>
                <a:gd name="connsiteX2" fmla="*/ 2110740 w 2115820"/>
                <a:gd name="connsiteY2" fmla="*/ 1363980 h 1363980"/>
                <a:gd name="connsiteX3" fmla="*/ 1516380 w 2115820"/>
                <a:gd name="connsiteY3" fmla="*/ 1363980 h 1363980"/>
                <a:gd name="connsiteX4" fmla="*/ 1166495 w 2115820"/>
                <a:gd name="connsiteY4" fmla="*/ 1161310 h 1363980"/>
                <a:gd name="connsiteX0" fmla="*/ 0 w 2111047"/>
                <a:gd name="connsiteY0" fmla="*/ 0 h 1363980"/>
                <a:gd name="connsiteX1" fmla="*/ 2108200 w 2111047"/>
                <a:gd name="connsiteY1" fmla="*/ 0 h 1363980"/>
                <a:gd name="connsiteX2" fmla="*/ 2110740 w 2111047"/>
                <a:gd name="connsiteY2" fmla="*/ 1363980 h 1363980"/>
                <a:gd name="connsiteX3" fmla="*/ 1516380 w 2111047"/>
                <a:gd name="connsiteY3" fmla="*/ 1363980 h 1363980"/>
                <a:gd name="connsiteX4" fmla="*/ 1166495 w 2111047"/>
                <a:gd name="connsiteY4" fmla="*/ 1161310 h 1363980"/>
                <a:gd name="connsiteX0" fmla="*/ 0 w 1976427"/>
                <a:gd name="connsiteY0" fmla="*/ 0 h 1363980"/>
                <a:gd name="connsiteX1" fmla="*/ 1973580 w 1976427"/>
                <a:gd name="connsiteY1" fmla="*/ 0 h 1363980"/>
                <a:gd name="connsiteX2" fmla="*/ 1976120 w 1976427"/>
                <a:gd name="connsiteY2" fmla="*/ 1363980 h 1363980"/>
                <a:gd name="connsiteX3" fmla="*/ 1381760 w 1976427"/>
                <a:gd name="connsiteY3" fmla="*/ 1363980 h 1363980"/>
                <a:gd name="connsiteX4" fmla="*/ 1031875 w 1976427"/>
                <a:gd name="connsiteY4" fmla="*/ 1161310 h 1363980"/>
                <a:gd name="connsiteX0" fmla="*/ 0 w 1985010"/>
                <a:gd name="connsiteY0" fmla="*/ 0 h 1363980"/>
                <a:gd name="connsiteX1" fmla="*/ 1985010 w 1985010"/>
                <a:gd name="connsiteY1" fmla="*/ 0 h 1363980"/>
                <a:gd name="connsiteX2" fmla="*/ 1976120 w 1985010"/>
                <a:gd name="connsiteY2" fmla="*/ 1363980 h 1363980"/>
                <a:gd name="connsiteX3" fmla="*/ 1381760 w 1985010"/>
                <a:gd name="connsiteY3" fmla="*/ 1363980 h 1363980"/>
                <a:gd name="connsiteX4" fmla="*/ 1031875 w 1985010"/>
                <a:gd name="connsiteY4" fmla="*/ 1161310 h 1363980"/>
                <a:gd name="connsiteX0" fmla="*/ 0 w 1981200"/>
                <a:gd name="connsiteY0" fmla="*/ 0 h 1363980"/>
                <a:gd name="connsiteX1" fmla="*/ 1981200 w 1981200"/>
                <a:gd name="connsiteY1" fmla="*/ 0 h 1363980"/>
                <a:gd name="connsiteX2" fmla="*/ 1976120 w 1981200"/>
                <a:gd name="connsiteY2" fmla="*/ 1363980 h 1363980"/>
                <a:gd name="connsiteX3" fmla="*/ 1381760 w 1981200"/>
                <a:gd name="connsiteY3" fmla="*/ 1363980 h 1363980"/>
                <a:gd name="connsiteX4" fmla="*/ 1031875 w 1981200"/>
                <a:gd name="connsiteY4" fmla="*/ 1161310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1363980">
                  <a:moveTo>
                    <a:pt x="0" y="0"/>
                  </a:moveTo>
                  <a:lnTo>
                    <a:pt x="1981200" y="0"/>
                  </a:lnTo>
                  <a:cubicBezTo>
                    <a:pt x="1979507" y="454660"/>
                    <a:pt x="1977813" y="909320"/>
                    <a:pt x="1976120" y="1363980"/>
                  </a:cubicBezTo>
                  <a:lnTo>
                    <a:pt x="1381760" y="1363980"/>
                  </a:lnTo>
                  <a:lnTo>
                    <a:pt x="1031875" y="1161310"/>
                  </a:ln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5522594" y="4368799"/>
              <a:ext cx="288925" cy="384175"/>
            </a:xfrm>
            <a:custGeom>
              <a:avLst/>
              <a:gdLst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3" fmla="*/ 0 w 243840"/>
                <a:gd name="connsiteY3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0" fmla="*/ 314325 w 314325"/>
                <a:gd name="connsiteY0" fmla="*/ 0 h 257175"/>
                <a:gd name="connsiteX1" fmla="*/ 0 w 314325"/>
                <a:gd name="connsiteY1" fmla="*/ 257175 h 257175"/>
                <a:gd name="connsiteX0" fmla="*/ 283845 w 283845"/>
                <a:gd name="connsiteY0" fmla="*/ 0 h 622935"/>
                <a:gd name="connsiteX1" fmla="*/ 0 w 283845"/>
                <a:gd name="connsiteY1" fmla="*/ 622935 h 622935"/>
                <a:gd name="connsiteX0" fmla="*/ 288925 w 288925"/>
                <a:gd name="connsiteY0" fmla="*/ 0 h 384175"/>
                <a:gd name="connsiteX1" fmla="*/ 0 w 288925"/>
                <a:gd name="connsiteY1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925" h="384175">
                  <a:moveTo>
                    <a:pt x="288925" y="0"/>
                  </a:moveTo>
                  <a:lnTo>
                    <a:pt x="0" y="384175"/>
                  </a:ln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2" name="Storage Arrow"/>
          <p:cNvSpPr/>
          <p:nvPr/>
        </p:nvSpPr>
        <p:spPr>
          <a:xfrm>
            <a:off x="6540389" y="1873990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6" name="SQL Database Arrow"/>
          <p:cNvSpPr/>
          <p:nvPr/>
        </p:nvSpPr>
        <p:spPr>
          <a:xfrm>
            <a:off x="6540389" y="3577990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7" name="Services Arrow"/>
          <p:cNvSpPr/>
          <p:nvPr/>
        </p:nvSpPr>
        <p:spPr>
          <a:xfrm>
            <a:off x="6540389" y="5288713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19" grpId="0" animBg="1"/>
      <p:bldP spid="12" grpId="0" animBg="1"/>
      <p:bldP spid="126" grpId="0" animBg="1"/>
      <p:bldP spid="1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Cloud Service using the Portal</a:t>
            </a:r>
          </a:p>
        </p:txBody>
      </p:sp>
    </p:spTree>
    <p:extLst>
      <p:ext uri="{BB962C8B-B14F-4D97-AF65-F5344CB8AC3E}">
        <p14:creationId xmlns:p14="http://schemas.microsoft.com/office/powerpoint/2010/main" val="87468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Developing Cloud Services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012" y="3819024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823" y="3819024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634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72496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SDK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36508" y="986788"/>
            <a:ext cx="9411060" cy="52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25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Project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3" y="1403814"/>
            <a:ext cx="7807367" cy="438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35" y="2571530"/>
            <a:ext cx="5624048" cy="3800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354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Configure Cloud Service Role Projects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4" y="776466"/>
            <a:ext cx="5944115" cy="397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56034"/>
            <a:ext cx="6265146" cy="47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&amp; Roles in Solution Explorer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Cloud Service Project</a:t>
            </a:r>
          </a:p>
          <a:p>
            <a:pPr lvl="1"/>
            <a:r>
              <a:rPr lang="en-US" sz="2000" dirty="0"/>
              <a:t>Configuration Files (*.</a:t>
            </a:r>
            <a:r>
              <a:rPr lang="en-US" sz="2000" dirty="0" err="1"/>
              <a:t>cscfg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Definition File (</a:t>
            </a:r>
            <a:r>
              <a:rPr lang="en-US" sz="2000" dirty="0" err="1"/>
              <a:t>ServiceDefinition.csdef</a:t>
            </a:r>
            <a:r>
              <a:rPr lang="en-US" sz="2000" dirty="0"/>
              <a:t>)</a:t>
            </a:r>
          </a:p>
          <a:p>
            <a:r>
              <a:rPr lang="en-US" sz="2400" dirty="0"/>
              <a:t>Web Role Project(s)</a:t>
            </a:r>
          </a:p>
          <a:p>
            <a:pPr lvl="1"/>
            <a:r>
              <a:rPr lang="en-US" sz="2000" dirty="0"/>
              <a:t>Regular ASP.NET Projects</a:t>
            </a:r>
          </a:p>
          <a:p>
            <a:pPr lvl="1"/>
            <a:r>
              <a:rPr lang="en-US" sz="2000" dirty="0"/>
              <a:t>References to Azure Libraries</a:t>
            </a:r>
          </a:p>
          <a:p>
            <a:pPr lvl="1"/>
            <a:r>
              <a:rPr lang="en-US" sz="2000" dirty="0" err="1"/>
              <a:t>WebRole.cs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2B91AF"/>
                </a:solidFill>
              </a:rPr>
              <a:t>RoleEntryPoint</a:t>
            </a:r>
          </a:p>
          <a:p>
            <a:r>
              <a:rPr lang="en-US" sz="2400" dirty="0"/>
              <a:t>Worker Role Project(s)</a:t>
            </a:r>
          </a:p>
          <a:p>
            <a:pPr lvl="1"/>
            <a:r>
              <a:rPr lang="en-US" sz="2000" dirty="0"/>
              <a:t>Regular Class Library Projects</a:t>
            </a:r>
          </a:p>
          <a:p>
            <a:pPr lvl="1"/>
            <a:r>
              <a:rPr lang="en-US" sz="2000" dirty="0"/>
              <a:t>References to Azure Libraries</a:t>
            </a:r>
          </a:p>
          <a:p>
            <a:pPr lvl="1"/>
            <a:r>
              <a:rPr lang="en-US" sz="2000" dirty="0" err="1"/>
              <a:t>WorkerRole.cs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2B91AF"/>
                </a:solidFill>
              </a:rPr>
              <a:t>RoleEntryPoint</a:t>
            </a:r>
            <a:endParaRPr lang="en-US" sz="2000" dirty="0">
              <a:solidFill>
                <a:srgbClr val="2B91AF"/>
              </a:solidFill>
            </a:endParaRPr>
          </a:p>
          <a:p>
            <a:pPr lvl="1"/>
            <a:endParaRPr lang="en-US" sz="2000" dirty="0"/>
          </a:p>
        </p:txBody>
      </p:sp>
      <p:pic>
        <p:nvPicPr>
          <p:cNvPr id="1030" name="Picture 6" descr="C:\Users\Bret\AppData\Local\Temp\SNAGHTML107fc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96" y="753832"/>
            <a:ext cx="30289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214360" y="1929051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214360" y="3477414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214360" y="3684657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15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Microsoft.WindowsAzure.* Assembly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388226"/>
            <a:ext cx="8637587" cy="5290388"/>
          </a:xfrm>
        </p:spPr>
        <p:txBody>
          <a:bodyPr/>
          <a:lstStyle/>
          <a:p>
            <a:r>
              <a:rPr lang="en-US" sz="2800" dirty="0" err="1"/>
              <a:t>Microsoft.WindowsAzure.Configuration</a:t>
            </a:r>
            <a:endParaRPr lang="en-US" sz="2800" dirty="0"/>
          </a:p>
          <a:p>
            <a:pPr lvl="1"/>
            <a:r>
              <a:rPr lang="en-US" sz="2400" dirty="0"/>
              <a:t>Contains the </a:t>
            </a:r>
            <a:r>
              <a:rPr lang="en-US" sz="2400" dirty="0" err="1">
                <a:solidFill>
                  <a:srgbClr val="2B91AF"/>
                </a:solidFill>
              </a:rPr>
              <a:t>CloudConfigurationManager</a:t>
            </a:r>
            <a:r>
              <a:rPr lang="en-US" sz="2400" dirty="0"/>
              <a:t> class</a:t>
            </a:r>
          </a:p>
          <a:p>
            <a:r>
              <a:rPr lang="en-US" sz="2800" dirty="0" err="1"/>
              <a:t>Microsoft.WindowsAzure.Diagnostics</a:t>
            </a:r>
            <a:endParaRPr lang="en-US" sz="2800" dirty="0"/>
          </a:p>
          <a:p>
            <a:pPr lvl="1"/>
            <a:r>
              <a:rPr lang="en-US" sz="2400" dirty="0"/>
              <a:t>Diagnostics monitoring classes</a:t>
            </a:r>
          </a:p>
          <a:p>
            <a:pPr lvl="1"/>
            <a:r>
              <a:rPr lang="en-US" sz="2400" dirty="0"/>
              <a:t>Diagnostics management classes</a:t>
            </a:r>
          </a:p>
          <a:p>
            <a:r>
              <a:rPr lang="en-US" sz="2800" dirty="0" err="1"/>
              <a:t>Microsoft.WindowsAzure.ServiceRuntime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2B91AF"/>
                </a:solidFill>
              </a:rPr>
              <a:t>Role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2B91AF"/>
                </a:solidFill>
              </a:rPr>
              <a:t>RoleEntryPoint</a:t>
            </a:r>
            <a:r>
              <a:rPr lang="en-US" sz="2400" dirty="0"/>
              <a:t>, &amp; </a:t>
            </a:r>
            <a:r>
              <a:rPr lang="en-US" sz="2400" dirty="0" err="1">
                <a:solidFill>
                  <a:srgbClr val="2B91AF"/>
                </a:solidFill>
              </a:rPr>
              <a:t>RoleEnvironment</a:t>
            </a:r>
            <a:r>
              <a:rPr lang="en-US" sz="2400" dirty="0">
                <a:solidFill>
                  <a:srgbClr val="2B91AF"/>
                </a:solidFill>
              </a:rPr>
              <a:t> </a:t>
            </a:r>
            <a:r>
              <a:rPr lang="en-US" sz="2400" dirty="0"/>
              <a:t>classes</a:t>
            </a:r>
          </a:p>
          <a:p>
            <a:r>
              <a:rPr lang="en-US" sz="2800" dirty="0" err="1"/>
              <a:t>Microsoft.WindowsAzure.Storage</a:t>
            </a:r>
            <a:endParaRPr lang="en-US" sz="2800" dirty="0"/>
          </a:p>
          <a:p>
            <a:pPr lvl="1"/>
            <a:r>
              <a:rPr lang="en-US" sz="2400" dirty="0"/>
              <a:t>Classes to work with Tables, Blobs and Queues</a:t>
            </a:r>
          </a:p>
        </p:txBody>
      </p:sp>
      <p:pic>
        <p:nvPicPr>
          <p:cNvPr id="2050" name="Picture 2" descr="C:\Users\Bret\AppData\Local\Temp\SNAGHTML11838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939" y="979154"/>
            <a:ext cx="2742007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8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ret\AppData\Local\Temp\SNAGHTML1463a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471" y="1388226"/>
            <a:ext cx="4181475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</a:rPr>
              <a:t>RoleEntryPoint</a:t>
            </a:r>
            <a:r>
              <a:rPr lang="en-US" dirty="0"/>
              <a:t> Class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Called by the Service Runtime</a:t>
            </a:r>
          </a:p>
          <a:p>
            <a:r>
              <a:rPr lang="en-US" dirty="0"/>
              <a:t>Used to manage role lifetime</a:t>
            </a:r>
          </a:p>
          <a:p>
            <a:r>
              <a:rPr lang="en-US" dirty="0"/>
              <a:t>Class Names</a:t>
            </a:r>
          </a:p>
          <a:p>
            <a:pPr lvl="1"/>
            <a:r>
              <a:rPr lang="en-US" b="1" dirty="0" err="1"/>
              <a:t>WebRole.cs</a:t>
            </a:r>
            <a:r>
              <a:rPr lang="en-US" dirty="0"/>
              <a:t> for Web Role Projects</a:t>
            </a:r>
          </a:p>
          <a:p>
            <a:pPr lvl="1"/>
            <a:r>
              <a:rPr lang="en-US" b="1" dirty="0" err="1"/>
              <a:t>WorkerRole.cs</a:t>
            </a:r>
            <a:r>
              <a:rPr lang="en-US" dirty="0"/>
              <a:t> for Worker Role Projects</a:t>
            </a:r>
          </a:p>
          <a:p>
            <a:r>
              <a:rPr lang="en-US" dirty="0"/>
              <a:t>Virtual Methods</a:t>
            </a:r>
          </a:p>
          <a:p>
            <a:pPr lvl="1"/>
            <a:r>
              <a:rPr lang="en-US" dirty="0" err="1"/>
              <a:t>OnStart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OnStop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Run()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278624" y="3941980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278624" y="5267625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3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ServiceDefinition.csdef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Used to set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WebRole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</a:rPr>
              <a:t>&lt;</a:t>
            </a:r>
            <a:r>
              <a:rPr lang="en-US" sz="1600" dirty="0">
                <a:solidFill>
                  <a:srgbClr val="C00000"/>
                </a:solidFill>
              </a:rPr>
              <a:t>Sites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WorkerRole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InputEndpoints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InstanceInputEndpoints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InternalEndpoints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ConfigurationSettings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Certificates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LocalResources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Imports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Startup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r>
              <a:rPr lang="en-US" sz="2000" dirty="0"/>
              <a:t>Changes require the package to be re-deployed</a:t>
            </a:r>
          </a:p>
        </p:txBody>
      </p:sp>
      <p:pic>
        <p:nvPicPr>
          <p:cNvPr id="4098" name="Picture 2" descr="C:\Users\Bret\AppData\Local\Temp\SNAGHTML14b0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42" y="1388227"/>
            <a:ext cx="2837004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8565591" y="3712678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2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ServiceConfiguration</a:t>
            </a:r>
            <a:r>
              <a:rPr lang="en-US" dirty="0"/>
              <a:t>.*.</a:t>
            </a:r>
            <a:r>
              <a:rPr lang="en-US" dirty="0" err="1"/>
              <a:t>cscfg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8505507" cy="5290388"/>
          </a:xfrm>
        </p:spPr>
        <p:txBody>
          <a:bodyPr/>
          <a:lstStyle/>
          <a:p>
            <a:r>
              <a:rPr lang="en-US" sz="2800" dirty="0" err="1"/>
              <a:t>ServiceConfiguration</a:t>
            </a:r>
            <a:r>
              <a:rPr lang="en-US" sz="2800" dirty="0"/>
              <a:t>.*.</a:t>
            </a:r>
            <a:r>
              <a:rPr lang="en-US" sz="2800" dirty="0" err="1"/>
              <a:t>cscfg</a:t>
            </a:r>
            <a:endParaRPr lang="en-US" sz="2800" dirty="0"/>
          </a:p>
          <a:p>
            <a:pPr lvl="1"/>
            <a:r>
              <a:rPr lang="en-US" sz="2400" dirty="0"/>
              <a:t>“</a:t>
            </a:r>
            <a:r>
              <a:rPr lang="en-US" sz="2400" b="1" dirty="0"/>
              <a:t>Cloud</a:t>
            </a:r>
            <a:r>
              <a:rPr lang="en-US" sz="2400" dirty="0"/>
              <a:t>” version used by default when deploying to the cloud</a:t>
            </a:r>
          </a:p>
          <a:p>
            <a:pPr lvl="1"/>
            <a:r>
              <a:rPr lang="en-US" sz="2400" dirty="0"/>
              <a:t>“</a:t>
            </a:r>
            <a:r>
              <a:rPr lang="en-US" sz="2400" b="1" dirty="0"/>
              <a:t>Local</a:t>
            </a:r>
            <a:r>
              <a:rPr lang="en-US" sz="2400" dirty="0"/>
              <a:t>” version used by default when debugging locally</a:t>
            </a:r>
          </a:p>
          <a:p>
            <a:r>
              <a:rPr lang="en-US" sz="2800" dirty="0"/>
              <a:t>Used to set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Instances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ConfigurationSettings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Certificates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/&gt;</a:t>
            </a:r>
            <a:endParaRPr lang="en-US" dirty="0"/>
          </a:p>
          <a:p>
            <a:pPr lvl="1"/>
            <a:r>
              <a:rPr lang="en-US" sz="2400" dirty="0"/>
              <a:t>Must match pre-defined values in </a:t>
            </a:r>
            <a:r>
              <a:rPr lang="en-US" sz="2400" dirty="0" err="1"/>
              <a:t>ServiceDefinition.csdef</a:t>
            </a:r>
            <a:endParaRPr lang="en-US" sz="2400" dirty="0"/>
          </a:p>
          <a:p>
            <a:r>
              <a:rPr lang="en-US" sz="2800" dirty="0"/>
              <a:t>Can be changed without re-deploying package</a:t>
            </a:r>
          </a:p>
        </p:txBody>
      </p:sp>
      <p:pic>
        <p:nvPicPr>
          <p:cNvPr id="4098" name="Picture 2" descr="C:\Users\Bret\AppData\Local\Temp\SNAGHTML14b0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42" y="1388227"/>
            <a:ext cx="2837004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565591" y="3271420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565591" y="3493954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48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and Storage Emulators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Shipped as part of the Azure SDK</a:t>
            </a:r>
          </a:p>
          <a:p>
            <a:r>
              <a:rPr lang="en-US" dirty="0"/>
              <a:t>Two Versions of the Compute Emulator</a:t>
            </a:r>
          </a:p>
          <a:p>
            <a:pPr lvl="1"/>
            <a:r>
              <a:rPr lang="en-US" dirty="0"/>
              <a:t>Full Emulator</a:t>
            </a:r>
          </a:p>
          <a:p>
            <a:pPr lvl="2"/>
            <a:r>
              <a:rPr lang="en-US" dirty="0"/>
              <a:t>Original Emulator</a:t>
            </a:r>
          </a:p>
          <a:p>
            <a:pPr lvl="2"/>
            <a:r>
              <a:rPr lang="en-US" dirty="0"/>
              <a:t>Requires Visual Studio to be run as Administrator</a:t>
            </a:r>
          </a:p>
          <a:p>
            <a:pPr lvl="1"/>
            <a:r>
              <a:rPr lang="en-US" dirty="0"/>
              <a:t>Express Emulator</a:t>
            </a:r>
          </a:p>
          <a:p>
            <a:pPr lvl="2"/>
            <a:r>
              <a:rPr lang="en-US" dirty="0"/>
              <a:t>Only supports a single instance of each role</a:t>
            </a:r>
          </a:p>
          <a:p>
            <a:pPr lvl="2"/>
            <a:r>
              <a:rPr lang="en-US" dirty="0"/>
              <a:t>Does NOT require Visual Studio to be run as Administrator</a:t>
            </a:r>
          </a:p>
          <a:p>
            <a:r>
              <a:rPr lang="en-US" dirty="0"/>
              <a:t>Storage emulator uses SQL Server </a:t>
            </a:r>
            <a:r>
              <a:rPr lang="en-US" dirty="0" err="1"/>
              <a:t>LocalDB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2"/>
              </a:rPr>
              <a:t>WAStorageEmulator.exe /</a:t>
            </a:r>
            <a:r>
              <a:rPr lang="en-US" dirty="0" err="1">
                <a:hlinkClick r:id="rId2"/>
              </a:rPr>
              <a:t>init</a:t>
            </a:r>
            <a:r>
              <a:rPr lang="en-US" dirty="0"/>
              <a:t> to point to a different instance</a:t>
            </a:r>
          </a:p>
        </p:txBody>
      </p:sp>
    </p:spTree>
    <p:extLst>
      <p:ext uri="{BB962C8B-B14F-4D97-AF65-F5344CB8AC3E}">
        <p14:creationId xmlns:p14="http://schemas.microsoft.com/office/powerpoint/2010/main" val="146945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Developing Cloud Services </a:t>
            </a:r>
          </a:p>
        </p:txBody>
      </p:sp>
    </p:spTree>
    <p:extLst>
      <p:ext uri="{BB962C8B-B14F-4D97-AF65-F5344CB8AC3E}">
        <p14:creationId xmlns:p14="http://schemas.microsoft.com/office/powerpoint/2010/main" val="90744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Cloud Service Architecture</a:t>
            </a:r>
          </a:p>
          <a:p>
            <a:r>
              <a:rPr lang="en-GB" dirty="0"/>
              <a:t>Developing Cloud Services </a:t>
            </a:r>
          </a:p>
          <a:p>
            <a:r>
              <a:rPr lang="en-GB" dirty="0"/>
              <a:t>Deploying Cloud Services</a:t>
            </a:r>
          </a:p>
          <a:p>
            <a:r>
              <a:rPr lang="en-GB" dirty="0"/>
              <a:t>Monitoring Cloud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6003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Deploying Cloud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626" y="3819024"/>
            <a:ext cx="780290" cy="780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645" y="3819024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495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67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Independent Environments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0702" y="1903414"/>
            <a:ext cx="4220035" cy="2741413"/>
            <a:chOff x="1777641" y="1746611"/>
            <a:chExt cx="4220035" cy="274141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777641" y="1746611"/>
              <a:ext cx="4220035" cy="274141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</a:t>
              </a: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397250" y="2008188"/>
              <a:ext cx="1404938" cy="1504950"/>
            </a:xfrm>
            <a:custGeom>
              <a:avLst/>
              <a:gdLst>
                <a:gd name="T0" fmla="*/ 293 w 457"/>
                <a:gd name="T1" fmla="*/ 392 h 490"/>
                <a:gd name="T2" fmla="*/ 291 w 457"/>
                <a:gd name="T3" fmla="*/ 398 h 490"/>
                <a:gd name="T4" fmla="*/ 192 w 457"/>
                <a:gd name="T5" fmla="*/ 302 h 490"/>
                <a:gd name="T6" fmla="*/ 190 w 457"/>
                <a:gd name="T7" fmla="*/ 192 h 490"/>
                <a:gd name="T8" fmla="*/ 205 w 457"/>
                <a:gd name="T9" fmla="*/ 150 h 490"/>
                <a:gd name="T10" fmla="*/ 180 w 457"/>
                <a:gd name="T11" fmla="*/ 92 h 490"/>
                <a:gd name="T12" fmla="*/ 199 w 457"/>
                <a:gd name="T13" fmla="*/ 96 h 490"/>
                <a:gd name="T14" fmla="*/ 247 w 457"/>
                <a:gd name="T15" fmla="*/ 48 h 490"/>
                <a:gd name="T16" fmla="*/ 199 w 457"/>
                <a:gd name="T17" fmla="*/ 0 h 490"/>
                <a:gd name="T18" fmla="*/ 150 w 457"/>
                <a:gd name="T19" fmla="*/ 48 h 490"/>
                <a:gd name="T20" fmla="*/ 166 w 457"/>
                <a:gd name="T21" fmla="*/ 82 h 490"/>
                <a:gd name="T22" fmla="*/ 122 w 457"/>
                <a:gd name="T23" fmla="*/ 92 h 490"/>
                <a:gd name="T24" fmla="*/ 8 w 457"/>
                <a:gd name="T25" fmla="*/ 146 h 490"/>
                <a:gd name="T26" fmla="*/ 44 w 457"/>
                <a:gd name="T27" fmla="*/ 220 h 490"/>
                <a:gd name="T28" fmla="*/ 34 w 457"/>
                <a:gd name="T29" fmla="*/ 322 h 490"/>
                <a:gd name="T30" fmla="*/ 36 w 457"/>
                <a:gd name="T31" fmla="*/ 486 h 490"/>
                <a:gd name="T32" fmla="*/ 66 w 457"/>
                <a:gd name="T33" fmla="*/ 486 h 490"/>
                <a:gd name="T34" fmla="*/ 78 w 457"/>
                <a:gd name="T35" fmla="*/ 344 h 490"/>
                <a:gd name="T36" fmla="*/ 102 w 457"/>
                <a:gd name="T37" fmla="*/ 318 h 490"/>
                <a:gd name="T38" fmla="*/ 126 w 457"/>
                <a:gd name="T39" fmla="*/ 386 h 490"/>
                <a:gd name="T40" fmla="*/ 126 w 457"/>
                <a:gd name="T41" fmla="*/ 490 h 490"/>
                <a:gd name="T42" fmla="*/ 160 w 457"/>
                <a:gd name="T43" fmla="*/ 490 h 490"/>
                <a:gd name="T44" fmla="*/ 160 w 457"/>
                <a:gd name="T45" fmla="*/ 368 h 490"/>
                <a:gd name="T46" fmla="*/ 136 w 457"/>
                <a:gd name="T47" fmla="*/ 280 h 490"/>
                <a:gd name="T48" fmla="*/ 283 w 457"/>
                <a:gd name="T49" fmla="*/ 422 h 490"/>
                <a:gd name="T50" fmla="*/ 219 w 457"/>
                <a:gd name="T51" fmla="*/ 484 h 490"/>
                <a:gd name="T52" fmla="*/ 349 w 457"/>
                <a:gd name="T53" fmla="*/ 484 h 490"/>
                <a:gd name="T54" fmla="*/ 457 w 457"/>
                <a:gd name="T55" fmla="*/ 368 h 490"/>
                <a:gd name="T56" fmla="*/ 293 w 457"/>
                <a:gd name="T57" fmla="*/ 392 h 490"/>
                <a:gd name="T58" fmla="*/ 168 w 457"/>
                <a:gd name="T59" fmla="*/ 278 h 490"/>
                <a:gd name="T60" fmla="*/ 135 w 457"/>
                <a:gd name="T61" fmla="*/ 242 h 490"/>
                <a:gd name="T62" fmla="*/ 168 w 457"/>
                <a:gd name="T63" fmla="*/ 193 h 490"/>
                <a:gd name="T64" fmla="*/ 168 w 457"/>
                <a:gd name="T65" fmla="*/ 27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7" h="490">
                  <a:moveTo>
                    <a:pt x="293" y="392"/>
                  </a:moveTo>
                  <a:cubicBezTo>
                    <a:pt x="293" y="392"/>
                    <a:pt x="293" y="392"/>
                    <a:pt x="291" y="398"/>
                  </a:cubicBezTo>
                  <a:cubicBezTo>
                    <a:pt x="291" y="398"/>
                    <a:pt x="291" y="398"/>
                    <a:pt x="192" y="302"/>
                  </a:cubicBezTo>
                  <a:cubicBezTo>
                    <a:pt x="192" y="302"/>
                    <a:pt x="192" y="302"/>
                    <a:pt x="190" y="192"/>
                  </a:cubicBezTo>
                  <a:cubicBezTo>
                    <a:pt x="190" y="192"/>
                    <a:pt x="201" y="164"/>
                    <a:pt x="205" y="150"/>
                  </a:cubicBezTo>
                  <a:cubicBezTo>
                    <a:pt x="209" y="136"/>
                    <a:pt x="186" y="108"/>
                    <a:pt x="180" y="92"/>
                  </a:cubicBezTo>
                  <a:cubicBezTo>
                    <a:pt x="186" y="94"/>
                    <a:pt x="192" y="96"/>
                    <a:pt x="199" y="96"/>
                  </a:cubicBezTo>
                  <a:cubicBezTo>
                    <a:pt x="225" y="96"/>
                    <a:pt x="247" y="74"/>
                    <a:pt x="247" y="48"/>
                  </a:cubicBezTo>
                  <a:cubicBezTo>
                    <a:pt x="247" y="22"/>
                    <a:pt x="225" y="0"/>
                    <a:pt x="199" y="0"/>
                  </a:cubicBezTo>
                  <a:cubicBezTo>
                    <a:pt x="172" y="0"/>
                    <a:pt x="150" y="22"/>
                    <a:pt x="150" y="48"/>
                  </a:cubicBezTo>
                  <a:cubicBezTo>
                    <a:pt x="150" y="62"/>
                    <a:pt x="156" y="74"/>
                    <a:pt x="166" y="82"/>
                  </a:cubicBezTo>
                  <a:cubicBezTo>
                    <a:pt x="152" y="82"/>
                    <a:pt x="132" y="86"/>
                    <a:pt x="122" y="92"/>
                  </a:cubicBezTo>
                  <a:cubicBezTo>
                    <a:pt x="108" y="100"/>
                    <a:pt x="16" y="128"/>
                    <a:pt x="8" y="146"/>
                  </a:cubicBezTo>
                  <a:cubicBezTo>
                    <a:pt x="0" y="164"/>
                    <a:pt x="44" y="220"/>
                    <a:pt x="44" y="220"/>
                  </a:cubicBezTo>
                  <a:cubicBezTo>
                    <a:pt x="8" y="256"/>
                    <a:pt x="34" y="322"/>
                    <a:pt x="34" y="322"/>
                  </a:cubicBezTo>
                  <a:cubicBezTo>
                    <a:pt x="34" y="322"/>
                    <a:pt x="34" y="322"/>
                    <a:pt x="36" y="486"/>
                  </a:cubicBezTo>
                  <a:cubicBezTo>
                    <a:pt x="36" y="486"/>
                    <a:pt x="36" y="486"/>
                    <a:pt x="66" y="486"/>
                  </a:cubicBezTo>
                  <a:cubicBezTo>
                    <a:pt x="76" y="472"/>
                    <a:pt x="78" y="356"/>
                    <a:pt x="78" y="344"/>
                  </a:cubicBezTo>
                  <a:cubicBezTo>
                    <a:pt x="78" y="332"/>
                    <a:pt x="86" y="302"/>
                    <a:pt x="102" y="318"/>
                  </a:cubicBezTo>
                  <a:cubicBezTo>
                    <a:pt x="118" y="334"/>
                    <a:pt x="126" y="386"/>
                    <a:pt x="126" y="386"/>
                  </a:cubicBezTo>
                  <a:cubicBezTo>
                    <a:pt x="126" y="386"/>
                    <a:pt x="126" y="386"/>
                    <a:pt x="126" y="490"/>
                  </a:cubicBezTo>
                  <a:cubicBezTo>
                    <a:pt x="126" y="490"/>
                    <a:pt x="126" y="490"/>
                    <a:pt x="160" y="490"/>
                  </a:cubicBezTo>
                  <a:cubicBezTo>
                    <a:pt x="160" y="490"/>
                    <a:pt x="160" y="490"/>
                    <a:pt x="160" y="368"/>
                  </a:cubicBezTo>
                  <a:cubicBezTo>
                    <a:pt x="158" y="330"/>
                    <a:pt x="144" y="300"/>
                    <a:pt x="136" y="280"/>
                  </a:cubicBezTo>
                  <a:cubicBezTo>
                    <a:pt x="136" y="280"/>
                    <a:pt x="136" y="280"/>
                    <a:pt x="283" y="422"/>
                  </a:cubicBezTo>
                  <a:cubicBezTo>
                    <a:pt x="277" y="426"/>
                    <a:pt x="235" y="448"/>
                    <a:pt x="219" y="484"/>
                  </a:cubicBezTo>
                  <a:cubicBezTo>
                    <a:pt x="219" y="484"/>
                    <a:pt x="219" y="484"/>
                    <a:pt x="349" y="484"/>
                  </a:cubicBezTo>
                  <a:cubicBezTo>
                    <a:pt x="457" y="368"/>
                    <a:pt x="457" y="368"/>
                    <a:pt x="457" y="368"/>
                  </a:cubicBezTo>
                  <a:cubicBezTo>
                    <a:pt x="457" y="368"/>
                    <a:pt x="325" y="290"/>
                    <a:pt x="293" y="392"/>
                  </a:cubicBezTo>
                  <a:close/>
                  <a:moveTo>
                    <a:pt x="168" y="278"/>
                  </a:moveTo>
                  <a:cubicBezTo>
                    <a:pt x="135" y="242"/>
                    <a:pt x="135" y="242"/>
                    <a:pt x="135" y="242"/>
                  </a:cubicBezTo>
                  <a:cubicBezTo>
                    <a:pt x="145" y="224"/>
                    <a:pt x="168" y="193"/>
                    <a:pt x="168" y="193"/>
                  </a:cubicBezTo>
                  <a:cubicBezTo>
                    <a:pt x="168" y="193"/>
                    <a:pt x="168" y="193"/>
                    <a:pt x="168" y="2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35386" y="1903413"/>
            <a:ext cx="4220035" cy="2741414"/>
            <a:chOff x="6192325" y="1746611"/>
            <a:chExt cx="4220035" cy="274141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192325" y="1746611"/>
              <a:ext cx="4220035" cy="274141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15" name="Freeform 133"/>
            <p:cNvSpPr>
              <a:spLocks/>
            </p:cNvSpPr>
            <p:nvPr/>
          </p:nvSpPr>
          <p:spPr bwMode="black">
            <a:xfrm>
              <a:off x="7689962" y="2180752"/>
              <a:ext cx="1323410" cy="1249882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3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20701" y="1446213"/>
            <a:ext cx="11149012" cy="482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2880" tIns="45716" rIns="91432" bIns="365760" numCol="1" rtlCol="0" anchor="b" anchorCtr="0" compatLnSpc="1">
            <a:prstTxWarp prst="textNoShape">
              <a:avLst/>
            </a:prstTxWarp>
          </a:bodyPr>
          <a:lstStyle/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595959">
                  <a:alpha val="99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112184" y="2258007"/>
            <a:ext cx="3027322" cy="3797560"/>
            <a:chOff x="1040467" y="-127851"/>
            <a:chExt cx="5694383" cy="7143197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040467" y="-127851"/>
              <a:ext cx="5694383" cy="714319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2296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</a:t>
              </a: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1394392" y="5705399"/>
              <a:ext cx="1022946" cy="1095767"/>
            </a:xfrm>
            <a:custGeom>
              <a:avLst/>
              <a:gdLst>
                <a:gd name="T0" fmla="*/ 293 w 457"/>
                <a:gd name="T1" fmla="*/ 392 h 490"/>
                <a:gd name="T2" fmla="*/ 291 w 457"/>
                <a:gd name="T3" fmla="*/ 398 h 490"/>
                <a:gd name="T4" fmla="*/ 192 w 457"/>
                <a:gd name="T5" fmla="*/ 302 h 490"/>
                <a:gd name="T6" fmla="*/ 190 w 457"/>
                <a:gd name="T7" fmla="*/ 192 h 490"/>
                <a:gd name="T8" fmla="*/ 205 w 457"/>
                <a:gd name="T9" fmla="*/ 150 h 490"/>
                <a:gd name="T10" fmla="*/ 180 w 457"/>
                <a:gd name="T11" fmla="*/ 92 h 490"/>
                <a:gd name="T12" fmla="*/ 199 w 457"/>
                <a:gd name="T13" fmla="*/ 96 h 490"/>
                <a:gd name="T14" fmla="*/ 247 w 457"/>
                <a:gd name="T15" fmla="*/ 48 h 490"/>
                <a:gd name="T16" fmla="*/ 199 w 457"/>
                <a:gd name="T17" fmla="*/ 0 h 490"/>
                <a:gd name="T18" fmla="*/ 150 w 457"/>
                <a:gd name="T19" fmla="*/ 48 h 490"/>
                <a:gd name="T20" fmla="*/ 166 w 457"/>
                <a:gd name="T21" fmla="*/ 82 h 490"/>
                <a:gd name="T22" fmla="*/ 122 w 457"/>
                <a:gd name="T23" fmla="*/ 92 h 490"/>
                <a:gd name="T24" fmla="*/ 8 w 457"/>
                <a:gd name="T25" fmla="*/ 146 h 490"/>
                <a:gd name="T26" fmla="*/ 44 w 457"/>
                <a:gd name="T27" fmla="*/ 220 h 490"/>
                <a:gd name="T28" fmla="*/ 34 w 457"/>
                <a:gd name="T29" fmla="*/ 322 h 490"/>
                <a:gd name="T30" fmla="*/ 36 w 457"/>
                <a:gd name="T31" fmla="*/ 486 h 490"/>
                <a:gd name="T32" fmla="*/ 66 w 457"/>
                <a:gd name="T33" fmla="*/ 486 h 490"/>
                <a:gd name="T34" fmla="*/ 78 w 457"/>
                <a:gd name="T35" fmla="*/ 344 h 490"/>
                <a:gd name="T36" fmla="*/ 102 w 457"/>
                <a:gd name="T37" fmla="*/ 318 h 490"/>
                <a:gd name="T38" fmla="*/ 126 w 457"/>
                <a:gd name="T39" fmla="*/ 386 h 490"/>
                <a:gd name="T40" fmla="*/ 126 w 457"/>
                <a:gd name="T41" fmla="*/ 490 h 490"/>
                <a:gd name="T42" fmla="*/ 160 w 457"/>
                <a:gd name="T43" fmla="*/ 490 h 490"/>
                <a:gd name="T44" fmla="*/ 160 w 457"/>
                <a:gd name="T45" fmla="*/ 368 h 490"/>
                <a:gd name="T46" fmla="*/ 136 w 457"/>
                <a:gd name="T47" fmla="*/ 280 h 490"/>
                <a:gd name="T48" fmla="*/ 283 w 457"/>
                <a:gd name="T49" fmla="*/ 422 h 490"/>
                <a:gd name="T50" fmla="*/ 219 w 457"/>
                <a:gd name="T51" fmla="*/ 484 h 490"/>
                <a:gd name="T52" fmla="*/ 349 w 457"/>
                <a:gd name="T53" fmla="*/ 484 h 490"/>
                <a:gd name="T54" fmla="*/ 457 w 457"/>
                <a:gd name="T55" fmla="*/ 368 h 490"/>
                <a:gd name="T56" fmla="*/ 293 w 457"/>
                <a:gd name="T57" fmla="*/ 392 h 490"/>
                <a:gd name="T58" fmla="*/ 168 w 457"/>
                <a:gd name="T59" fmla="*/ 278 h 490"/>
                <a:gd name="T60" fmla="*/ 135 w 457"/>
                <a:gd name="T61" fmla="*/ 242 h 490"/>
                <a:gd name="T62" fmla="*/ 168 w 457"/>
                <a:gd name="T63" fmla="*/ 193 h 490"/>
                <a:gd name="T64" fmla="*/ 168 w 457"/>
                <a:gd name="T65" fmla="*/ 27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7" h="490">
                  <a:moveTo>
                    <a:pt x="293" y="392"/>
                  </a:moveTo>
                  <a:cubicBezTo>
                    <a:pt x="293" y="392"/>
                    <a:pt x="293" y="392"/>
                    <a:pt x="291" y="398"/>
                  </a:cubicBezTo>
                  <a:cubicBezTo>
                    <a:pt x="291" y="398"/>
                    <a:pt x="291" y="398"/>
                    <a:pt x="192" y="302"/>
                  </a:cubicBezTo>
                  <a:cubicBezTo>
                    <a:pt x="192" y="302"/>
                    <a:pt x="192" y="302"/>
                    <a:pt x="190" y="192"/>
                  </a:cubicBezTo>
                  <a:cubicBezTo>
                    <a:pt x="190" y="192"/>
                    <a:pt x="201" y="164"/>
                    <a:pt x="205" y="150"/>
                  </a:cubicBezTo>
                  <a:cubicBezTo>
                    <a:pt x="209" y="136"/>
                    <a:pt x="186" y="108"/>
                    <a:pt x="180" y="92"/>
                  </a:cubicBezTo>
                  <a:cubicBezTo>
                    <a:pt x="186" y="94"/>
                    <a:pt x="192" y="96"/>
                    <a:pt x="199" y="96"/>
                  </a:cubicBezTo>
                  <a:cubicBezTo>
                    <a:pt x="225" y="96"/>
                    <a:pt x="247" y="74"/>
                    <a:pt x="247" y="48"/>
                  </a:cubicBezTo>
                  <a:cubicBezTo>
                    <a:pt x="247" y="22"/>
                    <a:pt x="225" y="0"/>
                    <a:pt x="199" y="0"/>
                  </a:cubicBezTo>
                  <a:cubicBezTo>
                    <a:pt x="172" y="0"/>
                    <a:pt x="150" y="22"/>
                    <a:pt x="150" y="48"/>
                  </a:cubicBezTo>
                  <a:cubicBezTo>
                    <a:pt x="150" y="62"/>
                    <a:pt x="156" y="74"/>
                    <a:pt x="166" y="82"/>
                  </a:cubicBezTo>
                  <a:cubicBezTo>
                    <a:pt x="152" y="82"/>
                    <a:pt x="132" y="86"/>
                    <a:pt x="122" y="92"/>
                  </a:cubicBezTo>
                  <a:cubicBezTo>
                    <a:pt x="108" y="100"/>
                    <a:pt x="16" y="128"/>
                    <a:pt x="8" y="146"/>
                  </a:cubicBezTo>
                  <a:cubicBezTo>
                    <a:pt x="0" y="164"/>
                    <a:pt x="44" y="220"/>
                    <a:pt x="44" y="220"/>
                  </a:cubicBezTo>
                  <a:cubicBezTo>
                    <a:pt x="8" y="256"/>
                    <a:pt x="34" y="322"/>
                    <a:pt x="34" y="322"/>
                  </a:cubicBezTo>
                  <a:cubicBezTo>
                    <a:pt x="34" y="322"/>
                    <a:pt x="34" y="322"/>
                    <a:pt x="36" y="486"/>
                  </a:cubicBezTo>
                  <a:cubicBezTo>
                    <a:pt x="36" y="486"/>
                    <a:pt x="36" y="486"/>
                    <a:pt x="66" y="486"/>
                  </a:cubicBezTo>
                  <a:cubicBezTo>
                    <a:pt x="76" y="472"/>
                    <a:pt x="78" y="356"/>
                    <a:pt x="78" y="344"/>
                  </a:cubicBezTo>
                  <a:cubicBezTo>
                    <a:pt x="78" y="332"/>
                    <a:pt x="86" y="302"/>
                    <a:pt x="102" y="318"/>
                  </a:cubicBezTo>
                  <a:cubicBezTo>
                    <a:pt x="118" y="334"/>
                    <a:pt x="126" y="386"/>
                    <a:pt x="126" y="386"/>
                  </a:cubicBezTo>
                  <a:cubicBezTo>
                    <a:pt x="126" y="386"/>
                    <a:pt x="126" y="386"/>
                    <a:pt x="126" y="490"/>
                  </a:cubicBezTo>
                  <a:cubicBezTo>
                    <a:pt x="126" y="490"/>
                    <a:pt x="126" y="490"/>
                    <a:pt x="160" y="490"/>
                  </a:cubicBezTo>
                  <a:cubicBezTo>
                    <a:pt x="160" y="490"/>
                    <a:pt x="160" y="490"/>
                    <a:pt x="160" y="368"/>
                  </a:cubicBezTo>
                  <a:cubicBezTo>
                    <a:pt x="158" y="330"/>
                    <a:pt x="144" y="300"/>
                    <a:pt x="136" y="280"/>
                  </a:cubicBezTo>
                  <a:cubicBezTo>
                    <a:pt x="136" y="280"/>
                    <a:pt x="136" y="280"/>
                    <a:pt x="283" y="422"/>
                  </a:cubicBezTo>
                  <a:cubicBezTo>
                    <a:pt x="277" y="426"/>
                    <a:pt x="235" y="448"/>
                    <a:pt x="219" y="484"/>
                  </a:cubicBezTo>
                  <a:cubicBezTo>
                    <a:pt x="219" y="484"/>
                    <a:pt x="219" y="484"/>
                    <a:pt x="349" y="484"/>
                  </a:cubicBezTo>
                  <a:cubicBezTo>
                    <a:pt x="457" y="368"/>
                    <a:pt x="457" y="368"/>
                    <a:pt x="457" y="368"/>
                  </a:cubicBezTo>
                  <a:cubicBezTo>
                    <a:pt x="457" y="368"/>
                    <a:pt x="325" y="290"/>
                    <a:pt x="293" y="392"/>
                  </a:cubicBezTo>
                  <a:close/>
                  <a:moveTo>
                    <a:pt x="168" y="278"/>
                  </a:moveTo>
                  <a:cubicBezTo>
                    <a:pt x="135" y="242"/>
                    <a:pt x="135" y="242"/>
                    <a:pt x="135" y="242"/>
                  </a:cubicBezTo>
                  <a:cubicBezTo>
                    <a:pt x="145" y="224"/>
                    <a:pt x="168" y="193"/>
                    <a:pt x="168" y="193"/>
                  </a:cubicBezTo>
                  <a:cubicBezTo>
                    <a:pt x="168" y="193"/>
                    <a:pt x="168" y="193"/>
                    <a:pt x="168" y="2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27094" y="2260620"/>
            <a:ext cx="3026664" cy="3785616"/>
            <a:chOff x="5507842" y="-122937"/>
            <a:chExt cx="5693145" cy="7120732"/>
          </a:xfrm>
        </p:grpSpPr>
        <p:sp>
          <p:nvSpPr>
            <p:cNvPr id="57" name="Rectangle 56"/>
            <p:cNvSpPr/>
            <p:nvPr/>
          </p:nvSpPr>
          <p:spPr bwMode="auto">
            <a:xfrm>
              <a:off x="5507842" y="-122937"/>
              <a:ext cx="5693145" cy="712073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2296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61" name="Freeform 133"/>
            <p:cNvSpPr>
              <a:spLocks/>
            </p:cNvSpPr>
            <p:nvPr/>
          </p:nvSpPr>
          <p:spPr bwMode="black">
            <a:xfrm>
              <a:off x="5819516" y="5886186"/>
              <a:ext cx="992500" cy="937359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3" name="Freeform 6"/>
          <p:cNvSpPr>
            <a:spLocks/>
          </p:cNvSpPr>
          <p:nvPr/>
        </p:nvSpPr>
        <p:spPr bwMode="auto">
          <a:xfrm>
            <a:off x="7481345" y="2573297"/>
            <a:ext cx="3747730" cy="2511886"/>
          </a:xfrm>
          <a:custGeom>
            <a:avLst/>
            <a:gdLst>
              <a:gd name="T0" fmla="*/ 239 w 276"/>
              <a:gd name="T1" fmla="*/ 77 h 185"/>
              <a:gd name="T2" fmla="*/ 240 w 276"/>
              <a:gd name="T3" fmla="*/ 65 h 185"/>
              <a:gd name="T4" fmla="*/ 175 w 276"/>
              <a:gd name="T5" fmla="*/ 0 h 185"/>
              <a:gd name="T6" fmla="*/ 116 w 276"/>
              <a:gd name="T7" fmla="*/ 39 h 185"/>
              <a:gd name="T8" fmla="*/ 81 w 276"/>
              <a:gd name="T9" fmla="*/ 24 h 185"/>
              <a:gd name="T10" fmla="*/ 34 w 276"/>
              <a:gd name="T11" fmla="*/ 71 h 185"/>
              <a:gd name="T12" fmla="*/ 35 w 276"/>
              <a:gd name="T13" fmla="*/ 81 h 185"/>
              <a:gd name="T14" fmla="*/ 0 w 276"/>
              <a:gd name="T15" fmla="*/ 131 h 185"/>
              <a:gd name="T16" fmla="*/ 54 w 276"/>
              <a:gd name="T17" fmla="*/ 185 h 185"/>
              <a:gd name="T18" fmla="*/ 220 w 276"/>
              <a:gd name="T19" fmla="*/ 185 h 185"/>
              <a:gd name="T20" fmla="*/ 276 w 276"/>
              <a:gd name="T21" fmla="*/ 129 h 185"/>
              <a:gd name="T22" fmla="*/ 239 w 276"/>
              <a:gd name="T23" fmla="*/ 7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6" h="185">
                <a:moveTo>
                  <a:pt x="239" y="77"/>
                </a:moveTo>
                <a:cubicBezTo>
                  <a:pt x="239" y="73"/>
                  <a:pt x="240" y="69"/>
                  <a:pt x="240" y="65"/>
                </a:cubicBezTo>
                <a:cubicBezTo>
                  <a:pt x="240" y="29"/>
                  <a:pt x="211" y="0"/>
                  <a:pt x="175" y="0"/>
                </a:cubicBezTo>
                <a:cubicBezTo>
                  <a:pt x="148" y="0"/>
                  <a:pt x="126" y="16"/>
                  <a:pt x="116" y="39"/>
                </a:cubicBezTo>
                <a:cubicBezTo>
                  <a:pt x="107" y="30"/>
                  <a:pt x="95" y="24"/>
                  <a:pt x="81" y="24"/>
                </a:cubicBezTo>
                <a:cubicBezTo>
                  <a:pt x="55" y="24"/>
                  <a:pt x="34" y="45"/>
                  <a:pt x="34" y="71"/>
                </a:cubicBezTo>
                <a:cubicBezTo>
                  <a:pt x="34" y="74"/>
                  <a:pt x="34" y="78"/>
                  <a:pt x="35" y="81"/>
                </a:cubicBezTo>
                <a:cubicBezTo>
                  <a:pt x="14" y="88"/>
                  <a:pt x="0" y="108"/>
                  <a:pt x="0" y="131"/>
                </a:cubicBezTo>
                <a:cubicBezTo>
                  <a:pt x="0" y="161"/>
                  <a:pt x="24" y="185"/>
                  <a:pt x="54" y="185"/>
                </a:cubicBezTo>
                <a:cubicBezTo>
                  <a:pt x="220" y="185"/>
                  <a:pt x="220" y="185"/>
                  <a:pt x="220" y="185"/>
                </a:cubicBezTo>
                <a:cubicBezTo>
                  <a:pt x="251" y="185"/>
                  <a:pt x="276" y="160"/>
                  <a:pt x="276" y="129"/>
                </a:cubicBezTo>
                <a:cubicBezTo>
                  <a:pt x="276" y="105"/>
                  <a:pt x="260" y="84"/>
                  <a:pt x="239" y="7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8000"/>
            </a:schemeClr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Stages of Service Deployment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903255" y="1371600"/>
            <a:ext cx="2529318" cy="3478220"/>
            <a:chOff x="640410" y="662474"/>
            <a:chExt cx="2529318" cy="3478220"/>
          </a:xfrm>
        </p:grpSpPr>
        <p:sp>
          <p:nvSpPr>
            <p:cNvPr id="19" name="TextBox 18"/>
            <p:cNvSpPr txBox="1"/>
            <p:nvPr>
              <p:custDataLst>
                <p:tags r:id="rId13"/>
              </p:custDataLst>
            </p:nvPr>
          </p:nvSpPr>
          <p:spPr>
            <a:xfrm>
              <a:off x="640410" y="662474"/>
              <a:ext cx="1874158" cy="95410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04" tIns="91440" rIns="91404" bIns="91440" numCol="1" spcCol="0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13788" fontAlgn="base">
                <a:spcBef>
                  <a:spcPts val="1200"/>
                </a:spcBef>
                <a:spcAft>
                  <a:spcPct val="0"/>
                </a:spcAft>
                <a:defRPr sz="2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NZ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Stage 1: </a:t>
              </a:r>
              <a:b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Local development </a:t>
              </a:r>
              <a:b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 testing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00848" y="2265468"/>
              <a:ext cx="2468880" cy="1097280"/>
              <a:chOff x="453797" y="2265468"/>
              <a:chExt cx="2468880" cy="1097280"/>
            </a:xfrm>
          </p:grpSpPr>
          <p:sp>
            <p:nvSpPr>
              <p:cNvPr id="20" name="Rectangle 19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53797" y="2265468"/>
                <a:ext cx="2468880" cy="10972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36" tIns="91440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/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Compute Emulator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545237" y="2798868"/>
                <a:ext cx="2286000" cy="365760"/>
                <a:chOff x="545237" y="2753148"/>
                <a:chExt cx="2286000" cy="365760"/>
              </a:xfrm>
            </p:grpSpPr>
            <p:sp>
              <p:nvSpPr>
                <p:cNvPr id="23" name="Rectangle 2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545237" y="2753148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24" name="Rectangle 23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733957" y="2753148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  <p:sp>
          <p:nvSpPr>
            <p:cNvPr id="22" name="Rectangle 21"/>
            <p:cNvSpPr/>
            <p:nvPr>
              <p:custDataLst>
                <p:tags r:id="rId14"/>
              </p:custDataLst>
            </p:nvPr>
          </p:nvSpPr>
          <p:spPr bwMode="auto">
            <a:xfrm>
              <a:off x="1071180" y="3473182"/>
              <a:ext cx="1728216" cy="6675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9144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Storage Emulator</a:t>
              </a:r>
            </a:p>
          </p:txBody>
        </p:sp>
      </p:grp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4112185" y="1371601"/>
            <a:ext cx="1169294" cy="954107"/>
          </a:xfrm>
          <a:prstGeom prst="rect">
            <a:avLst/>
          </a:prstGeom>
          <a:noFill/>
          <a:ln>
            <a:noFill/>
          </a:ln>
        </p:spPr>
        <p:txBody>
          <a:bodyPr wrap="none" lIns="0" tIns="91440" rIns="0" bIns="91440" rtlCol="0" anchor="ctr" anchorCtr="0">
            <a:spAutoFit/>
          </a:bodyPr>
          <a:lstStyle/>
          <a:p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Stage 4: </a:t>
            </a:r>
            <a:b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VIP Swap </a:t>
            </a:r>
            <a:b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Production</a:t>
            </a:r>
          </a:p>
        </p:txBody>
      </p:sp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7727322" y="1368785"/>
            <a:ext cx="1752138" cy="95410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04" tIns="91440" rIns="91404" bIns="91440" numCol="1" spcCol="0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13788" fontAlgn="base">
              <a:spcBef>
                <a:spcPts val="1200"/>
              </a:spcBef>
              <a:spcAft>
                <a:spcPct val="0"/>
              </a:spcAft>
              <a:defRPr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NZ" sz="18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Stage 3: </a:t>
            </a:r>
            <a:br>
              <a:rPr lang="en-NZ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in Staging on </a:t>
            </a:r>
            <a:b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Windows Azure</a:t>
            </a:r>
          </a:p>
        </p:txBody>
      </p:sp>
      <p:sp>
        <p:nvSpPr>
          <p:cNvPr id="53" name="Right Arrow 52"/>
          <p:cNvSpPr/>
          <p:nvPr/>
        </p:nvSpPr>
        <p:spPr bwMode="auto">
          <a:xfrm>
            <a:off x="3520165" y="3688229"/>
            <a:ext cx="548640" cy="4572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>
            <a:off x="7232421" y="3688229"/>
            <a:ext cx="548640" cy="4572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113417" y="3170537"/>
            <a:ext cx="2468880" cy="1816115"/>
            <a:chOff x="8438400" y="2461410"/>
            <a:chExt cx="2468880" cy="1816115"/>
          </a:xfrm>
        </p:grpSpPr>
        <p:sp>
          <p:nvSpPr>
            <p:cNvPr id="13" name="Rectangle 12"/>
            <p:cNvSpPr/>
            <p:nvPr>
              <p:custDataLst>
                <p:tags r:id="rId9"/>
              </p:custDataLst>
            </p:nvPr>
          </p:nvSpPr>
          <p:spPr bwMode="auto">
            <a:xfrm>
              <a:off x="8808732" y="3610013"/>
              <a:ext cx="1728216" cy="66751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Windows Azure Storage Service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8438400" y="2461410"/>
              <a:ext cx="2468880" cy="1097280"/>
              <a:chOff x="8301240" y="2461410"/>
              <a:chExt cx="2468880" cy="1097280"/>
            </a:xfrm>
          </p:grpSpPr>
          <p:sp>
            <p:nvSpPr>
              <p:cNvPr id="14" name="Rectangle 13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8301240" y="2461410"/>
                <a:ext cx="2468880" cy="109728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04" tIns="91440" rIns="91404" bIns="45703" numCol="1" spcCol="0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Cloud Service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8392680" y="2994810"/>
                <a:ext cx="2286000" cy="365760"/>
                <a:chOff x="610552" y="2949090"/>
                <a:chExt cx="2286000" cy="365760"/>
              </a:xfrm>
            </p:grpSpPr>
            <p:sp>
              <p:nvSpPr>
                <p:cNvPr id="48" name="Rectangle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10552" y="2949090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49" name="Rectangle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799272" y="2949090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4021292" y="1371601"/>
            <a:ext cx="2837214" cy="3905779"/>
            <a:chOff x="4019704" y="662474"/>
            <a:chExt cx="2837214" cy="3905779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4453342" y="3006581"/>
              <a:ext cx="2330012" cy="1561672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>
              <p:custDataLst>
                <p:tags r:id="rId4"/>
              </p:custDataLst>
            </p:nvPr>
          </p:nvSpPr>
          <p:spPr>
            <a:xfrm>
              <a:off x="4019704" y="662474"/>
              <a:ext cx="1898011" cy="95410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04" tIns="91440" rIns="91404" bIns="91440" numCol="1" spcCol="0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13788" fontAlgn="base">
                <a:spcBef>
                  <a:spcPts val="1200"/>
                </a:spcBef>
                <a:spcAft>
                  <a:spcPct val="0"/>
                </a:spcAft>
                <a:defRPr sz="2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Stage 2: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Test in mixed mode 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with hosted data</a:t>
              </a:r>
            </a:p>
          </p:txBody>
        </p:sp>
        <p:sp>
          <p:nvSpPr>
            <p:cNvPr id="30" name="Rectangle 29"/>
            <p:cNvSpPr/>
            <p:nvPr>
              <p:custDataLst>
                <p:tags r:id="rId5"/>
              </p:custDataLst>
            </p:nvPr>
          </p:nvSpPr>
          <p:spPr bwMode="auto">
            <a:xfrm>
              <a:off x="4760181" y="3706448"/>
              <a:ext cx="1724594" cy="66961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Windows Azure Storage Service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388038" y="1836259"/>
              <a:ext cx="2468880" cy="1097280"/>
              <a:chOff x="4187905" y="1836259"/>
              <a:chExt cx="2468880" cy="1097280"/>
            </a:xfrm>
          </p:grpSpPr>
          <p:sp>
            <p:nvSpPr>
              <p:cNvPr id="27" name="Rectangle 26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4187905" y="1836259"/>
                <a:ext cx="2468880" cy="10972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36" tIns="91440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/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Compute Emulator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79345" y="2369659"/>
                <a:ext cx="2286000" cy="365760"/>
                <a:chOff x="610552" y="2323939"/>
                <a:chExt cx="2286000" cy="365760"/>
              </a:xfrm>
            </p:grpSpPr>
            <p:sp>
              <p:nvSpPr>
                <p:cNvPr id="45" name="Rectangle 44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610552" y="2323939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46" name="Rectangle 45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799272" y="2323939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079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9588E-6 3.7037E-6 L -0.30381 3.703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9588E-6 3.7037E-6 L -0.30381 3.7037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7" grpId="0"/>
      <p:bldP spid="3" grpId="0"/>
      <p:bldP spid="3" grpId="1"/>
      <p:bldP spid="53" grpId="0" animBg="1"/>
      <p:bldP spid="53" grpId="1" animBg="1"/>
      <p:bldP spid="54" grpId="0" animBg="1"/>
      <p:bldP spid="5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&amp; Deployment</a:t>
            </a:r>
          </a:p>
        </p:txBody>
      </p:sp>
      <p:pic>
        <p:nvPicPr>
          <p:cNvPr id="5" name="Solution Explorer" descr="C:\Users\Bret\AppData\Local\Temp\SNAGHTML107fc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96" y="927100"/>
            <a:ext cx="30289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Worker Role Arrow"/>
          <p:cNvSpPr/>
          <p:nvPr/>
        </p:nvSpPr>
        <p:spPr>
          <a:xfrm flipH="1">
            <a:off x="8214360" y="3843486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Web Role Arrow"/>
          <p:cNvSpPr/>
          <p:nvPr/>
        </p:nvSpPr>
        <p:spPr>
          <a:xfrm flipH="1">
            <a:off x="8214360" y="3636243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ServiceDefinition.csdef arrow"/>
          <p:cNvSpPr/>
          <p:nvPr/>
        </p:nvSpPr>
        <p:spPr>
          <a:xfrm flipH="1">
            <a:off x="8214360" y="3429000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erviceConfiguration.Cloud.cscfg Arrow"/>
          <p:cNvSpPr/>
          <p:nvPr/>
        </p:nvSpPr>
        <p:spPr>
          <a:xfrm flipH="1">
            <a:off x="8214360" y="2965118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Package"/>
          <p:cNvSpPr/>
          <p:nvPr/>
        </p:nvSpPr>
        <p:spPr>
          <a:xfrm>
            <a:off x="5313872" y="3428999"/>
            <a:ext cx="2700068" cy="59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Package (*.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cspkg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zip file)</a:t>
            </a:r>
          </a:p>
        </p:txBody>
      </p:sp>
      <p:sp>
        <p:nvSpPr>
          <p:cNvPr id="11" name="ServiceConfiguration.cscfg"/>
          <p:cNvSpPr/>
          <p:nvPr/>
        </p:nvSpPr>
        <p:spPr>
          <a:xfrm>
            <a:off x="5313872" y="2666434"/>
            <a:ext cx="2700068" cy="59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ServiceConfiguration.cscfg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spack"/>
          <p:cNvSpPr txBox="1"/>
          <p:nvPr/>
        </p:nvSpPr>
        <p:spPr>
          <a:xfrm>
            <a:off x="5689121" y="4191564"/>
            <a:ext cx="194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cspack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deployment arrow"/>
          <p:cNvSpPr/>
          <p:nvPr/>
        </p:nvSpPr>
        <p:spPr>
          <a:xfrm>
            <a:off x="3632200" y="3127248"/>
            <a:ext cx="1351353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supload"/>
          <p:cNvSpPr txBox="1"/>
          <p:nvPr/>
        </p:nvSpPr>
        <p:spPr>
          <a:xfrm>
            <a:off x="3471852" y="4191564"/>
            <a:ext cx="166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csupload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Data Center"/>
          <p:cNvGrpSpPr/>
          <p:nvPr/>
        </p:nvGrpSpPr>
        <p:grpSpPr>
          <a:xfrm>
            <a:off x="198408" y="927100"/>
            <a:ext cx="3131693" cy="5648325"/>
            <a:chOff x="198408" y="927100"/>
            <a:chExt cx="3131693" cy="5648325"/>
          </a:xfrm>
        </p:grpSpPr>
        <p:sp>
          <p:nvSpPr>
            <p:cNvPr id="15" name="Data Center Boundary"/>
            <p:cNvSpPr/>
            <p:nvPr/>
          </p:nvSpPr>
          <p:spPr>
            <a:xfrm>
              <a:off x="198408" y="927100"/>
              <a:ext cx="3131692" cy="5648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Data Center Title"/>
            <p:cNvSpPr txBox="1"/>
            <p:nvPr/>
          </p:nvSpPr>
          <p:spPr>
            <a:xfrm>
              <a:off x="198409" y="933020"/>
              <a:ext cx="313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Data Center</a:t>
              </a:r>
              <a:b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Fabric Controller</a:t>
              </a:r>
            </a:p>
          </p:txBody>
        </p:sp>
      </p:grpSp>
      <p:grpSp>
        <p:nvGrpSpPr>
          <p:cNvPr id="41" name="Cloud Service"/>
          <p:cNvGrpSpPr/>
          <p:nvPr/>
        </p:nvGrpSpPr>
        <p:grpSpPr>
          <a:xfrm>
            <a:off x="297611" y="1707367"/>
            <a:ext cx="2938112" cy="4739153"/>
            <a:chOff x="297611" y="1707367"/>
            <a:chExt cx="2938112" cy="4739153"/>
          </a:xfrm>
        </p:grpSpPr>
        <p:sp>
          <p:nvSpPr>
            <p:cNvPr id="65" name="Cloud Service Boundary"/>
            <p:cNvSpPr/>
            <p:nvPr/>
          </p:nvSpPr>
          <p:spPr>
            <a:xfrm>
              <a:off x="297611" y="1707367"/>
              <a:ext cx="2938112" cy="47391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Cloud Service Title"/>
            <p:cNvSpPr txBox="1"/>
            <p:nvPr/>
          </p:nvSpPr>
          <p:spPr>
            <a:xfrm>
              <a:off x="297611" y="1711400"/>
              <a:ext cx="293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Service</a:t>
              </a:r>
            </a:p>
          </p:txBody>
        </p:sp>
      </p:grpSp>
      <p:grpSp>
        <p:nvGrpSpPr>
          <p:cNvPr id="42" name="Deployment Slot"/>
          <p:cNvGrpSpPr/>
          <p:nvPr/>
        </p:nvGrpSpPr>
        <p:grpSpPr>
          <a:xfrm>
            <a:off x="461346" y="2131904"/>
            <a:ext cx="2586609" cy="4150024"/>
            <a:chOff x="461346" y="2131904"/>
            <a:chExt cx="2586609" cy="4150024"/>
          </a:xfrm>
        </p:grpSpPr>
        <p:sp>
          <p:nvSpPr>
            <p:cNvPr id="17" name="Deployment Slot Boundary"/>
            <p:cNvSpPr/>
            <p:nvPr/>
          </p:nvSpPr>
          <p:spPr>
            <a:xfrm>
              <a:off x="461346" y="2131905"/>
              <a:ext cx="2001100" cy="41500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Deployment Slot</a:t>
              </a:r>
              <a:b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 or Staging</a:t>
              </a:r>
            </a:p>
          </p:txBody>
        </p:sp>
        <p:sp>
          <p:nvSpPr>
            <p:cNvPr id="18" name="Firewall"/>
            <p:cNvSpPr/>
            <p:nvPr/>
          </p:nvSpPr>
          <p:spPr>
            <a:xfrm rot="16200000">
              <a:off x="670140" y="3900123"/>
              <a:ext cx="4146029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Firewall</a:t>
              </a:r>
            </a:p>
          </p:txBody>
        </p:sp>
        <p:sp>
          <p:nvSpPr>
            <p:cNvPr id="19" name="Load Balancer"/>
            <p:cNvSpPr/>
            <p:nvPr/>
          </p:nvSpPr>
          <p:spPr>
            <a:xfrm rot="16200000">
              <a:off x="644194" y="3925332"/>
              <a:ext cx="3891655" cy="3047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Load Bal.</a:t>
              </a:r>
            </a:p>
          </p:txBody>
        </p:sp>
      </p:grpSp>
      <p:grpSp>
        <p:nvGrpSpPr>
          <p:cNvPr id="20" name="Worker Role Instance2"/>
          <p:cNvGrpSpPr/>
          <p:nvPr/>
        </p:nvGrpSpPr>
        <p:grpSpPr>
          <a:xfrm>
            <a:off x="1164029" y="4918569"/>
            <a:ext cx="1081944" cy="1081942"/>
            <a:chOff x="3388996" y="3568455"/>
            <a:chExt cx="1081944" cy="1081942"/>
          </a:xfrm>
        </p:grpSpPr>
        <p:sp>
          <p:nvSpPr>
            <p:cNvPr id="21" name="Rectangle 20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22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23" name="Freeform 22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56" name="Worker Endpoint2"/>
          <p:cNvGrpSpPr/>
          <p:nvPr/>
        </p:nvGrpSpPr>
        <p:grpSpPr>
          <a:xfrm>
            <a:off x="475488" y="5749166"/>
            <a:ext cx="780230" cy="350290"/>
            <a:chOff x="2605192" y="3930013"/>
            <a:chExt cx="780230" cy="350290"/>
          </a:xfrm>
          <a:solidFill>
            <a:schemeClr val="accent3">
              <a:lumMod val="75000"/>
            </a:schemeClr>
          </a:solidFill>
        </p:grpSpPr>
        <p:sp>
          <p:nvSpPr>
            <p:cNvPr id="57" name="Oval 56"/>
            <p:cNvSpPr/>
            <p:nvPr/>
          </p:nvSpPr>
          <p:spPr>
            <a:xfrm>
              <a:off x="2605192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29804" y="4059438"/>
              <a:ext cx="3067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5" name="Worker Role Instance1"/>
          <p:cNvGrpSpPr/>
          <p:nvPr/>
        </p:nvGrpSpPr>
        <p:grpSpPr>
          <a:xfrm>
            <a:off x="1011629" y="4766169"/>
            <a:ext cx="1081944" cy="1081942"/>
            <a:chOff x="3388996" y="3568455"/>
            <a:chExt cx="1081944" cy="1081942"/>
          </a:xfrm>
        </p:grpSpPr>
        <p:sp>
          <p:nvSpPr>
            <p:cNvPr id="26" name="Rectangle 25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27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28" name="Freeform 27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48" name="Worker Endpoint1"/>
          <p:cNvGrpSpPr/>
          <p:nvPr/>
        </p:nvGrpSpPr>
        <p:grpSpPr>
          <a:xfrm>
            <a:off x="475488" y="5246011"/>
            <a:ext cx="780230" cy="350290"/>
            <a:chOff x="2605192" y="3930013"/>
            <a:chExt cx="780230" cy="350290"/>
          </a:xfrm>
          <a:solidFill>
            <a:schemeClr val="accent3">
              <a:lumMod val="75000"/>
            </a:schemeClr>
          </a:solidFill>
        </p:grpSpPr>
        <p:sp>
          <p:nvSpPr>
            <p:cNvPr id="49" name="Oval 48"/>
            <p:cNvSpPr/>
            <p:nvPr/>
          </p:nvSpPr>
          <p:spPr>
            <a:xfrm>
              <a:off x="2605192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29804" y="4059438"/>
              <a:ext cx="3067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Web Role Instance2"/>
          <p:cNvGrpSpPr/>
          <p:nvPr/>
        </p:nvGrpSpPr>
        <p:grpSpPr>
          <a:xfrm>
            <a:off x="1164029" y="3390355"/>
            <a:ext cx="1081944" cy="1081942"/>
            <a:chOff x="3388996" y="2389349"/>
            <a:chExt cx="1081944" cy="1081942"/>
          </a:xfrm>
        </p:grpSpPr>
        <p:sp>
          <p:nvSpPr>
            <p:cNvPr id="31" name="Rectangle 30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32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33" name="Freeform 32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4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44" name="Load Balanced Web Endpoint"/>
          <p:cNvGrpSpPr/>
          <p:nvPr/>
        </p:nvGrpSpPr>
        <p:grpSpPr>
          <a:xfrm>
            <a:off x="1915113" y="3888410"/>
            <a:ext cx="496077" cy="715418"/>
            <a:chOff x="1809073" y="2899051"/>
            <a:chExt cx="496077" cy="715418"/>
          </a:xfrm>
          <a:solidFill>
            <a:schemeClr val="accent3">
              <a:lumMod val="75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2111174" y="3396421"/>
              <a:ext cx="193975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1965025" y="3147736"/>
              <a:ext cx="58881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>
            <a:xfrm rot="16200000">
              <a:off x="1809073" y="326699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5" name="Web Role Instance1"/>
          <p:cNvGrpSpPr/>
          <p:nvPr/>
        </p:nvGrpSpPr>
        <p:grpSpPr>
          <a:xfrm>
            <a:off x="1011629" y="3237955"/>
            <a:ext cx="1081944" cy="1081942"/>
            <a:chOff x="3388996" y="2389349"/>
            <a:chExt cx="1081944" cy="1081942"/>
          </a:xfrm>
        </p:grpSpPr>
        <p:sp>
          <p:nvSpPr>
            <p:cNvPr id="36" name="Rectangle 35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37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38" name="Freeform 37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9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60" name="Web Endpoint"/>
          <p:cNvGrpSpPr/>
          <p:nvPr/>
        </p:nvGrpSpPr>
        <p:grpSpPr>
          <a:xfrm>
            <a:off x="1813073" y="3696908"/>
            <a:ext cx="1928615" cy="350290"/>
            <a:chOff x="404192" y="2764385"/>
            <a:chExt cx="1928615" cy="350290"/>
          </a:xfrm>
          <a:solidFill>
            <a:schemeClr val="accent3">
              <a:lumMod val="75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1982517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91704" y="2893810"/>
              <a:ext cx="1328415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Isosceles Triangle 62"/>
            <p:cNvSpPr/>
            <p:nvPr/>
          </p:nvSpPr>
          <p:spPr>
            <a:xfrm rot="16200000">
              <a:off x="404192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Azure SDK command line tools"/>
          <p:cNvSpPr txBox="1"/>
          <p:nvPr/>
        </p:nvSpPr>
        <p:spPr>
          <a:xfrm>
            <a:off x="4057038" y="5190770"/>
            <a:ext cx="303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SDK command line tools</a:t>
            </a:r>
          </a:p>
        </p:txBody>
      </p:sp>
      <p:sp>
        <p:nvSpPr>
          <p:cNvPr id="3" name="cspack Arrow"/>
          <p:cNvSpPr/>
          <p:nvPr/>
        </p:nvSpPr>
        <p:spPr>
          <a:xfrm>
            <a:off x="5680401" y="4649638"/>
            <a:ext cx="599216" cy="466633"/>
          </a:xfrm>
          <a:custGeom>
            <a:avLst/>
            <a:gdLst>
              <a:gd name="connsiteX0" fmla="*/ 0 w 750498"/>
              <a:gd name="connsiteY0" fmla="*/ 595222 h 595222"/>
              <a:gd name="connsiteX1" fmla="*/ 750498 w 750498"/>
              <a:gd name="connsiteY1" fmla="*/ 0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498" h="595222">
                <a:moveTo>
                  <a:pt x="0" y="595222"/>
                </a:moveTo>
                <a:lnTo>
                  <a:pt x="750498" y="0"/>
                </a:lnTo>
              </a:path>
            </a:pathLst>
          </a:custGeom>
          <a:noFill/>
          <a:ln w="5715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csupload arrow"/>
          <p:cNvSpPr/>
          <p:nvPr/>
        </p:nvSpPr>
        <p:spPr>
          <a:xfrm flipH="1">
            <a:off x="4824585" y="4649638"/>
            <a:ext cx="599216" cy="466633"/>
          </a:xfrm>
          <a:custGeom>
            <a:avLst/>
            <a:gdLst>
              <a:gd name="connsiteX0" fmla="*/ 0 w 750498"/>
              <a:gd name="connsiteY0" fmla="*/ 595222 h 595222"/>
              <a:gd name="connsiteX1" fmla="*/ 750498 w 750498"/>
              <a:gd name="connsiteY1" fmla="*/ 0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498" h="595222">
                <a:moveTo>
                  <a:pt x="0" y="595222"/>
                </a:moveTo>
                <a:lnTo>
                  <a:pt x="750498" y="0"/>
                </a:lnTo>
              </a:path>
            </a:pathLst>
          </a:custGeom>
          <a:noFill/>
          <a:ln w="5715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6" grpId="0" animBg="1"/>
      <p:bldP spid="10" grpId="0" animBg="1"/>
      <p:bldP spid="11" grpId="0" animBg="1"/>
      <p:bldP spid="12" grpId="0"/>
      <p:bldP spid="13" grpId="0" animBg="1"/>
      <p:bldP spid="14" grpId="0"/>
      <p:bldP spid="2" grpId="0"/>
      <p:bldP spid="3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520701" y="1446213"/>
            <a:ext cx="11149012" cy="482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2880" tIns="45716" rIns="91432" bIns="365760" numCol="1" rtlCol="0" anchor="b" anchorCtr="0" compatLnSpc="1">
            <a:prstTxWarp prst="textNoShape">
              <a:avLst/>
            </a:prstTxWarp>
          </a:bodyPr>
          <a:lstStyle/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595959">
                  <a:alpha val="99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17807" y="1548621"/>
            <a:ext cx="1955978" cy="1838390"/>
            <a:chOff x="1131065" y="4083307"/>
            <a:chExt cx="2447161" cy="2300046"/>
          </a:xfrm>
        </p:grpSpPr>
        <p:sp>
          <p:nvSpPr>
            <p:cNvPr id="87" name="Freeform 23"/>
            <p:cNvSpPr>
              <a:spLocks noEditPoints="1"/>
            </p:cNvSpPr>
            <p:nvPr/>
          </p:nvSpPr>
          <p:spPr bwMode="black">
            <a:xfrm>
              <a:off x="1334277" y="4945081"/>
              <a:ext cx="1438640" cy="1438272"/>
            </a:xfrm>
            <a:custGeom>
              <a:avLst/>
              <a:gdLst>
                <a:gd name="T0" fmla="*/ 709 w 709"/>
                <a:gd name="T1" fmla="*/ 570 h 709"/>
                <a:gd name="T2" fmla="*/ 373 w 709"/>
                <a:gd name="T3" fmla="*/ 709 h 709"/>
                <a:gd name="T4" fmla="*/ 373 w 709"/>
                <a:gd name="T5" fmla="*/ 294 h 709"/>
                <a:gd name="T6" fmla="*/ 709 w 709"/>
                <a:gd name="T7" fmla="*/ 154 h 709"/>
                <a:gd name="T8" fmla="*/ 709 w 709"/>
                <a:gd name="T9" fmla="*/ 570 h 709"/>
                <a:gd name="T10" fmla="*/ 335 w 709"/>
                <a:gd name="T11" fmla="*/ 294 h 709"/>
                <a:gd name="T12" fmla="*/ 0 w 709"/>
                <a:gd name="T13" fmla="*/ 154 h 709"/>
                <a:gd name="T14" fmla="*/ 0 w 709"/>
                <a:gd name="T15" fmla="*/ 570 h 709"/>
                <a:gd name="T16" fmla="*/ 335 w 709"/>
                <a:gd name="T17" fmla="*/ 709 h 709"/>
                <a:gd name="T18" fmla="*/ 335 w 709"/>
                <a:gd name="T19" fmla="*/ 294 h 709"/>
                <a:gd name="T20" fmla="*/ 354 w 709"/>
                <a:gd name="T21" fmla="*/ 0 h 709"/>
                <a:gd name="T22" fmla="*/ 0 w 709"/>
                <a:gd name="T23" fmla="*/ 126 h 709"/>
                <a:gd name="T24" fmla="*/ 354 w 709"/>
                <a:gd name="T25" fmla="*/ 268 h 709"/>
                <a:gd name="T26" fmla="*/ 709 w 709"/>
                <a:gd name="T27" fmla="*/ 126 h 709"/>
                <a:gd name="T28" fmla="*/ 354 w 709"/>
                <a:gd name="T2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709">
                  <a:moveTo>
                    <a:pt x="709" y="570"/>
                  </a:moveTo>
                  <a:lnTo>
                    <a:pt x="373" y="709"/>
                  </a:lnTo>
                  <a:lnTo>
                    <a:pt x="373" y="294"/>
                  </a:lnTo>
                  <a:lnTo>
                    <a:pt x="709" y="154"/>
                  </a:lnTo>
                  <a:lnTo>
                    <a:pt x="709" y="570"/>
                  </a:lnTo>
                  <a:close/>
                  <a:moveTo>
                    <a:pt x="335" y="294"/>
                  </a:moveTo>
                  <a:lnTo>
                    <a:pt x="0" y="154"/>
                  </a:lnTo>
                  <a:lnTo>
                    <a:pt x="0" y="570"/>
                  </a:lnTo>
                  <a:lnTo>
                    <a:pt x="335" y="709"/>
                  </a:lnTo>
                  <a:lnTo>
                    <a:pt x="335" y="294"/>
                  </a:lnTo>
                  <a:close/>
                  <a:moveTo>
                    <a:pt x="354" y="0"/>
                  </a:moveTo>
                  <a:lnTo>
                    <a:pt x="0" y="126"/>
                  </a:lnTo>
                  <a:lnTo>
                    <a:pt x="354" y="268"/>
                  </a:lnTo>
                  <a:lnTo>
                    <a:pt x="709" y="12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1065" y="4083307"/>
              <a:ext cx="2447161" cy="7701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Upload to </a:t>
              </a:r>
              <a:b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Windows Azure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19528" y="4370015"/>
            <a:ext cx="2580904" cy="1729830"/>
            <a:chOff x="1336340" y="4370015"/>
            <a:chExt cx="2580904" cy="1729830"/>
          </a:xfrm>
        </p:grpSpPr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1336340" y="4370015"/>
              <a:ext cx="2580904" cy="1729830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Freeform 29"/>
            <p:cNvSpPr>
              <a:spLocks noEditPoints="1"/>
            </p:cNvSpPr>
            <p:nvPr/>
          </p:nvSpPr>
          <p:spPr bwMode="auto">
            <a:xfrm>
              <a:off x="1638771" y="5339644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Freeform 29"/>
            <p:cNvSpPr>
              <a:spLocks noEditPoints="1"/>
            </p:cNvSpPr>
            <p:nvPr/>
          </p:nvSpPr>
          <p:spPr bwMode="auto">
            <a:xfrm>
              <a:off x="2045171" y="4876800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Freeform 29"/>
            <p:cNvSpPr>
              <a:spLocks noEditPoints="1"/>
            </p:cNvSpPr>
            <p:nvPr/>
          </p:nvSpPr>
          <p:spPr bwMode="auto">
            <a:xfrm>
              <a:off x="2451571" y="5350933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3264371" y="5350933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6" name="Freeform 29"/>
            <p:cNvSpPr>
              <a:spLocks noEditPoints="1"/>
            </p:cNvSpPr>
            <p:nvPr/>
          </p:nvSpPr>
          <p:spPr bwMode="auto">
            <a:xfrm>
              <a:off x="2857971" y="4888089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47" name="Object 4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8605923"/>
              </p:ext>
            </p:extLst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47" name="Object 4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>
            <p:custDataLst>
              <p:tags r:id="rId3"/>
            </p:custDataLst>
          </p:nvPr>
        </p:nvSpPr>
        <p:spPr bwMode="auto">
          <a:xfrm>
            <a:off x="9295659" y="2220686"/>
            <a:ext cx="2011238" cy="100558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Azure Compute Controller</a:t>
            </a:r>
          </a:p>
        </p:txBody>
      </p:sp>
      <p:sp>
        <p:nvSpPr>
          <p:cNvPr id="65" name="Oval 64"/>
          <p:cNvSpPr/>
          <p:nvPr>
            <p:custDataLst>
              <p:tags r:id="rId4"/>
            </p:custDataLst>
          </p:nvPr>
        </p:nvSpPr>
        <p:spPr bwMode="auto">
          <a:xfrm>
            <a:off x="7112484" y="4108577"/>
            <a:ext cx="403472" cy="403472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LB</a:t>
            </a:r>
          </a:p>
        </p:txBody>
      </p:sp>
      <p:sp>
        <p:nvSpPr>
          <p:cNvPr id="66" name="Right Arrow 65"/>
          <p:cNvSpPr/>
          <p:nvPr>
            <p:custDataLst>
              <p:tags r:id="rId5"/>
            </p:custDataLst>
          </p:nvPr>
        </p:nvSpPr>
        <p:spPr bwMode="auto">
          <a:xfrm rot="5400000">
            <a:off x="7039900" y="3664448"/>
            <a:ext cx="548640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9" name="Group 68"/>
          <p:cNvGrpSpPr/>
          <p:nvPr>
            <p:custDataLst>
              <p:tags r:id="rId6"/>
            </p:custDataLst>
          </p:nvPr>
        </p:nvGrpSpPr>
        <p:grpSpPr>
          <a:xfrm>
            <a:off x="6685531" y="4877006"/>
            <a:ext cx="2274678" cy="1084666"/>
            <a:chOff x="1823761" y="4733681"/>
            <a:chExt cx="2274678" cy="1084666"/>
          </a:xfrm>
        </p:grpSpPr>
        <p:sp>
          <p:nvSpPr>
            <p:cNvPr id="68" name="Rectangle 67"/>
            <p:cNvSpPr/>
            <p:nvPr>
              <p:custDataLst>
                <p:tags r:id="rId17"/>
              </p:custDataLst>
            </p:nvPr>
          </p:nvSpPr>
          <p:spPr bwMode="auto">
            <a:xfrm>
              <a:off x="1823761" y="4903947"/>
              <a:ext cx="2103120" cy="9144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  <p:sp>
          <p:nvSpPr>
            <p:cNvPr id="67" name="Rectangle 66"/>
            <p:cNvSpPr/>
            <p:nvPr>
              <p:custDataLst>
                <p:tags r:id="rId18"/>
              </p:custDataLst>
            </p:nvPr>
          </p:nvSpPr>
          <p:spPr bwMode="auto">
            <a:xfrm>
              <a:off x="1995319" y="4733681"/>
              <a:ext cx="2103120" cy="9144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Packaging &amp; Deployment</a:t>
            </a:r>
          </a:p>
        </p:txBody>
      </p:sp>
      <p:sp>
        <p:nvSpPr>
          <p:cNvPr id="42" name="Rectangle 41"/>
          <p:cNvSpPr/>
          <p:nvPr>
            <p:custDataLst>
              <p:tags r:id="rId8"/>
            </p:custDataLst>
          </p:nvPr>
        </p:nvSpPr>
        <p:spPr bwMode="auto">
          <a:xfrm>
            <a:off x="3575411" y="1537299"/>
            <a:ext cx="1772618" cy="71832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Artefacts</a:t>
            </a:r>
          </a:p>
        </p:txBody>
      </p:sp>
      <p:sp>
        <p:nvSpPr>
          <p:cNvPr id="43" name="Rectangle 42"/>
          <p:cNvSpPr/>
          <p:nvPr>
            <p:custDataLst>
              <p:tags r:id="rId9"/>
            </p:custDataLst>
          </p:nvPr>
        </p:nvSpPr>
        <p:spPr bwMode="auto">
          <a:xfrm>
            <a:off x="3575411" y="2340922"/>
            <a:ext cx="1772618" cy="71832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auto">
          <a:xfrm>
            <a:off x="3575411" y="3144545"/>
            <a:ext cx="1772618" cy="71832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</a:t>
            </a:r>
          </a:p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*.cscfg</a:t>
            </a:r>
          </a:p>
        </p:txBody>
      </p:sp>
      <p:sp>
        <p:nvSpPr>
          <p:cNvPr id="48" name="Right Arrow 47"/>
          <p:cNvSpPr/>
          <p:nvPr>
            <p:custDataLst>
              <p:tags r:id="rId11"/>
            </p:custDataLst>
          </p:nvPr>
        </p:nvSpPr>
        <p:spPr bwMode="auto">
          <a:xfrm>
            <a:off x="2529147" y="2656619"/>
            <a:ext cx="723682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ight Arrow 48"/>
          <p:cNvSpPr/>
          <p:nvPr>
            <p:custDataLst>
              <p:tags r:id="rId12"/>
            </p:custDataLst>
          </p:nvPr>
        </p:nvSpPr>
        <p:spPr bwMode="auto">
          <a:xfrm>
            <a:off x="5601615" y="2656619"/>
            <a:ext cx="722376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ight Arrow 52"/>
          <p:cNvSpPr/>
          <p:nvPr>
            <p:custDataLst>
              <p:tags r:id="rId13"/>
            </p:custDataLst>
          </p:nvPr>
        </p:nvSpPr>
        <p:spPr bwMode="auto">
          <a:xfrm>
            <a:off x="8434703" y="2656619"/>
            <a:ext cx="722376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>
            <p:custDataLst>
              <p:tags r:id="rId14"/>
            </p:custDataLst>
          </p:nvPr>
        </p:nvSpPr>
        <p:spPr bwMode="auto">
          <a:xfrm>
            <a:off x="3575411" y="1849319"/>
            <a:ext cx="1772618" cy="8979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*.cspkg</a:t>
            </a:r>
          </a:p>
        </p:txBody>
      </p:sp>
      <p:sp>
        <p:nvSpPr>
          <p:cNvPr id="70" name="Rectangle 69"/>
          <p:cNvSpPr/>
          <p:nvPr>
            <p:custDataLst>
              <p:tags r:id="rId15"/>
            </p:custDataLst>
          </p:nvPr>
        </p:nvSpPr>
        <p:spPr bwMode="auto">
          <a:xfrm>
            <a:off x="1107691" y="4889890"/>
            <a:ext cx="5577840" cy="1129171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Tools for Windows Azure now supports one-click deployment. </a:t>
            </a:r>
            <a:b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Aimed at rapid build/deploy/test/fix scenarios.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3048" y="1871850"/>
            <a:ext cx="1645921" cy="1403355"/>
            <a:chOff x="609859" y="4864095"/>
            <a:chExt cx="1645921" cy="1403355"/>
          </a:xfrm>
        </p:grpSpPr>
        <p:sp>
          <p:nvSpPr>
            <p:cNvPr id="38" name="TextBox 37"/>
            <p:cNvSpPr txBox="1"/>
            <p:nvPr/>
          </p:nvSpPr>
          <p:spPr>
            <a:xfrm>
              <a:off x="619300" y="4864095"/>
              <a:ext cx="162703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</a:t>
              </a:r>
              <a:b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Visual Studio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09859" y="5467778"/>
              <a:ext cx="1645921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09859" y="5901690"/>
              <a:ext cx="1645921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</p:grpSp>
      <p:sp>
        <p:nvSpPr>
          <p:cNvPr id="33" name="Rectangle 32"/>
          <p:cNvSpPr/>
          <p:nvPr>
            <p:custDataLst>
              <p:tags r:id="rId16"/>
            </p:custDataLst>
          </p:nvPr>
        </p:nvSpPr>
        <p:spPr bwMode="auto">
          <a:xfrm>
            <a:off x="6821959" y="4876801"/>
            <a:ext cx="4484938" cy="1129171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can also integrate with source control such as TFS and deploy via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9350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6446E-7 -7.40741E-7 L 0.06683 -0.03264 C 0.08077 -0.04028 0.10123 -0.04097 0.12194 -0.03611 C 0.14539 -0.03032 0.16402 -0.0206 0.17653 -0.00648 L 0.23619 0.05741 " pathEditMode="relative" rAng="468394" ptsTypes="FffFF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1" y="-34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397E-6 -2.22222E-6 L 0.06123 0.04653 C 0.07425 0.05648 0.09432 0.06343 0.1149 0.06597 C 0.13861 0.06806 0.1575 0.06528 0.17118 0.05764 L 0.23632 0.02477 " pathEditMode="relative" rAng="205053" ptsTypes="FffFF">
                                      <p:cBhvr>
                                        <p:cTn id="4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5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2 0.02477 L 0.29924 0.09051 C 0.31201 0.10556 0.33246 0.1162 0.35409 0.12037 C 0.37897 0.125 0.39929 0.12199 0.41362 0.11227 L 0.48358 0.07199 " pathEditMode="relative" rAng="371034" ptsTypes="FffFF">
                                      <p:cBhvr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2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19 0.05741 L 0.26719 0.05741 C 0.28113 0.05741 0.29859 0.15764 0.29859 0.23935 L 0.29859 0.42199 " pathEditMode="relative" rAng="0" ptsTypes="FfFF">
                                      <p:cBhvr>
                                        <p:cTn id="7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4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5" grpId="0" animBg="1"/>
      <p:bldP spid="66" grpId="0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5" grpId="2" animBg="1"/>
      <p:bldP spid="48" grpId="0" animBg="1"/>
      <p:bldP spid="49" grpId="0" animBg="1"/>
      <p:bldP spid="53" grpId="0" animBg="1"/>
      <p:bldP spid="44" grpId="0" animBg="1"/>
      <p:bldP spid="44" grpId="1" animBg="1"/>
      <p:bldP spid="44" grpId="2" animBg="1"/>
      <p:bldP spid="70" grpId="0" animBg="1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0188"/>
            <a:ext cx="11149013" cy="7477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Geo-Location &amp; Affinity Groups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89" y="2793844"/>
            <a:ext cx="121888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89" y="4240089"/>
            <a:ext cx="121888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4352869" y="1233456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Dependent resources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Ensures geo-location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single datacentre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specify sub-region also </a:t>
            </a:r>
            <a:r>
              <a:rPr lang="en-US" sz="2000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(Recommended)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352869" y="2703027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Explicitly define sub-region 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 service by service basis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352869" y="4172599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Azure 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chooses sub-region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(Not Recommended)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588776" y="5752322"/>
            <a:ext cx="8576893" cy="877078"/>
            <a:chOff x="1587187" y="5752322"/>
            <a:chExt cx="8576893" cy="877078"/>
          </a:xfrm>
        </p:grpSpPr>
        <p:sp>
          <p:nvSpPr>
            <p:cNvPr id="6" name="Rectangle 5"/>
            <p:cNvSpPr/>
            <p:nvPr>
              <p:custDataLst>
                <p:tags r:id="rId1"/>
              </p:custDataLst>
            </p:nvPr>
          </p:nvSpPr>
          <p:spPr bwMode="auto">
            <a:xfrm>
              <a:off x="2024744" y="5752322"/>
              <a:ext cx="8139336" cy="87707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20" rIns="91404" bIns="91440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NZ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Affinity and Geo-Location Settings are Immutable</a:t>
              </a: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587187" y="5951841"/>
              <a:ext cx="515252" cy="420968"/>
            </a:xfrm>
            <a:custGeom>
              <a:avLst/>
              <a:gdLst>
                <a:gd name="T0" fmla="*/ 1349 w 1388"/>
                <a:gd name="T1" fmla="*/ 967 h 1134"/>
                <a:gd name="T2" fmla="*/ 781 w 1388"/>
                <a:gd name="T3" fmla="*/ 49 h 1134"/>
                <a:gd name="T4" fmla="*/ 692 w 1388"/>
                <a:gd name="T5" fmla="*/ 0 h 1134"/>
                <a:gd name="T6" fmla="*/ 600 w 1388"/>
                <a:gd name="T7" fmla="*/ 48 h 1134"/>
                <a:gd name="T8" fmla="*/ 32 w 1388"/>
                <a:gd name="T9" fmla="*/ 962 h 1134"/>
                <a:gd name="T10" fmla="*/ 29 w 1388"/>
                <a:gd name="T11" fmla="*/ 1074 h 1134"/>
                <a:gd name="T12" fmla="*/ 115 w 1388"/>
                <a:gd name="T13" fmla="*/ 1128 h 1134"/>
                <a:gd name="T14" fmla="*/ 1263 w 1388"/>
                <a:gd name="T15" fmla="*/ 1128 h 1134"/>
                <a:gd name="T16" fmla="*/ 1348 w 1388"/>
                <a:gd name="T17" fmla="*/ 1081 h 1134"/>
                <a:gd name="T18" fmla="*/ 1349 w 1388"/>
                <a:gd name="T19" fmla="*/ 967 h 1134"/>
                <a:gd name="T20" fmla="*/ 769 w 1388"/>
                <a:gd name="T21" fmla="*/ 996 h 1134"/>
                <a:gd name="T22" fmla="*/ 614 w 1388"/>
                <a:gd name="T23" fmla="*/ 996 h 1134"/>
                <a:gd name="T24" fmla="*/ 614 w 1388"/>
                <a:gd name="T25" fmla="*/ 849 h 1134"/>
                <a:gd name="T26" fmla="*/ 769 w 1388"/>
                <a:gd name="T27" fmla="*/ 849 h 1134"/>
                <a:gd name="T28" fmla="*/ 769 w 1388"/>
                <a:gd name="T29" fmla="*/ 996 h 1134"/>
                <a:gd name="T30" fmla="*/ 769 w 1388"/>
                <a:gd name="T31" fmla="*/ 492 h 1134"/>
                <a:gd name="T32" fmla="*/ 730 w 1388"/>
                <a:gd name="T33" fmla="*/ 751 h 1134"/>
                <a:gd name="T34" fmla="*/ 655 w 1388"/>
                <a:gd name="T35" fmla="*/ 751 h 1134"/>
                <a:gd name="T36" fmla="*/ 614 w 1388"/>
                <a:gd name="T37" fmla="*/ 492 h 1134"/>
                <a:gd name="T38" fmla="*/ 614 w 1388"/>
                <a:gd name="T39" fmla="*/ 332 h 1134"/>
                <a:gd name="T40" fmla="*/ 769 w 1388"/>
                <a:gd name="T41" fmla="*/ 332 h 1134"/>
                <a:gd name="T42" fmla="*/ 769 w 1388"/>
                <a:gd name="T43" fmla="*/ 49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8" h="1134">
                  <a:moveTo>
                    <a:pt x="1349" y="967"/>
                  </a:moveTo>
                  <a:cubicBezTo>
                    <a:pt x="781" y="49"/>
                    <a:pt x="781" y="49"/>
                    <a:pt x="781" y="49"/>
                  </a:cubicBezTo>
                  <a:cubicBezTo>
                    <a:pt x="781" y="49"/>
                    <a:pt x="758" y="0"/>
                    <a:pt x="692" y="0"/>
                  </a:cubicBezTo>
                  <a:cubicBezTo>
                    <a:pt x="626" y="0"/>
                    <a:pt x="600" y="48"/>
                    <a:pt x="600" y="48"/>
                  </a:cubicBezTo>
                  <a:cubicBezTo>
                    <a:pt x="32" y="962"/>
                    <a:pt x="32" y="962"/>
                    <a:pt x="32" y="962"/>
                  </a:cubicBezTo>
                  <a:cubicBezTo>
                    <a:pt x="32" y="962"/>
                    <a:pt x="0" y="1021"/>
                    <a:pt x="29" y="1074"/>
                  </a:cubicBezTo>
                  <a:cubicBezTo>
                    <a:pt x="58" y="1127"/>
                    <a:pt x="115" y="1128"/>
                    <a:pt x="115" y="1128"/>
                  </a:cubicBezTo>
                  <a:cubicBezTo>
                    <a:pt x="1263" y="1128"/>
                    <a:pt x="1263" y="1128"/>
                    <a:pt x="1263" y="1128"/>
                  </a:cubicBezTo>
                  <a:cubicBezTo>
                    <a:pt x="1263" y="1128"/>
                    <a:pt x="1308" y="1134"/>
                    <a:pt x="1348" y="1081"/>
                  </a:cubicBezTo>
                  <a:cubicBezTo>
                    <a:pt x="1388" y="1028"/>
                    <a:pt x="1349" y="967"/>
                    <a:pt x="1349" y="967"/>
                  </a:cubicBezTo>
                  <a:close/>
                  <a:moveTo>
                    <a:pt x="769" y="996"/>
                  </a:moveTo>
                  <a:cubicBezTo>
                    <a:pt x="614" y="996"/>
                    <a:pt x="614" y="996"/>
                    <a:pt x="614" y="996"/>
                  </a:cubicBezTo>
                  <a:cubicBezTo>
                    <a:pt x="614" y="849"/>
                    <a:pt x="614" y="849"/>
                    <a:pt x="614" y="849"/>
                  </a:cubicBezTo>
                  <a:cubicBezTo>
                    <a:pt x="769" y="849"/>
                    <a:pt x="769" y="849"/>
                    <a:pt x="769" y="849"/>
                  </a:cubicBezTo>
                  <a:lnTo>
                    <a:pt x="769" y="996"/>
                  </a:lnTo>
                  <a:close/>
                  <a:moveTo>
                    <a:pt x="769" y="492"/>
                  </a:moveTo>
                  <a:cubicBezTo>
                    <a:pt x="730" y="751"/>
                    <a:pt x="730" y="751"/>
                    <a:pt x="730" y="751"/>
                  </a:cubicBezTo>
                  <a:cubicBezTo>
                    <a:pt x="655" y="751"/>
                    <a:pt x="655" y="751"/>
                    <a:pt x="655" y="751"/>
                  </a:cubicBezTo>
                  <a:cubicBezTo>
                    <a:pt x="614" y="492"/>
                    <a:pt x="614" y="492"/>
                    <a:pt x="614" y="492"/>
                  </a:cubicBezTo>
                  <a:cubicBezTo>
                    <a:pt x="614" y="332"/>
                    <a:pt x="614" y="332"/>
                    <a:pt x="614" y="332"/>
                  </a:cubicBezTo>
                  <a:cubicBezTo>
                    <a:pt x="769" y="332"/>
                    <a:pt x="769" y="332"/>
                    <a:pt x="769" y="332"/>
                  </a:cubicBezTo>
                  <a:lnTo>
                    <a:pt x="769" y="4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7698" y="2951044"/>
            <a:ext cx="3601947" cy="984885"/>
            <a:chOff x="616109" y="2951043"/>
            <a:chExt cx="3601947" cy="984885"/>
          </a:xfrm>
        </p:grpSpPr>
        <p:sp>
          <p:nvSpPr>
            <p:cNvPr id="14" name="TextBox 13"/>
            <p:cNvSpPr txBox="1"/>
            <p:nvPr/>
          </p:nvSpPr>
          <p:spPr>
            <a:xfrm>
              <a:off x="1568449" y="2951043"/>
              <a:ext cx="2649607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Specific </a:t>
              </a:r>
              <a:b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</a:br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Geo-located</a:t>
              </a:r>
            </a:p>
          </p:txBody>
        </p:sp>
        <p:grpSp>
          <p:nvGrpSpPr>
            <p:cNvPr id="26" name="Group 25"/>
            <p:cNvGrpSpPr/>
            <p:nvPr/>
          </p:nvGrpSpPr>
          <p:grpSpPr bwMode="black">
            <a:xfrm>
              <a:off x="616109" y="3062671"/>
              <a:ext cx="597684" cy="734888"/>
              <a:chOff x="11769473" y="2939274"/>
              <a:chExt cx="838704" cy="1031508"/>
            </a:xfrm>
          </p:grpSpPr>
          <p:sp>
            <p:nvSpPr>
              <p:cNvPr id="27" name="Trapezoid 26"/>
              <p:cNvSpPr/>
              <p:nvPr/>
            </p:nvSpPr>
            <p:spPr bwMode="black">
              <a:xfrm>
                <a:off x="11769473" y="3780720"/>
                <a:ext cx="838704" cy="190062"/>
              </a:xfrm>
              <a:prstGeom prst="trapezoid">
                <a:avLst/>
              </a:prstGeom>
              <a:noFill/>
              <a:ln w="25400" cap="sq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2278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pc="-1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black">
              <a:xfrm>
                <a:off x="11934735" y="2939274"/>
                <a:ext cx="504048" cy="961272"/>
              </a:xfrm>
              <a:custGeom>
                <a:avLst/>
                <a:gdLst/>
                <a:ahLst/>
                <a:cxnLst/>
                <a:rect l="l" t="t" r="r" b="b"/>
                <a:pathLst>
                  <a:path w="504048" h="961272">
                    <a:moveTo>
                      <a:pt x="252787" y="143227"/>
                    </a:moveTo>
                    <a:cubicBezTo>
                      <a:pt x="208292" y="143227"/>
                      <a:pt x="172221" y="179298"/>
                      <a:pt x="172221" y="223793"/>
                    </a:cubicBezTo>
                    <a:cubicBezTo>
                      <a:pt x="172221" y="268288"/>
                      <a:pt x="208292" y="304359"/>
                      <a:pt x="252787" y="304359"/>
                    </a:cubicBezTo>
                    <a:cubicBezTo>
                      <a:pt x="297282" y="304359"/>
                      <a:pt x="333353" y="268288"/>
                      <a:pt x="333353" y="223793"/>
                    </a:cubicBezTo>
                    <a:cubicBezTo>
                      <a:pt x="333353" y="179298"/>
                      <a:pt x="297282" y="143227"/>
                      <a:pt x="252787" y="143227"/>
                    </a:cubicBezTo>
                    <a:close/>
                    <a:moveTo>
                      <a:pt x="251531" y="0"/>
                    </a:moveTo>
                    <a:cubicBezTo>
                      <a:pt x="390613" y="0"/>
                      <a:pt x="504048" y="112858"/>
                      <a:pt x="504048" y="252445"/>
                    </a:cubicBezTo>
                    <a:cubicBezTo>
                      <a:pt x="504048" y="255415"/>
                      <a:pt x="504048" y="258385"/>
                      <a:pt x="504048" y="261355"/>
                    </a:cubicBezTo>
                    <a:cubicBezTo>
                      <a:pt x="504048" y="278185"/>
                      <a:pt x="502075" y="296005"/>
                      <a:pt x="498130" y="314814"/>
                    </a:cubicBezTo>
                    <a:cubicBezTo>
                      <a:pt x="498130" y="314814"/>
                      <a:pt x="498130" y="314814"/>
                      <a:pt x="250544" y="961272"/>
                    </a:cubicBezTo>
                    <a:cubicBezTo>
                      <a:pt x="250544" y="961272"/>
                      <a:pt x="250544" y="961272"/>
                      <a:pt x="4932" y="314814"/>
                    </a:cubicBezTo>
                    <a:cubicBezTo>
                      <a:pt x="1973" y="299965"/>
                      <a:pt x="0" y="285115"/>
                      <a:pt x="0" y="271255"/>
                    </a:cubicBezTo>
                    <a:cubicBezTo>
                      <a:pt x="0" y="265315"/>
                      <a:pt x="0" y="259375"/>
                      <a:pt x="0" y="252445"/>
                    </a:cubicBezTo>
                    <a:cubicBezTo>
                      <a:pt x="0" y="112858"/>
                      <a:pt x="112449" y="0"/>
                      <a:pt x="251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 dirty="0">
                  <a:solidFill>
                    <a:schemeClr val="tx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20702" y="4637314"/>
            <a:ext cx="3698943" cy="569168"/>
            <a:chOff x="519113" y="4637314"/>
            <a:chExt cx="3698943" cy="569168"/>
          </a:xfrm>
        </p:grpSpPr>
        <p:sp>
          <p:nvSpPr>
            <p:cNvPr id="17" name="TextBox 16"/>
            <p:cNvSpPr txBox="1"/>
            <p:nvPr/>
          </p:nvSpPr>
          <p:spPr>
            <a:xfrm>
              <a:off x="1568449" y="4683934"/>
              <a:ext cx="264960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Un-Affinitized</a:t>
              </a: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519113" y="4637314"/>
              <a:ext cx="849197" cy="569168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3428" y="1548696"/>
            <a:ext cx="3616217" cy="709434"/>
            <a:chOff x="601839" y="1548696"/>
            <a:chExt cx="3616217" cy="709434"/>
          </a:xfrm>
        </p:grpSpPr>
        <p:sp>
          <p:nvSpPr>
            <p:cNvPr id="11" name="TextBox 10"/>
            <p:cNvSpPr txBox="1"/>
            <p:nvPr/>
          </p:nvSpPr>
          <p:spPr>
            <a:xfrm>
              <a:off x="1568449" y="1651385"/>
              <a:ext cx="264960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Affinitized</a:t>
              </a:r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black">
            <a:xfrm>
              <a:off x="601839" y="1548696"/>
              <a:ext cx="709618" cy="709434"/>
            </a:xfrm>
            <a:custGeom>
              <a:avLst/>
              <a:gdLst>
                <a:gd name="T0" fmla="*/ 0 w 300"/>
                <a:gd name="T1" fmla="*/ 150 h 300"/>
                <a:gd name="T2" fmla="*/ 300 w 300"/>
                <a:gd name="T3" fmla="*/ 150 h 300"/>
                <a:gd name="T4" fmla="*/ 217 w 300"/>
                <a:gd name="T5" fmla="*/ 258 h 300"/>
                <a:gd name="T6" fmla="*/ 207 w 300"/>
                <a:gd name="T7" fmla="*/ 256 h 300"/>
                <a:gd name="T8" fmla="*/ 154 w 300"/>
                <a:gd name="T9" fmla="*/ 277 h 300"/>
                <a:gd name="T10" fmla="*/ 146 w 300"/>
                <a:gd name="T11" fmla="*/ 255 h 300"/>
                <a:gd name="T12" fmla="*/ 89 w 300"/>
                <a:gd name="T13" fmla="*/ 262 h 300"/>
                <a:gd name="T14" fmla="*/ 87 w 300"/>
                <a:gd name="T15" fmla="*/ 252 h 300"/>
                <a:gd name="T16" fmla="*/ 41 w 300"/>
                <a:gd name="T17" fmla="*/ 217 h 300"/>
                <a:gd name="T18" fmla="*/ 44 w 300"/>
                <a:gd name="T19" fmla="*/ 206 h 300"/>
                <a:gd name="T20" fmla="*/ 22 w 300"/>
                <a:gd name="T21" fmla="*/ 153 h 300"/>
                <a:gd name="T22" fmla="*/ 51 w 300"/>
                <a:gd name="T23" fmla="*/ 146 h 300"/>
                <a:gd name="T24" fmla="*/ 38 w 300"/>
                <a:gd name="T25" fmla="*/ 89 h 300"/>
                <a:gd name="T26" fmla="*/ 48 w 300"/>
                <a:gd name="T27" fmla="*/ 86 h 300"/>
                <a:gd name="T28" fmla="*/ 83 w 300"/>
                <a:gd name="T29" fmla="*/ 41 h 300"/>
                <a:gd name="T30" fmla="*/ 93 w 300"/>
                <a:gd name="T31" fmla="*/ 44 h 300"/>
                <a:gd name="T32" fmla="*/ 146 w 300"/>
                <a:gd name="T33" fmla="*/ 22 h 300"/>
                <a:gd name="T34" fmla="*/ 154 w 300"/>
                <a:gd name="T35" fmla="*/ 45 h 300"/>
                <a:gd name="T36" fmla="*/ 210 w 300"/>
                <a:gd name="T37" fmla="*/ 37 h 300"/>
                <a:gd name="T38" fmla="*/ 213 w 300"/>
                <a:gd name="T39" fmla="*/ 48 h 300"/>
                <a:gd name="T40" fmla="*/ 258 w 300"/>
                <a:gd name="T41" fmla="*/ 83 h 300"/>
                <a:gd name="T42" fmla="*/ 256 w 300"/>
                <a:gd name="T43" fmla="*/ 93 h 300"/>
                <a:gd name="T44" fmla="*/ 277 w 300"/>
                <a:gd name="T45" fmla="*/ 146 h 300"/>
                <a:gd name="T46" fmla="*/ 255 w 300"/>
                <a:gd name="T47" fmla="*/ 153 h 300"/>
                <a:gd name="T48" fmla="*/ 262 w 300"/>
                <a:gd name="T49" fmla="*/ 210 h 300"/>
                <a:gd name="T50" fmla="*/ 252 w 300"/>
                <a:gd name="T51" fmla="*/ 213 h 300"/>
                <a:gd name="T52" fmla="*/ 217 w 300"/>
                <a:gd name="T53" fmla="*/ 258 h 300"/>
                <a:gd name="T54" fmla="*/ 141 w 300"/>
                <a:gd name="T55" fmla="*/ 158 h 300"/>
                <a:gd name="T56" fmla="*/ 158 w 300"/>
                <a:gd name="T57" fmla="*/ 141 h 300"/>
                <a:gd name="T58" fmla="*/ 211 w 300"/>
                <a:gd name="T59" fmla="*/ 88 h 300"/>
                <a:gd name="T60" fmla="*/ 125 w 300"/>
                <a:gd name="T61" fmla="*/ 132 h 300"/>
                <a:gd name="T62" fmla="*/ 168 w 300"/>
                <a:gd name="T63" fmla="*/ 174 h 300"/>
                <a:gd name="T64" fmla="*/ 211 w 300"/>
                <a:gd name="T65" fmla="*/ 88 h 300"/>
                <a:gd name="T66" fmla="*/ 135 w 300"/>
                <a:gd name="T67" fmla="*/ 135 h 300"/>
                <a:gd name="T68" fmla="*/ 165 w 300"/>
                <a:gd name="T69" fmla="*/ 16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0" h="300">
                  <a:moveTo>
                    <a:pt x="150" y="0"/>
                  </a:moveTo>
                  <a:cubicBezTo>
                    <a:pt x="67" y="0"/>
                    <a:pt x="0" y="67"/>
                    <a:pt x="0" y="150"/>
                  </a:cubicBezTo>
                  <a:cubicBezTo>
                    <a:pt x="0" y="233"/>
                    <a:pt x="67" y="300"/>
                    <a:pt x="150" y="300"/>
                  </a:cubicBezTo>
                  <a:cubicBezTo>
                    <a:pt x="233" y="300"/>
                    <a:pt x="300" y="233"/>
                    <a:pt x="300" y="150"/>
                  </a:cubicBezTo>
                  <a:cubicBezTo>
                    <a:pt x="300" y="67"/>
                    <a:pt x="233" y="0"/>
                    <a:pt x="150" y="0"/>
                  </a:cubicBezTo>
                  <a:close/>
                  <a:moveTo>
                    <a:pt x="217" y="258"/>
                  </a:moveTo>
                  <a:cubicBezTo>
                    <a:pt x="213" y="252"/>
                    <a:pt x="213" y="252"/>
                    <a:pt x="213" y="252"/>
                  </a:cubicBezTo>
                  <a:cubicBezTo>
                    <a:pt x="207" y="256"/>
                    <a:pt x="207" y="256"/>
                    <a:pt x="207" y="256"/>
                  </a:cubicBezTo>
                  <a:cubicBezTo>
                    <a:pt x="210" y="262"/>
                    <a:pt x="210" y="262"/>
                    <a:pt x="210" y="262"/>
                  </a:cubicBezTo>
                  <a:cubicBezTo>
                    <a:pt x="193" y="271"/>
                    <a:pt x="174" y="276"/>
                    <a:pt x="154" y="277"/>
                  </a:cubicBezTo>
                  <a:cubicBezTo>
                    <a:pt x="154" y="255"/>
                    <a:pt x="154" y="255"/>
                    <a:pt x="154" y="255"/>
                  </a:cubicBezTo>
                  <a:cubicBezTo>
                    <a:pt x="146" y="255"/>
                    <a:pt x="146" y="255"/>
                    <a:pt x="146" y="25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26" y="276"/>
                    <a:pt x="106" y="271"/>
                    <a:pt x="89" y="262"/>
                  </a:cubicBezTo>
                  <a:cubicBezTo>
                    <a:pt x="93" y="256"/>
                    <a:pt x="93" y="256"/>
                    <a:pt x="93" y="256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83" y="258"/>
                    <a:pt x="83" y="258"/>
                    <a:pt x="83" y="258"/>
                  </a:cubicBezTo>
                  <a:cubicBezTo>
                    <a:pt x="66" y="248"/>
                    <a:pt x="52" y="233"/>
                    <a:pt x="41" y="217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28" y="193"/>
                    <a:pt x="23" y="174"/>
                    <a:pt x="22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23" y="125"/>
                    <a:pt x="28" y="106"/>
                    <a:pt x="38" y="89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52" y="66"/>
                    <a:pt x="66" y="52"/>
                    <a:pt x="83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106" y="28"/>
                    <a:pt x="126" y="23"/>
                    <a:pt x="146" y="22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74" y="23"/>
                    <a:pt x="193" y="28"/>
                    <a:pt x="210" y="37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48"/>
                    <a:pt x="213" y="48"/>
                    <a:pt x="213" y="48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34" y="52"/>
                    <a:pt x="248" y="66"/>
                    <a:pt x="258" y="83"/>
                  </a:cubicBezTo>
                  <a:cubicBezTo>
                    <a:pt x="252" y="86"/>
                    <a:pt x="252" y="86"/>
                    <a:pt x="252" y="86"/>
                  </a:cubicBezTo>
                  <a:cubicBezTo>
                    <a:pt x="256" y="93"/>
                    <a:pt x="256" y="93"/>
                    <a:pt x="256" y="93"/>
                  </a:cubicBezTo>
                  <a:cubicBezTo>
                    <a:pt x="262" y="89"/>
                    <a:pt x="262" y="89"/>
                    <a:pt x="262" y="89"/>
                  </a:cubicBezTo>
                  <a:cubicBezTo>
                    <a:pt x="271" y="106"/>
                    <a:pt x="277" y="125"/>
                    <a:pt x="27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53"/>
                    <a:pt x="255" y="153"/>
                    <a:pt x="255" y="153"/>
                  </a:cubicBezTo>
                  <a:cubicBezTo>
                    <a:pt x="277" y="153"/>
                    <a:pt x="277" y="153"/>
                    <a:pt x="277" y="153"/>
                  </a:cubicBezTo>
                  <a:cubicBezTo>
                    <a:pt x="276" y="174"/>
                    <a:pt x="271" y="193"/>
                    <a:pt x="262" y="210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2" y="213"/>
                    <a:pt x="252" y="213"/>
                    <a:pt x="252" y="213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48" y="233"/>
                    <a:pt x="234" y="248"/>
                    <a:pt x="217" y="258"/>
                  </a:cubicBezTo>
                  <a:close/>
                  <a:moveTo>
                    <a:pt x="158" y="158"/>
                  </a:moveTo>
                  <a:cubicBezTo>
                    <a:pt x="154" y="163"/>
                    <a:pt x="146" y="163"/>
                    <a:pt x="141" y="158"/>
                  </a:cubicBezTo>
                  <a:cubicBezTo>
                    <a:pt x="137" y="154"/>
                    <a:pt x="137" y="146"/>
                    <a:pt x="141" y="141"/>
                  </a:cubicBezTo>
                  <a:cubicBezTo>
                    <a:pt x="146" y="137"/>
                    <a:pt x="154" y="137"/>
                    <a:pt x="158" y="141"/>
                  </a:cubicBezTo>
                  <a:cubicBezTo>
                    <a:pt x="163" y="146"/>
                    <a:pt x="163" y="154"/>
                    <a:pt x="158" y="158"/>
                  </a:cubicBezTo>
                  <a:close/>
                  <a:moveTo>
                    <a:pt x="211" y="88"/>
                  </a:moveTo>
                  <a:cubicBezTo>
                    <a:pt x="134" y="123"/>
                    <a:pt x="134" y="123"/>
                    <a:pt x="134" y="12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88" y="211"/>
                    <a:pt x="88" y="211"/>
                    <a:pt x="88" y="211"/>
                  </a:cubicBezTo>
                  <a:cubicBezTo>
                    <a:pt x="168" y="174"/>
                    <a:pt x="168" y="174"/>
                    <a:pt x="168" y="174"/>
                  </a:cubicBezTo>
                  <a:cubicBezTo>
                    <a:pt x="176" y="166"/>
                    <a:pt x="176" y="166"/>
                    <a:pt x="176" y="166"/>
                  </a:cubicBezTo>
                  <a:lnTo>
                    <a:pt x="211" y="88"/>
                  </a:lnTo>
                  <a:close/>
                  <a:moveTo>
                    <a:pt x="135" y="165"/>
                  </a:moveTo>
                  <a:cubicBezTo>
                    <a:pt x="127" y="156"/>
                    <a:pt x="127" y="143"/>
                    <a:pt x="135" y="135"/>
                  </a:cubicBezTo>
                  <a:cubicBezTo>
                    <a:pt x="143" y="127"/>
                    <a:pt x="156" y="127"/>
                    <a:pt x="165" y="135"/>
                  </a:cubicBezTo>
                  <a:cubicBezTo>
                    <a:pt x="173" y="143"/>
                    <a:pt x="173" y="156"/>
                    <a:pt x="165" y="165"/>
                  </a:cubicBezTo>
                  <a:cubicBezTo>
                    <a:pt x="156" y="173"/>
                    <a:pt x="143" y="173"/>
                    <a:pt x="13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3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Guest OS Versioning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0" y="1447799"/>
            <a:ext cx="6973370" cy="4270400"/>
          </a:xfrm>
        </p:spPr>
        <p:txBody>
          <a:bodyPr/>
          <a:lstStyle/>
          <a:p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Windows Azure Runs </a:t>
            </a:r>
            <a:br>
              <a:rPr lang="en-NZ" sz="2400" dirty="0">
                <a:solidFill>
                  <a:schemeClr val="accent4">
                    <a:alpha val="99000"/>
                  </a:schemeClr>
                </a:solidFill>
              </a:rPr>
            </a:br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on Base OS</a:t>
            </a:r>
          </a:p>
          <a:p>
            <a:pPr lvl="1"/>
            <a:r>
              <a:rPr lang="en-NZ" sz="2000" dirty="0"/>
              <a:t>Base OS revised regularly</a:t>
            </a:r>
          </a:p>
          <a:p>
            <a:pPr lvl="1"/>
            <a:r>
              <a:rPr lang="en-NZ" sz="2000" dirty="0"/>
              <a:t>Best practice is to specify OS version</a:t>
            </a:r>
          </a:p>
          <a:p>
            <a:pPr lvl="1"/>
            <a:r>
              <a:rPr lang="en-NZ" sz="2000" dirty="0"/>
              <a:t>Get latest version by default – using version ‘*’ gets auto-updates</a:t>
            </a:r>
          </a:p>
          <a:p>
            <a:pPr lvl="1"/>
            <a:r>
              <a:rPr lang="en-NZ" sz="2000" dirty="0"/>
              <a:t>Use osVersion attribute</a:t>
            </a:r>
          </a:p>
          <a:p>
            <a:pPr lvl="1"/>
            <a:r>
              <a:rPr lang="en-NZ" sz="2000" dirty="0"/>
              <a:t>To determine version in the cloud view config data in cloud</a:t>
            </a:r>
          </a:p>
          <a:p>
            <a:pPr marL="0" lvl="2" indent="0">
              <a:buNone/>
            </a:pPr>
            <a:r>
              <a:rPr lang="en-NZ" sz="1100" dirty="0"/>
              <a:t>&lt;ServiceConfiguration serviceName="CloudService1" osVersion="WA-</a:t>
            </a:r>
            <a:br>
              <a:rPr lang="en-NZ" sz="1100" dirty="0"/>
            </a:br>
            <a:r>
              <a:rPr lang="en-NZ" sz="1100" dirty="0"/>
              <a:t>	GUEST-OS-3.2_201302-01“&gt;</a:t>
            </a:r>
          </a:p>
          <a:p>
            <a:pPr marL="0" lvl="2" indent="0">
              <a:buNone/>
            </a:pPr>
            <a:endParaRPr lang="en-NZ" sz="1600" dirty="0"/>
          </a:p>
          <a:p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Releases posted here: </a:t>
            </a:r>
            <a:r>
              <a:rPr lang="en-NZ" sz="1600" dirty="0">
                <a:hlinkClick r:id="rId3"/>
              </a:rPr>
              <a:t>http://msdn.microsoft.com/ee924680</a:t>
            </a:r>
            <a:r>
              <a:rPr lang="en-NZ" sz="1600" dirty="0"/>
              <a:t>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65547"/>
              </p:ext>
            </p:extLst>
          </p:nvPr>
        </p:nvGraphicFramePr>
        <p:xfrm>
          <a:off x="7568715" y="1444626"/>
          <a:ext cx="4100998" cy="35201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118">
                <a:tc>
                  <a:txBody>
                    <a:bodyPr/>
                    <a:lstStyle/>
                    <a:p>
                      <a:r>
                        <a:rPr lang="en-NZ" sz="1600" b="1" cap="all" baseline="0" dirty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Release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cap="all" baseline="0" dirty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Guest OS</a:t>
                      </a:r>
                      <a:endParaRPr lang="en-NZ" sz="16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2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WA-GUEST-OS-3.2_201302-01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2012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4.0/4.5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1.8 and newer</a:t>
                      </a:r>
                    </a:p>
                  </a:txBody>
                  <a:tcPr marL="18288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90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WA-GUEST-OS-2.14_201302-01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2008 R2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3.5/4.0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1.3 and newer</a:t>
                      </a:r>
                    </a:p>
                  </a:txBody>
                  <a:tcPr marL="1828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415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WA-GUEST-OS-1.22_201302-01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2008 SP2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3.5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1.8 and newer</a:t>
                      </a:r>
                    </a:p>
                  </a:txBody>
                  <a:tcPr marL="1828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0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Fault &amp; Upgrade Domains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7167280" cy="4662815"/>
          </a:xfrm>
        </p:spPr>
        <p:txBody>
          <a:bodyPr/>
          <a:lstStyle/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Fault Domains</a:t>
            </a:r>
          </a:p>
          <a:p>
            <a:pPr lvl="1"/>
            <a:r>
              <a:rPr lang="en-NZ" sz="1800" dirty="0"/>
              <a:t>Represent groups of  resources anticipated to fail together</a:t>
            </a:r>
          </a:p>
          <a:p>
            <a:pPr lvl="1"/>
            <a:r>
              <a:rPr lang="en-NZ" sz="1100" dirty="0"/>
              <a:t>i.e. Same rack, same server</a:t>
            </a:r>
          </a:p>
          <a:p>
            <a:pPr lvl="1"/>
            <a:r>
              <a:rPr lang="en-NZ" sz="1800" dirty="0"/>
              <a:t>Fabric spreads instances across fault domains</a:t>
            </a:r>
          </a:p>
          <a:p>
            <a:pPr lvl="1"/>
            <a:r>
              <a:rPr lang="en-NZ" sz="1800" dirty="0"/>
              <a:t>Default of 2</a:t>
            </a:r>
          </a:p>
          <a:p>
            <a:pPr lvl="1"/>
            <a:endParaRPr lang="en-NZ" sz="1800" dirty="0"/>
          </a:p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Upgrade Domains</a:t>
            </a:r>
          </a:p>
          <a:p>
            <a:pPr lvl="1"/>
            <a:r>
              <a:rPr lang="en-NZ" sz="1800" dirty="0"/>
              <a:t>Represents groups of resources that will be upgraded together</a:t>
            </a:r>
          </a:p>
          <a:p>
            <a:pPr lvl="1"/>
            <a:r>
              <a:rPr lang="en-NZ" sz="1800" dirty="0"/>
              <a:t>Specified by upgradeDomainCount in ServiceDefinition</a:t>
            </a:r>
          </a:p>
          <a:p>
            <a:pPr lvl="1"/>
            <a:r>
              <a:rPr lang="en-NZ" sz="1800" dirty="0"/>
              <a:t>Default of 5</a:t>
            </a:r>
          </a:p>
          <a:p>
            <a:pPr lvl="1"/>
            <a:endParaRPr lang="en-NZ" sz="1800" dirty="0"/>
          </a:p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Fabric splits Upgrade Domains across Fault Domains and Across Roles</a:t>
            </a:r>
          </a:p>
        </p:txBody>
      </p:sp>
      <p:sp>
        <p:nvSpPr>
          <p:cNvPr id="7" name="Freeform 11"/>
          <p:cNvSpPr>
            <a:spLocks noEditPoints="1"/>
          </p:cNvSpPr>
          <p:nvPr/>
        </p:nvSpPr>
        <p:spPr bwMode="black">
          <a:xfrm>
            <a:off x="8473542" y="2797911"/>
            <a:ext cx="2315868" cy="2315264"/>
          </a:xfrm>
          <a:custGeom>
            <a:avLst/>
            <a:gdLst>
              <a:gd name="T0" fmla="*/ 213 w 709"/>
              <a:gd name="T1" fmla="*/ 522 h 709"/>
              <a:gd name="T2" fmla="*/ 213 w 709"/>
              <a:gd name="T3" fmla="*/ 709 h 709"/>
              <a:gd name="T4" fmla="*/ 0 w 709"/>
              <a:gd name="T5" fmla="*/ 709 h 709"/>
              <a:gd name="T6" fmla="*/ 0 w 709"/>
              <a:gd name="T7" fmla="*/ 496 h 709"/>
              <a:gd name="T8" fmla="*/ 88 w 709"/>
              <a:gd name="T9" fmla="*/ 496 h 709"/>
              <a:gd name="T10" fmla="*/ 67 w 709"/>
              <a:gd name="T11" fmla="*/ 522 h 709"/>
              <a:gd name="T12" fmla="*/ 213 w 709"/>
              <a:gd name="T13" fmla="*/ 522 h 709"/>
              <a:gd name="T14" fmla="*/ 619 w 709"/>
              <a:gd name="T15" fmla="*/ 496 h 709"/>
              <a:gd name="T16" fmla="*/ 643 w 709"/>
              <a:gd name="T17" fmla="*/ 522 h 709"/>
              <a:gd name="T18" fmla="*/ 496 w 709"/>
              <a:gd name="T19" fmla="*/ 522 h 709"/>
              <a:gd name="T20" fmla="*/ 496 w 709"/>
              <a:gd name="T21" fmla="*/ 709 h 709"/>
              <a:gd name="T22" fmla="*/ 709 w 709"/>
              <a:gd name="T23" fmla="*/ 709 h 709"/>
              <a:gd name="T24" fmla="*/ 709 w 709"/>
              <a:gd name="T25" fmla="*/ 496 h 709"/>
              <a:gd name="T26" fmla="*/ 619 w 709"/>
              <a:gd name="T27" fmla="*/ 496 h 709"/>
              <a:gd name="T28" fmla="*/ 355 w 709"/>
              <a:gd name="T29" fmla="*/ 182 h 709"/>
              <a:gd name="T30" fmla="*/ 381 w 709"/>
              <a:gd name="T31" fmla="*/ 213 h 709"/>
              <a:gd name="T32" fmla="*/ 461 w 709"/>
              <a:gd name="T33" fmla="*/ 213 h 709"/>
              <a:gd name="T34" fmla="*/ 461 w 709"/>
              <a:gd name="T35" fmla="*/ 0 h 709"/>
              <a:gd name="T36" fmla="*/ 248 w 709"/>
              <a:gd name="T37" fmla="*/ 0 h 709"/>
              <a:gd name="T38" fmla="*/ 248 w 709"/>
              <a:gd name="T39" fmla="*/ 213 h 709"/>
              <a:gd name="T40" fmla="*/ 329 w 709"/>
              <a:gd name="T41" fmla="*/ 213 h 709"/>
              <a:gd name="T42" fmla="*/ 355 w 709"/>
              <a:gd name="T43" fmla="*/ 182 h 709"/>
              <a:gd name="T44" fmla="*/ 123 w 709"/>
              <a:gd name="T45" fmla="*/ 248 h 709"/>
              <a:gd name="T46" fmla="*/ 123 w 709"/>
              <a:gd name="T47" fmla="*/ 454 h 709"/>
              <a:gd name="T48" fmla="*/ 298 w 709"/>
              <a:gd name="T49" fmla="*/ 248 h 709"/>
              <a:gd name="T50" fmla="*/ 123 w 709"/>
              <a:gd name="T51" fmla="*/ 248 h 709"/>
              <a:gd name="T52" fmla="*/ 355 w 709"/>
              <a:gd name="T53" fmla="*/ 225 h 709"/>
              <a:gd name="T54" fmla="*/ 128 w 709"/>
              <a:gd name="T55" fmla="*/ 494 h 709"/>
              <a:gd name="T56" fmla="*/ 248 w 709"/>
              <a:gd name="T57" fmla="*/ 494 h 709"/>
              <a:gd name="T58" fmla="*/ 248 w 709"/>
              <a:gd name="T59" fmla="*/ 709 h 709"/>
              <a:gd name="T60" fmla="*/ 461 w 709"/>
              <a:gd name="T61" fmla="*/ 709 h 709"/>
              <a:gd name="T62" fmla="*/ 461 w 709"/>
              <a:gd name="T63" fmla="*/ 494 h 709"/>
              <a:gd name="T64" fmla="*/ 581 w 709"/>
              <a:gd name="T65" fmla="*/ 494 h 709"/>
              <a:gd name="T66" fmla="*/ 355 w 709"/>
              <a:gd name="T67" fmla="*/ 225 h 709"/>
              <a:gd name="T68" fmla="*/ 584 w 709"/>
              <a:gd name="T69" fmla="*/ 248 h 709"/>
              <a:gd name="T70" fmla="*/ 411 w 709"/>
              <a:gd name="T71" fmla="*/ 248 h 709"/>
              <a:gd name="T72" fmla="*/ 584 w 709"/>
              <a:gd name="T73" fmla="*/ 454 h 709"/>
              <a:gd name="T74" fmla="*/ 584 w 709"/>
              <a:gd name="T75" fmla="*/ 24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9" h="709">
                <a:moveTo>
                  <a:pt x="213" y="522"/>
                </a:moveTo>
                <a:lnTo>
                  <a:pt x="213" y="709"/>
                </a:lnTo>
                <a:lnTo>
                  <a:pt x="0" y="709"/>
                </a:lnTo>
                <a:lnTo>
                  <a:pt x="0" y="496"/>
                </a:lnTo>
                <a:lnTo>
                  <a:pt x="88" y="496"/>
                </a:lnTo>
                <a:lnTo>
                  <a:pt x="67" y="522"/>
                </a:lnTo>
                <a:lnTo>
                  <a:pt x="213" y="522"/>
                </a:lnTo>
                <a:close/>
                <a:moveTo>
                  <a:pt x="619" y="496"/>
                </a:moveTo>
                <a:lnTo>
                  <a:pt x="643" y="522"/>
                </a:lnTo>
                <a:lnTo>
                  <a:pt x="496" y="522"/>
                </a:lnTo>
                <a:lnTo>
                  <a:pt x="496" y="709"/>
                </a:lnTo>
                <a:lnTo>
                  <a:pt x="709" y="709"/>
                </a:lnTo>
                <a:lnTo>
                  <a:pt x="709" y="496"/>
                </a:lnTo>
                <a:lnTo>
                  <a:pt x="619" y="496"/>
                </a:lnTo>
                <a:close/>
                <a:moveTo>
                  <a:pt x="355" y="182"/>
                </a:moveTo>
                <a:lnTo>
                  <a:pt x="381" y="213"/>
                </a:lnTo>
                <a:lnTo>
                  <a:pt x="461" y="213"/>
                </a:lnTo>
                <a:lnTo>
                  <a:pt x="461" y="0"/>
                </a:lnTo>
                <a:lnTo>
                  <a:pt x="248" y="0"/>
                </a:lnTo>
                <a:lnTo>
                  <a:pt x="248" y="213"/>
                </a:lnTo>
                <a:lnTo>
                  <a:pt x="329" y="213"/>
                </a:lnTo>
                <a:lnTo>
                  <a:pt x="355" y="182"/>
                </a:lnTo>
                <a:close/>
                <a:moveTo>
                  <a:pt x="123" y="248"/>
                </a:moveTo>
                <a:lnTo>
                  <a:pt x="123" y="454"/>
                </a:lnTo>
                <a:lnTo>
                  <a:pt x="298" y="248"/>
                </a:lnTo>
                <a:lnTo>
                  <a:pt x="123" y="248"/>
                </a:lnTo>
                <a:close/>
                <a:moveTo>
                  <a:pt x="355" y="225"/>
                </a:moveTo>
                <a:lnTo>
                  <a:pt x="128" y="494"/>
                </a:lnTo>
                <a:lnTo>
                  <a:pt x="248" y="494"/>
                </a:lnTo>
                <a:lnTo>
                  <a:pt x="248" y="709"/>
                </a:lnTo>
                <a:lnTo>
                  <a:pt x="461" y="709"/>
                </a:lnTo>
                <a:lnTo>
                  <a:pt x="461" y="494"/>
                </a:lnTo>
                <a:lnTo>
                  <a:pt x="581" y="494"/>
                </a:lnTo>
                <a:lnTo>
                  <a:pt x="355" y="225"/>
                </a:lnTo>
                <a:close/>
                <a:moveTo>
                  <a:pt x="584" y="248"/>
                </a:moveTo>
                <a:lnTo>
                  <a:pt x="411" y="248"/>
                </a:lnTo>
                <a:lnTo>
                  <a:pt x="584" y="454"/>
                </a:lnTo>
                <a:lnTo>
                  <a:pt x="584" y="2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703360" y="2841241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60672" y="2716220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36645" y="2591199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Service Model for Upgrade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312618" y="2466178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88591" y="2341157"/>
            <a:ext cx="2921115" cy="2421583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b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9147" y="1868189"/>
            <a:ext cx="0" cy="472966"/>
          </a:xfrm>
          <a:prstGeom prst="straightConnector1">
            <a:avLst/>
          </a:prstGeom>
          <a:ln w="57150">
            <a:tailEnd type="oval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5740" y="5477142"/>
            <a:ext cx="18434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Instances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15363" y="2776000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89780" y="2673817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64198" y="2566614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38616" y="2453604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13034" y="2341157"/>
            <a:ext cx="2921115" cy="242158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</a:t>
            </a:r>
            <a:b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0183" y="5477142"/>
            <a:ext cx="18434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Instances</a:t>
            </a:r>
          </a:p>
        </p:txBody>
      </p:sp>
    </p:spTree>
    <p:extLst>
      <p:ext uri="{BB962C8B-B14F-4D97-AF65-F5344CB8AC3E}">
        <p14:creationId xmlns:p14="http://schemas.microsoft.com/office/powerpoint/2010/main" val="28196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0701" y="228600"/>
            <a:ext cx="11149013" cy="1107996"/>
          </a:xfrm>
        </p:spPr>
        <p:txBody>
          <a:bodyPr/>
          <a:lstStyle/>
          <a:p>
            <a:r>
              <a:rPr lang="en-US" dirty="0"/>
              <a:t>Roles and Instances</a:t>
            </a:r>
            <a:br>
              <a:rPr lang="en-US" dirty="0"/>
            </a:br>
            <a:r>
              <a:rPr lang="en-US" sz="2600" dirty="0">
                <a:solidFill>
                  <a:schemeClr val="accent4">
                    <a:alpha val="99000"/>
                  </a:schemeClr>
                </a:solidFill>
              </a:rPr>
              <a:t>Example role with nine virtual machines distributed across three fault domains</a:t>
            </a:r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 bwMode="auto">
          <a:xfrm>
            <a:off x="2439988" y="1695451"/>
            <a:ext cx="7313592" cy="5467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cap="all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Network Load Balancer</a:t>
            </a:r>
          </a:p>
        </p:txBody>
      </p:sp>
      <p:sp>
        <p:nvSpPr>
          <p:cNvPr id="5" name="Rectangle 4"/>
          <p:cNvSpPr/>
          <p:nvPr>
            <p:custDataLst>
              <p:tags r:id="rId5"/>
            </p:custDataLst>
          </p:nvPr>
        </p:nvSpPr>
        <p:spPr bwMode="auto">
          <a:xfrm>
            <a:off x="519113" y="2615781"/>
            <a:ext cx="11158538" cy="339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cap="all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sp>
        <p:nvSpPr>
          <p:cNvPr id="25" name="Rectangle 24"/>
          <p:cNvSpPr/>
          <p:nvPr>
            <p:custDataLst>
              <p:tags r:id="rId6"/>
            </p:custDataLst>
          </p:nvPr>
        </p:nvSpPr>
        <p:spPr bwMode="auto">
          <a:xfrm>
            <a:off x="702628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1</a:t>
            </a:r>
          </a:p>
        </p:txBody>
      </p:sp>
      <p:sp>
        <p:nvSpPr>
          <p:cNvPr id="7" name="Rectangle 6"/>
          <p:cNvSpPr/>
          <p:nvPr>
            <p:custDataLst>
              <p:tags r:id="rId7"/>
            </p:custDataLst>
          </p:nvPr>
        </p:nvSpPr>
        <p:spPr bwMode="auto">
          <a:xfrm>
            <a:off x="823912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8" name="Rectangle 7"/>
          <p:cNvSpPr/>
          <p:nvPr>
            <p:custDataLst>
              <p:tags r:id="rId8"/>
            </p:custDataLst>
          </p:nvPr>
        </p:nvSpPr>
        <p:spPr bwMode="auto">
          <a:xfrm>
            <a:off x="2505392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823912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2505392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</a:p>
        </p:txBody>
      </p:sp>
      <p:sp>
        <p:nvSpPr>
          <p:cNvPr id="31" name="Rectangle 30"/>
          <p:cNvSpPr/>
          <p:nvPr>
            <p:custDataLst>
              <p:tags r:id="rId11"/>
            </p:custDataLst>
          </p:nvPr>
        </p:nvSpPr>
        <p:spPr bwMode="auto">
          <a:xfrm>
            <a:off x="4358620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2</a:t>
            </a:r>
          </a:p>
        </p:txBody>
      </p:sp>
      <p:sp>
        <p:nvSpPr>
          <p:cNvPr id="32" name="Rectangle 31"/>
          <p:cNvSpPr/>
          <p:nvPr>
            <p:custDataLst>
              <p:tags r:id="rId12"/>
            </p:custDataLst>
          </p:nvPr>
        </p:nvSpPr>
        <p:spPr bwMode="auto">
          <a:xfrm>
            <a:off x="447990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33" name="Rectangle 32"/>
          <p:cNvSpPr/>
          <p:nvPr>
            <p:custDataLst>
              <p:tags r:id="rId13"/>
            </p:custDataLst>
          </p:nvPr>
        </p:nvSpPr>
        <p:spPr bwMode="auto">
          <a:xfrm>
            <a:off x="616138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34" name="Rectangle 33"/>
          <p:cNvSpPr/>
          <p:nvPr>
            <p:custDataLst>
              <p:tags r:id="rId14"/>
            </p:custDataLst>
          </p:nvPr>
        </p:nvSpPr>
        <p:spPr bwMode="auto">
          <a:xfrm>
            <a:off x="4479904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35" name="Rectangle 34"/>
          <p:cNvSpPr/>
          <p:nvPr>
            <p:custDataLst>
              <p:tags r:id="rId15"/>
            </p:custDataLst>
          </p:nvPr>
        </p:nvSpPr>
        <p:spPr bwMode="auto">
          <a:xfrm>
            <a:off x="6161384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</a:p>
        </p:txBody>
      </p:sp>
      <p:cxnSp>
        <p:nvCxnSpPr>
          <p:cNvPr id="44" name="Elbow Connector 43"/>
          <p:cNvCxnSpPr/>
          <p:nvPr>
            <p:custDataLst>
              <p:tags r:id="rId16"/>
            </p:custDataLst>
          </p:nvPr>
        </p:nvCxnSpPr>
        <p:spPr>
          <a:xfrm rot="5400000">
            <a:off x="3830120" y="874337"/>
            <a:ext cx="876532" cy="3656796"/>
          </a:xfrm>
          <a:prstGeom prst="bentConnector3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>
            <p:custDataLst>
              <p:tags r:id="rId17"/>
            </p:custDataLst>
          </p:nvPr>
        </p:nvSpPr>
        <p:spPr bwMode="auto">
          <a:xfrm>
            <a:off x="8016220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3</a:t>
            </a:r>
          </a:p>
        </p:txBody>
      </p:sp>
      <p:sp>
        <p:nvSpPr>
          <p:cNvPr id="41" name="Rectangle 40"/>
          <p:cNvSpPr/>
          <p:nvPr>
            <p:custDataLst>
              <p:tags r:id="rId18"/>
            </p:custDataLst>
          </p:nvPr>
        </p:nvSpPr>
        <p:spPr bwMode="auto">
          <a:xfrm>
            <a:off x="813750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43" name="Rectangle 42"/>
          <p:cNvSpPr/>
          <p:nvPr>
            <p:custDataLst>
              <p:tags r:id="rId19"/>
            </p:custDataLst>
          </p:nvPr>
        </p:nvSpPr>
        <p:spPr bwMode="auto">
          <a:xfrm>
            <a:off x="981898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</a:p>
        </p:txBody>
      </p:sp>
      <p:cxnSp>
        <p:nvCxnSpPr>
          <p:cNvPr id="29" name="Elbow Connector 28"/>
          <p:cNvCxnSpPr/>
          <p:nvPr>
            <p:custDataLst>
              <p:tags r:id="rId20"/>
            </p:custDataLst>
          </p:nvPr>
        </p:nvCxnSpPr>
        <p:spPr>
          <a:xfrm rot="16200000" flipH="1">
            <a:off x="7492605" y="874337"/>
            <a:ext cx="876532" cy="3656796"/>
          </a:xfrm>
          <a:prstGeom prst="bentConnector3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/>
          <p:cNvSpPr/>
          <p:nvPr>
            <p:custDataLst>
              <p:tags r:id="rId21"/>
            </p:custDataLst>
          </p:nvPr>
        </p:nvSpPr>
        <p:spPr bwMode="auto">
          <a:xfrm>
            <a:off x="8374360" y="3118701"/>
            <a:ext cx="2758440" cy="2758440"/>
          </a:xfrm>
          <a:prstGeom prst="noSmoking">
            <a:avLst>
              <a:gd name="adj" fmla="val 9516"/>
            </a:avLst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2703007"/>
            <a:ext cx="0" cy="401934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Cloud Service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13" y="3515061"/>
            <a:ext cx="1388216" cy="13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Fault and Upgrade Domains</a:t>
            </a:r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auto">
          <a:xfrm>
            <a:off x="2252325" y="1444590"/>
            <a:ext cx="2664372" cy="48228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 bwMode="auto">
          <a:xfrm>
            <a:off x="2411031" y="1917835"/>
            <a:ext cx="2377440" cy="416179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  <a:endParaRPr 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 bwMode="auto">
          <a:xfrm>
            <a:off x="2578671" y="2399220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2852991" y="2850051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2852991" y="347372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2578671" y="4256212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2852991" y="4707042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 bwMode="auto">
          <a:xfrm>
            <a:off x="2852991" y="533071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7237982" y="1444590"/>
            <a:ext cx="2664372" cy="48228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7396688" y="1917835"/>
            <a:ext cx="2377440" cy="416179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  <a:endParaRPr 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 bwMode="auto">
          <a:xfrm>
            <a:off x="7564328" y="2399220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 bwMode="auto">
          <a:xfrm>
            <a:off x="7838648" y="283933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5" name="Rectangle 14"/>
          <p:cNvSpPr/>
          <p:nvPr>
            <p:custDataLst>
              <p:tags r:id="rId13"/>
            </p:custDataLst>
          </p:nvPr>
        </p:nvSpPr>
        <p:spPr bwMode="auto">
          <a:xfrm>
            <a:off x="7838648" y="347372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6" name="Rectangle 15"/>
          <p:cNvSpPr/>
          <p:nvPr>
            <p:custDataLst>
              <p:tags r:id="rId14"/>
            </p:custDataLst>
          </p:nvPr>
        </p:nvSpPr>
        <p:spPr bwMode="auto">
          <a:xfrm>
            <a:off x="7564328" y="4256212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 bwMode="auto">
          <a:xfrm>
            <a:off x="7838648" y="4707042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 bwMode="auto">
          <a:xfrm>
            <a:off x="7838648" y="533071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 bwMode="auto">
          <a:xfrm>
            <a:off x="2333911" y="2802962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#1</a:t>
            </a:r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 bwMode="auto">
          <a:xfrm>
            <a:off x="2333911" y="3426638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#2</a:t>
            </a:r>
          </a:p>
        </p:txBody>
      </p:sp>
      <p:sp>
        <p:nvSpPr>
          <p:cNvPr id="21" name="Rectangle 20"/>
          <p:cNvSpPr/>
          <p:nvPr>
            <p:custDataLst>
              <p:tags r:id="rId19"/>
            </p:custDataLst>
          </p:nvPr>
        </p:nvSpPr>
        <p:spPr bwMode="auto">
          <a:xfrm>
            <a:off x="2333911" y="4659954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#1</a:t>
            </a:r>
          </a:p>
        </p:txBody>
      </p:sp>
      <p:sp>
        <p:nvSpPr>
          <p:cNvPr id="22" name="Rectangle 21"/>
          <p:cNvSpPr/>
          <p:nvPr>
            <p:custDataLst>
              <p:tags r:id="rId20"/>
            </p:custDataLst>
          </p:nvPr>
        </p:nvSpPr>
        <p:spPr bwMode="auto">
          <a:xfrm>
            <a:off x="2333911" y="5283630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#2</a:t>
            </a:r>
          </a:p>
        </p:txBody>
      </p:sp>
    </p:spTree>
    <p:extLst>
      <p:ext uri="{BB962C8B-B14F-4D97-AF65-F5344CB8AC3E}">
        <p14:creationId xmlns:p14="http://schemas.microsoft.com/office/powerpoint/2010/main" val="6540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6370575" cy="4565865"/>
          </a:xfrm>
        </p:spPr>
        <p:txBody>
          <a:bodyPr/>
          <a:lstStyle/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Swap Virtual IPs between the two slots</a:t>
            </a:r>
          </a:p>
          <a:p>
            <a:pPr lvl="1"/>
            <a:r>
              <a:rPr lang="en-US" sz="1800" dirty="0"/>
              <a:t>Production becomes Staging</a:t>
            </a:r>
          </a:p>
          <a:p>
            <a:pPr lvl="1"/>
            <a:r>
              <a:rPr lang="en-US" sz="1800" dirty="0"/>
              <a:t>Staging becomes Production</a:t>
            </a:r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Allows to quickly swap environments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Essential for when service model has changed</a:t>
            </a:r>
          </a:p>
          <a:p>
            <a:pPr lvl="1"/>
            <a:r>
              <a:rPr lang="en-US" sz="1800" dirty="0"/>
              <a:t>Exception: Changing public endpoints requires delete deployment</a:t>
            </a:r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No downtime incurred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Developer Portal &amp; Service Management API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Maintains the same external IP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278726" y="1611674"/>
            <a:ext cx="4151376" cy="4146801"/>
            <a:chOff x="7277138" y="1444625"/>
            <a:chExt cx="4151376" cy="4146801"/>
          </a:xfrm>
        </p:grpSpPr>
        <p:sp>
          <p:nvSpPr>
            <p:cNvPr id="4" name="Rectangle 3"/>
            <p:cNvSpPr/>
            <p:nvPr>
              <p:custDataLst>
                <p:tags r:id="rId1"/>
              </p:custDataLst>
            </p:nvPr>
          </p:nvSpPr>
          <p:spPr bwMode="auto">
            <a:xfrm>
              <a:off x="7277138" y="1444625"/>
              <a:ext cx="4151376" cy="414680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0" rIns="91436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For the Best User Experience</a:t>
              </a:r>
              <a:b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Invest in warming up the same number of instances in Staging before swapping in to Production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61578" y="1613033"/>
              <a:ext cx="934404" cy="1801972"/>
              <a:chOff x="8574833" y="1314453"/>
              <a:chExt cx="1089232" cy="210055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2033" y="1606290"/>
                <a:ext cx="712032" cy="1808714"/>
                <a:chOff x="7558088" y="1685925"/>
                <a:chExt cx="1322387" cy="3359150"/>
              </a:xfrm>
              <a:solidFill>
                <a:schemeClr val="bg1"/>
              </a:solidFill>
            </p:grpSpPr>
            <p:sp>
              <p:nvSpPr>
                <p:cNvPr id="9" name="Oval 6"/>
                <p:cNvSpPr>
                  <a:spLocks noChangeArrowheads="1"/>
                </p:cNvSpPr>
                <p:nvPr userDrawn="1"/>
              </p:nvSpPr>
              <p:spPr bwMode="auto">
                <a:xfrm>
                  <a:off x="7943850" y="1685925"/>
                  <a:ext cx="547687" cy="5588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>
                  <a:spLocks/>
                </p:cNvSpPr>
                <p:nvPr userDrawn="1"/>
              </p:nvSpPr>
              <p:spPr bwMode="auto">
                <a:xfrm>
                  <a:off x="7558088" y="2308225"/>
                  <a:ext cx="1322387" cy="2736850"/>
                </a:xfrm>
                <a:custGeom>
                  <a:avLst/>
                  <a:gdLst>
                    <a:gd name="T0" fmla="*/ 327 w 353"/>
                    <a:gd name="T1" fmla="*/ 30 h 730"/>
                    <a:gd name="T2" fmla="*/ 327 w 353"/>
                    <a:gd name="T3" fmla="*/ 30 h 730"/>
                    <a:gd name="T4" fmla="*/ 323 w 353"/>
                    <a:gd name="T5" fmla="*/ 26 h 730"/>
                    <a:gd name="T6" fmla="*/ 321 w 353"/>
                    <a:gd name="T7" fmla="*/ 24 h 730"/>
                    <a:gd name="T8" fmla="*/ 320 w 353"/>
                    <a:gd name="T9" fmla="*/ 23 h 730"/>
                    <a:gd name="T10" fmla="*/ 287 w 353"/>
                    <a:gd name="T11" fmla="*/ 5 h 730"/>
                    <a:gd name="T12" fmla="*/ 287 w 353"/>
                    <a:gd name="T13" fmla="*/ 5 h 730"/>
                    <a:gd name="T14" fmla="*/ 283 w 353"/>
                    <a:gd name="T15" fmla="*/ 4 h 730"/>
                    <a:gd name="T16" fmla="*/ 282 w 353"/>
                    <a:gd name="T17" fmla="*/ 4 h 730"/>
                    <a:gd name="T18" fmla="*/ 280 w 353"/>
                    <a:gd name="T19" fmla="*/ 3 h 730"/>
                    <a:gd name="T20" fmla="*/ 277 w 353"/>
                    <a:gd name="T21" fmla="*/ 2 h 730"/>
                    <a:gd name="T22" fmla="*/ 276 w 353"/>
                    <a:gd name="T23" fmla="*/ 2 h 730"/>
                    <a:gd name="T24" fmla="*/ 272 w 353"/>
                    <a:gd name="T25" fmla="*/ 2 h 730"/>
                    <a:gd name="T26" fmla="*/ 272 w 353"/>
                    <a:gd name="T27" fmla="*/ 1 h 730"/>
                    <a:gd name="T28" fmla="*/ 267 w 353"/>
                    <a:gd name="T29" fmla="*/ 1 h 730"/>
                    <a:gd name="T30" fmla="*/ 267 w 353"/>
                    <a:gd name="T31" fmla="*/ 1 h 730"/>
                    <a:gd name="T32" fmla="*/ 263 w 353"/>
                    <a:gd name="T33" fmla="*/ 1 h 730"/>
                    <a:gd name="T34" fmla="*/ 262 w 353"/>
                    <a:gd name="T35" fmla="*/ 1 h 730"/>
                    <a:gd name="T36" fmla="*/ 258 w 353"/>
                    <a:gd name="T37" fmla="*/ 0 h 730"/>
                    <a:gd name="T38" fmla="*/ 258 w 353"/>
                    <a:gd name="T39" fmla="*/ 0 h 730"/>
                    <a:gd name="T40" fmla="*/ 96 w 353"/>
                    <a:gd name="T41" fmla="*/ 0 h 730"/>
                    <a:gd name="T42" fmla="*/ 95 w 353"/>
                    <a:gd name="T43" fmla="*/ 0 h 730"/>
                    <a:gd name="T44" fmla="*/ 95 w 353"/>
                    <a:gd name="T45" fmla="*/ 0 h 730"/>
                    <a:gd name="T46" fmla="*/ 0 w 353"/>
                    <a:gd name="T47" fmla="*/ 95 h 730"/>
                    <a:gd name="T48" fmla="*/ 0 w 353"/>
                    <a:gd name="T49" fmla="*/ 323 h 730"/>
                    <a:gd name="T50" fmla="*/ 32 w 353"/>
                    <a:gd name="T51" fmla="*/ 356 h 730"/>
                    <a:gd name="T52" fmla="*/ 64 w 353"/>
                    <a:gd name="T53" fmla="*/ 323 h 730"/>
                    <a:gd name="T54" fmla="*/ 64 w 353"/>
                    <a:gd name="T55" fmla="*/ 117 h 730"/>
                    <a:gd name="T56" fmla="*/ 81 w 353"/>
                    <a:gd name="T57" fmla="*/ 117 h 730"/>
                    <a:gd name="T58" fmla="*/ 81 w 353"/>
                    <a:gd name="T59" fmla="*/ 687 h 730"/>
                    <a:gd name="T60" fmla="*/ 125 w 353"/>
                    <a:gd name="T61" fmla="*/ 730 h 730"/>
                    <a:gd name="T62" fmla="*/ 168 w 353"/>
                    <a:gd name="T63" fmla="*/ 687 h 730"/>
                    <a:gd name="T64" fmla="*/ 168 w 353"/>
                    <a:gd name="T65" fmla="*/ 358 h 730"/>
                    <a:gd name="T66" fmla="*/ 185 w 353"/>
                    <a:gd name="T67" fmla="*/ 358 h 730"/>
                    <a:gd name="T68" fmla="*/ 185 w 353"/>
                    <a:gd name="T69" fmla="*/ 687 h 730"/>
                    <a:gd name="T70" fmla="*/ 228 w 353"/>
                    <a:gd name="T71" fmla="*/ 730 h 730"/>
                    <a:gd name="T72" fmla="*/ 272 w 353"/>
                    <a:gd name="T73" fmla="*/ 687 h 730"/>
                    <a:gd name="T74" fmla="*/ 272 w 353"/>
                    <a:gd name="T75" fmla="*/ 683 h 730"/>
                    <a:gd name="T76" fmla="*/ 272 w 353"/>
                    <a:gd name="T77" fmla="*/ 687 h 730"/>
                    <a:gd name="T78" fmla="*/ 272 w 353"/>
                    <a:gd name="T79" fmla="*/ 117 h 730"/>
                    <a:gd name="T80" fmla="*/ 289 w 353"/>
                    <a:gd name="T81" fmla="*/ 117 h 730"/>
                    <a:gd name="T82" fmla="*/ 289 w 353"/>
                    <a:gd name="T83" fmla="*/ 315 h 730"/>
                    <a:gd name="T84" fmla="*/ 289 w 353"/>
                    <a:gd name="T85" fmla="*/ 314 h 730"/>
                    <a:gd name="T86" fmla="*/ 289 w 353"/>
                    <a:gd name="T87" fmla="*/ 323 h 730"/>
                    <a:gd name="T88" fmla="*/ 294 w 353"/>
                    <a:gd name="T89" fmla="*/ 342 h 730"/>
                    <a:gd name="T90" fmla="*/ 321 w 353"/>
                    <a:gd name="T91" fmla="*/ 356 h 730"/>
                    <a:gd name="T92" fmla="*/ 353 w 353"/>
                    <a:gd name="T93" fmla="*/ 325 h 730"/>
                    <a:gd name="T94" fmla="*/ 353 w 353"/>
                    <a:gd name="T95" fmla="*/ 323 h 730"/>
                    <a:gd name="T96" fmla="*/ 353 w 353"/>
                    <a:gd name="T97" fmla="*/ 323 h 730"/>
                    <a:gd name="T98" fmla="*/ 353 w 353"/>
                    <a:gd name="T99" fmla="*/ 298 h 730"/>
                    <a:gd name="T100" fmla="*/ 353 w 353"/>
                    <a:gd name="T101" fmla="*/ 95 h 730"/>
                    <a:gd name="T102" fmla="*/ 327 w 353"/>
                    <a:gd name="T103" fmla="*/ 3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3" h="730">
                      <a:moveTo>
                        <a:pt x="327" y="30"/>
                      </a:moveTo>
                      <a:cubicBezTo>
                        <a:pt x="327" y="30"/>
                        <a:pt x="327" y="30"/>
                        <a:pt x="327" y="30"/>
                      </a:cubicBezTo>
                      <a:cubicBezTo>
                        <a:pt x="326" y="29"/>
                        <a:pt x="324" y="27"/>
                        <a:pt x="323" y="26"/>
                      </a:cubicBezTo>
                      <a:cubicBezTo>
                        <a:pt x="322" y="25"/>
                        <a:pt x="321" y="25"/>
                        <a:pt x="321" y="24"/>
                      </a:cubicBezTo>
                      <a:cubicBezTo>
                        <a:pt x="320" y="24"/>
                        <a:pt x="320" y="24"/>
                        <a:pt x="320" y="23"/>
                      </a:cubicBezTo>
                      <a:cubicBezTo>
                        <a:pt x="310" y="15"/>
                        <a:pt x="299" y="9"/>
                        <a:pt x="287" y="5"/>
                      </a:cubicBezTo>
                      <a:cubicBezTo>
                        <a:pt x="287" y="5"/>
                        <a:pt x="287" y="5"/>
                        <a:pt x="287" y="5"/>
                      </a:cubicBezTo>
                      <a:cubicBezTo>
                        <a:pt x="286" y="5"/>
                        <a:pt x="285" y="4"/>
                        <a:pt x="283" y="4"/>
                      </a:cubicBezTo>
                      <a:cubicBezTo>
                        <a:pt x="283" y="4"/>
                        <a:pt x="283" y="4"/>
                        <a:pt x="282" y="4"/>
                      </a:cubicBezTo>
                      <a:cubicBezTo>
                        <a:pt x="281" y="3"/>
                        <a:pt x="280" y="3"/>
                        <a:pt x="280" y="3"/>
                      </a:cubicBezTo>
                      <a:cubicBezTo>
                        <a:pt x="279" y="3"/>
                        <a:pt x="278" y="3"/>
                        <a:pt x="277" y="2"/>
                      </a:cubicBezTo>
                      <a:cubicBezTo>
                        <a:pt x="277" y="2"/>
                        <a:pt x="276" y="2"/>
                        <a:pt x="276" y="2"/>
                      </a:cubicBezTo>
                      <a:cubicBezTo>
                        <a:pt x="274" y="2"/>
                        <a:pt x="273" y="2"/>
                        <a:pt x="272" y="2"/>
                      </a:cubicBezTo>
                      <a:cubicBezTo>
                        <a:pt x="272" y="2"/>
                        <a:pt x="272" y="2"/>
                        <a:pt x="272" y="1"/>
                      </a:cubicBezTo>
                      <a:cubicBezTo>
                        <a:pt x="270" y="1"/>
                        <a:pt x="269" y="1"/>
                        <a:pt x="267" y="1"/>
                      </a:cubicBezTo>
                      <a:cubicBezTo>
                        <a:pt x="267" y="1"/>
                        <a:pt x="267" y="1"/>
                        <a:pt x="267" y="1"/>
                      </a:cubicBezTo>
                      <a:cubicBezTo>
                        <a:pt x="266" y="1"/>
                        <a:pt x="264" y="1"/>
                        <a:pt x="263" y="1"/>
                      </a:cubicBezTo>
                      <a:cubicBezTo>
                        <a:pt x="262" y="1"/>
                        <a:pt x="262" y="1"/>
                        <a:pt x="262" y="1"/>
                      </a:cubicBezTo>
                      <a:cubicBezTo>
                        <a:pt x="261" y="1"/>
                        <a:pt x="259" y="0"/>
                        <a:pt x="258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43" y="1"/>
                        <a:pt x="0" y="43"/>
                        <a:pt x="0" y="95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0" y="341"/>
                        <a:pt x="15" y="356"/>
                        <a:pt x="32" y="356"/>
                      </a:cubicBezTo>
                      <a:cubicBezTo>
                        <a:pt x="50" y="356"/>
                        <a:pt x="64" y="341"/>
                        <a:pt x="64" y="323"/>
                      </a:cubicBezTo>
                      <a:cubicBezTo>
                        <a:pt x="64" y="117"/>
                        <a:pt x="64" y="117"/>
                        <a:pt x="64" y="117"/>
                      </a:cubicBezTo>
                      <a:cubicBezTo>
                        <a:pt x="81" y="117"/>
                        <a:pt x="81" y="117"/>
                        <a:pt x="81" y="117"/>
                      </a:cubicBezTo>
                      <a:cubicBezTo>
                        <a:pt x="81" y="687"/>
                        <a:pt x="81" y="687"/>
                        <a:pt x="81" y="687"/>
                      </a:cubicBezTo>
                      <a:cubicBezTo>
                        <a:pt x="81" y="711"/>
                        <a:pt x="101" y="730"/>
                        <a:pt x="125" y="730"/>
                      </a:cubicBezTo>
                      <a:cubicBezTo>
                        <a:pt x="148" y="730"/>
                        <a:pt x="168" y="711"/>
                        <a:pt x="168" y="687"/>
                      </a:cubicBezTo>
                      <a:cubicBezTo>
                        <a:pt x="168" y="358"/>
                        <a:pt x="168" y="358"/>
                        <a:pt x="168" y="358"/>
                      </a:cubicBezTo>
                      <a:cubicBezTo>
                        <a:pt x="185" y="358"/>
                        <a:pt x="185" y="358"/>
                        <a:pt x="185" y="358"/>
                      </a:cubicBezTo>
                      <a:cubicBezTo>
                        <a:pt x="185" y="687"/>
                        <a:pt x="185" y="687"/>
                        <a:pt x="185" y="687"/>
                      </a:cubicBezTo>
                      <a:cubicBezTo>
                        <a:pt x="185" y="711"/>
                        <a:pt x="204" y="730"/>
                        <a:pt x="228" y="730"/>
                      </a:cubicBezTo>
                      <a:cubicBezTo>
                        <a:pt x="252" y="730"/>
                        <a:pt x="272" y="711"/>
                        <a:pt x="272" y="687"/>
                      </a:cubicBezTo>
                      <a:cubicBezTo>
                        <a:pt x="272" y="686"/>
                        <a:pt x="272" y="685"/>
                        <a:pt x="272" y="683"/>
                      </a:cubicBezTo>
                      <a:cubicBezTo>
                        <a:pt x="272" y="687"/>
                        <a:pt x="272" y="687"/>
                        <a:pt x="272" y="687"/>
                      </a:cubicBezTo>
                      <a:cubicBezTo>
                        <a:pt x="272" y="687"/>
                        <a:pt x="272" y="687"/>
                        <a:pt x="272" y="117"/>
                      </a:cubicBezTo>
                      <a:cubicBezTo>
                        <a:pt x="272" y="117"/>
                        <a:pt x="272" y="117"/>
                        <a:pt x="289" y="117"/>
                      </a:cubicBezTo>
                      <a:cubicBezTo>
                        <a:pt x="289" y="117"/>
                        <a:pt x="289" y="117"/>
                        <a:pt x="289" y="315"/>
                      </a:cubicBezTo>
                      <a:cubicBezTo>
                        <a:pt x="289" y="314"/>
                        <a:pt x="289" y="314"/>
                        <a:pt x="289" y="314"/>
                      </a:cubicBezTo>
                      <a:cubicBezTo>
                        <a:pt x="289" y="323"/>
                        <a:pt x="289" y="323"/>
                        <a:pt x="289" y="323"/>
                      </a:cubicBezTo>
                      <a:cubicBezTo>
                        <a:pt x="289" y="330"/>
                        <a:pt x="291" y="337"/>
                        <a:pt x="294" y="342"/>
                      </a:cubicBezTo>
                      <a:cubicBezTo>
                        <a:pt x="300" y="350"/>
                        <a:pt x="310" y="356"/>
                        <a:pt x="321" y="356"/>
                      </a:cubicBezTo>
                      <a:cubicBezTo>
                        <a:pt x="338" y="356"/>
                        <a:pt x="352" y="342"/>
                        <a:pt x="353" y="325"/>
                      </a:cubicBezTo>
                      <a:cubicBezTo>
                        <a:pt x="353" y="324"/>
                        <a:pt x="353" y="324"/>
                        <a:pt x="353" y="323"/>
                      </a:cubicBezTo>
                      <a:cubicBezTo>
                        <a:pt x="353" y="323"/>
                        <a:pt x="353" y="323"/>
                        <a:pt x="353" y="323"/>
                      </a:cubicBezTo>
                      <a:cubicBezTo>
                        <a:pt x="353" y="298"/>
                        <a:pt x="353" y="298"/>
                        <a:pt x="353" y="298"/>
                      </a:cubicBezTo>
                      <a:cubicBezTo>
                        <a:pt x="353" y="270"/>
                        <a:pt x="353" y="213"/>
                        <a:pt x="353" y="95"/>
                      </a:cubicBezTo>
                      <a:cubicBezTo>
                        <a:pt x="353" y="70"/>
                        <a:pt x="343" y="47"/>
                        <a:pt x="32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8574833" y="1314453"/>
                <a:ext cx="445893" cy="588960"/>
                <a:chOff x="5353050" y="2446338"/>
                <a:chExt cx="1484313" cy="1960562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5353050" y="2446338"/>
                  <a:ext cx="1484313" cy="1484312"/>
                </a:xfrm>
                <a:custGeom>
                  <a:avLst/>
                  <a:gdLst>
                    <a:gd name="T0" fmla="*/ 198 w 396"/>
                    <a:gd name="T1" fmla="*/ 0 h 396"/>
                    <a:gd name="T2" fmla="*/ 0 w 396"/>
                    <a:gd name="T3" fmla="*/ 198 h 396"/>
                    <a:gd name="T4" fmla="*/ 198 w 396"/>
                    <a:gd name="T5" fmla="*/ 396 h 396"/>
                    <a:gd name="T6" fmla="*/ 396 w 396"/>
                    <a:gd name="T7" fmla="*/ 198 h 396"/>
                    <a:gd name="T8" fmla="*/ 198 w 396"/>
                    <a:gd name="T9" fmla="*/ 0 h 396"/>
                    <a:gd name="T10" fmla="*/ 198 w 396"/>
                    <a:gd name="T11" fmla="*/ 369 h 396"/>
                    <a:gd name="T12" fmla="*/ 27 w 396"/>
                    <a:gd name="T13" fmla="*/ 198 h 396"/>
                    <a:gd name="T14" fmla="*/ 198 w 396"/>
                    <a:gd name="T15" fmla="*/ 28 h 396"/>
                    <a:gd name="T16" fmla="*/ 368 w 396"/>
                    <a:gd name="T17" fmla="*/ 198 h 396"/>
                    <a:gd name="T18" fmla="*/ 198 w 396"/>
                    <a:gd name="T19" fmla="*/ 369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6" h="396">
                      <a:moveTo>
                        <a:pt x="198" y="0"/>
                      </a:moveTo>
                      <a:cubicBezTo>
                        <a:pt x="88" y="0"/>
                        <a:pt x="0" y="89"/>
                        <a:pt x="0" y="198"/>
                      </a:cubicBezTo>
                      <a:cubicBezTo>
                        <a:pt x="0" y="308"/>
                        <a:pt x="88" y="396"/>
                        <a:pt x="198" y="396"/>
                      </a:cubicBezTo>
                      <a:cubicBezTo>
                        <a:pt x="307" y="396"/>
                        <a:pt x="396" y="308"/>
                        <a:pt x="396" y="198"/>
                      </a:cubicBezTo>
                      <a:cubicBezTo>
                        <a:pt x="396" y="89"/>
                        <a:pt x="307" y="0"/>
                        <a:pt x="198" y="0"/>
                      </a:cubicBezTo>
                      <a:close/>
                      <a:moveTo>
                        <a:pt x="198" y="369"/>
                      </a:moveTo>
                      <a:cubicBezTo>
                        <a:pt x="104" y="369"/>
                        <a:pt x="27" y="292"/>
                        <a:pt x="27" y="198"/>
                      </a:cubicBezTo>
                      <a:cubicBezTo>
                        <a:pt x="27" y="104"/>
                        <a:pt x="104" y="28"/>
                        <a:pt x="198" y="28"/>
                      </a:cubicBezTo>
                      <a:cubicBezTo>
                        <a:pt x="292" y="28"/>
                        <a:pt x="368" y="104"/>
                        <a:pt x="368" y="198"/>
                      </a:cubicBezTo>
                      <a:cubicBezTo>
                        <a:pt x="368" y="292"/>
                        <a:pt x="292" y="369"/>
                        <a:pt x="198" y="3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5713413" y="2806700"/>
                  <a:ext cx="738188" cy="738187"/>
                </a:xfrm>
                <a:custGeom>
                  <a:avLst/>
                  <a:gdLst>
                    <a:gd name="T0" fmla="*/ 288 w 465"/>
                    <a:gd name="T1" fmla="*/ 0 h 465"/>
                    <a:gd name="T2" fmla="*/ 177 w 465"/>
                    <a:gd name="T3" fmla="*/ 0 h 465"/>
                    <a:gd name="T4" fmla="*/ 177 w 465"/>
                    <a:gd name="T5" fmla="*/ 177 h 465"/>
                    <a:gd name="T6" fmla="*/ 0 w 465"/>
                    <a:gd name="T7" fmla="*/ 177 h 465"/>
                    <a:gd name="T8" fmla="*/ 0 w 465"/>
                    <a:gd name="T9" fmla="*/ 288 h 465"/>
                    <a:gd name="T10" fmla="*/ 177 w 465"/>
                    <a:gd name="T11" fmla="*/ 288 h 465"/>
                    <a:gd name="T12" fmla="*/ 177 w 465"/>
                    <a:gd name="T13" fmla="*/ 465 h 465"/>
                    <a:gd name="T14" fmla="*/ 288 w 465"/>
                    <a:gd name="T15" fmla="*/ 465 h 465"/>
                    <a:gd name="T16" fmla="*/ 288 w 465"/>
                    <a:gd name="T17" fmla="*/ 288 h 465"/>
                    <a:gd name="T18" fmla="*/ 465 w 465"/>
                    <a:gd name="T19" fmla="*/ 288 h 465"/>
                    <a:gd name="T20" fmla="*/ 465 w 465"/>
                    <a:gd name="T21" fmla="*/ 177 h 465"/>
                    <a:gd name="T22" fmla="*/ 288 w 465"/>
                    <a:gd name="T23" fmla="*/ 177 h 465"/>
                    <a:gd name="T24" fmla="*/ 288 w 465"/>
                    <a:gd name="T25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5" h="465">
                      <a:moveTo>
                        <a:pt x="288" y="0"/>
                      </a:moveTo>
                      <a:lnTo>
                        <a:pt x="177" y="0"/>
                      </a:lnTo>
                      <a:lnTo>
                        <a:pt x="177" y="177"/>
                      </a:lnTo>
                      <a:lnTo>
                        <a:pt x="0" y="177"/>
                      </a:lnTo>
                      <a:lnTo>
                        <a:pt x="0" y="288"/>
                      </a:lnTo>
                      <a:lnTo>
                        <a:pt x="177" y="288"/>
                      </a:lnTo>
                      <a:lnTo>
                        <a:pt x="177" y="465"/>
                      </a:lnTo>
                      <a:lnTo>
                        <a:pt x="288" y="465"/>
                      </a:lnTo>
                      <a:lnTo>
                        <a:pt x="288" y="288"/>
                      </a:lnTo>
                      <a:lnTo>
                        <a:pt x="465" y="288"/>
                      </a:lnTo>
                      <a:lnTo>
                        <a:pt x="465" y="177"/>
                      </a:lnTo>
                      <a:lnTo>
                        <a:pt x="288" y="177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5" name="Oval 9"/>
                <p:cNvSpPr>
                  <a:spLocks noChangeArrowheads="1"/>
                </p:cNvSpPr>
                <p:nvPr/>
              </p:nvSpPr>
              <p:spPr bwMode="auto">
                <a:xfrm>
                  <a:off x="6489700" y="3919538"/>
                  <a:ext cx="93663" cy="9048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6" name="Oval 10"/>
                <p:cNvSpPr>
                  <a:spLocks noChangeArrowheads="1"/>
                </p:cNvSpPr>
                <p:nvPr/>
              </p:nvSpPr>
              <p:spPr bwMode="auto">
                <a:xfrm>
                  <a:off x="6608763" y="4114800"/>
                  <a:ext cx="93663" cy="93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7" name="Oval 11"/>
                <p:cNvSpPr>
                  <a:spLocks noChangeArrowheads="1"/>
                </p:cNvSpPr>
                <p:nvPr/>
              </p:nvSpPr>
              <p:spPr bwMode="auto">
                <a:xfrm>
                  <a:off x="6732588" y="4313238"/>
                  <a:ext cx="93663" cy="93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127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Swap Upgrade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0701" y="2717547"/>
            <a:ext cx="2462158" cy="21031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Balancer: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131076" y="1446626"/>
            <a:ext cx="5034798" cy="233172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63803" y="1956881"/>
            <a:ext cx="2156552" cy="167088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843006" y="1956881"/>
            <a:ext cx="2156552" cy="167088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77377" y="241904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77378" y="302096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56582" y="241904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56580" y="302096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7380" y="3549788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7380" y="4179197"/>
            <a:ext cx="1828800" cy="46634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Stage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37380" y="3549788"/>
            <a:ext cx="1828800" cy="46634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37380" y="4179197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131076" y="3935730"/>
            <a:ext cx="5034798" cy="233172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63803" y="4371240"/>
            <a:ext cx="2156552" cy="167088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843006" y="4371241"/>
            <a:ext cx="2156552" cy="167088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477377" y="483340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477378" y="543532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56582" y="483340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056580" y="5435322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240569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Upgrade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2" y="1447799"/>
            <a:ext cx="5891019" cy="433965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Performs a rolling upgrade on live service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Leverages Upgrade Domains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Developer Portal &amp; Service Management API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Automatic or Manual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Operating System Patches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276065" y="1444626"/>
            <a:ext cx="4151376" cy="4146801"/>
            <a:chOff x="1405522" y="1444625"/>
            <a:chExt cx="4151376" cy="4146801"/>
          </a:xfrm>
        </p:grpSpPr>
        <p:sp>
          <p:nvSpPr>
            <p:cNvPr id="9" name="Rectangle 8"/>
            <p:cNvSpPr/>
            <p:nvPr>
              <p:custDataLst>
                <p:tags r:id="rId1"/>
              </p:custDataLst>
            </p:nvPr>
          </p:nvSpPr>
          <p:spPr bwMode="auto">
            <a:xfrm>
              <a:off x="1405522" y="1444625"/>
              <a:ext cx="4151376" cy="414680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0" rIns="91436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Always assume you will have old and new versions of your service running side by side. </a:t>
              </a:r>
              <a:b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Write version aware code!</a:t>
              </a:r>
            </a:p>
          </p:txBody>
        </p:sp>
        <p:sp>
          <p:nvSpPr>
            <p:cNvPr id="21" name="Freeform 58"/>
            <p:cNvSpPr>
              <a:spLocks noEditPoints="1"/>
            </p:cNvSpPr>
            <p:nvPr/>
          </p:nvSpPr>
          <p:spPr bwMode="black">
            <a:xfrm>
              <a:off x="2850660" y="1825497"/>
              <a:ext cx="1439472" cy="1542854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90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Upgrade</a:t>
            </a:r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auto">
          <a:xfrm>
            <a:off x="3712474" y="1438778"/>
            <a:ext cx="2377440" cy="452717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 bwMode="auto">
          <a:xfrm>
            <a:off x="3895354" y="2114091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 bwMode="auto">
          <a:xfrm>
            <a:off x="4169674" y="2563885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3895354" y="3971083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6391506" y="1438778"/>
            <a:ext cx="2377440" cy="452717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6574386" y="2139685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6848706" y="2563885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 bwMode="auto">
          <a:xfrm>
            <a:off x="6574386" y="3996677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3171470" y="2516797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4169674" y="321824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 bwMode="auto">
          <a:xfrm>
            <a:off x="6848706" y="321824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 bwMode="auto">
          <a:xfrm>
            <a:off x="3171470" y="3171161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</a:p>
        </p:txBody>
      </p:sp>
      <p:sp>
        <p:nvSpPr>
          <p:cNvPr id="15" name="Rectangle 14"/>
          <p:cNvSpPr/>
          <p:nvPr>
            <p:custDataLst>
              <p:tags r:id="rId13"/>
            </p:custDataLst>
          </p:nvPr>
        </p:nvSpPr>
        <p:spPr bwMode="auto">
          <a:xfrm>
            <a:off x="4169674" y="4378634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6" name="Rectangle 15"/>
          <p:cNvSpPr/>
          <p:nvPr>
            <p:custDataLst>
              <p:tags r:id="rId14"/>
            </p:custDataLst>
          </p:nvPr>
        </p:nvSpPr>
        <p:spPr bwMode="auto">
          <a:xfrm>
            <a:off x="6848706" y="4378634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 bwMode="auto">
          <a:xfrm>
            <a:off x="3171470" y="4331546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 bwMode="auto">
          <a:xfrm>
            <a:off x="4169674" y="5032998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 bwMode="auto">
          <a:xfrm>
            <a:off x="6848706" y="5032998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 bwMode="auto">
          <a:xfrm>
            <a:off x="3171470" y="4985910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20701" y="2715768"/>
            <a:ext cx="2462158" cy="21031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Balancer: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37380" y="3547872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131585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9114" y="1695451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36107" y="1895138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274320" tIns="45718" rIns="27432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Logical unit, which determines how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particular service will be upgraded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6107" y="3167741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18" rIns="274320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 number of upgrade domains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 are configured for your application is </a:t>
            </a:r>
            <a:r>
              <a:rPr lang="en-US" sz="3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(five)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1885" y="4440345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18" rIns="274320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can control how many upgrade domains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application will use through the </a:t>
            </a: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Segoe UI Light" panose="020B0502040204020203" pitchFamily="34" charset="0"/>
              </a:rPr>
              <a:t>Upgrade Domains</a:t>
            </a:r>
          </a:p>
        </p:txBody>
      </p:sp>
    </p:spTree>
    <p:extLst>
      <p:ext uri="{BB962C8B-B14F-4D97-AF65-F5344CB8AC3E}">
        <p14:creationId xmlns:p14="http://schemas.microsoft.com/office/powerpoint/2010/main" val="106268005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0701" y="228600"/>
            <a:ext cx="11149013" cy="1107996"/>
          </a:xfrm>
        </p:spPr>
        <p:txBody>
          <a:bodyPr/>
          <a:lstStyle/>
          <a:p>
            <a:r>
              <a:rPr lang="en-US" dirty="0"/>
              <a:t>The High Scale Application Archetype</a:t>
            </a:r>
            <a:br>
              <a:rPr lang="en-US" dirty="0"/>
            </a:br>
            <a:r>
              <a:rPr lang="en-US" sz="2600" dirty="0">
                <a:solidFill>
                  <a:schemeClr val="accent4">
                    <a:alpha val="99000"/>
                  </a:schemeClr>
                </a:solidFill>
              </a:rPr>
              <a:t>Microsoft Azure provides a ‘pay-as-you-go’ scale out application platform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1615440" y="1695450"/>
            <a:ext cx="896112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Intelligent Network Load Balancer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1615440" y="2931124"/>
            <a:ext cx="896112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Stateless Web and/or Application Servers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1615440" y="3608921"/>
            <a:ext cx="448056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Stateless ‘Worker’ Machines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1615440" y="4876077"/>
            <a:ext cx="8961120" cy="13716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Up-Down Arrow 9"/>
          <p:cNvSpPr/>
          <p:nvPr>
            <p:custDataLst>
              <p:tags r:id="rId8"/>
            </p:custDataLst>
          </p:nvPr>
        </p:nvSpPr>
        <p:spPr bwMode="auto">
          <a:xfrm>
            <a:off x="8553450" y="3537841"/>
            <a:ext cx="365760" cy="1280160"/>
          </a:xfrm>
          <a:prstGeom prst="up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Up-Down Arrow 10"/>
          <p:cNvSpPr/>
          <p:nvPr>
            <p:custDataLst>
              <p:tags r:id="rId9"/>
            </p:custDataLst>
          </p:nvPr>
        </p:nvSpPr>
        <p:spPr bwMode="auto">
          <a:xfrm>
            <a:off x="3272790" y="4226026"/>
            <a:ext cx="354330" cy="550872"/>
          </a:xfrm>
          <a:prstGeom prst="up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ight Arrow 11"/>
          <p:cNvSpPr/>
          <p:nvPr>
            <p:custDataLst>
              <p:tags r:id="rId10"/>
            </p:custDataLst>
          </p:nvPr>
        </p:nvSpPr>
        <p:spPr bwMode="auto">
          <a:xfrm rot="5400000">
            <a:off x="5821680" y="2359007"/>
            <a:ext cx="548640" cy="457200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>
            <p:custDataLst>
              <p:tags r:id="rId11"/>
            </p:custDataLst>
          </p:nvPr>
        </p:nvSpPr>
        <p:spPr>
          <a:xfrm>
            <a:off x="3849983" y="4256007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Activation</a:t>
            </a:r>
          </a:p>
        </p:txBody>
      </p:sp>
      <p:sp>
        <p:nvSpPr>
          <p:cNvPr id="15" name="Rectangle 14"/>
          <p:cNvSpPr/>
          <p:nvPr>
            <p:custDataLst>
              <p:tags r:id="rId12"/>
            </p:custDataLst>
          </p:nvPr>
        </p:nvSpPr>
        <p:spPr>
          <a:xfrm>
            <a:off x="6348408" y="2356775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Activation</a:t>
            </a:r>
          </a:p>
        </p:txBody>
      </p:sp>
      <p:sp>
        <p:nvSpPr>
          <p:cNvPr id="16" name="Rectangle 15"/>
          <p:cNvSpPr/>
          <p:nvPr>
            <p:custDataLst>
              <p:tags r:id="rId13"/>
            </p:custDataLst>
          </p:nvPr>
        </p:nvSpPr>
        <p:spPr bwMode="auto">
          <a:xfrm>
            <a:off x="175260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 Tier</a:t>
            </a:r>
          </a:p>
        </p:txBody>
      </p:sp>
      <p:sp>
        <p:nvSpPr>
          <p:cNvPr id="17" name="Rectangle 16"/>
          <p:cNvSpPr/>
          <p:nvPr>
            <p:custDataLst>
              <p:tags r:id="rId14"/>
            </p:custDataLst>
          </p:nvPr>
        </p:nvSpPr>
        <p:spPr bwMode="auto">
          <a:xfrm>
            <a:off x="351282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Queues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>
            <p:custDataLst>
              <p:tags r:id="rId15"/>
            </p:custDataLst>
          </p:nvPr>
        </p:nvSpPr>
        <p:spPr bwMode="auto">
          <a:xfrm>
            <a:off x="527304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Key/Value</a:t>
            </a:r>
            <a:b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Datastores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>
            <p:custDataLst>
              <p:tags r:id="rId16"/>
            </p:custDataLst>
          </p:nvPr>
        </p:nvSpPr>
        <p:spPr bwMode="auto">
          <a:xfrm>
            <a:off x="703326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Partitioned RDBMS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>
            <p:custDataLst>
              <p:tags r:id="rId17"/>
            </p:custDataLst>
          </p:nvPr>
        </p:nvSpPr>
        <p:spPr bwMode="auto">
          <a:xfrm>
            <a:off x="879348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Shared Filesystem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91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Slots</a:t>
            </a:r>
          </a:p>
        </p:txBody>
      </p:sp>
      <p:grpSp>
        <p:nvGrpSpPr>
          <p:cNvPr id="3" name="Cloud Service"/>
          <p:cNvGrpSpPr/>
          <p:nvPr/>
        </p:nvGrpSpPr>
        <p:grpSpPr>
          <a:xfrm>
            <a:off x="297610" y="1241206"/>
            <a:ext cx="11330509" cy="3718073"/>
            <a:chOff x="297610" y="1707367"/>
            <a:chExt cx="11330509" cy="4739153"/>
          </a:xfrm>
        </p:grpSpPr>
        <p:sp>
          <p:nvSpPr>
            <p:cNvPr id="4" name="Cloud Service Boundary"/>
            <p:cNvSpPr/>
            <p:nvPr/>
          </p:nvSpPr>
          <p:spPr>
            <a:xfrm>
              <a:off x="297610" y="1707367"/>
              <a:ext cx="11330509" cy="47391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" name="Cloud Service Title"/>
            <p:cNvSpPr txBox="1"/>
            <p:nvPr/>
          </p:nvSpPr>
          <p:spPr>
            <a:xfrm>
              <a:off x="297610" y="1711400"/>
              <a:ext cx="11330509" cy="470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Service</a:t>
              </a:r>
            </a:p>
          </p:txBody>
        </p:sp>
      </p:grpSp>
      <p:sp>
        <p:nvSpPr>
          <p:cNvPr id="102" name="New Staging Slot"/>
          <p:cNvSpPr/>
          <p:nvPr/>
        </p:nvSpPr>
        <p:spPr>
          <a:xfrm>
            <a:off x="796624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New  Production Slot"/>
          <p:cNvSpPr/>
          <p:nvPr/>
        </p:nvSpPr>
        <p:spPr>
          <a:xfrm>
            <a:off x="6343984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Production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riginal Production Slot"/>
          <p:cNvSpPr/>
          <p:nvPr/>
        </p:nvSpPr>
        <p:spPr>
          <a:xfrm>
            <a:off x="796625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Production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Firewall"/>
          <p:cNvSpPr/>
          <p:nvPr/>
        </p:nvSpPr>
        <p:spPr>
          <a:xfrm>
            <a:off x="796625" y="4201574"/>
            <a:ext cx="478237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9" name="Load Balancer"/>
          <p:cNvSpPr/>
          <p:nvPr/>
        </p:nvSpPr>
        <p:spPr>
          <a:xfrm>
            <a:off x="1349017" y="4201574"/>
            <a:ext cx="4229979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sp>
        <p:nvSpPr>
          <p:cNvPr id="15" name="Original Staging Slot"/>
          <p:cNvSpPr/>
          <p:nvPr/>
        </p:nvSpPr>
        <p:spPr>
          <a:xfrm>
            <a:off x="6343985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Firewall"/>
          <p:cNvSpPr/>
          <p:nvPr/>
        </p:nvSpPr>
        <p:spPr>
          <a:xfrm>
            <a:off x="6343985" y="4201574"/>
            <a:ext cx="478237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17" name="Load Balancer"/>
          <p:cNvSpPr/>
          <p:nvPr/>
        </p:nvSpPr>
        <p:spPr>
          <a:xfrm>
            <a:off x="6896377" y="4201574"/>
            <a:ext cx="4229979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grpSp>
        <p:nvGrpSpPr>
          <p:cNvPr id="92" name="First Deployment"/>
          <p:cNvGrpSpPr/>
          <p:nvPr/>
        </p:nvGrpSpPr>
        <p:grpSpPr>
          <a:xfrm>
            <a:off x="1383395" y="2212894"/>
            <a:ext cx="3422983" cy="3472688"/>
            <a:chOff x="1383395" y="2679055"/>
            <a:chExt cx="3422983" cy="3472688"/>
          </a:xfrm>
        </p:grpSpPr>
        <p:grpSp>
          <p:nvGrpSpPr>
            <p:cNvPr id="20" name="Worker Role Instance2"/>
            <p:cNvGrpSpPr/>
            <p:nvPr/>
          </p:nvGrpSpPr>
          <p:grpSpPr>
            <a:xfrm>
              <a:off x="3648698" y="3259228"/>
              <a:ext cx="1081944" cy="1081942"/>
              <a:chOff x="3388996" y="3568455"/>
              <a:chExt cx="1081944" cy="108194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22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23" name="Freeform 22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4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Worker Endpoint2"/>
            <p:cNvGrpSpPr/>
            <p:nvPr/>
          </p:nvGrpSpPr>
          <p:grpSpPr>
            <a:xfrm rot="5400000">
              <a:off x="4241118" y="2896192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6" name="Oval 25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9" name="Worker Role Instance1"/>
            <p:cNvGrpSpPr/>
            <p:nvPr/>
          </p:nvGrpSpPr>
          <p:grpSpPr>
            <a:xfrm>
              <a:off x="3496298" y="3106828"/>
              <a:ext cx="1081944" cy="1081942"/>
              <a:chOff x="3388996" y="3568455"/>
              <a:chExt cx="1081944" cy="108194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31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32" name="Freeform 31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33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4" name="Worker Endpoint1"/>
            <p:cNvGrpSpPr/>
            <p:nvPr/>
          </p:nvGrpSpPr>
          <p:grpSpPr>
            <a:xfrm rot="5400000">
              <a:off x="3295155" y="2894025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38" name="Web Role Instance2"/>
            <p:cNvGrpSpPr/>
            <p:nvPr/>
          </p:nvGrpSpPr>
          <p:grpSpPr>
            <a:xfrm>
              <a:off x="1535795" y="3259228"/>
              <a:ext cx="1081944" cy="1081942"/>
              <a:chOff x="3388996" y="2389349"/>
              <a:chExt cx="1081944" cy="108194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40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41" name="Freeform 40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2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43" name="Load Balanced Web Endpoint"/>
            <p:cNvGrpSpPr/>
            <p:nvPr/>
          </p:nvGrpSpPr>
          <p:grpSpPr>
            <a:xfrm rot="16200000" flipH="1">
              <a:off x="2261151" y="4125899"/>
              <a:ext cx="496078" cy="427830"/>
              <a:chOff x="1809073" y="3186639"/>
              <a:chExt cx="496078" cy="42783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2111174" y="3396421"/>
                <a:ext cx="19397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2108820" y="3291530"/>
                <a:ext cx="301221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6200000">
                <a:off x="1809073" y="3266997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47" name="Web Role Instance1"/>
            <p:cNvGrpSpPr/>
            <p:nvPr/>
          </p:nvGrpSpPr>
          <p:grpSpPr>
            <a:xfrm>
              <a:off x="1383395" y="3106828"/>
              <a:ext cx="1081944" cy="1081942"/>
              <a:chOff x="3388996" y="2389349"/>
              <a:chExt cx="1081944" cy="108194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49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50" name="Freeform 49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52" name="Web Endpoint"/>
            <p:cNvGrpSpPr/>
            <p:nvPr/>
          </p:nvGrpSpPr>
          <p:grpSpPr>
            <a:xfrm rot="5400000">
              <a:off x="1152929" y="4879972"/>
              <a:ext cx="2193252" cy="350290"/>
              <a:chOff x="404192" y="2764385"/>
              <a:chExt cx="2193252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2247154" y="2764385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80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91705" y="2893810"/>
                <a:ext cx="164110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 rot="16200000">
                <a:off x="404192" y="2764386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93" name="Second Deployment"/>
          <p:cNvGrpSpPr/>
          <p:nvPr/>
        </p:nvGrpSpPr>
        <p:grpSpPr>
          <a:xfrm>
            <a:off x="7040458" y="2212894"/>
            <a:ext cx="3422983" cy="3472688"/>
            <a:chOff x="7040458" y="2679055"/>
            <a:chExt cx="3422983" cy="3472688"/>
          </a:xfrm>
        </p:grpSpPr>
        <p:grpSp>
          <p:nvGrpSpPr>
            <p:cNvPr id="56" name="Worker Role Instance2"/>
            <p:cNvGrpSpPr/>
            <p:nvPr/>
          </p:nvGrpSpPr>
          <p:grpSpPr>
            <a:xfrm>
              <a:off x="9305761" y="3259228"/>
              <a:ext cx="1081944" cy="1081942"/>
              <a:chOff x="3388996" y="3568455"/>
              <a:chExt cx="1081944" cy="108194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58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59" name="Freeform 58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61" name="Worker Endpoint2"/>
            <p:cNvGrpSpPr/>
            <p:nvPr/>
          </p:nvGrpSpPr>
          <p:grpSpPr>
            <a:xfrm rot="5400000">
              <a:off x="9898181" y="2896192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2" name="Oval 61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65" name="Worker Role Instance1"/>
            <p:cNvGrpSpPr/>
            <p:nvPr/>
          </p:nvGrpSpPr>
          <p:grpSpPr>
            <a:xfrm>
              <a:off x="9153361" y="3106828"/>
              <a:ext cx="1081944" cy="1081942"/>
              <a:chOff x="3388996" y="3568455"/>
              <a:chExt cx="1081944" cy="108194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67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68" name="Freeform 67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9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70" name="Worker Endpoint1"/>
            <p:cNvGrpSpPr/>
            <p:nvPr/>
          </p:nvGrpSpPr>
          <p:grpSpPr>
            <a:xfrm rot="5400000">
              <a:off x="8952218" y="2894025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74" name="Web Role Instance2"/>
            <p:cNvGrpSpPr/>
            <p:nvPr/>
          </p:nvGrpSpPr>
          <p:grpSpPr>
            <a:xfrm>
              <a:off x="7192858" y="3259228"/>
              <a:ext cx="1081944" cy="1081942"/>
              <a:chOff x="3388996" y="2389349"/>
              <a:chExt cx="1081944" cy="108194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76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77" name="Freeform 76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79" name="Load Balanced Web Endpoint"/>
            <p:cNvGrpSpPr/>
            <p:nvPr/>
          </p:nvGrpSpPr>
          <p:grpSpPr>
            <a:xfrm rot="16200000" flipH="1">
              <a:off x="7918214" y="4125899"/>
              <a:ext cx="496078" cy="427830"/>
              <a:chOff x="1809073" y="3186639"/>
              <a:chExt cx="496078" cy="42783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0" name="Rectangle 79"/>
              <p:cNvSpPr/>
              <p:nvPr/>
            </p:nvSpPr>
            <p:spPr>
              <a:xfrm>
                <a:off x="2111174" y="3396421"/>
                <a:ext cx="19397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2108820" y="3291530"/>
                <a:ext cx="301221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 rot="16200000">
                <a:off x="1809073" y="3266997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3" name="Web Role Instance1"/>
            <p:cNvGrpSpPr/>
            <p:nvPr/>
          </p:nvGrpSpPr>
          <p:grpSpPr>
            <a:xfrm>
              <a:off x="7040458" y="3106828"/>
              <a:ext cx="1081944" cy="1081942"/>
              <a:chOff x="3388996" y="2389349"/>
              <a:chExt cx="1081944" cy="108194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85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86" name="Freeform 85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88" name="Web Endpoint"/>
            <p:cNvGrpSpPr/>
            <p:nvPr/>
          </p:nvGrpSpPr>
          <p:grpSpPr>
            <a:xfrm rot="5400000">
              <a:off x="6809992" y="4879972"/>
              <a:ext cx="2193252" cy="350290"/>
              <a:chOff x="404192" y="2764385"/>
              <a:chExt cx="2193252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9" name="Oval 88"/>
              <p:cNvSpPr/>
              <p:nvPr/>
            </p:nvSpPr>
            <p:spPr>
              <a:xfrm>
                <a:off x="2247154" y="2764385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80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1705" y="2893810"/>
                <a:ext cx="164110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 rot="16200000">
                <a:off x="404192" y="2764386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97" name="VIP SWAP"/>
          <p:cNvGrpSpPr/>
          <p:nvPr/>
        </p:nvGrpSpPr>
        <p:grpSpPr>
          <a:xfrm>
            <a:off x="4984456" y="5685582"/>
            <a:ext cx="1956816" cy="484632"/>
            <a:chOff x="4984456" y="6151743"/>
            <a:chExt cx="1956816" cy="484632"/>
          </a:xfrm>
        </p:grpSpPr>
        <p:sp>
          <p:nvSpPr>
            <p:cNvPr id="94" name="Right Arrow 93"/>
            <p:cNvSpPr/>
            <p:nvPr/>
          </p:nvSpPr>
          <p:spPr>
            <a:xfrm>
              <a:off x="5962864" y="6151743"/>
              <a:ext cx="978408" cy="484632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5" name="Left Arrow 94"/>
            <p:cNvSpPr/>
            <p:nvPr/>
          </p:nvSpPr>
          <p:spPr>
            <a:xfrm>
              <a:off x="4984456" y="6151743"/>
              <a:ext cx="978408" cy="48463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84456" y="6209296"/>
              <a:ext cx="195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VIP SWAP</a:t>
              </a:r>
            </a:p>
          </p:txBody>
        </p:sp>
      </p:grpSp>
      <p:sp>
        <p:nvSpPr>
          <p:cNvPr id="19" name="Staging Endpoint"/>
          <p:cNvSpPr/>
          <p:nvPr/>
        </p:nvSpPr>
        <p:spPr>
          <a:xfrm>
            <a:off x="5966889" y="4959278"/>
            <a:ext cx="5661229" cy="355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GUID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.cloudapp.net and Virtual IP (VIP2)</a:t>
            </a:r>
          </a:p>
        </p:txBody>
      </p:sp>
      <p:sp>
        <p:nvSpPr>
          <p:cNvPr id="18" name="Production Endpoint"/>
          <p:cNvSpPr/>
          <p:nvPr/>
        </p:nvSpPr>
        <p:spPr>
          <a:xfrm>
            <a:off x="297610" y="4959278"/>
            <a:ext cx="5669280" cy="355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CloudServiceName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.cloudapp.net and Virtual IP (VIP1)</a:t>
            </a:r>
          </a:p>
        </p:txBody>
      </p:sp>
    </p:spTree>
    <p:extLst>
      <p:ext uri="{BB962C8B-B14F-4D97-AF65-F5344CB8AC3E}">
        <p14:creationId xmlns:p14="http://schemas.microsoft.com/office/powerpoint/2010/main" val="405547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46393 3.703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0.46471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6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6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3" grpId="1" animBg="1"/>
      <p:bldP spid="7" grpId="0" animBg="1"/>
      <p:bldP spid="15" grpId="0" animBg="1"/>
      <p:bldP spid="19" grpId="0" animBg="1"/>
      <p:bldP spid="19" grpId="1" animBg="1"/>
      <p:bldP spid="18" grpId="0" animBg="1"/>
      <p:bldP spid="18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Deploying Cloud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41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Monitoring Cloud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44" y="3819024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381" y="3819024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07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2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Services - Azure’s original </a:t>
            </a:r>
            <a:r>
              <a:rPr lang="en-US" dirty="0" err="1"/>
              <a:t>PaaS</a:t>
            </a:r>
            <a:r>
              <a:rPr lang="en-US" dirty="0"/>
              <a:t> solution</a:t>
            </a:r>
          </a:p>
        </p:txBody>
      </p:sp>
      <p:sp>
        <p:nvSpPr>
          <p:cNvPr id="6" name="Cloud Services Icon"/>
          <p:cNvSpPr>
            <a:spLocks noChangeAspect="1"/>
          </p:cNvSpPr>
          <p:nvPr/>
        </p:nvSpPr>
        <p:spPr>
          <a:xfrm>
            <a:off x="529720" y="2344394"/>
            <a:ext cx="3666937" cy="3098874"/>
          </a:xfrm>
          <a:custGeom>
            <a:avLst/>
            <a:gdLst>
              <a:gd name="connsiteX0" fmla="*/ 1288941 w 3334427"/>
              <a:gd name="connsiteY0" fmla="*/ 1538005 h 2817885"/>
              <a:gd name="connsiteX1" fmla="*/ 1444454 w 3334427"/>
              <a:gd name="connsiteY1" fmla="*/ 1693518 h 2817885"/>
              <a:gd name="connsiteX2" fmla="*/ 1288941 w 3334427"/>
              <a:gd name="connsiteY2" fmla="*/ 1849031 h 2817885"/>
              <a:gd name="connsiteX3" fmla="*/ 1133428 w 3334427"/>
              <a:gd name="connsiteY3" fmla="*/ 1693518 h 2817885"/>
              <a:gd name="connsiteX4" fmla="*/ 1288941 w 3334427"/>
              <a:gd name="connsiteY4" fmla="*/ 1538005 h 2817885"/>
              <a:gd name="connsiteX5" fmla="*/ 1256190 w 3334427"/>
              <a:gd name="connsiteY5" fmla="*/ 1221811 h 2817885"/>
              <a:gd name="connsiteX6" fmla="*/ 1228064 w 3334427"/>
              <a:gd name="connsiteY6" fmla="*/ 1349135 h 2817885"/>
              <a:gd name="connsiteX7" fmla="*/ 1218299 w 3334427"/>
              <a:gd name="connsiteY7" fmla="*/ 1350119 h 2817885"/>
              <a:gd name="connsiteX8" fmla="*/ 1092962 w 3334427"/>
              <a:gd name="connsiteY8" fmla="*/ 1402861 h 2817885"/>
              <a:gd name="connsiteX9" fmla="*/ 1088718 w 3334427"/>
              <a:gd name="connsiteY9" fmla="*/ 1406363 h 2817885"/>
              <a:gd name="connsiteX10" fmla="*/ 979011 w 3334427"/>
              <a:gd name="connsiteY10" fmla="*/ 1336354 h 2817885"/>
              <a:gd name="connsiteX11" fmla="*/ 932235 w 3334427"/>
              <a:gd name="connsiteY11" fmla="*/ 1383131 h 2817885"/>
              <a:gd name="connsiteX12" fmla="*/ 1002209 w 3334427"/>
              <a:gd name="connsiteY12" fmla="*/ 1492783 h 2817885"/>
              <a:gd name="connsiteX13" fmla="*/ 998285 w 3334427"/>
              <a:gd name="connsiteY13" fmla="*/ 1497539 h 2817885"/>
              <a:gd name="connsiteX14" fmla="*/ 945543 w 3334427"/>
              <a:gd name="connsiteY14" fmla="*/ 1622876 h 2817885"/>
              <a:gd name="connsiteX15" fmla="*/ 944625 w 3334427"/>
              <a:gd name="connsiteY15" fmla="*/ 1631978 h 2817885"/>
              <a:gd name="connsiteX16" fmla="*/ 817235 w 3334427"/>
              <a:gd name="connsiteY16" fmla="*/ 1660118 h 2817885"/>
              <a:gd name="connsiteX17" fmla="*/ 817234 w 3334427"/>
              <a:gd name="connsiteY17" fmla="*/ 1726269 h 2817885"/>
              <a:gd name="connsiteX18" fmla="*/ 944558 w 3334427"/>
              <a:gd name="connsiteY18" fmla="*/ 1754394 h 2817885"/>
              <a:gd name="connsiteX19" fmla="*/ 945543 w 3334427"/>
              <a:gd name="connsiteY19" fmla="*/ 1764160 h 2817885"/>
              <a:gd name="connsiteX20" fmla="*/ 998285 w 3334427"/>
              <a:gd name="connsiteY20" fmla="*/ 1889497 h 2817885"/>
              <a:gd name="connsiteX21" fmla="*/ 1001786 w 3334427"/>
              <a:gd name="connsiteY21" fmla="*/ 1893741 h 2817885"/>
              <a:gd name="connsiteX22" fmla="*/ 931776 w 3334427"/>
              <a:gd name="connsiteY22" fmla="*/ 2003448 h 2817885"/>
              <a:gd name="connsiteX23" fmla="*/ 978553 w 3334427"/>
              <a:gd name="connsiteY23" fmla="*/ 2050224 h 2817885"/>
              <a:gd name="connsiteX24" fmla="*/ 1088206 w 3334427"/>
              <a:gd name="connsiteY24" fmla="*/ 1980250 h 2817885"/>
              <a:gd name="connsiteX25" fmla="*/ 1092962 w 3334427"/>
              <a:gd name="connsiteY25" fmla="*/ 1984175 h 2817885"/>
              <a:gd name="connsiteX26" fmla="*/ 1218299 w 3334427"/>
              <a:gd name="connsiteY26" fmla="*/ 2036917 h 2817885"/>
              <a:gd name="connsiteX27" fmla="*/ 1227403 w 3334427"/>
              <a:gd name="connsiteY27" fmla="*/ 2037834 h 2817885"/>
              <a:gd name="connsiteX28" fmla="*/ 1255542 w 3334427"/>
              <a:gd name="connsiteY28" fmla="*/ 2165224 h 2817885"/>
              <a:gd name="connsiteX29" fmla="*/ 1321693 w 3334427"/>
              <a:gd name="connsiteY29" fmla="*/ 2165224 h 2817885"/>
              <a:gd name="connsiteX30" fmla="*/ 1349819 w 3334427"/>
              <a:gd name="connsiteY30" fmla="*/ 2037901 h 2817885"/>
              <a:gd name="connsiteX31" fmla="*/ 1359583 w 3334427"/>
              <a:gd name="connsiteY31" fmla="*/ 2036917 h 2817885"/>
              <a:gd name="connsiteX32" fmla="*/ 1484920 w 3334427"/>
              <a:gd name="connsiteY32" fmla="*/ 1984175 h 2817885"/>
              <a:gd name="connsiteX33" fmla="*/ 1489163 w 3334427"/>
              <a:gd name="connsiteY33" fmla="*/ 1980674 h 2817885"/>
              <a:gd name="connsiteX34" fmla="*/ 1598871 w 3334427"/>
              <a:gd name="connsiteY34" fmla="*/ 2050683 h 2817885"/>
              <a:gd name="connsiteX35" fmla="*/ 1645646 w 3334427"/>
              <a:gd name="connsiteY35" fmla="*/ 2003907 h 2817885"/>
              <a:gd name="connsiteX36" fmla="*/ 1575673 w 3334427"/>
              <a:gd name="connsiteY36" fmla="*/ 1894254 h 2817885"/>
              <a:gd name="connsiteX37" fmla="*/ 1579598 w 3334427"/>
              <a:gd name="connsiteY37" fmla="*/ 1889497 h 2817885"/>
              <a:gd name="connsiteX38" fmla="*/ 1632340 w 3334427"/>
              <a:gd name="connsiteY38" fmla="*/ 1764160 h 2817885"/>
              <a:gd name="connsiteX39" fmla="*/ 1633258 w 3334427"/>
              <a:gd name="connsiteY39" fmla="*/ 1755058 h 2817885"/>
              <a:gd name="connsiteX40" fmla="*/ 1760648 w 3334427"/>
              <a:gd name="connsiteY40" fmla="*/ 1726917 h 2817885"/>
              <a:gd name="connsiteX41" fmla="*/ 1760649 w 3334427"/>
              <a:gd name="connsiteY41" fmla="*/ 1660766 h 2817885"/>
              <a:gd name="connsiteX42" fmla="*/ 1633324 w 3334427"/>
              <a:gd name="connsiteY42" fmla="*/ 1632641 h 2817885"/>
              <a:gd name="connsiteX43" fmla="*/ 1632340 w 3334427"/>
              <a:gd name="connsiteY43" fmla="*/ 1622876 h 2817885"/>
              <a:gd name="connsiteX44" fmla="*/ 1579598 w 3334427"/>
              <a:gd name="connsiteY44" fmla="*/ 1497539 h 2817885"/>
              <a:gd name="connsiteX45" fmla="*/ 1576097 w 3334427"/>
              <a:gd name="connsiteY45" fmla="*/ 1493295 h 2817885"/>
              <a:gd name="connsiteX46" fmla="*/ 1646105 w 3334427"/>
              <a:gd name="connsiteY46" fmla="*/ 1383589 h 2817885"/>
              <a:gd name="connsiteX47" fmla="*/ 1599329 w 3334427"/>
              <a:gd name="connsiteY47" fmla="*/ 1336813 h 2817885"/>
              <a:gd name="connsiteX48" fmla="*/ 1489677 w 3334427"/>
              <a:gd name="connsiteY48" fmla="*/ 1406786 h 2817885"/>
              <a:gd name="connsiteX49" fmla="*/ 1484920 w 3334427"/>
              <a:gd name="connsiteY49" fmla="*/ 1402861 h 2817885"/>
              <a:gd name="connsiteX50" fmla="*/ 1359583 w 3334427"/>
              <a:gd name="connsiteY50" fmla="*/ 1350119 h 2817885"/>
              <a:gd name="connsiteX51" fmla="*/ 1350481 w 3334427"/>
              <a:gd name="connsiteY51" fmla="*/ 1349202 h 2817885"/>
              <a:gd name="connsiteX52" fmla="*/ 1322342 w 3334427"/>
              <a:gd name="connsiteY52" fmla="*/ 1221811 h 2817885"/>
              <a:gd name="connsiteX53" fmla="*/ 2115711 w 3334427"/>
              <a:gd name="connsiteY53" fmla="*/ 1016035 h 2817885"/>
              <a:gd name="connsiteX54" fmla="*/ 2271224 w 3334427"/>
              <a:gd name="connsiteY54" fmla="*/ 1171548 h 2817885"/>
              <a:gd name="connsiteX55" fmla="*/ 2115711 w 3334427"/>
              <a:gd name="connsiteY55" fmla="*/ 1327061 h 2817885"/>
              <a:gd name="connsiteX56" fmla="*/ 1960198 w 3334427"/>
              <a:gd name="connsiteY56" fmla="*/ 1171548 h 2817885"/>
              <a:gd name="connsiteX57" fmla="*/ 2115711 w 3334427"/>
              <a:gd name="connsiteY57" fmla="*/ 1016035 h 2817885"/>
              <a:gd name="connsiteX58" fmla="*/ 2082960 w 3334427"/>
              <a:gd name="connsiteY58" fmla="*/ 699841 h 2817885"/>
              <a:gd name="connsiteX59" fmla="*/ 2054834 w 3334427"/>
              <a:gd name="connsiteY59" fmla="*/ 827165 h 2817885"/>
              <a:gd name="connsiteX60" fmla="*/ 2045069 w 3334427"/>
              <a:gd name="connsiteY60" fmla="*/ 828149 h 2817885"/>
              <a:gd name="connsiteX61" fmla="*/ 1919732 w 3334427"/>
              <a:gd name="connsiteY61" fmla="*/ 880891 h 2817885"/>
              <a:gd name="connsiteX62" fmla="*/ 1915488 w 3334427"/>
              <a:gd name="connsiteY62" fmla="*/ 884393 h 2817885"/>
              <a:gd name="connsiteX63" fmla="*/ 1805781 w 3334427"/>
              <a:gd name="connsiteY63" fmla="*/ 814384 h 2817885"/>
              <a:gd name="connsiteX64" fmla="*/ 1759005 w 3334427"/>
              <a:gd name="connsiteY64" fmla="*/ 861161 h 2817885"/>
              <a:gd name="connsiteX65" fmla="*/ 1828979 w 3334427"/>
              <a:gd name="connsiteY65" fmla="*/ 970813 h 2817885"/>
              <a:gd name="connsiteX66" fmla="*/ 1825055 w 3334427"/>
              <a:gd name="connsiteY66" fmla="*/ 975569 h 2817885"/>
              <a:gd name="connsiteX67" fmla="*/ 1772313 w 3334427"/>
              <a:gd name="connsiteY67" fmla="*/ 1100906 h 2817885"/>
              <a:gd name="connsiteX68" fmla="*/ 1771395 w 3334427"/>
              <a:gd name="connsiteY68" fmla="*/ 1110008 h 2817885"/>
              <a:gd name="connsiteX69" fmla="*/ 1644005 w 3334427"/>
              <a:gd name="connsiteY69" fmla="*/ 1138148 h 2817885"/>
              <a:gd name="connsiteX70" fmla="*/ 1644004 w 3334427"/>
              <a:gd name="connsiteY70" fmla="*/ 1204299 h 2817885"/>
              <a:gd name="connsiteX71" fmla="*/ 1771328 w 3334427"/>
              <a:gd name="connsiteY71" fmla="*/ 1232424 h 2817885"/>
              <a:gd name="connsiteX72" fmla="*/ 1772313 w 3334427"/>
              <a:gd name="connsiteY72" fmla="*/ 1242190 h 2817885"/>
              <a:gd name="connsiteX73" fmla="*/ 1825055 w 3334427"/>
              <a:gd name="connsiteY73" fmla="*/ 1367527 h 2817885"/>
              <a:gd name="connsiteX74" fmla="*/ 1828556 w 3334427"/>
              <a:gd name="connsiteY74" fmla="*/ 1371771 h 2817885"/>
              <a:gd name="connsiteX75" fmla="*/ 1758546 w 3334427"/>
              <a:gd name="connsiteY75" fmla="*/ 1481478 h 2817885"/>
              <a:gd name="connsiteX76" fmla="*/ 1805323 w 3334427"/>
              <a:gd name="connsiteY76" fmla="*/ 1528254 h 2817885"/>
              <a:gd name="connsiteX77" fmla="*/ 1914976 w 3334427"/>
              <a:gd name="connsiteY77" fmla="*/ 1458280 h 2817885"/>
              <a:gd name="connsiteX78" fmla="*/ 1919732 w 3334427"/>
              <a:gd name="connsiteY78" fmla="*/ 1462205 h 2817885"/>
              <a:gd name="connsiteX79" fmla="*/ 2045069 w 3334427"/>
              <a:gd name="connsiteY79" fmla="*/ 1514947 h 2817885"/>
              <a:gd name="connsiteX80" fmla="*/ 2054173 w 3334427"/>
              <a:gd name="connsiteY80" fmla="*/ 1515864 h 2817885"/>
              <a:gd name="connsiteX81" fmla="*/ 2082312 w 3334427"/>
              <a:gd name="connsiteY81" fmla="*/ 1643254 h 2817885"/>
              <a:gd name="connsiteX82" fmla="*/ 2148463 w 3334427"/>
              <a:gd name="connsiteY82" fmla="*/ 1643254 h 2817885"/>
              <a:gd name="connsiteX83" fmla="*/ 2176589 w 3334427"/>
              <a:gd name="connsiteY83" fmla="*/ 1515931 h 2817885"/>
              <a:gd name="connsiteX84" fmla="*/ 2186353 w 3334427"/>
              <a:gd name="connsiteY84" fmla="*/ 1514947 h 2817885"/>
              <a:gd name="connsiteX85" fmla="*/ 2311690 w 3334427"/>
              <a:gd name="connsiteY85" fmla="*/ 1462205 h 2817885"/>
              <a:gd name="connsiteX86" fmla="*/ 2315933 w 3334427"/>
              <a:gd name="connsiteY86" fmla="*/ 1458704 h 2817885"/>
              <a:gd name="connsiteX87" fmla="*/ 2425641 w 3334427"/>
              <a:gd name="connsiteY87" fmla="*/ 1528713 h 2817885"/>
              <a:gd name="connsiteX88" fmla="*/ 2472416 w 3334427"/>
              <a:gd name="connsiteY88" fmla="*/ 1481937 h 2817885"/>
              <a:gd name="connsiteX89" fmla="*/ 2402443 w 3334427"/>
              <a:gd name="connsiteY89" fmla="*/ 1372284 h 2817885"/>
              <a:gd name="connsiteX90" fmla="*/ 2406368 w 3334427"/>
              <a:gd name="connsiteY90" fmla="*/ 1367527 h 2817885"/>
              <a:gd name="connsiteX91" fmla="*/ 2459110 w 3334427"/>
              <a:gd name="connsiteY91" fmla="*/ 1242190 h 2817885"/>
              <a:gd name="connsiteX92" fmla="*/ 2460028 w 3334427"/>
              <a:gd name="connsiteY92" fmla="*/ 1233088 h 2817885"/>
              <a:gd name="connsiteX93" fmla="*/ 2587418 w 3334427"/>
              <a:gd name="connsiteY93" fmla="*/ 1204947 h 2817885"/>
              <a:gd name="connsiteX94" fmla="*/ 2587419 w 3334427"/>
              <a:gd name="connsiteY94" fmla="*/ 1138796 h 2817885"/>
              <a:gd name="connsiteX95" fmla="*/ 2460094 w 3334427"/>
              <a:gd name="connsiteY95" fmla="*/ 1110671 h 2817885"/>
              <a:gd name="connsiteX96" fmla="*/ 2459110 w 3334427"/>
              <a:gd name="connsiteY96" fmla="*/ 1100906 h 2817885"/>
              <a:gd name="connsiteX97" fmla="*/ 2406368 w 3334427"/>
              <a:gd name="connsiteY97" fmla="*/ 975569 h 2817885"/>
              <a:gd name="connsiteX98" fmla="*/ 2402867 w 3334427"/>
              <a:gd name="connsiteY98" fmla="*/ 971325 h 2817885"/>
              <a:gd name="connsiteX99" fmla="*/ 2472875 w 3334427"/>
              <a:gd name="connsiteY99" fmla="*/ 861619 h 2817885"/>
              <a:gd name="connsiteX100" fmla="*/ 2426099 w 3334427"/>
              <a:gd name="connsiteY100" fmla="*/ 814843 h 2817885"/>
              <a:gd name="connsiteX101" fmla="*/ 2316447 w 3334427"/>
              <a:gd name="connsiteY101" fmla="*/ 884816 h 2817885"/>
              <a:gd name="connsiteX102" fmla="*/ 2311690 w 3334427"/>
              <a:gd name="connsiteY102" fmla="*/ 880891 h 2817885"/>
              <a:gd name="connsiteX103" fmla="*/ 2186353 w 3334427"/>
              <a:gd name="connsiteY103" fmla="*/ 828149 h 2817885"/>
              <a:gd name="connsiteX104" fmla="*/ 2177251 w 3334427"/>
              <a:gd name="connsiteY104" fmla="*/ 827232 h 2817885"/>
              <a:gd name="connsiteX105" fmla="*/ 2149112 w 3334427"/>
              <a:gd name="connsiteY105" fmla="*/ 699841 h 2817885"/>
              <a:gd name="connsiteX106" fmla="*/ 2115077 w 3334427"/>
              <a:gd name="connsiteY106" fmla="*/ 0 h 2817885"/>
              <a:gd name="connsiteX107" fmla="*/ 2908548 w 3334427"/>
              <a:gd name="connsiteY107" fmla="*/ 793471 h 2817885"/>
              <a:gd name="connsiteX108" fmla="*/ 2872875 w 3334427"/>
              <a:gd name="connsiteY108" fmla="*/ 1029425 h 2817885"/>
              <a:gd name="connsiteX109" fmla="*/ 2865385 w 3334427"/>
              <a:gd name="connsiteY109" fmla="*/ 1048435 h 2817885"/>
              <a:gd name="connsiteX110" fmla="*/ 2969193 w 3334427"/>
              <a:gd name="connsiteY110" fmla="*/ 1080658 h 2817885"/>
              <a:gd name="connsiteX111" fmla="*/ 3334427 w 3334427"/>
              <a:gd name="connsiteY111" fmla="*/ 1631669 h 2817885"/>
              <a:gd name="connsiteX112" fmla="*/ 2736422 w 3334427"/>
              <a:gd name="connsiteY112" fmla="*/ 2229674 h 2817885"/>
              <a:gd name="connsiteX113" fmla="*/ 2586971 w 3334427"/>
              <a:gd name="connsiteY113" fmla="*/ 2210847 h 2817885"/>
              <a:gd name="connsiteX114" fmla="*/ 2539957 w 3334427"/>
              <a:gd name="connsiteY114" fmla="*/ 2195594 h 2817885"/>
              <a:gd name="connsiteX115" fmla="*/ 2540132 w 3334427"/>
              <a:gd name="connsiteY115" fmla="*/ 2196159 h 2817885"/>
              <a:gd name="connsiteX116" fmla="*/ 2547732 w 3334427"/>
              <a:gd name="connsiteY116" fmla="*/ 2271548 h 2817885"/>
              <a:gd name="connsiteX117" fmla="*/ 2173657 w 3334427"/>
              <a:gd name="connsiteY117" fmla="*/ 2645623 h 2817885"/>
              <a:gd name="connsiteX118" fmla="*/ 1863468 w 3334427"/>
              <a:gd name="connsiteY118" fmla="*/ 2480697 h 2817885"/>
              <a:gd name="connsiteX119" fmla="*/ 1857542 w 3334427"/>
              <a:gd name="connsiteY119" fmla="*/ 2469779 h 2817885"/>
              <a:gd name="connsiteX120" fmla="*/ 1809360 w 3334427"/>
              <a:gd name="connsiteY120" fmla="*/ 2558549 h 2817885"/>
              <a:gd name="connsiteX121" fmla="*/ 1321606 w 3334427"/>
              <a:gd name="connsiteY121" fmla="*/ 2817885 h 2817885"/>
              <a:gd name="connsiteX122" fmla="*/ 733395 w 3334427"/>
              <a:gd name="connsiteY122" fmla="*/ 2229674 h 2817885"/>
              <a:gd name="connsiteX123" fmla="*/ 736863 w 3334427"/>
              <a:gd name="connsiteY123" fmla="*/ 2195267 h 2817885"/>
              <a:gd name="connsiteX124" fmla="*/ 718524 w 3334427"/>
              <a:gd name="connsiteY124" fmla="*/ 2200960 h 2817885"/>
              <a:gd name="connsiteX125" fmla="*/ 598005 w 3334427"/>
              <a:gd name="connsiteY125" fmla="*/ 2213109 h 2817885"/>
              <a:gd name="connsiteX126" fmla="*/ 0 w 3334427"/>
              <a:gd name="connsiteY126" fmla="*/ 1615104 h 2817885"/>
              <a:gd name="connsiteX127" fmla="*/ 477486 w 3334427"/>
              <a:gd name="connsiteY127" fmla="*/ 1029248 h 2817885"/>
              <a:gd name="connsiteX128" fmla="*/ 483507 w 3334427"/>
              <a:gd name="connsiteY128" fmla="*/ 1028642 h 2817885"/>
              <a:gd name="connsiteX129" fmla="*/ 451215 w 3334427"/>
              <a:gd name="connsiteY129" fmla="*/ 959422 h 2817885"/>
              <a:gd name="connsiteX130" fmla="*/ 420758 w 3334427"/>
              <a:gd name="connsiteY130" fmla="*/ 786843 h 2817885"/>
              <a:gd name="connsiteX131" fmla="*/ 922684 w 3334427"/>
              <a:gd name="connsiteY131" fmla="*/ 284917 h 2817885"/>
              <a:gd name="connsiteX132" fmla="*/ 1351945 w 3334427"/>
              <a:gd name="connsiteY132" fmla="*/ 526576 h 2817885"/>
              <a:gd name="connsiteX133" fmla="*/ 1363631 w 3334427"/>
              <a:gd name="connsiteY133" fmla="*/ 550110 h 2817885"/>
              <a:gd name="connsiteX134" fmla="*/ 1383961 w 3334427"/>
              <a:gd name="connsiteY134" fmla="*/ 484616 h 2817885"/>
              <a:gd name="connsiteX135" fmla="*/ 2115077 w 3334427"/>
              <a:gd name="connsiteY135" fmla="*/ 0 h 281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3334427" h="2817885">
                <a:moveTo>
                  <a:pt x="1288941" y="1538005"/>
                </a:moveTo>
                <a:cubicBezTo>
                  <a:pt x="1374828" y="1538005"/>
                  <a:pt x="1444454" y="1607631"/>
                  <a:pt x="1444454" y="1693518"/>
                </a:cubicBezTo>
                <a:cubicBezTo>
                  <a:pt x="1444454" y="1779405"/>
                  <a:pt x="1374828" y="1849031"/>
                  <a:pt x="1288941" y="1849031"/>
                </a:cubicBezTo>
                <a:cubicBezTo>
                  <a:pt x="1203054" y="1849031"/>
                  <a:pt x="1133428" y="1779405"/>
                  <a:pt x="1133428" y="1693518"/>
                </a:cubicBezTo>
                <a:cubicBezTo>
                  <a:pt x="1133428" y="1607631"/>
                  <a:pt x="1203054" y="1538005"/>
                  <a:pt x="1288941" y="1538005"/>
                </a:cubicBezTo>
                <a:close/>
                <a:moveTo>
                  <a:pt x="1256190" y="1221811"/>
                </a:moveTo>
                <a:lnTo>
                  <a:pt x="1228064" y="1349135"/>
                </a:lnTo>
                <a:lnTo>
                  <a:pt x="1218299" y="1350119"/>
                </a:lnTo>
                <a:cubicBezTo>
                  <a:pt x="1172663" y="1359458"/>
                  <a:pt x="1130258" y="1377665"/>
                  <a:pt x="1092962" y="1402861"/>
                </a:cubicBezTo>
                <a:lnTo>
                  <a:pt x="1088718" y="1406363"/>
                </a:lnTo>
                <a:lnTo>
                  <a:pt x="979011" y="1336354"/>
                </a:lnTo>
                <a:lnTo>
                  <a:pt x="932235" y="1383131"/>
                </a:lnTo>
                <a:lnTo>
                  <a:pt x="1002209" y="1492783"/>
                </a:lnTo>
                <a:lnTo>
                  <a:pt x="998285" y="1497539"/>
                </a:lnTo>
                <a:cubicBezTo>
                  <a:pt x="973088" y="1534835"/>
                  <a:pt x="954881" y="1577240"/>
                  <a:pt x="945543" y="1622876"/>
                </a:cubicBezTo>
                <a:lnTo>
                  <a:pt x="944625" y="1631978"/>
                </a:lnTo>
                <a:lnTo>
                  <a:pt x="817235" y="1660118"/>
                </a:lnTo>
                <a:lnTo>
                  <a:pt x="817234" y="1726269"/>
                </a:lnTo>
                <a:lnTo>
                  <a:pt x="944558" y="1754394"/>
                </a:lnTo>
                <a:lnTo>
                  <a:pt x="945543" y="1764160"/>
                </a:lnTo>
                <a:cubicBezTo>
                  <a:pt x="954881" y="1809796"/>
                  <a:pt x="973088" y="1852202"/>
                  <a:pt x="998285" y="1889497"/>
                </a:cubicBezTo>
                <a:lnTo>
                  <a:pt x="1001786" y="1893741"/>
                </a:lnTo>
                <a:lnTo>
                  <a:pt x="931776" y="2003448"/>
                </a:lnTo>
                <a:lnTo>
                  <a:pt x="978553" y="2050224"/>
                </a:lnTo>
                <a:lnTo>
                  <a:pt x="1088206" y="1980250"/>
                </a:lnTo>
                <a:lnTo>
                  <a:pt x="1092962" y="1984175"/>
                </a:lnTo>
                <a:cubicBezTo>
                  <a:pt x="1130258" y="2009371"/>
                  <a:pt x="1172663" y="2027578"/>
                  <a:pt x="1218299" y="2036917"/>
                </a:cubicBezTo>
                <a:lnTo>
                  <a:pt x="1227403" y="2037834"/>
                </a:lnTo>
                <a:lnTo>
                  <a:pt x="1255542" y="2165224"/>
                </a:lnTo>
                <a:lnTo>
                  <a:pt x="1321693" y="2165224"/>
                </a:lnTo>
                <a:lnTo>
                  <a:pt x="1349819" y="2037901"/>
                </a:lnTo>
                <a:lnTo>
                  <a:pt x="1359583" y="2036917"/>
                </a:lnTo>
                <a:cubicBezTo>
                  <a:pt x="1405219" y="2027578"/>
                  <a:pt x="1447625" y="2009371"/>
                  <a:pt x="1484920" y="1984175"/>
                </a:cubicBezTo>
                <a:lnTo>
                  <a:pt x="1489163" y="1980674"/>
                </a:lnTo>
                <a:lnTo>
                  <a:pt x="1598871" y="2050683"/>
                </a:lnTo>
                <a:lnTo>
                  <a:pt x="1645646" y="2003907"/>
                </a:lnTo>
                <a:lnTo>
                  <a:pt x="1575673" y="1894254"/>
                </a:lnTo>
                <a:lnTo>
                  <a:pt x="1579598" y="1889497"/>
                </a:lnTo>
                <a:cubicBezTo>
                  <a:pt x="1604794" y="1852202"/>
                  <a:pt x="1623001" y="1809796"/>
                  <a:pt x="1632340" y="1764160"/>
                </a:cubicBezTo>
                <a:lnTo>
                  <a:pt x="1633258" y="1755058"/>
                </a:lnTo>
                <a:lnTo>
                  <a:pt x="1760648" y="1726917"/>
                </a:lnTo>
                <a:lnTo>
                  <a:pt x="1760649" y="1660766"/>
                </a:lnTo>
                <a:lnTo>
                  <a:pt x="1633324" y="1632641"/>
                </a:lnTo>
                <a:lnTo>
                  <a:pt x="1632340" y="1622876"/>
                </a:lnTo>
                <a:cubicBezTo>
                  <a:pt x="1623001" y="1577240"/>
                  <a:pt x="1604794" y="1534835"/>
                  <a:pt x="1579598" y="1497539"/>
                </a:cubicBezTo>
                <a:lnTo>
                  <a:pt x="1576097" y="1493295"/>
                </a:lnTo>
                <a:lnTo>
                  <a:pt x="1646105" y="1383589"/>
                </a:lnTo>
                <a:lnTo>
                  <a:pt x="1599329" y="1336813"/>
                </a:lnTo>
                <a:lnTo>
                  <a:pt x="1489677" y="1406786"/>
                </a:lnTo>
                <a:lnTo>
                  <a:pt x="1484920" y="1402861"/>
                </a:lnTo>
                <a:cubicBezTo>
                  <a:pt x="1447625" y="1377665"/>
                  <a:pt x="1405219" y="1359458"/>
                  <a:pt x="1359583" y="1350119"/>
                </a:cubicBezTo>
                <a:lnTo>
                  <a:pt x="1350481" y="1349202"/>
                </a:lnTo>
                <a:lnTo>
                  <a:pt x="1322342" y="1221811"/>
                </a:lnTo>
                <a:close/>
                <a:moveTo>
                  <a:pt x="2115711" y="1016035"/>
                </a:moveTo>
                <a:cubicBezTo>
                  <a:pt x="2201598" y="1016035"/>
                  <a:pt x="2271224" y="1085661"/>
                  <a:pt x="2271224" y="1171548"/>
                </a:cubicBezTo>
                <a:cubicBezTo>
                  <a:pt x="2271224" y="1257435"/>
                  <a:pt x="2201598" y="1327061"/>
                  <a:pt x="2115711" y="1327061"/>
                </a:cubicBezTo>
                <a:cubicBezTo>
                  <a:pt x="2029824" y="1327061"/>
                  <a:pt x="1960198" y="1257435"/>
                  <a:pt x="1960198" y="1171548"/>
                </a:cubicBezTo>
                <a:cubicBezTo>
                  <a:pt x="1960198" y="1085661"/>
                  <a:pt x="2029824" y="1016035"/>
                  <a:pt x="2115711" y="1016035"/>
                </a:cubicBezTo>
                <a:close/>
                <a:moveTo>
                  <a:pt x="2082960" y="699841"/>
                </a:moveTo>
                <a:lnTo>
                  <a:pt x="2054834" y="827165"/>
                </a:lnTo>
                <a:lnTo>
                  <a:pt x="2045069" y="828149"/>
                </a:lnTo>
                <a:cubicBezTo>
                  <a:pt x="1999433" y="837488"/>
                  <a:pt x="1957028" y="855695"/>
                  <a:pt x="1919732" y="880891"/>
                </a:cubicBezTo>
                <a:lnTo>
                  <a:pt x="1915488" y="884393"/>
                </a:lnTo>
                <a:lnTo>
                  <a:pt x="1805781" y="814384"/>
                </a:lnTo>
                <a:lnTo>
                  <a:pt x="1759005" y="861161"/>
                </a:lnTo>
                <a:lnTo>
                  <a:pt x="1828979" y="970813"/>
                </a:lnTo>
                <a:lnTo>
                  <a:pt x="1825055" y="975569"/>
                </a:lnTo>
                <a:cubicBezTo>
                  <a:pt x="1799858" y="1012865"/>
                  <a:pt x="1781651" y="1055270"/>
                  <a:pt x="1772313" y="1100906"/>
                </a:cubicBezTo>
                <a:lnTo>
                  <a:pt x="1771395" y="1110008"/>
                </a:lnTo>
                <a:lnTo>
                  <a:pt x="1644005" y="1138148"/>
                </a:lnTo>
                <a:lnTo>
                  <a:pt x="1644004" y="1204299"/>
                </a:lnTo>
                <a:lnTo>
                  <a:pt x="1771328" y="1232424"/>
                </a:lnTo>
                <a:lnTo>
                  <a:pt x="1772313" y="1242190"/>
                </a:lnTo>
                <a:cubicBezTo>
                  <a:pt x="1781651" y="1287826"/>
                  <a:pt x="1799858" y="1330232"/>
                  <a:pt x="1825055" y="1367527"/>
                </a:cubicBezTo>
                <a:lnTo>
                  <a:pt x="1828556" y="1371771"/>
                </a:lnTo>
                <a:lnTo>
                  <a:pt x="1758546" y="1481478"/>
                </a:lnTo>
                <a:lnTo>
                  <a:pt x="1805323" y="1528254"/>
                </a:lnTo>
                <a:lnTo>
                  <a:pt x="1914976" y="1458280"/>
                </a:lnTo>
                <a:lnTo>
                  <a:pt x="1919732" y="1462205"/>
                </a:lnTo>
                <a:cubicBezTo>
                  <a:pt x="1957028" y="1487401"/>
                  <a:pt x="1999433" y="1505608"/>
                  <a:pt x="2045069" y="1514947"/>
                </a:cubicBezTo>
                <a:lnTo>
                  <a:pt x="2054173" y="1515864"/>
                </a:lnTo>
                <a:lnTo>
                  <a:pt x="2082312" y="1643254"/>
                </a:lnTo>
                <a:lnTo>
                  <a:pt x="2148463" y="1643254"/>
                </a:lnTo>
                <a:lnTo>
                  <a:pt x="2176589" y="1515931"/>
                </a:lnTo>
                <a:lnTo>
                  <a:pt x="2186353" y="1514947"/>
                </a:lnTo>
                <a:cubicBezTo>
                  <a:pt x="2231989" y="1505608"/>
                  <a:pt x="2274395" y="1487401"/>
                  <a:pt x="2311690" y="1462205"/>
                </a:cubicBezTo>
                <a:lnTo>
                  <a:pt x="2315933" y="1458704"/>
                </a:lnTo>
                <a:lnTo>
                  <a:pt x="2425641" y="1528713"/>
                </a:lnTo>
                <a:lnTo>
                  <a:pt x="2472416" y="1481937"/>
                </a:lnTo>
                <a:lnTo>
                  <a:pt x="2402443" y="1372284"/>
                </a:lnTo>
                <a:lnTo>
                  <a:pt x="2406368" y="1367527"/>
                </a:lnTo>
                <a:cubicBezTo>
                  <a:pt x="2431564" y="1330232"/>
                  <a:pt x="2449771" y="1287826"/>
                  <a:pt x="2459110" y="1242190"/>
                </a:cubicBezTo>
                <a:lnTo>
                  <a:pt x="2460028" y="1233088"/>
                </a:lnTo>
                <a:lnTo>
                  <a:pt x="2587418" y="1204947"/>
                </a:lnTo>
                <a:lnTo>
                  <a:pt x="2587419" y="1138796"/>
                </a:lnTo>
                <a:lnTo>
                  <a:pt x="2460094" y="1110671"/>
                </a:lnTo>
                <a:lnTo>
                  <a:pt x="2459110" y="1100906"/>
                </a:lnTo>
                <a:cubicBezTo>
                  <a:pt x="2449771" y="1055270"/>
                  <a:pt x="2431564" y="1012865"/>
                  <a:pt x="2406368" y="975569"/>
                </a:cubicBezTo>
                <a:lnTo>
                  <a:pt x="2402867" y="971325"/>
                </a:lnTo>
                <a:lnTo>
                  <a:pt x="2472875" y="861619"/>
                </a:lnTo>
                <a:lnTo>
                  <a:pt x="2426099" y="814843"/>
                </a:lnTo>
                <a:lnTo>
                  <a:pt x="2316447" y="884816"/>
                </a:lnTo>
                <a:lnTo>
                  <a:pt x="2311690" y="880891"/>
                </a:lnTo>
                <a:cubicBezTo>
                  <a:pt x="2274395" y="855695"/>
                  <a:pt x="2231989" y="837488"/>
                  <a:pt x="2186353" y="828149"/>
                </a:cubicBezTo>
                <a:lnTo>
                  <a:pt x="2177251" y="827232"/>
                </a:lnTo>
                <a:lnTo>
                  <a:pt x="2149112" y="699841"/>
                </a:lnTo>
                <a:close/>
                <a:moveTo>
                  <a:pt x="2115077" y="0"/>
                </a:moveTo>
                <a:cubicBezTo>
                  <a:pt x="2553299" y="0"/>
                  <a:pt x="2908548" y="355249"/>
                  <a:pt x="2908548" y="793471"/>
                </a:cubicBezTo>
                <a:cubicBezTo>
                  <a:pt x="2908548" y="875638"/>
                  <a:pt x="2896059" y="954887"/>
                  <a:pt x="2872875" y="1029425"/>
                </a:cubicBezTo>
                <a:lnTo>
                  <a:pt x="2865385" y="1048435"/>
                </a:lnTo>
                <a:lnTo>
                  <a:pt x="2969193" y="1080658"/>
                </a:lnTo>
                <a:cubicBezTo>
                  <a:pt x="3183826" y="1171440"/>
                  <a:pt x="3334427" y="1383967"/>
                  <a:pt x="3334427" y="1631669"/>
                </a:cubicBezTo>
                <a:cubicBezTo>
                  <a:pt x="3334427" y="1961938"/>
                  <a:pt x="3066691" y="2229674"/>
                  <a:pt x="2736422" y="2229674"/>
                </a:cubicBezTo>
                <a:cubicBezTo>
                  <a:pt x="2684818" y="2229674"/>
                  <a:pt x="2634740" y="2223138"/>
                  <a:pt x="2586971" y="2210847"/>
                </a:cubicBezTo>
                <a:lnTo>
                  <a:pt x="2539957" y="2195594"/>
                </a:lnTo>
                <a:lnTo>
                  <a:pt x="2540132" y="2196159"/>
                </a:lnTo>
                <a:cubicBezTo>
                  <a:pt x="2545115" y="2220510"/>
                  <a:pt x="2547732" y="2245724"/>
                  <a:pt x="2547732" y="2271548"/>
                </a:cubicBezTo>
                <a:cubicBezTo>
                  <a:pt x="2547732" y="2478144"/>
                  <a:pt x="2380253" y="2645623"/>
                  <a:pt x="2173657" y="2645623"/>
                </a:cubicBezTo>
                <a:cubicBezTo>
                  <a:pt x="2044535" y="2645623"/>
                  <a:pt x="1930692" y="2580202"/>
                  <a:pt x="1863468" y="2480697"/>
                </a:cubicBezTo>
                <a:lnTo>
                  <a:pt x="1857542" y="2469779"/>
                </a:lnTo>
                <a:lnTo>
                  <a:pt x="1809360" y="2558549"/>
                </a:lnTo>
                <a:cubicBezTo>
                  <a:pt x="1703654" y="2715014"/>
                  <a:pt x="1524644" y="2817885"/>
                  <a:pt x="1321606" y="2817885"/>
                </a:cubicBezTo>
                <a:cubicBezTo>
                  <a:pt x="996746" y="2817885"/>
                  <a:pt x="733395" y="2554534"/>
                  <a:pt x="733395" y="2229674"/>
                </a:cubicBezTo>
                <a:lnTo>
                  <a:pt x="736863" y="2195267"/>
                </a:lnTo>
                <a:lnTo>
                  <a:pt x="718524" y="2200960"/>
                </a:lnTo>
                <a:cubicBezTo>
                  <a:pt x="679595" y="2208926"/>
                  <a:pt x="639289" y="2213109"/>
                  <a:pt x="598005" y="2213109"/>
                </a:cubicBezTo>
                <a:cubicBezTo>
                  <a:pt x="267736" y="2213109"/>
                  <a:pt x="0" y="1945373"/>
                  <a:pt x="0" y="1615104"/>
                </a:cubicBezTo>
                <a:cubicBezTo>
                  <a:pt x="0" y="1326119"/>
                  <a:pt x="204985" y="1085010"/>
                  <a:pt x="477486" y="1029248"/>
                </a:cubicBezTo>
                <a:lnTo>
                  <a:pt x="483507" y="1028642"/>
                </a:lnTo>
                <a:lnTo>
                  <a:pt x="451215" y="959422"/>
                </a:lnTo>
                <a:cubicBezTo>
                  <a:pt x="431511" y="905609"/>
                  <a:pt x="420758" y="847482"/>
                  <a:pt x="420758" y="786843"/>
                </a:cubicBezTo>
                <a:cubicBezTo>
                  <a:pt x="420758" y="509637"/>
                  <a:pt x="645478" y="284917"/>
                  <a:pt x="922684" y="284917"/>
                </a:cubicBezTo>
                <a:cubicBezTo>
                  <a:pt x="1104601" y="284917"/>
                  <a:pt x="1263913" y="381696"/>
                  <a:pt x="1351945" y="526576"/>
                </a:cubicBezTo>
                <a:lnTo>
                  <a:pt x="1363631" y="550110"/>
                </a:lnTo>
                <a:lnTo>
                  <a:pt x="1383961" y="484616"/>
                </a:lnTo>
                <a:cubicBezTo>
                  <a:pt x="1504417" y="199828"/>
                  <a:pt x="1786411" y="0"/>
                  <a:pt x="2115077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959" y="1385452"/>
            <a:ext cx="65819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You create the code, define the configuration, and deploy it to Azure.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sets up the compute environment, runs your code then monitors and maintains it for you.  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 need to get your hands dirty with the Virtual Machine configurations unless you need to.</a:t>
            </a:r>
          </a:p>
        </p:txBody>
      </p:sp>
    </p:spTree>
    <p:extLst>
      <p:ext uri="{BB962C8B-B14F-4D97-AF65-F5344CB8AC3E}">
        <p14:creationId xmlns:p14="http://schemas.microsoft.com/office/powerpoint/2010/main" val="2617481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via the Portal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7" y="1245702"/>
            <a:ext cx="8839966" cy="48848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4338320" y="1981200"/>
            <a:ext cx="670560" cy="32798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40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Monitoring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5095412" cy="5290388"/>
          </a:xfrm>
        </p:spPr>
        <p:txBody>
          <a:bodyPr/>
          <a:lstStyle/>
          <a:p>
            <a:r>
              <a:rPr lang="en-US" dirty="0"/>
              <a:t>Collect Logs, Performance Counters and Trace data.  </a:t>
            </a:r>
          </a:p>
          <a:p>
            <a:r>
              <a:rPr lang="en-US" dirty="0"/>
              <a:t>Data is transferred periodically to Azure Storage</a:t>
            </a:r>
          </a:p>
          <a:p>
            <a:r>
              <a:rPr lang="en-US" dirty="0"/>
              <a:t>Visual Studio can help you configure it!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73" y="1497131"/>
            <a:ext cx="6142252" cy="45952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1589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5743595" cy="5290388"/>
          </a:xfrm>
        </p:spPr>
        <p:txBody>
          <a:bodyPr/>
          <a:lstStyle/>
          <a:p>
            <a:r>
              <a:rPr lang="en-US" dirty="0"/>
              <a:t>Automatically scale up or scale down the number of instances for each role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Scheduled</a:t>
            </a:r>
          </a:p>
          <a:p>
            <a:pPr lvl="1"/>
            <a:r>
              <a:rPr lang="en-US" dirty="0"/>
              <a:t>Automatic based on CPU load</a:t>
            </a:r>
          </a:p>
          <a:p>
            <a:pPr lvl="1"/>
            <a:r>
              <a:rPr lang="en-US" dirty="0"/>
              <a:t>Automatic based on Queues</a:t>
            </a:r>
          </a:p>
          <a:p>
            <a:r>
              <a:rPr lang="en-US" dirty="0"/>
              <a:t>You can also manually scale using APIs</a:t>
            </a:r>
          </a:p>
        </p:txBody>
      </p:sp>
      <p:pic>
        <p:nvPicPr>
          <p:cNvPr id="1028" name="Picture 4" descr="C:\Users\Bret\AppData\Local\Temp\SNAGHTML754b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14" y="321597"/>
            <a:ext cx="5596931" cy="615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8056880" y="675640"/>
            <a:ext cx="543560" cy="28226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123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196827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3" y="182215"/>
            <a:ext cx="11731973" cy="1063487"/>
          </a:xfrm>
        </p:spPr>
        <p:txBody>
          <a:bodyPr>
            <a:normAutofit/>
          </a:bodyPr>
          <a:lstStyle/>
          <a:p>
            <a:r>
              <a:rPr lang="en-US" dirty="0"/>
              <a:t>Web Sites vs. Cloud Services vs. Virtual Machines</a:t>
            </a:r>
          </a:p>
        </p:txBody>
      </p:sp>
      <p:graphicFrame>
        <p:nvGraphicFramePr>
          <p:cNvPr id="7" name="Chart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34440001"/>
              </p:ext>
            </p:extLst>
          </p:nvPr>
        </p:nvGraphicFramePr>
        <p:xfrm>
          <a:off x="379413" y="1387474"/>
          <a:ext cx="11525250" cy="458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Control"/>
          <p:cNvGrpSpPr/>
          <p:nvPr/>
        </p:nvGrpSpPr>
        <p:grpSpPr>
          <a:xfrm>
            <a:off x="1359225" y="1556659"/>
            <a:ext cx="7644750" cy="4038211"/>
            <a:chOff x="1359225" y="1937657"/>
            <a:chExt cx="7644750" cy="4038211"/>
          </a:xfrm>
        </p:grpSpPr>
        <p:sp>
          <p:nvSpPr>
            <p:cNvPr id="8" name="TextBox 7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</a:t>
              </a:r>
            </a:p>
          </p:txBody>
        </p:sp>
      </p:grpSp>
      <p:grpSp>
        <p:nvGrpSpPr>
          <p:cNvPr id="15" name="Legacy"/>
          <p:cNvGrpSpPr/>
          <p:nvPr/>
        </p:nvGrpSpPr>
        <p:grpSpPr>
          <a:xfrm>
            <a:off x="2066797" y="1556659"/>
            <a:ext cx="7644750" cy="4038211"/>
            <a:chOff x="1359225" y="1937657"/>
            <a:chExt cx="7644750" cy="4038211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Legacy App Support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Legacy App Support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Legacy App Support</a:t>
              </a:r>
            </a:p>
          </p:txBody>
        </p:sp>
      </p:grpSp>
      <p:grpSp>
        <p:nvGrpSpPr>
          <p:cNvPr id="19" name="Ease"/>
          <p:cNvGrpSpPr/>
          <p:nvPr/>
        </p:nvGrpSpPr>
        <p:grpSpPr>
          <a:xfrm>
            <a:off x="2774368" y="1556659"/>
            <a:ext cx="7644750" cy="4038211"/>
            <a:chOff x="1359225" y="1937657"/>
            <a:chExt cx="7644750" cy="4038211"/>
          </a:xfrm>
        </p:grpSpPr>
        <p:sp>
          <p:nvSpPr>
            <p:cNvPr id="20" name="TextBox 19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Ease of Management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Ease of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Mgmt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Ease</a:t>
              </a:r>
            </a:p>
          </p:txBody>
        </p:sp>
      </p:grpSp>
      <p:grpSp>
        <p:nvGrpSpPr>
          <p:cNvPr id="23" name="Agility"/>
          <p:cNvGrpSpPr/>
          <p:nvPr/>
        </p:nvGrpSpPr>
        <p:grpSpPr>
          <a:xfrm>
            <a:off x="3492825" y="1556659"/>
            <a:ext cx="7644750" cy="4038211"/>
            <a:chOff x="1359225" y="1937657"/>
            <a:chExt cx="7644750" cy="4038211"/>
          </a:xfrm>
        </p:grpSpPr>
        <p:sp>
          <p:nvSpPr>
            <p:cNvPr id="24" name="TextBox 23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Agility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Agility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Agility</a:t>
              </a:r>
            </a:p>
          </p:txBody>
        </p:sp>
      </p:grpSp>
      <p:sp>
        <p:nvSpPr>
          <p:cNvPr id="27" name="Cloud Services Icon"/>
          <p:cNvSpPr>
            <a:spLocks noChangeAspect="1"/>
          </p:cNvSpPr>
          <p:nvPr/>
        </p:nvSpPr>
        <p:spPr>
          <a:xfrm>
            <a:off x="5934425" y="6051254"/>
            <a:ext cx="662318" cy="559715"/>
          </a:xfrm>
          <a:custGeom>
            <a:avLst/>
            <a:gdLst>
              <a:gd name="connsiteX0" fmla="*/ 1288941 w 3334427"/>
              <a:gd name="connsiteY0" fmla="*/ 1538005 h 2817885"/>
              <a:gd name="connsiteX1" fmla="*/ 1444454 w 3334427"/>
              <a:gd name="connsiteY1" fmla="*/ 1693518 h 2817885"/>
              <a:gd name="connsiteX2" fmla="*/ 1288941 w 3334427"/>
              <a:gd name="connsiteY2" fmla="*/ 1849031 h 2817885"/>
              <a:gd name="connsiteX3" fmla="*/ 1133428 w 3334427"/>
              <a:gd name="connsiteY3" fmla="*/ 1693518 h 2817885"/>
              <a:gd name="connsiteX4" fmla="*/ 1288941 w 3334427"/>
              <a:gd name="connsiteY4" fmla="*/ 1538005 h 2817885"/>
              <a:gd name="connsiteX5" fmla="*/ 1256190 w 3334427"/>
              <a:gd name="connsiteY5" fmla="*/ 1221811 h 2817885"/>
              <a:gd name="connsiteX6" fmla="*/ 1228064 w 3334427"/>
              <a:gd name="connsiteY6" fmla="*/ 1349135 h 2817885"/>
              <a:gd name="connsiteX7" fmla="*/ 1218299 w 3334427"/>
              <a:gd name="connsiteY7" fmla="*/ 1350119 h 2817885"/>
              <a:gd name="connsiteX8" fmla="*/ 1092962 w 3334427"/>
              <a:gd name="connsiteY8" fmla="*/ 1402861 h 2817885"/>
              <a:gd name="connsiteX9" fmla="*/ 1088718 w 3334427"/>
              <a:gd name="connsiteY9" fmla="*/ 1406363 h 2817885"/>
              <a:gd name="connsiteX10" fmla="*/ 979011 w 3334427"/>
              <a:gd name="connsiteY10" fmla="*/ 1336354 h 2817885"/>
              <a:gd name="connsiteX11" fmla="*/ 932235 w 3334427"/>
              <a:gd name="connsiteY11" fmla="*/ 1383131 h 2817885"/>
              <a:gd name="connsiteX12" fmla="*/ 1002209 w 3334427"/>
              <a:gd name="connsiteY12" fmla="*/ 1492783 h 2817885"/>
              <a:gd name="connsiteX13" fmla="*/ 998285 w 3334427"/>
              <a:gd name="connsiteY13" fmla="*/ 1497539 h 2817885"/>
              <a:gd name="connsiteX14" fmla="*/ 945543 w 3334427"/>
              <a:gd name="connsiteY14" fmla="*/ 1622876 h 2817885"/>
              <a:gd name="connsiteX15" fmla="*/ 944625 w 3334427"/>
              <a:gd name="connsiteY15" fmla="*/ 1631978 h 2817885"/>
              <a:gd name="connsiteX16" fmla="*/ 817235 w 3334427"/>
              <a:gd name="connsiteY16" fmla="*/ 1660118 h 2817885"/>
              <a:gd name="connsiteX17" fmla="*/ 817234 w 3334427"/>
              <a:gd name="connsiteY17" fmla="*/ 1726269 h 2817885"/>
              <a:gd name="connsiteX18" fmla="*/ 944558 w 3334427"/>
              <a:gd name="connsiteY18" fmla="*/ 1754394 h 2817885"/>
              <a:gd name="connsiteX19" fmla="*/ 945543 w 3334427"/>
              <a:gd name="connsiteY19" fmla="*/ 1764160 h 2817885"/>
              <a:gd name="connsiteX20" fmla="*/ 998285 w 3334427"/>
              <a:gd name="connsiteY20" fmla="*/ 1889497 h 2817885"/>
              <a:gd name="connsiteX21" fmla="*/ 1001786 w 3334427"/>
              <a:gd name="connsiteY21" fmla="*/ 1893741 h 2817885"/>
              <a:gd name="connsiteX22" fmla="*/ 931776 w 3334427"/>
              <a:gd name="connsiteY22" fmla="*/ 2003448 h 2817885"/>
              <a:gd name="connsiteX23" fmla="*/ 978553 w 3334427"/>
              <a:gd name="connsiteY23" fmla="*/ 2050224 h 2817885"/>
              <a:gd name="connsiteX24" fmla="*/ 1088206 w 3334427"/>
              <a:gd name="connsiteY24" fmla="*/ 1980250 h 2817885"/>
              <a:gd name="connsiteX25" fmla="*/ 1092962 w 3334427"/>
              <a:gd name="connsiteY25" fmla="*/ 1984175 h 2817885"/>
              <a:gd name="connsiteX26" fmla="*/ 1218299 w 3334427"/>
              <a:gd name="connsiteY26" fmla="*/ 2036917 h 2817885"/>
              <a:gd name="connsiteX27" fmla="*/ 1227403 w 3334427"/>
              <a:gd name="connsiteY27" fmla="*/ 2037834 h 2817885"/>
              <a:gd name="connsiteX28" fmla="*/ 1255542 w 3334427"/>
              <a:gd name="connsiteY28" fmla="*/ 2165224 h 2817885"/>
              <a:gd name="connsiteX29" fmla="*/ 1321693 w 3334427"/>
              <a:gd name="connsiteY29" fmla="*/ 2165224 h 2817885"/>
              <a:gd name="connsiteX30" fmla="*/ 1349819 w 3334427"/>
              <a:gd name="connsiteY30" fmla="*/ 2037901 h 2817885"/>
              <a:gd name="connsiteX31" fmla="*/ 1359583 w 3334427"/>
              <a:gd name="connsiteY31" fmla="*/ 2036917 h 2817885"/>
              <a:gd name="connsiteX32" fmla="*/ 1484920 w 3334427"/>
              <a:gd name="connsiteY32" fmla="*/ 1984175 h 2817885"/>
              <a:gd name="connsiteX33" fmla="*/ 1489163 w 3334427"/>
              <a:gd name="connsiteY33" fmla="*/ 1980674 h 2817885"/>
              <a:gd name="connsiteX34" fmla="*/ 1598871 w 3334427"/>
              <a:gd name="connsiteY34" fmla="*/ 2050683 h 2817885"/>
              <a:gd name="connsiteX35" fmla="*/ 1645646 w 3334427"/>
              <a:gd name="connsiteY35" fmla="*/ 2003907 h 2817885"/>
              <a:gd name="connsiteX36" fmla="*/ 1575673 w 3334427"/>
              <a:gd name="connsiteY36" fmla="*/ 1894254 h 2817885"/>
              <a:gd name="connsiteX37" fmla="*/ 1579598 w 3334427"/>
              <a:gd name="connsiteY37" fmla="*/ 1889497 h 2817885"/>
              <a:gd name="connsiteX38" fmla="*/ 1632340 w 3334427"/>
              <a:gd name="connsiteY38" fmla="*/ 1764160 h 2817885"/>
              <a:gd name="connsiteX39" fmla="*/ 1633258 w 3334427"/>
              <a:gd name="connsiteY39" fmla="*/ 1755058 h 2817885"/>
              <a:gd name="connsiteX40" fmla="*/ 1760648 w 3334427"/>
              <a:gd name="connsiteY40" fmla="*/ 1726917 h 2817885"/>
              <a:gd name="connsiteX41" fmla="*/ 1760649 w 3334427"/>
              <a:gd name="connsiteY41" fmla="*/ 1660766 h 2817885"/>
              <a:gd name="connsiteX42" fmla="*/ 1633324 w 3334427"/>
              <a:gd name="connsiteY42" fmla="*/ 1632641 h 2817885"/>
              <a:gd name="connsiteX43" fmla="*/ 1632340 w 3334427"/>
              <a:gd name="connsiteY43" fmla="*/ 1622876 h 2817885"/>
              <a:gd name="connsiteX44" fmla="*/ 1579598 w 3334427"/>
              <a:gd name="connsiteY44" fmla="*/ 1497539 h 2817885"/>
              <a:gd name="connsiteX45" fmla="*/ 1576097 w 3334427"/>
              <a:gd name="connsiteY45" fmla="*/ 1493295 h 2817885"/>
              <a:gd name="connsiteX46" fmla="*/ 1646105 w 3334427"/>
              <a:gd name="connsiteY46" fmla="*/ 1383589 h 2817885"/>
              <a:gd name="connsiteX47" fmla="*/ 1599329 w 3334427"/>
              <a:gd name="connsiteY47" fmla="*/ 1336813 h 2817885"/>
              <a:gd name="connsiteX48" fmla="*/ 1489677 w 3334427"/>
              <a:gd name="connsiteY48" fmla="*/ 1406786 h 2817885"/>
              <a:gd name="connsiteX49" fmla="*/ 1484920 w 3334427"/>
              <a:gd name="connsiteY49" fmla="*/ 1402861 h 2817885"/>
              <a:gd name="connsiteX50" fmla="*/ 1359583 w 3334427"/>
              <a:gd name="connsiteY50" fmla="*/ 1350119 h 2817885"/>
              <a:gd name="connsiteX51" fmla="*/ 1350481 w 3334427"/>
              <a:gd name="connsiteY51" fmla="*/ 1349202 h 2817885"/>
              <a:gd name="connsiteX52" fmla="*/ 1322342 w 3334427"/>
              <a:gd name="connsiteY52" fmla="*/ 1221811 h 2817885"/>
              <a:gd name="connsiteX53" fmla="*/ 2115711 w 3334427"/>
              <a:gd name="connsiteY53" fmla="*/ 1016035 h 2817885"/>
              <a:gd name="connsiteX54" fmla="*/ 2271224 w 3334427"/>
              <a:gd name="connsiteY54" fmla="*/ 1171548 h 2817885"/>
              <a:gd name="connsiteX55" fmla="*/ 2115711 w 3334427"/>
              <a:gd name="connsiteY55" fmla="*/ 1327061 h 2817885"/>
              <a:gd name="connsiteX56" fmla="*/ 1960198 w 3334427"/>
              <a:gd name="connsiteY56" fmla="*/ 1171548 h 2817885"/>
              <a:gd name="connsiteX57" fmla="*/ 2115711 w 3334427"/>
              <a:gd name="connsiteY57" fmla="*/ 1016035 h 2817885"/>
              <a:gd name="connsiteX58" fmla="*/ 2082960 w 3334427"/>
              <a:gd name="connsiteY58" fmla="*/ 699841 h 2817885"/>
              <a:gd name="connsiteX59" fmla="*/ 2054834 w 3334427"/>
              <a:gd name="connsiteY59" fmla="*/ 827165 h 2817885"/>
              <a:gd name="connsiteX60" fmla="*/ 2045069 w 3334427"/>
              <a:gd name="connsiteY60" fmla="*/ 828149 h 2817885"/>
              <a:gd name="connsiteX61" fmla="*/ 1919732 w 3334427"/>
              <a:gd name="connsiteY61" fmla="*/ 880891 h 2817885"/>
              <a:gd name="connsiteX62" fmla="*/ 1915488 w 3334427"/>
              <a:gd name="connsiteY62" fmla="*/ 884393 h 2817885"/>
              <a:gd name="connsiteX63" fmla="*/ 1805781 w 3334427"/>
              <a:gd name="connsiteY63" fmla="*/ 814384 h 2817885"/>
              <a:gd name="connsiteX64" fmla="*/ 1759005 w 3334427"/>
              <a:gd name="connsiteY64" fmla="*/ 861161 h 2817885"/>
              <a:gd name="connsiteX65" fmla="*/ 1828979 w 3334427"/>
              <a:gd name="connsiteY65" fmla="*/ 970813 h 2817885"/>
              <a:gd name="connsiteX66" fmla="*/ 1825055 w 3334427"/>
              <a:gd name="connsiteY66" fmla="*/ 975569 h 2817885"/>
              <a:gd name="connsiteX67" fmla="*/ 1772313 w 3334427"/>
              <a:gd name="connsiteY67" fmla="*/ 1100906 h 2817885"/>
              <a:gd name="connsiteX68" fmla="*/ 1771395 w 3334427"/>
              <a:gd name="connsiteY68" fmla="*/ 1110008 h 2817885"/>
              <a:gd name="connsiteX69" fmla="*/ 1644005 w 3334427"/>
              <a:gd name="connsiteY69" fmla="*/ 1138148 h 2817885"/>
              <a:gd name="connsiteX70" fmla="*/ 1644004 w 3334427"/>
              <a:gd name="connsiteY70" fmla="*/ 1204299 h 2817885"/>
              <a:gd name="connsiteX71" fmla="*/ 1771328 w 3334427"/>
              <a:gd name="connsiteY71" fmla="*/ 1232424 h 2817885"/>
              <a:gd name="connsiteX72" fmla="*/ 1772313 w 3334427"/>
              <a:gd name="connsiteY72" fmla="*/ 1242190 h 2817885"/>
              <a:gd name="connsiteX73" fmla="*/ 1825055 w 3334427"/>
              <a:gd name="connsiteY73" fmla="*/ 1367527 h 2817885"/>
              <a:gd name="connsiteX74" fmla="*/ 1828556 w 3334427"/>
              <a:gd name="connsiteY74" fmla="*/ 1371771 h 2817885"/>
              <a:gd name="connsiteX75" fmla="*/ 1758546 w 3334427"/>
              <a:gd name="connsiteY75" fmla="*/ 1481478 h 2817885"/>
              <a:gd name="connsiteX76" fmla="*/ 1805323 w 3334427"/>
              <a:gd name="connsiteY76" fmla="*/ 1528254 h 2817885"/>
              <a:gd name="connsiteX77" fmla="*/ 1914976 w 3334427"/>
              <a:gd name="connsiteY77" fmla="*/ 1458280 h 2817885"/>
              <a:gd name="connsiteX78" fmla="*/ 1919732 w 3334427"/>
              <a:gd name="connsiteY78" fmla="*/ 1462205 h 2817885"/>
              <a:gd name="connsiteX79" fmla="*/ 2045069 w 3334427"/>
              <a:gd name="connsiteY79" fmla="*/ 1514947 h 2817885"/>
              <a:gd name="connsiteX80" fmla="*/ 2054173 w 3334427"/>
              <a:gd name="connsiteY80" fmla="*/ 1515864 h 2817885"/>
              <a:gd name="connsiteX81" fmla="*/ 2082312 w 3334427"/>
              <a:gd name="connsiteY81" fmla="*/ 1643254 h 2817885"/>
              <a:gd name="connsiteX82" fmla="*/ 2148463 w 3334427"/>
              <a:gd name="connsiteY82" fmla="*/ 1643254 h 2817885"/>
              <a:gd name="connsiteX83" fmla="*/ 2176589 w 3334427"/>
              <a:gd name="connsiteY83" fmla="*/ 1515931 h 2817885"/>
              <a:gd name="connsiteX84" fmla="*/ 2186353 w 3334427"/>
              <a:gd name="connsiteY84" fmla="*/ 1514947 h 2817885"/>
              <a:gd name="connsiteX85" fmla="*/ 2311690 w 3334427"/>
              <a:gd name="connsiteY85" fmla="*/ 1462205 h 2817885"/>
              <a:gd name="connsiteX86" fmla="*/ 2315933 w 3334427"/>
              <a:gd name="connsiteY86" fmla="*/ 1458704 h 2817885"/>
              <a:gd name="connsiteX87" fmla="*/ 2425641 w 3334427"/>
              <a:gd name="connsiteY87" fmla="*/ 1528713 h 2817885"/>
              <a:gd name="connsiteX88" fmla="*/ 2472416 w 3334427"/>
              <a:gd name="connsiteY88" fmla="*/ 1481937 h 2817885"/>
              <a:gd name="connsiteX89" fmla="*/ 2402443 w 3334427"/>
              <a:gd name="connsiteY89" fmla="*/ 1372284 h 2817885"/>
              <a:gd name="connsiteX90" fmla="*/ 2406368 w 3334427"/>
              <a:gd name="connsiteY90" fmla="*/ 1367527 h 2817885"/>
              <a:gd name="connsiteX91" fmla="*/ 2459110 w 3334427"/>
              <a:gd name="connsiteY91" fmla="*/ 1242190 h 2817885"/>
              <a:gd name="connsiteX92" fmla="*/ 2460028 w 3334427"/>
              <a:gd name="connsiteY92" fmla="*/ 1233088 h 2817885"/>
              <a:gd name="connsiteX93" fmla="*/ 2587418 w 3334427"/>
              <a:gd name="connsiteY93" fmla="*/ 1204947 h 2817885"/>
              <a:gd name="connsiteX94" fmla="*/ 2587419 w 3334427"/>
              <a:gd name="connsiteY94" fmla="*/ 1138796 h 2817885"/>
              <a:gd name="connsiteX95" fmla="*/ 2460094 w 3334427"/>
              <a:gd name="connsiteY95" fmla="*/ 1110671 h 2817885"/>
              <a:gd name="connsiteX96" fmla="*/ 2459110 w 3334427"/>
              <a:gd name="connsiteY96" fmla="*/ 1100906 h 2817885"/>
              <a:gd name="connsiteX97" fmla="*/ 2406368 w 3334427"/>
              <a:gd name="connsiteY97" fmla="*/ 975569 h 2817885"/>
              <a:gd name="connsiteX98" fmla="*/ 2402867 w 3334427"/>
              <a:gd name="connsiteY98" fmla="*/ 971325 h 2817885"/>
              <a:gd name="connsiteX99" fmla="*/ 2472875 w 3334427"/>
              <a:gd name="connsiteY99" fmla="*/ 861619 h 2817885"/>
              <a:gd name="connsiteX100" fmla="*/ 2426099 w 3334427"/>
              <a:gd name="connsiteY100" fmla="*/ 814843 h 2817885"/>
              <a:gd name="connsiteX101" fmla="*/ 2316447 w 3334427"/>
              <a:gd name="connsiteY101" fmla="*/ 884816 h 2817885"/>
              <a:gd name="connsiteX102" fmla="*/ 2311690 w 3334427"/>
              <a:gd name="connsiteY102" fmla="*/ 880891 h 2817885"/>
              <a:gd name="connsiteX103" fmla="*/ 2186353 w 3334427"/>
              <a:gd name="connsiteY103" fmla="*/ 828149 h 2817885"/>
              <a:gd name="connsiteX104" fmla="*/ 2177251 w 3334427"/>
              <a:gd name="connsiteY104" fmla="*/ 827232 h 2817885"/>
              <a:gd name="connsiteX105" fmla="*/ 2149112 w 3334427"/>
              <a:gd name="connsiteY105" fmla="*/ 699841 h 2817885"/>
              <a:gd name="connsiteX106" fmla="*/ 2115077 w 3334427"/>
              <a:gd name="connsiteY106" fmla="*/ 0 h 2817885"/>
              <a:gd name="connsiteX107" fmla="*/ 2908548 w 3334427"/>
              <a:gd name="connsiteY107" fmla="*/ 793471 h 2817885"/>
              <a:gd name="connsiteX108" fmla="*/ 2872875 w 3334427"/>
              <a:gd name="connsiteY108" fmla="*/ 1029425 h 2817885"/>
              <a:gd name="connsiteX109" fmla="*/ 2865385 w 3334427"/>
              <a:gd name="connsiteY109" fmla="*/ 1048435 h 2817885"/>
              <a:gd name="connsiteX110" fmla="*/ 2969193 w 3334427"/>
              <a:gd name="connsiteY110" fmla="*/ 1080658 h 2817885"/>
              <a:gd name="connsiteX111" fmla="*/ 3334427 w 3334427"/>
              <a:gd name="connsiteY111" fmla="*/ 1631669 h 2817885"/>
              <a:gd name="connsiteX112" fmla="*/ 2736422 w 3334427"/>
              <a:gd name="connsiteY112" fmla="*/ 2229674 h 2817885"/>
              <a:gd name="connsiteX113" fmla="*/ 2586971 w 3334427"/>
              <a:gd name="connsiteY113" fmla="*/ 2210847 h 2817885"/>
              <a:gd name="connsiteX114" fmla="*/ 2539957 w 3334427"/>
              <a:gd name="connsiteY114" fmla="*/ 2195594 h 2817885"/>
              <a:gd name="connsiteX115" fmla="*/ 2540132 w 3334427"/>
              <a:gd name="connsiteY115" fmla="*/ 2196159 h 2817885"/>
              <a:gd name="connsiteX116" fmla="*/ 2547732 w 3334427"/>
              <a:gd name="connsiteY116" fmla="*/ 2271548 h 2817885"/>
              <a:gd name="connsiteX117" fmla="*/ 2173657 w 3334427"/>
              <a:gd name="connsiteY117" fmla="*/ 2645623 h 2817885"/>
              <a:gd name="connsiteX118" fmla="*/ 1863468 w 3334427"/>
              <a:gd name="connsiteY118" fmla="*/ 2480697 h 2817885"/>
              <a:gd name="connsiteX119" fmla="*/ 1857542 w 3334427"/>
              <a:gd name="connsiteY119" fmla="*/ 2469779 h 2817885"/>
              <a:gd name="connsiteX120" fmla="*/ 1809360 w 3334427"/>
              <a:gd name="connsiteY120" fmla="*/ 2558549 h 2817885"/>
              <a:gd name="connsiteX121" fmla="*/ 1321606 w 3334427"/>
              <a:gd name="connsiteY121" fmla="*/ 2817885 h 2817885"/>
              <a:gd name="connsiteX122" fmla="*/ 733395 w 3334427"/>
              <a:gd name="connsiteY122" fmla="*/ 2229674 h 2817885"/>
              <a:gd name="connsiteX123" fmla="*/ 736863 w 3334427"/>
              <a:gd name="connsiteY123" fmla="*/ 2195267 h 2817885"/>
              <a:gd name="connsiteX124" fmla="*/ 718524 w 3334427"/>
              <a:gd name="connsiteY124" fmla="*/ 2200960 h 2817885"/>
              <a:gd name="connsiteX125" fmla="*/ 598005 w 3334427"/>
              <a:gd name="connsiteY125" fmla="*/ 2213109 h 2817885"/>
              <a:gd name="connsiteX126" fmla="*/ 0 w 3334427"/>
              <a:gd name="connsiteY126" fmla="*/ 1615104 h 2817885"/>
              <a:gd name="connsiteX127" fmla="*/ 477486 w 3334427"/>
              <a:gd name="connsiteY127" fmla="*/ 1029248 h 2817885"/>
              <a:gd name="connsiteX128" fmla="*/ 483507 w 3334427"/>
              <a:gd name="connsiteY128" fmla="*/ 1028642 h 2817885"/>
              <a:gd name="connsiteX129" fmla="*/ 451215 w 3334427"/>
              <a:gd name="connsiteY129" fmla="*/ 959422 h 2817885"/>
              <a:gd name="connsiteX130" fmla="*/ 420758 w 3334427"/>
              <a:gd name="connsiteY130" fmla="*/ 786843 h 2817885"/>
              <a:gd name="connsiteX131" fmla="*/ 922684 w 3334427"/>
              <a:gd name="connsiteY131" fmla="*/ 284917 h 2817885"/>
              <a:gd name="connsiteX132" fmla="*/ 1351945 w 3334427"/>
              <a:gd name="connsiteY132" fmla="*/ 526576 h 2817885"/>
              <a:gd name="connsiteX133" fmla="*/ 1363631 w 3334427"/>
              <a:gd name="connsiteY133" fmla="*/ 550110 h 2817885"/>
              <a:gd name="connsiteX134" fmla="*/ 1383961 w 3334427"/>
              <a:gd name="connsiteY134" fmla="*/ 484616 h 2817885"/>
              <a:gd name="connsiteX135" fmla="*/ 2115077 w 3334427"/>
              <a:gd name="connsiteY135" fmla="*/ 0 h 281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3334427" h="2817885">
                <a:moveTo>
                  <a:pt x="1288941" y="1538005"/>
                </a:moveTo>
                <a:cubicBezTo>
                  <a:pt x="1374828" y="1538005"/>
                  <a:pt x="1444454" y="1607631"/>
                  <a:pt x="1444454" y="1693518"/>
                </a:cubicBezTo>
                <a:cubicBezTo>
                  <a:pt x="1444454" y="1779405"/>
                  <a:pt x="1374828" y="1849031"/>
                  <a:pt x="1288941" y="1849031"/>
                </a:cubicBezTo>
                <a:cubicBezTo>
                  <a:pt x="1203054" y="1849031"/>
                  <a:pt x="1133428" y="1779405"/>
                  <a:pt x="1133428" y="1693518"/>
                </a:cubicBezTo>
                <a:cubicBezTo>
                  <a:pt x="1133428" y="1607631"/>
                  <a:pt x="1203054" y="1538005"/>
                  <a:pt x="1288941" y="1538005"/>
                </a:cubicBezTo>
                <a:close/>
                <a:moveTo>
                  <a:pt x="1256190" y="1221811"/>
                </a:moveTo>
                <a:lnTo>
                  <a:pt x="1228064" y="1349135"/>
                </a:lnTo>
                <a:lnTo>
                  <a:pt x="1218299" y="1350119"/>
                </a:lnTo>
                <a:cubicBezTo>
                  <a:pt x="1172663" y="1359458"/>
                  <a:pt x="1130258" y="1377665"/>
                  <a:pt x="1092962" y="1402861"/>
                </a:cubicBezTo>
                <a:lnTo>
                  <a:pt x="1088718" y="1406363"/>
                </a:lnTo>
                <a:lnTo>
                  <a:pt x="979011" y="1336354"/>
                </a:lnTo>
                <a:lnTo>
                  <a:pt x="932235" y="1383131"/>
                </a:lnTo>
                <a:lnTo>
                  <a:pt x="1002209" y="1492783"/>
                </a:lnTo>
                <a:lnTo>
                  <a:pt x="998285" y="1497539"/>
                </a:lnTo>
                <a:cubicBezTo>
                  <a:pt x="973088" y="1534835"/>
                  <a:pt x="954881" y="1577240"/>
                  <a:pt x="945543" y="1622876"/>
                </a:cubicBezTo>
                <a:lnTo>
                  <a:pt x="944625" y="1631978"/>
                </a:lnTo>
                <a:lnTo>
                  <a:pt x="817235" y="1660118"/>
                </a:lnTo>
                <a:lnTo>
                  <a:pt x="817234" y="1726269"/>
                </a:lnTo>
                <a:lnTo>
                  <a:pt x="944558" y="1754394"/>
                </a:lnTo>
                <a:lnTo>
                  <a:pt x="945543" y="1764160"/>
                </a:lnTo>
                <a:cubicBezTo>
                  <a:pt x="954881" y="1809796"/>
                  <a:pt x="973088" y="1852202"/>
                  <a:pt x="998285" y="1889497"/>
                </a:cubicBezTo>
                <a:lnTo>
                  <a:pt x="1001786" y="1893741"/>
                </a:lnTo>
                <a:lnTo>
                  <a:pt x="931776" y="2003448"/>
                </a:lnTo>
                <a:lnTo>
                  <a:pt x="978553" y="2050224"/>
                </a:lnTo>
                <a:lnTo>
                  <a:pt x="1088206" y="1980250"/>
                </a:lnTo>
                <a:lnTo>
                  <a:pt x="1092962" y="1984175"/>
                </a:lnTo>
                <a:cubicBezTo>
                  <a:pt x="1130258" y="2009371"/>
                  <a:pt x="1172663" y="2027578"/>
                  <a:pt x="1218299" y="2036917"/>
                </a:cubicBezTo>
                <a:lnTo>
                  <a:pt x="1227403" y="2037834"/>
                </a:lnTo>
                <a:lnTo>
                  <a:pt x="1255542" y="2165224"/>
                </a:lnTo>
                <a:lnTo>
                  <a:pt x="1321693" y="2165224"/>
                </a:lnTo>
                <a:lnTo>
                  <a:pt x="1349819" y="2037901"/>
                </a:lnTo>
                <a:lnTo>
                  <a:pt x="1359583" y="2036917"/>
                </a:lnTo>
                <a:cubicBezTo>
                  <a:pt x="1405219" y="2027578"/>
                  <a:pt x="1447625" y="2009371"/>
                  <a:pt x="1484920" y="1984175"/>
                </a:cubicBezTo>
                <a:lnTo>
                  <a:pt x="1489163" y="1980674"/>
                </a:lnTo>
                <a:lnTo>
                  <a:pt x="1598871" y="2050683"/>
                </a:lnTo>
                <a:lnTo>
                  <a:pt x="1645646" y="2003907"/>
                </a:lnTo>
                <a:lnTo>
                  <a:pt x="1575673" y="1894254"/>
                </a:lnTo>
                <a:lnTo>
                  <a:pt x="1579598" y="1889497"/>
                </a:lnTo>
                <a:cubicBezTo>
                  <a:pt x="1604794" y="1852202"/>
                  <a:pt x="1623001" y="1809796"/>
                  <a:pt x="1632340" y="1764160"/>
                </a:cubicBezTo>
                <a:lnTo>
                  <a:pt x="1633258" y="1755058"/>
                </a:lnTo>
                <a:lnTo>
                  <a:pt x="1760648" y="1726917"/>
                </a:lnTo>
                <a:lnTo>
                  <a:pt x="1760649" y="1660766"/>
                </a:lnTo>
                <a:lnTo>
                  <a:pt x="1633324" y="1632641"/>
                </a:lnTo>
                <a:lnTo>
                  <a:pt x="1632340" y="1622876"/>
                </a:lnTo>
                <a:cubicBezTo>
                  <a:pt x="1623001" y="1577240"/>
                  <a:pt x="1604794" y="1534835"/>
                  <a:pt x="1579598" y="1497539"/>
                </a:cubicBezTo>
                <a:lnTo>
                  <a:pt x="1576097" y="1493295"/>
                </a:lnTo>
                <a:lnTo>
                  <a:pt x="1646105" y="1383589"/>
                </a:lnTo>
                <a:lnTo>
                  <a:pt x="1599329" y="1336813"/>
                </a:lnTo>
                <a:lnTo>
                  <a:pt x="1489677" y="1406786"/>
                </a:lnTo>
                <a:lnTo>
                  <a:pt x="1484920" y="1402861"/>
                </a:lnTo>
                <a:cubicBezTo>
                  <a:pt x="1447625" y="1377665"/>
                  <a:pt x="1405219" y="1359458"/>
                  <a:pt x="1359583" y="1350119"/>
                </a:cubicBezTo>
                <a:lnTo>
                  <a:pt x="1350481" y="1349202"/>
                </a:lnTo>
                <a:lnTo>
                  <a:pt x="1322342" y="1221811"/>
                </a:lnTo>
                <a:close/>
                <a:moveTo>
                  <a:pt x="2115711" y="1016035"/>
                </a:moveTo>
                <a:cubicBezTo>
                  <a:pt x="2201598" y="1016035"/>
                  <a:pt x="2271224" y="1085661"/>
                  <a:pt x="2271224" y="1171548"/>
                </a:cubicBezTo>
                <a:cubicBezTo>
                  <a:pt x="2271224" y="1257435"/>
                  <a:pt x="2201598" y="1327061"/>
                  <a:pt x="2115711" y="1327061"/>
                </a:cubicBezTo>
                <a:cubicBezTo>
                  <a:pt x="2029824" y="1327061"/>
                  <a:pt x="1960198" y="1257435"/>
                  <a:pt x="1960198" y="1171548"/>
                </a:cubicBezTo>
                <a:cubicBezTo>
                  <a:pt x="1960198" y="1085661"/>
                  <a:pt x="2029824" y="1016035"/>
                  <a:pt x="2115711" y="1016035"/>
                </a:cubicBezTo>
                <a:close/>
                <a:moveTo>
                  <a:pt x="2082960" y="699841"/>
                </a:moveTo>
                <a:lnTo>
                  <a:pt x="2054834" y="827165"/>
                </a:lnTo>
                <a:lnTo>
                  <a:pt x="2045069" y="828149"/>
                </a:lnTo>
                <a:cubicBezTo>
                  <a:pt x="1999433" y="837488"/>
                  <a:pt x="1957028" y="855695"/>
                  <a:pt x="1919732" y="880891"/>
                </a:cubicBezTo>
                <a:lnTo>
                  <a:pt x="1915488" y="884393"/>
                </a:lnTo>
                <a:lnTo>
                  <a:pt x="1805781" y="814384"/>
                </a:lnTo>
                <a:lnTo>
                  <a:pt x="1759005" y="861161"/>
                </a:lnTo>
                <a:lnTo>
                  <a:pt x="1828979" y="970813"/>
                </a:lnTo>
                <a:lnTo>
                  <a:pt x="1825055" y="975569"/>
                </a:lnTo>
                <a:cubicBezTo>
                  <a:pt x="1799858" y="1012865"/>
                  <a:pt x="1781651" y="1055270"/>
                  <a:pt x="1772313" y="1100906"/>
                </a:cubicBezTo>
                <a:lnTo>
                  <a:pt x="1771395" y="1110008"/>
                </a:lnTo>
                <a:lnTo>
                  <a:pt x="1644005" y="1138148"/>
                </a:lnTo>
                <a:lnTo>
                  <a:pt x="1644004" y="1204299"/>
                </a:lnTo>
                <a:lnTo>
                  <a:pt x="1771328" y="1232424"/>
                </a:lnTo>
                <a:lnTo>
                  <a:pt x="1772313" y="1242190"/>
                </a:lnTo>
                <a:cubicBezTo>
                  <a:pt x="1781651" y="1287826"/>
                  <a:pt x="1799858" y="1330232"/>
                  <a:pt x="1825055" y="1367527"/>
                </a:cubicBezTo>
                <a:lnTo>
                  <a:pt x="1828556" y="1371771"/>
                </a:lnTo>
                <a:lnTo>
                  <a:pt x="1758546" y="1481478"/>
                </a:lnTo>
                <a:lnTo>
                  <a:pt x="1805323" y="1528254"/>
                </a:lnTo>
                <a:lnTo>
                  <a:pt x="1914976" y="1458280"/>
                </a:lnTo>
                <a:lnTo>
                  <a:pt x="1919732" y="1462205"/>
                </a:lnTo>
                <a:cubicBezTo>
                  <a:pt x="1957028" y="1487401"/>
                  <a:pt x="1999433" y="1505608"/>
                  <a:pt x="2045069" y="1514947"/>
                </a:cubicBezTo>
                <a:lnTo>
                  <a:pt x="2054173" y="1515864"/>
                </a:lnTo>
                <a:lnTo>
                  <a:pt x="2082312" y="1643254"/>
                </a:lnTo>
                <a:lnTo>
                  <a:pt x="2148463" y="1643254"/>
                </a:lnTo>
                <a:lnTo>
                  <a:pt x="2176589" y="1515931"/>
                </a:lnTo>
                <a:lnTo>
                  <a:pt x="2186353" y="1514947"/>
                </a:lnTo>
                <a:cubicBezTo>
                  <a:pt x="2231989" y="1505608"/>
                  <a:pt x="2274395" y="1487401"/>
                  <a:pt x="2311690" y="1462205"/>
                </a:cubicBezTo>
                <a:lnTo>
                  <a:pt x="2315933" y="1458704"/>
                </a:lnTo>
                <a:lnTo>
                  <a:pt x="2425641" y="1528713"/>
                </a:lnTo>
                <a:lnTo>
                  <a:pt x="2472416" y="1481937"/>
                </a:lnTo>
                <a:lnTo>
                  <a:pt x="2402443" y="1372284"/>
                </a:lnTo>
                <a:lnTo>
                  <a:pt x="2406368" y="1367527"/>
                </a:lnTo>
                <a:cubicBezTo>
                  <a:pt x="2431564" y="1330232"/>
                  <a:pt x="2449771" y="1287826"/>
                  <a:pt x="2459110" y="1242190"/>
                </a:cubicBezTo>
                <a:lnTo>
                  <a:pt x="2460028" y="1233088"/>
                </a:lnTo>
                <a:lnTo>
                  <a:pt x="2587418" y="1204947"/>
                </a:lnTo>
                <a:lnTo>
                  <a:pt x="2587419" y="1138796"/>
                </a:lnTo>
                <a:lnTo>
                  <a:pt x="2460094" y="1110671"/>
                </a:lnTo>
                <a:lnTo>
                  <a:pt x="2459110" y="1100906"/>
                </a:lnTo>
                <a:cubicBezTo>
                  <a:pt x="2449771" y="1055270"/>
                  <a:pt x="2431564" y="1012865"/>
                  <a:pt x="2406368" y="975569"/>
                </a:cubicBezTo>
                <a:lnTo>
                  <a:pt x="2402867" y="971325"/>
                </a:lnTo>
                <a:lnTo>
                  <a:pt x="2472875" y="861619"/>
                </a:lnTo>
                <a:lnTo>
                  <a:pt x="2426099" y="814843"/>
                </a:lnTo>
                <a:lnTo>
                  <a:pt x="2316447" y="884816"/>
                </a:lnTo>
                <a:lnTo>
                  <a:pt x="2311690" y="880891"/>
                </a:lnTo>
                <a:cubicBezTo>
                  <a:pt x="2274395" y="855695"/>
                  <a:pt x="2231989" y="837488"/>
                  <a:pt x="2186353" y="828149"/>
                </a:cubicBezTo>
                <a:lnTo>
                  <a:pt x="2177251" y="827232"/>
                </a:lnTo>
                <a:lnTo>
                  <a:pt x="2149112" y="699841"/>
                </a:lnTo>
                <a:close/>
                <a:moveTo>
                  <a:pt x="2115077" y="0"/>
                </a:moveTo>
                <a:cubicBezTo>
                  <a:pt x="2553299" y="0"/>
                  <a:pt x="2908548" y="355249"/>
                  <a:pt x="2908548" y="793471"/>
                </a:cubicBezTo>
                <a:cubicBezTo>
                  <a:pt x="2908548" y="875638"/>
                  <a:pt x="2896059" y="954887"/>
                  <a:pt x="2872875" y="1029425"/>
                </a:cubicBezTo>
                <a:lnTo>
                  <a:pt x="2865385" y="1048435"/>
                </a:lnTo>
                <a:lnTo>
                  <a:pt x="2969193" y="1080658"/>
                </a:lnTo>
                <a:cubicBezTo>
                  <a:pt x="3183826" y="1171440"/>
                  <a:pt x="3334427" y="1383967"/>
                  <a:pt x="3334427" y="1631669"/>
                </a:cubicBezTo>
                <a:cubicBezTo>
                  <a:pt x="3334427" y="1961938"/>
                  <a:pt x="3066691" y="2229674"/>
                  <a:pt x="2736422" y="2229674"/>
                </a:cubicBezTo>
                <a:cubicBezTo>
                  <a:pt x="2684818" y="2229674"/>
                  <a:pt x="2634740" y="2223138"/>
                  <a:pt x="2586971" y="2210847"/>
                </a:cubicBezTo>
                <a:lnTo>
                  <a:pt x="2539957" y="2195594"/>
                </a:lnTo>
                <a:lnTo>
                  <a:pt x="2540132" y="2196159"/>
                </a:lnTo>
                <a:cubicBezTo>
                  <a:pt x="2545115" y="2220510"/>
                  <a:pt x="2547732" y="2245724"/>
                  <a:pt x="2547732" y="2271548"/>
                </a:cubicBezTo>
                <a:cubicBezTo>
                  <a:pt x="2547732" y="2478144"/>
                  <a:pt x="2380253" y="2645623"/>
                  <a:pt x="2173657" y="2645623"/>
                </a:cubicBezTo>
                <a:cubicBezTo>
                  <a:pt x="2044535" y="2645623"/>
                  <a:pt x="1930692" y="2580202"/>
                  <a:pt x="1863468" y="2480697"/>
                </a:cubicBezTo>
                <a:lnTo>
                  <a:pt x="1857542" y="2469779"/>
                </a:lnTo>
                <a:lnTo>
                  <a:pt x="1809360" y="2558549"/>
                </a:lnTo>
                <a:cubicBezTo>
                  <a:pt x="1703654" y="2715014"/>
                  <a:pt x="1524644" y="2817885"/>
                  <a:pt x="1321606" y="2817885"/>
                </a:cubicBezTo>
                <a:cubicBezTo>
                  <a:pt x="996746" y="2817885"/>
                  <a:pt x="733395" y="2554534"/>
                  <a:pt x="733395" y="2229674"/>
                </a:cubicBezTo>
                <a:lnTo>
                  <a:pt x="736863" y="2195267"/>
                </a:lnTo>
                <a:lnTo>
                  <a:pt x="718524" y="2200960"/>
                </a:lnTo>
                <a:cubicBezTo>
                  <a:pt x="679595" y="2208926"/>
                  <a:pt x="639289" y="2213109"/>
                  <a:pt x="598005" y="2213109"/>
                </a:cubicBezTo>
                <a:cubicBezTo>
                  <a:pt x="267736" y="2213109"/>
                  <a:pt x="0" y="1945373"/>
                  <a:pt x="0" y="1615104"/>
                </a:cubicBezTo>
                <a:cubicBezTo>
                  <a:pt x="0" y="1326119"/>
                  <a:pt x="204985" y="1085010"/>
                  <a:pt x="477486" y="1029248"/>
                </a:cubicBezTo>
                <a:lnTo>
                  <a:pt x="483507" y="1028642"/>
                </a:lnTo>
                <a:lnTo>
                  <a:pt x="451215" y="959422"/>
                </a:lnTo>
                <a:cubicBezTo>
                  <a:pt x="431511" y="905609"/>
                  <a:pt x="420758" y="847482"/>
                  <a:pt x="420758" y="786843"/>
                </a:cubicBezTo>
                <a:cubicBezTo>
                  <a:pt x="420758" y="509637"/>
                  <a:pt x="645478" y="284917"/>
                  <a:pt x="922684" y="284917"/>
                </a:cubicBezTo>
                <a:cubicBezTo>
                  <a:pt x="1104601" y="284917"/>
                  <a:pt x="1263913" y="381696"/>
                  <a:pt x="1351945" y="526576"/>
                </a:cubicBezTo>
                <a:lnTo>
                  <a:pt x="1363631" y="550110"/>
                </a:lnTo>
                <a:lnTo>
                  <a:pt x="1383961" y="484616"/>
                </a:lnTo>
                <a:cubicBezTo>
                  <a:pt x="1504417" y="199828"/>
                  <a:pt x="1786411" y="0"/>
                  <a:pt x="2115077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Virtual Machine Icon"/>
          <p:cNvSpPr>
            <a:spLocks noChangeAspect="1"/>
          </p:cNvSpPr>
          <p:nvPr/>
        </p:nvSpPr>
        <p:spPr>
          <a:xfrm>
            <a:off x="9716836" y="6076363"/>
            <a:ext cx="548393" cy="509495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Web Sites Icon"/>
          <p:cNvSpPr>
            <a:spLocks noChangeAspect="1"/>
          </p:cNvSpPr>
          <p:nvPr/>
        </p:nvSpPr>
        <p:spPr>
          <a:xfrm>
            <a:off x="2352287" y="6035000"/>
            <a:ext cx="575969" cy="575969"/>
          </a:xfrm>
          <a:custGeom>
            <a:avLst/>
            <a:gdLst/>
            <a:ahLst/>
            <a:cxnLst/>
            <a:rect l="l" t="t" r="r" b="b"/>
            <a:pathLst>
              <a:path w="2610712" h="2610712">
                <a:moveTo>
                  <a:pt x="900132" y="1659508"/>
                </a:moveTo>
                <a:cubicBezTo>
                  <a:pt x="850489" y="1680441"/>
                  <a:pt x="795925" y="1691910"/>
                  <a:pt x="738682" y="1691910"/>
                </a:cubicBezTo>
                <a:cubicBezTo>
                  <a:pt x="704580" y="1691910"/>
                  <a:pt x="671429" y="1687840"/>
                  <a:pt x="639972" y="1678984"/>
                </a:cubicBezTo>
                <a:cubicBezTo>
                  <a:pt x="630802" y="1732731"/>
                  <a:pt x="626539" y="1787737"/>
                  <a:pt x="626539" y="1843600"/>
                </a:cubicBezTo>
                <a:cubicBezTo>
                  <a:pt x="626539" y="1980151"/>
                  <a:pt x="652007" y="2111581"/>
                  <a:pt x="702051" y="2233347"/>
                </a:cubicBezTo>
                <a:cubicBezTo>
                  <a:pt x="875300" y="2347094"/>
                  <a:pt x="1082651" y="2412830"/>
                  <a:pt x="1305356" y="2412830"/>
                </a:cubicBezTo>
                <a:cubicBezTo>
                  <a:pt x="1649176" y="2412830"/>
                  <a:pt x="1956402" y="2256154"/>
                  <a:pt x="2159509" y="2010283"/>
                </a:cubicBezTo>
                <a:cubicBezTo>
                  <a:pt x="2111204" y="2014741"/>
                  <a:pt x="2062255" y="2016547"/>
                  <a:pt x="2012815" y="2016547"/>
                </a:cubicBezTo>
                <a:cubicBezTo>
                  <a:pt x="1920488" y="2016547"/>
                  <a:pt x="1829870" y="2010248"/>
                  <a:pt x="1741816" y="1995896"/>
                </a:cubicBezTo>
                <a:cubicBezTo>
                  <a:pt x="1697066" y="2053279"/>
                  <a:pt x="1627112" y="2089547"/>
                  <a:pt x="1548687" y="2089547"/>
                </a:cubicBezTo>
                <a:cubicBezTo>
                  <a:pt x="1425687" y="2089547"/>
                  <a:pt x="1323524" y="2000335"/>
                  <a:pt x="1304035" y="1882972"/>
                </a:cubicBezTo>
                <a:cubicBezTo>
                  <a:pt x="1156203" y="1826416"/>
                  <a:pt x="1020119" y="1751039"/>
                  <a:pt x="900132" y="1659508"/>
                </a:cubicBezTo>
                <a:close/>
                <a:moveTo>
                  <a:pt x="326784" y="787357"/>
                </a:moveTo>
                <a:cubicBezTo>
                  <a:pt x="244341" y="941756"/>
                  <a:pt x="197882" y="1118130"/>
                  <a:pt x="197882" y="1305356"/>
                </a:cubicBezTo>
                <a:cubicBezTo>
                  <a:pt x="197882" y="1524075"/>
                  <a:pt x="261286" y="1727986"/>
                  <a:pt x="371590" y="1899154"/>
                </a:cubicBezTo>
                <a:cubicBezTo>
                  <a:pt x="367754" y="1880810"/>
                  <a:pt x="367351" y="1862246"/>
                  <a:pt x="367351" y="1843600"/>
                </a:cubicBezTo>
                <a:cubicBezTo>
                  <a:pt x="367351" y="1734956"/>
                  <a:pt x="381029" y="1629062"/>
                  <a:pt x="407760" y="1527398"/>
                </a:cubicBezTo>
                <a:cubicBezTo>
                  <a:pt x="351809" y="1457631"/>
                  <a:pt x="319328" y="1368887"/>
                  <a:pt x="319328" y="1272556"/>
                </a:cubicBezTo>
                <a:cubicBezTo>
                  <a:pt x="319328" y="1180502"/>
                  <a:pt x="348989" y="1095376"/>
                  <a:pt x="400195" y="1026883"/>
                </a:cubicBezTo>
                <a:cubicBezTo>
                  <a:pt x="367473" y="950052"/>
                  <a:pt x="342803" y="869972"/>
                  <a:pt x="326784" y="787357"/>
                </a:cubicBezTo>
                <a:close/>
                <a:moveTo>
                  <a:pt x="1358809" y="759796"/>
                </a:moveTo>
                <a:cubicBezTo>
                  <a:pt x="1239078" y="818380"/>
                  <a:pt x="1130049" y="891267"/>
                  <a:pt x="1035634" y="976541"/>
                </a:cubicBezTo>
                <a:cubicBezTo>
                  <a:pt x="1111291" y="1052347"/>
                  <a:pt x="1158036" y="1156993"/>
                  <a:pt x="1158036" y="1272556"/>
                </a:cubicBezTo>
                <a:cubicBezTo>
                  <a:pt x="1158036" y="1358206"/>
                  <a:pt x="1132359" y="1437859"/>
                  <a:pt x="1088022" y="1504063"/>
                </a:cubicBezTo>
                <a:cubicBezTo>
                  <a:pt x="1174051" y="1568324"/>
                  <a:pt x="1270034" y="1622103"/>
                  <a:pt x="1373719" y="1663750"/>
                </a:cubicBezTo>
                <a:cubicBezTo>
                  <a:pt x="1418598" y="1619175"/>
                  <a:pt x="1480435" y="1591705"/>
                  <a:pt x="1548687" y="1591705"/>
                </a:cubicBezTo>
                <a:cubicBezTo>
                  <a:pt x="1664038" y="1591705"/>
                  <a:pt x="1761064" y="1670167"/>
                  <a:pt x="1788338" y="1776889"/>
                </a:cubicBezTo>
                <a:cubicBezTo>
                  <a:pt x="1861345" y="1788370"/>
                  <a:pt x="1936390" y="1793457"/>
                  <a:pt x="2012815" y="1793457"/>
                </a:cubicBezTo>
                <a:cubicBezTo>
                  <a:pt x="2115398" y="1793457"/>
                  <a:pt x="2215494" y="1784292"/>
                  <a:pt x="2311784" y="1765530"/>
                </a:cubicBezTo>
                <a:cubicBezTo>
                  <a:pt x="2333378" y="1721025"/>
                  <a:pt x="2351048" y="1674444"/>
                  <a:pt x="2365177" y="1626375"/>
                </a:cubicBezTo>
                <a:lnTo>
                  <a:pt x="2202628" y="1494320"/>
                </a:lnTo>
                <a:cubicBezTo>
                  <a:pt x="2146093" y="1541780"/>
                  <a:pt x="2073019" y="1569480"/>
                  <a:pt x="1993476" y="1569480"/>
                </a:cubicBezTo>
                <a:cubicBezTo>
                  <a:pt x="1808307" y="1569480"/>
                  <a:pt x="1658197" y="1419370"/>
                  <a:pt x="1658197" y="1234201"/>
                </a:cubicBezTo>
                <a:cubicBezTo>
                  <a:pt x="1658197" y="1173835"/>
                  <a:pt x="1674151" y="1117195"/>
                  <a:pt x="1703372" y="1069009"/>
                </a:cubicBezTo>
                <a:cubicBezTo>
                  <a:pt x="1579585" y="960620"/>
                  <a:pt x="1465000" y="856910"/>
                  <a:pt x="1358809" y="759796"/>
                </a:cubicBezTo>
                <a:close/>
                <a:moveTo>
                  <a:pt x="2077117" y="595048"/>
                </a:moveTo>
                <a:cubicBezTo>
                  <a:pt x="1893185" y="595048"/>
                  <a:pt x="1717247" y="624514"/>
                  <a:pt x="1555753" y="679536"/>
                </a:cubicBezTo>
                <a:cubicBezTo>
                  <a:pt x="1646868" y="763770"/>
                  <a:pt x="1742881" y="850965"/>
                  <a:pt x="1840379" y="937533"/>
                </a:cubicBezTo>
                <a:cubicBezTo>
                  <a:pt x="1885750" y="912375"/>
                  <a:pt x="1938042" y="898922"/>
                  <a:pt x="1993476" y="898922"/>
                </a:cubicBezTo>
                <a:cubicBezTo>
                  <a:pt x="2178645" y="898922"/>
                  <a:pt x="2328755" y="1049032"/>
                  <a:pt x="2328755" y="1234201"/>
                </a:cubicBezTo>
                <a:cubicBezTo>
                  <a:pt x="2328755" y="1272990"/>
                  <a:pt x="2322168" y="1310240"/>
                  <a:pt x="2308704" y="1344423"/>
                </a:cubicBezTo>
                <a:lnTo>
                  <a:pt x="2406112" y="1425145"/>
                </a:lnTo>
                <a:cubicBezTo>
                  <a:pt x="2410658" y="1385818"/>
                  <a:pt x="2412830" y="1345841"/>
                  <a:pt x="2412830" y="1305356"/>
                </a:cubicBezTo>
                <a:cubicBezTo>
                  <a:pt x="2412830" y="1036563"/>
                  <a:pt x="2317071" y="790135"/>
                  <a:pt x="2157688" y="598425"/>
                </a:cubicBezTo>
                <a:cubicBezTo>
                  <a:pt x="2131065" y="595686"/>
                  <a:pt x="2104177" y="595048"/>
                  <a:pt x="2077117" y="595048"/>
                </a:cubicBezTo>
                <a:close/>
                <a:moveTo>
                  <a:pt x="850619" y="296309"/>
                </a:moveTo>
                <a:cubicBezTo>
                  <a:pt x="745920" y="342505"/>
                  <a:pt x="650219" y="405265"/>
                  <a:pt x="566952" y="481629"/>
                </a:cubicBezTo>
                <a:cubicBezTo>
                  <a:pt x="562856" y="502474"/>
                  <a:pt x="562237" y="523628"/>
                  <a:pt x="562237" y="544906"/>
                </a:cubicBezTo>
                <a:cubicBezTo>
                  <a:pt x="562237" y="658977"/>
                  <a:pt x="580010" y="769475"/>
                  <a:pt x="614749" y="873958"/>
                </a:cubicBezTo>
                <a:cubicBezTo>
                  <a:pt x="653488" y="859785"/>
                  <a:pt x="695317" y="853202"/>
                  <a:pt x="738682" y="853202"/>
                </a:cubicBezTo>
                <a:lnTo>
                  <a:pt x="809682" y="860360"/>
                </a:lnTo>
                <a:cubicBezTo>
                  <a:pt x="915604" y="755988"/>
                  <a:pt x="1040099" y="666686"/>
                  <a:pt x="1177617" y="593776"/>
                </a:cubicBezTo>
                <a:cubicBezTo>
                  <a:pt x="1055870" y="481736"/>
                  <a:pt x="947131" y="381614"/>
                  <a:pt x="850619" y="296309"/>
                </a:cubicBezTo>
                <a:close/>
                <a:moveTo>
                  <a:pt x="1305356" y="197882"/>
                </a:moveTo>
                <a:cubicBezTo>
                  <a:pt x="1228261" y="197882"/>
                  <a:pt x="1153005" y="205760"/>
                  <a:pt x="1080369" y="220843"/>
                </a:cubicBezTo>
                <a:cubicBezTo>
                  <a:pt x="1155718" y="299808"/>
                  <a:pt x="1255185" y="397466"/>
                  <a:pt x="1368946" y="505293"/>
                </a:cubicBezTo>
                <a:cubicBezTo>
                  <a:pt x="1536969" y="438118"/>
                  <a:pt x="1719963" y="394608"/>
                  <a:pt x="1912410" y="379643"/>
                </a:cubicBezTo>
                <a:cubicBezTo>
                  <a:pt x="1738338" y="264549"/>
                  <a:pt x="1529632" y="197882"/>
                  <a:pt x="1305356" y="197882"/>
                </a:cubicBezTo>
                <a:close/>
                <a:moveTo>
                  <a:pt x="1305356" y="0"/>
                </a:moveTo>
                <a:cubicBezTo>
                  <a:pt x="2026284" y="0"/>
                  <a:pt x="2610712" y="584428"/>
                  <a:pt x="2610712" y="1305356"/>
                </a:cubicBezTo>
                <a:cubicBezTo>
                  <a:pt x="2610712" y="2026284"/>
                  <a:pt x="2026284" y="2610712"/>
                  <a:pt x="1305356" y="2610712"/>
                </a:cubicBezTo>
                <a:cubicBezTo>
                  <a:pt x="584428" y="2610712"/>
                  <a:pt x="0" y="2026284"/>
                  <a:pt x="0" y="1305356"/>
                </a:cubicBezTo>
                <a:cubicBezTo>
                  <a:pt x="0" y="584428"/>
                  <a:pt x="584428" y="0"/>
                  <a:pt x="1305356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844" y="1695451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is a Cloud Service?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505197" y="2983042"/>
            <a:ext cx="3455934" cy="25988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30271" y="2983042"/>
            <a:ext cx="3474720" cy="259884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52431" y="1843787"/>
            <a:ext cx="111556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collection of related service roles</a:t>
            </a:r>
            <a:endParaRPr lang="en-US" dirty="0">
              <a:solidFill>
                <a:schemeClr val="tx2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6411" y="3147934"/>
            <a:ext cx="34747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4000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30271" y="3147934"/>
            <a:ext cx="34747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4000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grpSp>
        <p:nvGrpSpPr>
          <p:cNvPr id="15" name="Web Roles"/>
          <p:cNvGrpSpPr/>
          <p:nvPr/>
        </p:nvGrpSpPr>
        <p:grpSpPr>
          <a:xfrm>
            <a:off x="3347481" y="3823862"/>
            <a:ext cx="1771366" cy="1635106"/>
            <a:chOff x="3673066" y="2374847"/>
            <a:chExt cx="513800" cy="474277"/>
          </a:xfrm>
          <a:solidFill>
            <a:schemeClr val="bg1"/>
          </a:solidFill>
        </p:grpSpPr>
        <p:sp>
          <p:nvSpPr>
            <p:cNvPr id="16" name="Freeform 15"/>
            <p:cNvSpPr>
              <a:spLocks noChangeAspect="1"/>
            </p:cNvSpPr>
            <p:nvPr/>
          </p:nvSpPr>
          <p:spPr>
            <a:xfrm>
              <a:off x="3673066" y="2374847"/>
              <a:ext cx="513800" cy="474277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Azure Web Sites EMF Icon 02"/>
            <p:cNvSpPr>
              <a:spLocks noChangeAspect="1" noEditPoints="1"/>
            </p:cNvSpPr>
            <p:nvPr/>
          </p:nvSpPr>
          <p:spPr bwMode="auto">
            <a:xfrm>
              <a:off x="3829040" y="2469943"/>
              <a:ext cx="201852" cy="200550"/>
            </a:xfrm>
            <a:custGeom>
              <a:avLst/>
              <a:gdLst>
                <a:gd name="T0" fmla="*/ 8530 w 17060"/>
                <a:gd name="T1" fmla="*/ 0 h 17060"/>
                <a:gd name="T2" fmla="*/ 0 w 17060"/>
                <a:gd name="T3" fmla="*/ 8530 h 17060"/>
                <a:gd name="T4" fmla="*/ 8530 w 17060"/>
                <a:gd name="T5" fmla="*/ 17060 h 17060"/>
                <a:gd name="T6" fmla="*/ 17060 w 17060"/>
                <a:gd name="T7" fmla="*/ 8530 h 17060"/>
                <a:gd name="T8" fmla="*/ 8530 w 17060"/>
                <a:gd name="T9" fmla="*/ 0 h 17060"/>
                <a:gd name="T10" fmla="*/ 8530 w 17060"/>
                <a:gd name="T11" fmla="*/ 1300 h 17060"/>
                <a:gd name="T12" fmla="*/ 12142 w 17060"/>
                <a:gd name="T13" fmla="*/ 2266 h 17060"/>
                <a:gd name="T14" fmla="*/ 8973 w 17060"/>
                <a:gd name="T15" fmla="*/ 3134 h 17060"/>
                <a:gd name="T16" fmla="*/ 7261 w 17060"/>
                <a:gd name="T17" fmla="*/ 1411 h 17060"/>
                <a:gd name="T18" fmla="*/ 8530 w 17060"/>
                <a:gd name="T19" fmla="*/ 1300 h 17060"/>
                <a:gd name="T20" fmla="*/ 5975 w 17060"/>
                <a:gd name="T21" fmla="*/ 1766 h 17060"/>
                <a:gd name="T22" fmla="*/ 7790 w 17060"/>
                <a:gd name="T23" fmla="*/ 3723 h 17060"/>
                <a:gd name="T24" fmla="*/ 5354 w 17060"/>
                <a:gd name="T25" fmla="*/ 5609 h 17060"/>
                <a:gd name="T26" fmla="*/ 4822 w 17060"/>
                <a:gd name="T27" fmla="*/ 5558 h 17060"/>
                <a:gd name="T28" fmla="*/ 3858 w 17060"/>
                <a:gd name="T29" fmla="*/ 5732 h 17060"/>
                <a:gd name="T30" fmla="*/ 3286 w 17060"/>
                <a:gd name="T31" fmla="*/ 3564 h 17060"/>
                <a:gd name="T32" fmla="*/ 3280 w 17060"/>
                <a:gd name="T33" fmla="*/ 3560 h 17060"/>
                <a:gd name="T34" fmla="*/ 5975 w 17060"/>
                <a:gd name="T35" fmla="*/ 1766 h 17060"/>
                <a:gd name="T36" fmla="*/ 13377 w 17060"/>
                <a:gd name="T37" fmla="*/ 3646 h 17060"/>
                <a:gd name="T38" fmla="*/ 13868 w 17060"/>
                <a:gd name="T39" fmla="*/ 3655 h 17060"/>
                <a:gd name="T40" fmla="*/ 15760 w 17060"/>
                <a:gd name="T41" fmla="*/ 8530 h 17060"/>
                <a:gd name="T42" fmla="*/ 15729 w 17060"/>
                <a:gd name="T43" fmla="*/ 9195 h 17060"/>
                <a:gd name="T44" fmla="*/ 15111 w 17060"/>
                <a:gd name="T45" fmla="*/ 8675 h 17060"/>
                <a:gd name="T46" fmla="*/ 15200 w 17060"/>
                <a:gd name="T47" fmla="*/ 8061 h 17060"/>
                <a:gd name="T48" fmla="*/ 13027 w 17060"/>
                <a:gd name="T49" fmla="*/ 5889 h 17060"/>
                <a:gd name="T50" fmla="*/ 12127 w 17060"/>
                <a:gd name="T51" fmla="*/ 6084 h 17060"/>
                <a:gd name="T52" fmla="*/ 10117 w 17060"/>
                <a:gd name="T53" fmla="*/ 4239 h 17060"/>
                <a:gd name="T54" fmla="*/ 13377 w 17060"/>
                <a:gd name="T55" fmla="*/ 3646 h 17060"/>
                <a:gd name="T56" fmla="*/ 8894 w 17060"/>
                <a:gd name="T57" fmla="*/ 4821 h 17060"/>
                <a:gd name="T58" fmla="*/ 11180 w 17060"/>
                <a:gd name="T59" fmla="*/ 6916 h 17060"/>
                <a:gd name="T60" fmla="*/ 10855 w 17060"/>
                <a:gd name="T61" fmla="*/ 8061 h 17060"/>
                <a:gd name="T62" fmla="*/ 13027 w 17060"/>
                <a:gd name="T63" fmla="*/ 10234 h 17060"/>
                <a:gd name="T64" fmla="*/ 14484 w 17060"/>
                <a:gd name="T65" fmla="*/ 9673 h 17060"/>
                <a:gd name="T66" fmla="*/ 15494 w 17060"/>
                <a:gd name="T67" fmla="*/ 10481 h 17060"/>
                <a:gd name="T68" fmla="*/ 14874 w 17060"/>
                <a:gd name="T69" fmla="*/ 12000 h 17060"/>
                <a:gd name="T70" fmla="*/ 11706 w 17060"/>
                <a:gd name="T71" fmla="*/ 11748 h 17060"/>
                <a:gd name="T72" fmla="*/ 10115 w 17060"/>
                <a:gd name="T73" fmla="*/ 10415 h 17060"/>
                <a:gd name="T74" fmla="*/ 9070 w 17060"/>
                <a:gd name="T75" fmla="*/ 10799 h 17060"/>
                <a:gd name="T76" fmla="*/ 7218 w 17060"/>
                <a:gd name="T77" fmla="*/ 9656 h 17060"/>
                <a:gd name="T78" fmla="*/ 7571 w 17060"/>
                <a:gd name="T79" fmla="*/ 8307 h 17060"/>
                <a:gd name="T80" fmla="*/ 6836 w 17060"/>
                <a:gd name="T81" fmla="*/ 6436 h 17060"/>
                <a:gd name="T82" fmla="*/ 8894 w 17060"/>
                <a:gd name="T83" fmla="*/ 4821 h 17060"/>
                <a:gd name="T84" fmla="*/ 2018 w 17060"/>
                <a:gd name="T85" fmla="*/ 5384 h 17060"/>
                <a:gd name="T86" fmla="*/ 2574 w 17060"/>
                <a:gd name="T87" fmla="*/ 6724 h 17060"/>
                <a:gd name="T88" fmla="*/ 2073 w 17060"/>
                <a:gd name="T89" fmla="*/ 8307 h 17060"/>
                <a:gd name="T90" fmla="*/ 2680 w 17060"/>
                <a:gd name="T91" fmla="*/ 10030 h 17060"/>
                <a:gd name="T92" fmla="*/ 2181 w 17060"/>
                <a:gd name="T93" fmla="*/ 11994 h 17060"/>
                <a:gd name="T94" fmla="*/ 1300 w 17060"/>
                <a:gd name="T95" fmla="*/ 8530 h 17060"/>
                <a:gd name="T96" fmla="*/ 2018 w 17060"/>
                <a:gd name="T97" fmla="*/ 5384 h 17060"/>
                <a:gd name="T98" fmla="*/ 5911 w 17060"/>
                <a:gd name="T99" fmla="*/ 10831 h 17060"/>
                <a:gd name="T100" fmla="*/ 8538 w 17060"/>
                <a:gd name="T101" fmla="*/ 12388 h 17060"/>
                <a:gd name="T102" fmla="*/ 10115 w 17060"/>
                <a:gd name="T103" fmla="*/ 13649 h 17060"/>
                <a:gd name="T104" fmla="*/ 11208 w 17060"/>
                <a:gd name="T105" fmla="*/ 13223 h 17060"/>
                <a:gd name="T106" fmla="*/ 13783 w 17060"/>
                <a:gd name="T107" fmla="*/ 13497 h 17060"/>
                <a:gd name="T108" fmla="*/ 8530 w 17060"/>
                <a:gd name="T109" fmla="*/ 15760 h 17060"/>
                <a:gd name="T110" fmla="*/ 3745 w 17060"/>
                <a:gd name="T111" fmla="*/ 13951 h 17060"/>
                <a:gd name="T112" fmla="*/ 4250 w 17060"/>
                <a:gd name="T113" fmla="*/ 10996 h 17060"/>
                <a:gd name="T114" fmla="*/ 4822 w 17060"/>
                <a:gd name="T115" fmla="*/ 11056 h 17060"/>
                <a:gd name="T116" fmla="*/ 5911 w 17060"/>
                <a:gd name="T117" fmla="*/ 10831 h 17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0" h="17060">
                  <a:moveTo>
                    <a:pt x="8530" y="0"/>
                  </a:moveTo>
                  <a:cubicBezTo>
                    <a:pt x="3819" y="0"/>
                    <a:pt x="0" y="3819"/>
                    <a:pt x="0" y="8530"/>
                  </a:cubicBezTo>
                  <a:cubicBezTo>
                    <a:pt x="0" y="13241"/>
                    <a:pt x="3819" y="17060"/>
                    <a:pt x="8530" y="17060"/>
                  </a:cubicBezTo>
                  <a:cubicBezTo>
                    <a:pt x="13241" y="17060"/>
                    <a:pt x="17060" y="13241"/>
                    <a:pt x="17060" y="8530"/>
                  </a:cubicBezTo>
                  <a:cubicBezTo>
                    <a:pt x="17060" y="3819"/>
                    <a:pt x="13241" y="0"/>
                    <a:pt x="8530" y="0"/>
                  </a:cubicBezTo>
                  <a:close/>
                  <a:moveTo>
                    <a:pt x="8530" y="1300"/>
                  </a:moveTo>
                  <a:cubicBezTo>
                    <a:pt x="9846" y="1300"/>
                    <a:pt x="11079" y="1652"/>
                    <a:pt x="12142" y="2266"/>
                  </a:cubicBezTo>
                  <a:cubicBezTo>
                    <a:pt x="11021" y="2418"/>
                    <a:pt x="9959" y="2713"/>
                    <a:pt x="8973" y="3134"/>
                  </a:cubicBezTo>
                  <a:cubicBezTo>
                    <a:pt x="8375" y="2548"/>
                    <a:pt x="7797" y="1969"/>
                    <a:pt x="7261" y="1411"/>
                  </a:cubicBezTo>
                  <a:cubicBezTo>
                    <a:pt x="7673" y="1338"/>
                    <a:pt x="8097" y="1300"/>
                    <a:pt x="8530" y="1300"/>
                  </a:cubicBezTo>
                  <a:close/>
                  <a:moveTo>
                    <a:pt x="5975" y="1766"/>
                  </a:moveTo>
                  <a:cubicBezTo>
                    <a:pt x="6575" y="2450"/>
                    <a:pt x="7179" y="3098"/>
                    <a:pt x="7790" y="3723"/>
                  </a:cubicBezTo>
                  <a:cubicBezTo>
                    <a:pt x="6891" y="4237"/>
                    <a:pt x="6074" y="4871"/>
                    <a:pt x="5354" y="5609"/>
                  </a:cubicBezTo>
                  <a:cubicBezTo>
                    <a:pt x="5182" y="5575"/>
                    <a:pt x="5004" y="5558"/>
                    <a:pt x="4822" y="5558"/>
                  </a:cubicBezTo>
                  <a:cubicBezTo>
                    <a:pt x="4483" y="5558"/>
                    <a:pt x="4158" y="5619"/>
                    <a:pt x="3858" y="5732"/>
                  </a:cubicBezTo>
                  <a:cubicBezTo>
                    <a:pt x="3492" y="4965"/>
                    <a:pt x="3294" y="4217"/>
                    <a:pt x="3286" y="3564"/>
                  </a:cubicBezTo>
                  <a:cubicBezTo>
                    <a:pt x="3284" y="3562"/>
                    <a:pt x="3282" y="3561"/>
                    <a:pt x="3280" y="3560"/>
                  </a:cubicBezTo>
                  <a:cubicBezTo>
                    <a:pt x="4024" y="2773"/>
                    <a:pt x="4943" y="2156"/>
                    <a:pt x="5975" y="1766"/>
                  </a:cubicBezTo>
                  <a:close/>
                  <a:moveTo>
                    <a:pt x="13377" y="3646"/>
                  </a:moveTo>
                  <a:cubicBezTo>
                    <a:pt x="13539" y="3645"/>
                    <a:pt x="13703" y="3648"/>
                    <a:pt x="13868" y="3655"/>
                  </a:cubicBezTo>
                  <a:cubicBezTo>
                    <a:pt x="15043" y="4940"/>
                    <a:pt x="15760" y="6651"/>
                    <a:pt x="15760" y="8530"/>
                  </a:cubicBezTo>
                  <a:cubicBezTo>
                    <a:pt x="15760" y="8754"/>
                    <a:pt x="15749" y="8976"/>
                    <a:pt x="15729" y="9195"/>
                  </a:cubicBezTo>
                  <a:cubicBezTo>
                    <a:pt x="15518" y="9020"/>
                    <a:pt x="15317" y="8848"/>
                    <a:pt x="15111" y="8675"/>
                  </a:cubicBezTo>
                  <a:cubicBezTo>
                    <a:pt x="15168" y="8480"/>
                    <a:pt x="15200" y="8274"/>
                    <a:pt x="15200" y="8061"/>
                  </a:cubicBezTo>
                  <a:cubicBezTo>
                    <a:pt x="15200" y="6861"/>
                    <a:pt x="14227" y="5889"/>
                    <a:pt x="13027" y="5889"/>
                  </a:cubicBezTo>
                  <a:cubicBezTo>
                    <a:pt x="12706" y="5889"/>
                    <a:pt x="12401" y="5959"/>
                    <a:pt x="12127" y="6084"/>
                  </a:cubicBezTo>
                  <a:cubicBezTo>
                    <a:pt x="11427" y="5456"/>
                    <a:pt x="10752" y="4840"/>
                    <a:pt x="10117" y="4239"/>
                  </a:cubicBezTo>
                  <a:cubicBezTo>
                    <a:pt x="11105" y="3862"/>
                    <a:pt x="12195" y="3652"/>
                    <a:pt x="13377" y="3646"/>
                  </a:cubicBezTo>
                  <a:close/>
                  <a:moveTo>
                    <a:pt x="8894" y="4821"/>
                  </a:moveTo>
                  <a:cubicBezTo>
                    <a:pt x="9648" y="5549"/>
                    <a:pt x="10410" y="6242"/>
                    <a:pt x="11180" y="6916"/>
                  </a:cubicBezTo>
                  <a:cubicBezTo>
                    <a:pt x="10973" y="7249"/>
                    <a:pt x="10855" y="7641"/>
                    <a:pt x="10855" y="8061"/>
                  </a:cubicBezTo>
                  <a:cubicBezTo>
                    <a:pt x="10855" y="9261"/>
                    <a:pt x="11827" y="10234"/>
                    <a:pt x="13027" y="10234"/>
                  </a:cubicBezTo>
                  <a:cubicBezTo>
                    <a:pt x="13587" y="10234"/>
                    <a:pt x="14098" y="10022"/>
                    <a:pt x="14484" y="9673"/>
                  </a:cubicBezTo>
                  <a:cubicBezTo>
                    <a:pt x="14819" y="9943"/>
                    <a:pt x="15154" y="10213"/>
                    <a:pt x="15494" y="10481"/>
                  </a:cubicBezTo>
                  <a:cubicBezTo>
                    <a:pt x="15344" y="11015"/>
                    <a:pt x="15135" y="11524"/>
                    <a:pt x="14874" y="12000"/>
                  </a:cubicBezTo>
                  <a:cubicBezTo>
                    <a:pt x="13764" y="12070"/>
                    <a:pt x="12704" y="11974"/>
                    <a:pt x="11706" y="11748"/>
                  </a:cubicBezTo>
                  <a:cubicBezTo>
                    <a:pt x="11572" y="10991"/>
                    <a:pt x="10911" y="10415"/>
                    <a:pt x="10115" y="10415"/>
                  </a:cubicBezTo>
                  <a:cubicBezTo>
                    <a:pt x="9716" y="10415"/>
                    <a:pt x="9352" y="10560"/>
                    <a:pt x="9070" y="10799"/>
                  </a:cubicBezTo>
                  <a:cubicBezTo>
                    <a:pt x="8406" y="10467"/>
                    <a:pt x="7786" y="10079"/>
                    <a:pt x="7218" y="9656"/>
                  </a:cubicBezTo>
                  <a:cubicBezTo>
                    <a:pt x="7443" y="9258"/>
                    <a:pt x="7571" y="8797"/>
                    <a:pt x="7571" y="8307"/>
                  </a:cubicBezTo>
                  <a:cubicBezTo>
                    <a:pt x="7571" y="7584"/>
                    <a:pt x="7292" y="6926"/>
                    <a:pt x="6836" y="6436"/>
                  </a:cubicBezTo>
                  <a:cubicBezTo>
                    <a:pt x="7442" y="5804"/>
                    <a:pt x="8130" y="5258"/>
                    <a:pt x="8894" y="4821"/>
                  </a:cubicBezTo>
                  <a:close/>
                  <a:moveTo>
                    <a:pt x="2018" y="5384"/>
                  </a:moveTo>
                  <a:cubicBezTo>
                    <a:pt x="2177" y="5847"/>
                    <a:pt x="2364" y="6294"/>
                    <a:pt x="2574" y="6724"/>
                  </a:cubicBezTo>
                  <a:cubicBezTo>
                    <a:pt x="2258" y="7172"/>
                    <a:pt x="2073" y="7718"/>
                    <a:pt x="2073" y="8307"/>
                  </a:cubicBezTo>
                  <a:cubicBezTo>
                    <a:pt x="2073" y="8959"/>
                    <a:pt x="2300" y="9558"/>
                    <a:pt x="2680" y="10030"/>
                  </a:cubicBezTo>
                  <a:cubicBezTo>
                    <a:pt x="2468" y="10654"/>
                    <a:pt x="2300" y="11309"/>
                    <a:pt x="2181" y="11994"/>
                  </a:cubicBezTo>
                  <a:cubicBezTo>
                    <a:pt x="1619" y="10965"/>
                    <a:pt x="1300" y="9785"/>
                    <a:pt x="1300" y="8530"/>
                  </a:cubicBezTo>
                  <a:cubicBezTo>
                    <a:pt x="1300" y="7403"/>
                    <a:pt x="1558" y="6335"/>
                    <a:pt x="2018" y="5384"/>
                  </a:cubicBezTo>
                  <a:close/>
                  <a:moveTo>
                    <a:pt x="5911" y="10831"/>
                  </a:moveTo>
                  <a:cubicBezTo>
                    <a:pt x="6711" y="11451"/>
                    <a:pt x="7591" y="11975"/>
                    <a:pt x="8538" y="12388"/>
                  </a:cubicBezTo>
                  <a:cubicBezTo>
                    <a:pt x="8700" y="13110"/>
                    <a:pt x="9344" y="13649"/>
                    <a:pt x="10115" y="13649"/>
                  </a:cubicBezTo>
                  <a:cubicBezTo>
                    <a:pt x="10536" y="13649"/>
                    <a:pt x="10920" y="13487"/>
                    <a:pt x="11208" y="13223"/>
                  </a:cubicBezTo>
                  <a:cubicBezTo>
                    <a:pt x="12039" y="13390"/>
                    <a:pt x="12901" y="13485"/>
                    <a:pt x="13783" y="13497"/>
                  </a:cubicBezTo>
                  <a:cubicBezTo>
                    <a:pt x="12465" y="14891"/>
                    <a:pt x="10599" y="15760"/>
                    <a:pt x="8530" y="15760"/>
                  </a:cubicBezTo>
                  <a:cubicBezTo>
                    <a:pt x="6695" y="15760"/>
                    <a:pt x="5020" y="15077"/>
                    <a:pt x="3745" y="13951"/>
                  </a:cubicBezTo>
                  <a:cubicBezTo>
                    <a:pt x="3798" y="12942"/>
                    <a:pt x="3970" y="11947"/>
                    <a:pt x="4250" y="10996"/>
                  </a:cubicBezTo>
                  <a:cubicBezTo>
                    <a:pt x="4434" y="11035"/>
                    <a:pt x="4626" y="11056"/>
                    <a:pt x="4822" y="11056"/>
                  </a:cubicBezTo>
                  <a:cubicBezTo>
                    <a:pt x="5209" y="11056"/>
                    <a:pt x="5577" y="10976"/>
                    <a:pt x="5911" y="108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Worker Role"/>
          <p:cNvGrpSpPr/>
          <p:nvPr/>
        </p:nvGrpSpPr>
        <p:grpSpPr>
          <a:xfrm>
            <a:off x="6984034" y="3827713"/>
            <a:ext cx="1767194" cy="1631256"/>
            <a:chOff x="379413" y="1388226"/>
            <a:chExt cx="2467696" cy="2277873"/>
          </a:xfrm>
          <a:solidFill>
            <a:schemeClr val="bg1"/>
          </a:solidFill>
        </p:grpSpPr>
        <p:sp>
          <p:nvSpPr>
            <p:cNvPr id="24" name="Freeform 23"/>
            <p:cNvSpPr>
              <a:spLocks noChangeAspect="1"/>
            </p:cNvSpPr>
            <p:nvPr/>
          </p:nvSpPr>
          <p:spPr>
            <a:xfrm>
              <a:off x="379413" y="1388226"/>
              <a:ext cx="2467696" cy="2277873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ectangle 10"/>
            <p:cNvSpPr/>
            <p:nvPr/>
          </p:nvSpPr>
          <p:spPr>
            <a:xfrm>
              <a:off x="1128530" y="1844956"/>
              <a:ext cx="969465" cy="963208"/>
            </a:xfrm>
            <a:custGeom>
              <a:avLst/>
              <a:gdLst/>
              <a:ahLst/>
              <a:cxnLst/>
              <a:rect l="l" t="t" r="r" b="b"/>
              <a:pathLst>
                <a:path w="451554" h="447451">
                  <a:moveTo>
                    <a:pt x="226453" y="183653"/>
                  </a:moveTo>
                  <a:cubicBezTo>
                    <a:pt x="248325" y="183653"/>
                    <a:pt x="266055" y="201384"/>
                    <a:pt x="266055" y="223256"/>
                  </a:cubicBezTo>
                  <a:cubicBezTo>
                    <a:pt x="266055" y="245128"/>
                    <a:pt x="248325" y="262859"/>
                    <a:pt x="226453" y="262859"/>
                  </a:cubicBezTo>
                  <a:cubicBezTo>
                    <a:pt x="204580" y="262859"/>
                    <a:pt x="186850" y="245128"/>
                    <a:pt x="186850" y="223256"/>
                  </a:cubicBezTo>
                  <a:cubicBezTo>
                    <a:pt x="186850" y="201384"/>
                    <a:pt x="204581" y="183653"/>
                    <a:pt x="226453" y="183653"/>
                  </a:cubicBezTo>
                  <a:close/>
                  <a:moveTo>
                    <a:pt x="226453" y="118072"/>
                  </a:moveTo>
                  <a:cubicBezTo>
                    <a:pt x="168361" y="118072"/>
                    <a:pt x="121269" y="165165"/>
                    <a:pt x="121268" y="223256"/>
                  </a:cubicBezTo>
                  <a:cubicBezTo>
                    <a:pt x="121269" y="281347"/>
                    <a:pt x="168361" y="328440"/>
                    <a:pt x="226452" y="328440"/>
                  </a:cubicBezTo>
                  <a:cubicBezTo>
                    <a:pt x="284544" y="328440"/>
                    <a:pt x="331637" y="281348"/>
                    <a:pt x="331637" y="223256"/>
                  </a:cubicBezTo>
                  <a:cubicBezTo>
                    <a:pt x="331637" y="165165"/>
                    <a:pt x="284544" y="118072"/>
                    <a:pt x="226453" y="118072"/>
                  </a:cubicBezTo>
                  <a:close/>
                  <a:moveTo>
                    <a:pt x="198648" y="0"/>
                  </a:moveTo>
                  <a:lnTo>
                    <a:pt x="223113" y="54150"/>
                  </a:lnTo>
                  <a:cubicBezTo>
                    <a:pt x="224222" y="53992"/>
                    <a:pt x="225336" y="53981"/>
                    <a:pt x="226452" y="53981"/>
                  </a:cubicBezTo>
                  <a:cubicBezTo>
                    <a:pt x="241232" y="53981"/>
                    <a:pt x="255569" y="55876"/>
                    <a:pt x="269072" y="60060"/>
                  </a:cubicBezTo>
                  <a:lnTo>
                    <a:pt x="307349" y="13317"/>
                  </a:lnTo>
                  <a:lnTo>
                    <a:pt x="368157" y="48424"/>
                  </a:lnTo>
                  <a:lnTo>
                    <a:pt x="346964" y="104550"/>
                  </a:lnTo>
                  <a:cubicBezTo>
                    <a:pt x="356980" y="114550"/>
                    <a:pt x="365657" y="125872"/>
                    <a:pt x="372206" y="138541"/>
                  </a:cubicBezTo>
                  <a:lnTo>
                    <a:pt x="433381" y="132449"/>
                  </a:lnTo>
                  <a:lnTo>
                    <a:pt x="451554" y="200272"/>
                  </a:lnTo>
                  <a:lnTo>
                    <a:pt x="395612" y="225547"/>
                  </a:lnTo>
                  <a:cubicBezTo>
                    <a:pt x="395522" y="239822"/>
                    <a:pt x="393566" y="253670"/>
                    <a:pt x="389390" y="266707"/>
                  </a:cubicBezTo>
                  <a:lnTo>
                    <a:pt x="435371" y="304360"/>
                  </a:lnTo>
                  <a:lnTo>
                    <a:pt x="400263" y="365168"/>
                  </a:lnTo>
                  <a:lnTo>
                    <a:pt x="344666" y="344174"/>
                  </a:lnTo>
                  <a:cubicBezTo>
                    <a:pt x="334967" y="353899"/>
                    <a:pt x="323984" y="362315"/>
                    <a:pt x="311715" y="368713"/>
                  </a:cubicBezTo>
                  <a:lnTo>
                    <a:pt x="317746" y="429279"/>
                  </a:lnTo>
                  <a:lnTo>
                    <a:pt x="249923" y="447451"/>
                  </a:lnTo>
                  <a:lnTo>
                    <a:pt x="225079" y="392461"/>
                  </a:lnTo>
                  <a:cubicBezTo>
                    <a:pt x="211152" y="392414"/>
                    <a:pt x="197625" y="390622"/>
                    <a:pt x="184839" y="386764"/>
                  </a:cubicBezTo>
                  <a:lnTo>
                    <a:pt x="184919" y="386810"/>
                  </a:lnTo>
                  <a:lnTo>
                    <a:pt x="145861" y="434507"/>
                  </a:lnTo>
                  <a:lnTo>
                    <a:pt x="85053" y="399399"/>
                  </a:lnTo>
                  <a:lnTo>
                    <a:pt x="106490" y="342627"/>
                  </a:lnTo>
                  <a:cubicBezTo>
                    <a:pt x="95144" y="331282"/>
                    <a:pt x="85433" y="318309"/>
                    <a:pt x="78394" y="303725"/>
                  </a:cubicBezTo>
                  <a:lnTo>
                    <a:pt x="79518" y="307920"/>
                  </a:lnTo>
                  <a:lnTo>
                    <a:pt x="18173" y="314028"/>
                  </a:lnTo>
                  <a:lnTo>
                    <a:pt x="0" y="246206"/>
                  </a:lnTo>
                  <a:lnTo>
                    <a:pt x="56181" y="220824"/>
                  </a:lnTo>
                  <a:lnTo>
                    <a:pt x="57258" y="224845"/>
                  </a:lnTo>
                  <a:cubicBezTo>
                    <a:pt x="57180" y="224316"/>
                    <a:pt x="57178" y="223787"/>
                    <a:pt x="57178" y="223256"/>
                  </a:cubicBezTo>
                  <a:cubicBezTo>
                    <a:pt x="57178" y="208434"/>
                    <a:pt x="59083" y="194056"/>
                    <a:pt x="63293" y="180520"/>
                  </a:cubicBezTo>
                  <a:lnTo>
                    <a:pt x="15837" y="141658"/>
                  </a:lnTo>
                  <a:lnTo>
                    <a:pt x="50944" y="80851"/>
                  </a:lnTo>
                  <a:lnTo>
                    <a:pt x="108117" y="102439"/>
                  </a:lnTo>
                  <a:cubicBezTo>
                    <a:pt x="117286" y="93234"/>
                    <a:pt x="127608" y="85204"/>
                    <a:pt x="139087" y="78941"/>
                  </a:cubicBezTo>
                  <a:lnTo>
                    <a:pt x="136934" y="79518"/>
                  </a:lnTo>
                  <a:lnTo>
                    <a:pt x="130825" y="181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5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19114" y="1705354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What Can It Run?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6108" y="1895139"/>
            <a:ext cx="4117399" cy="3678083"/>
            <a:chOff x="734518" y="1895138"/>
            <a:chExt cx="10698775" cy="3678083"/>
          </a:xfrm>
        </p:grpSpPr>
        <p:sp>
          <p:nvSpPr>
            <p:cNvPr id="6" name="Rectangle 5"/>
            <p:cNvSpPr/>
            <p:nvPr/>
          </p:nvSpPr>
          <p:spPr bwMode="auto">
            <a:xfrm>
              <a:off x="734518" y="1895138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itchFamily="34" charset="0"/>
                </a:rPr>
                <a:t>General Rule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518" y="3167741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itchFamily="34" charset="0"/>
                </a:rPr>
                <a:t>Choice of Language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60296" y="4440345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itchFamily="34" charset="0"/>
                </a:rPr>
                <a:t>Choice of Frameworks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76144" y="1885235"/>
            <a:ext cx="6483436" cy="3678083"/>
            <a:chOff x="734518" y="1895138"/>
            <a:chExt cx="10698775" cy="3678083"/>
          </a:xfrm>
        </p:grpSpPr>
        <p:sp>
          <p:nvSpPr>
            <p:cNvPr id="10" name="Rectangle 9"/>
            <p:cNvSpPr/>
            <p:nvPr/>
          </p:nvSpPr>
          <p:spPr bwMode="auto">
            <a:xfrm>
              <a:off x="734518" y="1895138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</a:rPr>
                <a:t>If it runs in Windows it runs in Microsoft Azure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518" y="3167741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</a:rPr>
                <a:t>C#, VB, C++, Java, PHP, Node.js, Phython, etc.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60296" y="4440345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</a:rPr>
                <a:t>.NET, ExpressJS, Rails, Zend,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1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54927" y="1388226"/>
            <a:ext cx="8849736" cy="5290388"/>
          </a:xfrm>
        </p:spPr>
        <p:txBody>
          <a:bodyPr/>
          <a:lstStyle/>
          <a:p>
            <a:r>
              <a:rPr lang="en-US" dirty="0"/>
              <a:t>Pre-configured Windows Server</a:t>
            </a:r>
          </a:p>
          <a:p>
            <a:r>
              <a:rPr lang="en-US" dirty="0"/>
              <a:t>IIS Pre-Installed </a:t>
            </a:r>
          </a:p>
          <a:p>
            <a:r>
              <a:rPr lang="en-US" dirty="0"/>
              <a:t>Firewall open for port 80</a:t>
            </a:r>
          </a:p>
          <a:p>
            <a:r>
              <a:rPr lang="en-US" dirty="0"/>
              <a:t>Default Endpoint for port 80</a:t>
            </a:r>
          </a:p>
          <a:p>
            <a:r>
              <a:rPr lang="en-US" dirty="0"/>
              <a:t>You can run pretty much any IIS workload on it</a:t>
            </a:r>
          </a:p>
          <a:p>
            <a:r>
              <a:rPr lang="en-US" dirty="0"/>
              <a:t>Customizable with startup scripts</a:t>
            </a:r>
          </a:p>
        </p:txBody>
      </p:sp>
      <p:grpSp>
        <p:nvGrpSpPr>
          <p:cNvPr id="11" name="Web Roles"/>
          <p:cNvGrpSpPr/>
          <p:nvPr/>
        </p:nvGrpSpPr>
        <p:grpSpPr>
          <a:xfrm>
            <a:off x="379413" y="1388226"/>
            <a:ext cx="2467696" cy="2277873"/>
            <a:chOff x="3673066" y="2374847"/>
            <a:chExt cx="513800" cy="474277"/>
          </a:xfrm>
          <a:solidFill>
            <a:schemeClr val="tx2"/>
          </a:solidFill>
        </p:grpSpPr>
        <p:sp>
          <p:nvSpPr>
            <p:cNvPr id="12" name="Freeform 11"/>
            <p:cNvSpPr>
              <a:spLocks noChangeAspect="1"/>
            </p:cNvSpPr>
            <p:nvPr/>
          </p:nvSpPr>
          <p:spPr>
            <a:xfrm>
              <a:off x="3673066" y="2374847"/>
              <a:ext cx="513800" cy="474277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Azure Web Sites EMF Icon 02"/>
            <p:cNvSpPr>
              <a:spLocks noChangeAspect="1" noEditPoints="1"/>
            </p:cNvSpPr>
            <p:nvPr/>
          </p:nvSpPr>
          <p:spPr bwMode="auto">
            <a:xfrm>
              <a:off x="3829040" y="2469943"/>
              <a:ext cx="201852" cy="200550"/>
            </a:xfrm>
            <a:custGeom>
              <a:avLst/>
              <a:gdLst>
                <a:gd name="T0" fmla="*/ 8530 w 17060"/>
                <a:gd name="T1" fmla="*/ 0 h 17060"/>
                <a:gd name="T2" fmla="*/ 0 w 17060"/>
                <a:gd name="T3" fmla="*/ 8530 h 17060"/>
                <a:gd name="T4" fmla="*/ 8530 w 17060"/>
                <a:gd name="T5" fmla="*/ 17060 h 17060"/>
                <a:gd name="T6" fmla="*/ 17060 w 17060"/>
                <a:gd name="T7" fmla="*/ 8530 h 17060"/>
                <a:gd name="T8" fmla="*/ 8530 w 17060"/>
                <a:gd name="T9" fmla="*/ 0 h 17060"/>
                <a:gd name="T10" fmla="*/ 8530 w 17060"/>
                <a:gd name="T11" fmla="*/ 1300 h 17060"/>
                <a:gd name="T12" fmla="*/ 12142 w 17060"/>
                <a:gd name="T13" fmla="*/ 2266 h 17060"/>
                <a:gd name="T14" fmla="*/ 8973 w 17060"/>
                <a:gd name="T15" fmla="*/ 3134 h 17060"/>
                <a:gd name="T16" fmla="*/ 7261 w 17060"/>
                <a:gd name="T17" fmla="*/ 1411 h 17060"/>
                <a:gd name="T18" fmla="*/ 8530 w 17060"/>
                <a:gd name="T19" fmla="*/ 1300 h 17060"/>
                <a:gd name="T20" fmla="*/ 5975 w 17060"/>
                <a:gd name="T21" fmla="*/ 1766 h 17060"/>
                <a:gd name="T22" fmla="*/ 7790 w 17060"/>
                <a:gd name="T23" fmla="*/ 3723 h 17060"/>
                <a:gd name="T24" fmla="*/ 5354 w 17060"/>
                <a:gd name="T25" fmla="*/ 5609 h 17060"/>
                <a:gd name="T26" fmla="*/ 4822 w 17060"/>
                <a:gd name="T27" fmla="*/ 5558 h 17060"/>
                <a:gd name="T28" fmla="*/ 3858 w 17060"/>
                <a:gd name="T29" fmla="*/ 5732 h 17060"/>
                <a:gd name="T30" fmla="*/ 3286 w 17060"/>
                <a:gd name="T31" fmla="*/ 3564 h 17060"/>
                <a:gd name="T32" fmla="*/ 3280 w 17060"/>
                <a:gd name="T33" fmla="*/ 3560 h 17060"/>
                <a:gd name="T34" fmla="*/ 5975 w 17060"/>
                <a:gd name="T35" fmla="*/ 1766 h 17060"/>
                <a:gd name="T36" fmla="*/ 13377 w 17060"/>
                <a:gd name="T37" fmla="*/ 3646 h 17060"/>
                <a:gd name="T38" fmla="*/ 13868 w 17060"/>
                <a:gd name="T39" fmla="*/ 3655 h 17060"/>
                <a:gd name="T40" fmla="*/ 15760 w 17060"/>
                <a:gd name="T41" fmla="*/ 8530 h 17060"/>
                <a:gd name="T42" fmla="*/ 15729 w 17060"/>
                <a:gd name="T43" fmla="*/ 9195 h 17060"/>
                <a:gd name="T44" fmla="*/ 15111 w 17060"/>
                <a:gd name="T45" fmla="*/ 8675 h 17060"/>
                <a:gd name="T46" fmla="*/ 15200 w 17060"/>
                <a:gd name="T47" fmla="*/ 8061 h 17060"/>
                <a:gd name="T48" fmla="*/ 13027 w 17060"/>
                <a:gd name="T49" fmla="*/ 5889 h 17060"/>
                <a:gd name="T50" fmla="*/ 12127 w 17060"/>
                <a:gd name="T51" fmla="*/ 6084 h 17060"/>
                <a:gd name="T52" fmla="*/ 10117 w 17060"/>
                <a:gd name="T53" fmla="*/ 4239 h 17060"/>
                <a:gd name="T54" fmla="*/ 13377 w 17060"/>
                <a:gd name="T55" fmla="*/ 3646 h 17060"/>
                <a:gd name="T56" fmla="*/ 8894 w 17060"/>
                <a:gd name="T57" fmla="*/ 4821 h 17060"/>
                <a:gd name="T58" fmla="*/ 11180 w 17060"/>
                <a:gd name="T59" fmla="*/ 6916 h 17060"/>
                <a:gd name="T60" fmla="*/ 10855 w 17060"/>
                <a:gd name="T61" fmla="*/ 8061 h 17060"/>
                <a:gd name="T62" fmla="*/ 13027 w 17060"/>
                <a:gd name="T63" fmla="*/ 10234 h 17060"/>
                <a:gd name="T64" fmla="*/ 14484 w 17060"/>
                <a:gd name="T65" fmla="*/ 9673 h 17060"/>
                <a:gd name="T66" fmla="*/ 15494 w 17060"/>
                <a:gd name="T67" fmla="*/ 10481 h 17060"/>
                <a:gd name="T68" fmla="*/ 14874 w 17060"/>
                <a:gd name="T69" fmla="*/ 12000 h 17060"/>
                <a:gd name="T70" fmla="*/ 11706 w 17060"/>
                <a:gd name="T71" fmla="*/ 11748 h 17060"/>
                <a:gd name="T72" fmla="*/ 10115 w 17060"/>
                <a:gd name="T73" fmla="*/ 10415 h 17060"/>
                <a:gd name="T74" fmla="*/ 9070 w 17060"/>
                <a:gd name="T75" fmla="*/ 10799 h 17060"/>
                <a:gd name="T76" fmla="*/ 7218 w 17060"/>
                <a:gd name="T77" fmla="*/ 9656 h 17060"/>
                <a:gd name="T78" fmla="*/ 7571 w 17060"/>
                <a:gd name="T79" fmla="*/ 8307 h 17060"/>
                <a:gd name="T80" fmla="*/ 6836 w 17060"/>
                <a:gd name="T81" fmla="*/ 6436 h 17060"/>
                <a:gd name="T82" fmla="*/ 8894 w 17060"/>
                <a:gd name="T83" fmla="*/ 4821 h 17060"/>
                <a:gd name="T84" fmla="*/ 2018 w 17060"/>
                <a:gd name="T85" fmla="*/ 5384 h 17060"/>
                <a:gd name="T86" fmla="*/ 2574 w 17060"/>
                <a:gd name="T87" fmla="*/ 6724 h 17060"/>
                <a:gd name="T88" fmla="*/ 2073 w 17060"/>
                <a:gd name="T89" fmla="*/ 8307 h 17060"/>
                <a:gd name="T90" fmla="*/ 2680 w 17060"/>
                <a:gd name="T91" fmla="*/ 10030 h 17060"/>
                <a:gd name="T92" fmla="*/ 2181 w 17060"/>
                <a:gd name="T93" fmla="*/ 11994 h 17060"/>
                <a:gd name="T94" fmla="*/ 1300 w 17060"/>
                <a:gd name="T95" fmla="*/ 8530 h 17060"/>
                <a:gd name="T96" fmla="*/ 2018 w 17060"/>
                <a:gd name="T97" fmla="*/ 5384 h 17060"/>
                <a:gd name="T98" fmla="*/ 5911 w 17060"/>
                <a:gd name="T99" fmla="*/ 10831 h 17060"/>
                <a:gd name="T100" fmla="*/ 8538 w 17060"/>
                <a:gd name="T101" fmla="*/ 12388 h 17060"/>
                <a:gd name="T102" fmla="*/ 10115 w 17060"/>
                <a:gd name="T103" fmla="*/ 13649 h 17060"/>
                <a:gd name="T104" fmla="*/ 11208 w 17060"/>
                <a:gd name="T105" fmla="*/ 13223 h 17060"/>
                <a:gd name="T106" fmla="*/ 13783 w 17060"/>
                <a:gd name="T107" fmla="*/ 13497 h 17060"/>
                <a:gd name="T108" fmla="*/ 8530 w 17060"/>
                <a:gd name="T109" fmla="*/ 15760 h 17060"/>
                <a:gd name="T110" fmla="*/ 3745 w 17060"/>
                <a:gd name="T111" fmla="*/ 13951 h 17060"/>
                <a:gd name="T112" fmla="*/ 4250 w 17060"/>
                <a:gd name="T113" fmla="*/ 10996 h 17060"/>
                <a:gd name="T114" fmla="*/ 4822 w 17060"/>
                <a:gd name="T115" fmla="*/ 11056 h 17060"/>
                <a:gd name="T116" fmla="*/ 5911 w 17060"/>
                <a:gd name="T117" fmla="*/ 10831 h 17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0" h="17060">
                  <a:moveTo>
                    <a:pt x="8530" y="0"/>
                  </a:moveTo>
                  <a:cubicBezTo>
                    <a:pt x="3819" y="0"/>
                    <a:pt x="0" y="3819"/>
                    <a:pt x="0" y="8530"/>
                  </a:cubicBezTo>
                  <a:cubicBezTo>
                    <a:pt x="0" y="13241"/>
                    <a:pt x="3819" y="17060"/>
                    <a:pt x="8530" y="17060"/>
                  </a:cubicBezTo>
                  <a:cubicBezTo>
                    <a:pt x="13241" y="17060"/>
                    <a:pt x="17060" y="13241"/>
                    <a:pt x="17060" y="8530"/>
                  </a:cubicBezTo>
                  <a:cubicBezTo>
                    <a:pt x="17060" y="3819"/>
                    <a:pt x="13241" y="0"/>
                    <a:pt x="8530" y="0"/>
                  </a:cubicBezTo>
                  <a:close/>
                  <a:moveTo>
                    <a:pt x="8530" y="1300"/>
                  </a:moveTo>
                  <a:cubicBezTo>
                    <a:pt x="9846" y="1300"/>
                    <a:pt x="11079" y="1652"/>
                    <a:pt x="12142" y="2266"/>
                  </a:cubicBezTo>
                  <a:cubicBezTo>
                    <a:pt x="11021" y="2418"/>
                    <a:pt x="9959" y="2713"/>
                    <a:pt x="8973" y="3134"/>
                  </a:cubicBezTo>
                  <a:cubicBezTo>
                    <a:pt x="8375" y="2548"/>
                    <a:pt x="7797" y="1969"/>
                    <a:pt x="7261" y="1411"/>
                  </a:cubicBezTo>
                  <a:cubicBezTo>
                    <a:pt x="7673" y="1338"/>
                    <a:pt x="8097" y="1300"/>
                    <a:pt x="8530" y="1300"/>
                  </a:cubicBezTo>
                  <a:close/>
                  <a:moveTo>
                    <a:pt x="5975" y="1766"/>
                  </a:moveTo>
                  <a:cubicBezTo>
                    <a:pt x="6575" y="2450"/>
                    <a:pt x="7179" y="3098"/>
                    <a:pt x="7790" y="3723"/>
                  </a:cubicBezTo>
                  <a:cubicBezTo>
                    <a:pt x="6891" y="4237"/>
                    <a:pt x="6074" y="4871"/>
                    <a:pt x="5354" y="5609"/>
                  </a:cubicBezTo>
                  <a:cubicBezTo>
                    <a:pt x="5182" y="5575"/>
                    <a:pt x="5004" y="5558"/>
                    <a:pt x="4822" y="5558"/>
                  </a:cubicBezTo>
                  <a:cubicBezTo>
                    <a:pt x="4483" y="5558"/>
                    <a:pt x="4158" y="5619"/>
                    <a:pt x="3858" y="5732"/>
                  </a:cubicBezTo>
                  <a:cubicBezTo>
                    <a:pt x="3492" y="4965"/>
                    <a:pt x="3294" y="4217"/>
                    <a:pt x="3286" y="3564"/>
                  </a:cubicBezTo>
                  <a:cubicBezTo>
                    <a:pt x="3284" y="3562"/>
                    <a:pt x="3282" y="3561"/>
                    <a:pt x="3280" y="3560"/>
                  </a:cubicBezTo>
                  <a:cubicBezTo>
                    <a:pt x="4024" y="2773"/>
                    <a:pt x="4943" y="2156"/>
                    <a:pt x="5975" y="1766"/>
                  </a:cubicBezTo>
                  <a:close/>
                  <a:moveTo>
                    <a:pt x="13377" y="3646"/>
                  </a:moveTo>
                  <a:cubicBezTo>
                    <a:pt x="13539" y="3645"/>
                    <a:pt x="13703" y="3648"/>
                    <a:pt x="13868" y="3655"/>
                  </a:cubicBezTo>
                  <a:cubicBezTo>
                    <a:pt x="15043" y="4940"/>
                    <a:pt x="15760" y="6651"/>
                    <a:pt x="15760" y="8530"/>
                  </a:cubicBezTo>
                  <a:cubicBezTo>
                    <a:pt x="15760" y="8754"/>
                    <a:pt x="15749" y="8976"/>
                    <a:pt x="15729" y="9195"/>
                  </a:cubicBezTo>
                  <a:cubicBezTo>
                    <a:pt x="15518" y="9020"/>
                    <a:pt x="15317" y="8848"/>
                    <a:pt x="15111" y="8675"/>
                  </a:cubicBezTo>
                  <a:cubicBezTo>
                    <a:pt x="15168" y="8480"/>
                    <a:pt x="15200" y="8274"/>
                    <a:pt x="15200" y="8061"/>
                  </a:cubicBezTo>
                  <a:cubicBezTo>
                    <a:pt x="15200" y="6861"/>
                    <a:pt x="14227" y="5889"/>
                    <a:pt x="13027" y="5889"/>
                  </a:cubicBezTo>
                  <a:cubicBezTo>
                    <a:pt x="12706" y="5889"/>
                    <a:pt x="12401" y="5959"/>
                    <a:pt x="12127" y="6084"/>
                  </a:cubicBezTo>
                  <a:cubicBezTo>
                    <a:pt x="11427" y="5456"/>
                    <a:pt x="10752" y="4840"/>
                    <a:pt x="10117" y="4239"/>
                  </a:cubicBezTo>
                  <a:cubicBezTo>
                    <a:pt x="11105" y="3862"/>
                    <a:pt x="12195" y="3652"/>
                    <a:pt x="13377" y="3646"/>
                  </a:cubicBezTo>
                  <a:close/>
                  <a:moveTo>
                    <a:pt x="8894" y="4821"/>
                  </a:moveTo>
                  <a:cubicBezTo>
                    <a:pt x="9648" y="5549"/>
                    <a:pt x="10410" y="6242"/>
                    <a:pt x="11180" y="6916"/>
                  </a:cubicBezTo>
                  <a:cubicBezTo>
                    <a:pt x="10973" y="7249"/>
                    <a:pt x="10855" y="7641"/>
                    <a:pt x="10855" y="8061"/>
                  </a:cubicBezTo>
                  <a:cubicBezTo>
                    <a:pt x="10855" y="9261"/>
                    <a:pt x="11827" y="10234"/>
                    <a:pt x="13027" y="10234"/>
                  </a:cubicBezTo>
                  <a:cubicBezTo>
                    <a:pt x="13587" y="10234"/>
                    <a:pt x="14098" y="10022"/>
                    <a:pt x="14484" y="9673"/>
                  </a:cubicBezTo>
                  <a:cubicBezTo>
                    <a:pt x="14819" y="9943"/>
                    <a:pt x="15154" y="10213"/>
                    <a:pt x="15494" y="10481"/>
                  </a:cubicBezTo>
                  <a:cubicBezTo>
                    <a:pt x="15344" y="11015"/>
                    <a:pt x="15135" y="11524"/>
                    <a:pt x="14874" y="12000"/>
                  </a:cubicBezTo>
                  <a:cubicBezTo>
                    <a:pt x="13764" y="12070"/>
                    <a:pt x="12704" y="11974"/>
                    <a:pt x="11706" y="11748"/>
                  </a:cubicBezTo>
                  <a:cubicBezTo>
                    <a:pt x="11572" y="10991"/>
                    <a:pt x="10911" y="10415"/>
                    <a:pt x="10115" y="10415"/>
                  </a:cubicBezTo>
                  <a:cubicBezTo>
                    <a:pt x="9716" y="10415"/>
                    <a:pt x="9352" y="10560"/>
                    <a:pt x="9070" y="10799"/>
                  </a:cubicBezTo>
                  <a:cubicBezTo>
                    <a:pt x="8406" y="10467"/>
                    <a:pt x="7786" y="10079"/>
                    <a:pt x="7218" y="9656"/>
                  </a:cubicBezTo>
                  <a:cubicBezTo>
                    <a:pt x="7443" y="9258"/>
                    <a:pt x="7571" y="8797"/>
                    <a:pt x="7571" y="8307"/>
                  </a:cubicBezTo>
                  <a:cubicBezTo>
                    <a:pt x="7571" y="7584"/>
                    <a:pt x="7292" y="6926"/>
                    <a:pt x="6836" y="6436"/>
                  </a:cubicBezTo>
                  <a:cubicBezTo>
                    <a:pt x="7442" y="5804"/>
                    <a:pt x="8130" y="5258"/>
                    <a:pt x="8894" y="4821"/>
                  </a:cubicBezTo>
                  <a:close/>
                  <a:moveTo>
                    <a:pt x="2018" y="5384"/>
                  </a:moveTo>
                  <a:cubicBezTo>
                    <a:pt x="2177" y="5847"/>
                    <a:pt x="2364" y="6294"/>
                    <a:pt x="2574" y="6724"/>
                  </a:cubicBezTo>
                  <a:cubicBezTo>
                    <a:pt x="2258" y="7172"/>
                    <a:pt x="2073" y="7718"/>
                    <a:pt x="2073" y="8307"/>
                  </a:cubicBezTo>
                  <a:cubicBezTo>
                    <a:pt x="2073" y="8959"/>
                    <a:pt x="2300" y="9558"/>
                    <a:pt x="2680" y="10030"/>
                  </a:cubicBezTo>
                  <a:cubicBezTo>
                    <a:pt x="2468" y="10654"/>
                    <a:pt x="2300" y="11309"/>
                    <a:pt x="2181" y="11994"/>
                  </a:cubicBezTo>
                  <a:cubicBezTo>
                    <a:pt x="1619" y="10965"/>
                    <a:pt x="1300" y="9785"/>
                    <a:pt x="1300" y="8530"/>
                  </a:cubicBezTo>
                  <a:cubicBezTo>
                    <a:pt x="1300" y="7403"/>
                    <a:pt x="1558" y="6335"/>
                    <a:pt x="2018" y="5384"/>
                  </a:cubicBezTo>
                  <a:close/>
                  <a:moveTo>
                    <a:pt x="5911" y="10831"/>
                  </a:moveTo>
                  <a:cubicBezTo>
                    <a:pt x="6711" y="11451"/>
                    <a:pt x="7591" y="11975"/>
                    <a:pt x="8538" y="12388"/>
                  </a:cubicBezTo>
                  <a:cubicBezTo>
                    <a:pt x="8700" y="13110"/>
                    <a:pt x="9344" y="13649"/>
                    <a:pt x="10115" y="13649"/>
                  </a:cubicBezTo>
                  <a:cubicBezTo>
                    <a:pt x="10536" y="13649"/>
                    <a:pt x="10920" y="13487"/>
                    <a:pt x="11208" y="13223"/>
                  </a:cubicBezTo>
                  <a:cubicBezTo>
                    <a:pt x="12039" y="13390"/>
                    <a:pt x="12901" y="13485"/>
                    <a:pt x="13783" y="13497"/>
                  </a:cubicBezTo>
                  <a:cubicBezTo>
                    <a:pt x="12465" y="14891"/>
                    <a:pt x="10599" y="15760"/>
                    <a:pt x="8530" y="15760"/>
                  </a:cubicBezTo>
                  <a:cubicBezTo>
                    <a:pt x="6695" y="15760"/>
                    <a:pt x="5020" y="15077"/>
                    <a:pt x="3745" y="13951"/>
                  </a:cubicBezTo>
                  <a:cubicBezTo>
                    <a:pt x="3798" y="12942"/>
                    <a:pt x="3970" y="11947"/>
                    <a:pt x="4250" y="10996"/>
                  </a:cubicBezTo>
                  <a:cubicBezTo>
                    <a:pt x="4434" y="11035"/>
                    <a:pt x="4626" y="11056"/>
                    <a:pt x="4822" y="11056"/>
                  </a:cubicBezTo>
                  <a:cubicBezTo>
                    <a:pt x="5209" y="11056"/>
                    <a:pt x="5577" y="10976"/>
                    <a:pt x="5911" y="108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16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BMeel2SEWZ1chENTiBy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3pWkjWIsECFSPcMYQq2Q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c.p_A1iE6Et2i27jMwu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uiYs8l9jk2pY6W2WFAch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AIKJuo2k6GRIHbLthNZ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QjwjFT.eEefM8sBfZZ4P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rDVOVFoe0KWi.3aarzT9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IdGUlJ8p0GgQmQgA8eBt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J3hxq5xEOPHRu64zOLa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tymIyq_ESs26mqSFC9P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LNIkNuVkGyVW2bywfzQ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guGGyvZEausYRnUaZ_A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MX1k2tukqROmaxHI1TK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s68KRxCUiLb0O.7lRmm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MfafZAalUicwuQPN4bWu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ONeUhoiekqBEzayDAR4z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gRbqSykyrgB5QhE1yj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xOIT5wfLU69X5e6Kq201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MiRXtjLi0.fAcGBFioG.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IO89Tx63kynbIaLShgIy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02MsNW5I0WrVo80tKmV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7mzDavxUSpfy285QR0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YmfafvnUqB3P.4S4Ep9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5xWbD0yEe3baYNA5b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uv0WZeyW0C3xIMGAuGRv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T.3ajY9UeGvhVQXQhzK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cE3iFKAUqgut1.ZYjgW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8tBcNsr0qOlE6v1elYh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cTkW5_hEqutYyxZko1t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NaWnMF.Eu6PVyjogiMr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EAmIFi.kGwyG5jYCbq7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88hp78IE6N0W0CVBXY4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mSZZSTWUiZuKIib4FUt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8nU1SGKEW0BJonfhCAj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HTPS_QQEmeZvPlmJ6dd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HTPS_QQEmeZvPlmJ6dd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GTp8aUwEy1EDzwE61HW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Ox5Mfw0EOSK7hHUv3Wa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B7MVGsp0SLtqIcVGSGU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bko6g3KEuu48itS7jj1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RWqKMc0idFhiSQVlKm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1uslV5RUUKFa7jI9eisY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pKIraBLyUimPGEmvin3D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tmRPJYDEmXuiYyKw5bD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ONjqEDgUCfmSRIp.sg2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em81md41keRrXVPIYRUQ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7zzrcsy0SKvIdd4Uj1Y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ZZUklck0im3O5wYm3xB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IS.fyaglUStkBo8vPVgc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pEg52asREieLJT9T5jFf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ZuYbwBhnk2mVa4KfNYqp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bi3D46VEa69ua1v_QYo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501GfLqEmiYsB8jaMsY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4MOKUzKqUSqR3za.u4tL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1FJqTBUEG38z8aNsUsX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iOTkoka06k9eytrbek_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4QeKAuiUGSXlYPeNoug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ox3Qp9UFEuO2zpCpi6o6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oOBIKWV0WpBQipM0WR8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NcV7BhkhE2rG7wXmQHU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p538T9RkeOXHfJRK6ua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IDtfgwdEmF4SKITbTJk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IDtfgwdEmF4SKITbTJk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_.Q90tJYkalcvUX0YxeV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X0EFdR1kWkml02ls8WE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XQGEPDtUuBvEu71Tya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XQGEPDtUuBvEu71Tyax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ZzQQh6D0mvN89TyyH2K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3515</Words>
  <Application>Microsoft Office PowerPoint</Application>
  <PresentationFormat>Widescreen</PresentationFormat>
  <Paragraphs>760</Paragraphs>
  <Slides>53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宋体</vt:lpstr>
      <vt:lpstr>Arial</vt:lpstr>
      <vt:lpstr>Calibri</vt:lpstr>
      <vt:lpstr>Segoe</vt:lpstr>
      <vt:lpstr>Segoe UI</vt:lpstr>
      <vt:lpstr>Segoe UI Light</vt:lpstr>
      <vt:lpstr>2_Office Theme</vt:lpstr>
      <vt:lpstr>think-cell Slide</vt:lpstr>
      <vt:lpstr>Projetando e Implementando Cloud Services</vt:lpstr>
      <vt:lpstr>Instrutor</vt:lpstr>
      <vt:lpstr>Agenda</vt:lpstr>
      <vt:lpstr>PowerPoint Presentation</vt:lpstr>
      <vt:lpstr>Cloud Services - Azure’s original PaaS solution</vt:lpstr>
      <vt:lpstr>Web Sites vs. Cloud Services vs. Virtual Machines</vt:lpstr>
      <vt:lpstr>What is a Cloud Service?</vt:lpstr>
      <vt:lpstr>What Can It Run?</vt:lpstr>
      <vt:lpstr>Web Roles</vt:lpstr>
      <vt:lpstr>Worker Roles</vt:lpstr>
      <vt:lpstr>Roles vs. Instances</vt:lpstr>
      <vt:lpstr>Scale Up</vt:lpstr>
      <vt:lpstr>Scale Down</vt:lpstr>
      <vt:lpstr>Compute Web / Worker Role VMs</vt:lpstr>
      <vt:lpstr>PowerPoint Presentation</vt:lpstr>
      <vt:lpstr>Azure Fabric Controller &amp; Role Instance Recovery</vt:lpstr>
      <vt:lpstr>Cloud Services</vt:lpstr>
      <vt:lpstr>Creating a Cloud Service using the Portal</vt:lpstr>
      <vt:lpstr>PowerPoint Presentation</vt:lpstr>
      <vt:lpstr>Azure SDK</vt:lpstr>
      <vt:lpstr>Visual Studio Project Templates</vt:lpstr>
      <vt:lpstr>Add &amp; Configure Cloud Service Role Projects</vt:lpstr>
      <vt:lpstr>Cloud Service &amp; Roles in Solution Explorer</vt:lpstr>
      <vt:lpstr>Microsoft.WindowsAzure.* Assembly References</vt:lpstr>
      <vt:lpstr>RoleEntryPoint Class Implementations</vt:lpstr>
      <vt:lpstr>ServiceDefinition.csdef File</vt:lpstr>
      <vt:lpstr>ServiceConfiguration.*.cscfg Files</vt:lpstr>
      <vt:lpstr>Compute and Storage Emulators</vt:lpstr>
      <vt:lpstr>Developing Cloud Services </vt:lpstr>
      <vt:lpstr>PowerPoint Presentation</vt:lpstr>
      <vt:lpstr>Two Independent Environments</vt:lpstr>
      <vt:lpstr>Stages of Service Deployment</vt:lpstr>
      <vt:lpstr>Packaging &amp; Deployment</vt:lpstr>
      <vt:lpstr>Packaging &amp; Deployment</vt:lpstr>
      <vt:lpstr>Geo-Location &amp; Affinity Groups</vt:lpstr>
      <vt:lpstr>Guest OS Versioning</vt:lpstr>
      <vt:lpstr>Fault &amp; Upgrade Domains</vt:lpstr>
      <vt:lpstr>Example Service Model for Upgrade</vt:lpstr>
      <vt:lpstr>Roles and Instances Example role with nine virtual machines distributed across three fault domains</vt:lpstr>
      <vt:lpstr>Fault and Upgrade Domains</vt:lpstr>
      <vt:lpstr>VIP Swap</vt:lpstr>
      <vt:lpstr>VIP Swap Upgrade</vt:lpstr>
      <vt:lpstr>In-Place Upgrade</vt:lpstr>
      <vt:lpstr>In-Place Upgrade</vt:lpstr>
      <vt:lpstr>Upgrade Domains</vt:lpstr>
      <vt:lpstr>The High Scale Application Archetype Microsoft Azure provides a ‘pay-as-you-go’ scale out application platform</vt:lpstr>
      <vt:lpstr>Deployment Slots</vt:lpstr>
      <vt:lpstr>Deploying Cloud Services</vt:lpstr>
      <vt:lpstr>PowerPoint Presentation</vt:lpstr>
      <vt:lpstr>Monitoring via the Portal</vt:lpstr>
      <vt:lpstr>Diagnostics Monitoring</vt:lpstr>
      <vt:lpstr>Auto Scale</vt:lpstr>
      <vt:lpstr>Monitoring Cloud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60</cp:revision>
  <dcterms:created xsi:type="dcterms:W3CDTF">2016-08-21T22:11:41Z</dcterms:created>
  <dcterms:modified xsi:type="dcterms:W3CDTF">2016-10-14T21:47:21Z</dcterms:modified>
</cp:coreProperties>
</file>