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60"/>
  </p:notesMasterIdLst>
  <p:sldIdLst>
    <p:sldId id="256" r:id="rId2"/>
    <p:sldId id="257" r:id="rId3"/>
    <p:sldId id="259" r:id="rId4"/>
    <p:sldId id="265" r:id="rId5"/>
    <p:sldId id="266" r:id="rId6"/>
    <p:sldId id="268" r:id="rId7"/>
    <p:sldId id="269" r:id="rId8"/>
    <p:sldId id="270" r:id="rId9"/>
    <p:sldId id="271" r:id="rId10"/>
    <p:sldId id="317" r:id="rId11"/>
    <p:sldId id="318" r:id="rId12"/>
    <p:sldId id="316" r:id="rId13"/>
    <p:sldId id="272" r:id="rId14"/>
    <p:sldId id="273" r:id="rId15"/>
    <p:sldId id="274" r:id="rId16"/>
    <p:sldId id="275" r:id="rId17"/>
    <p:sldId id="276" r:id="rId18"/>
    <p:sldId id="277" r:id="rId19"/>
    <p:sldId id="260" r:id="rId20"/>
    <p:sldId id="319" r:id="rId21"/>
    <p:sldId id="278" r:id="rId22"/>
    <p:sldId id="298" r:id="rId23"/>
    <p:sldId id="299" r:id="rId24"/>
    <p:sldId id="300" r:id="rId25"/>
    <p:sldId id="262" r:id="rId26"/>
    <p:sldId id="263" r:id="rId27"/>
    <p:sldId id="264" r:id="rId28"/>
    <p:sldId id="279" r:id="rId29"/>
    <p:sldId id="311" r:id="rId30"/>
    <p:sldId id="320" r:id="rId31"/>
    <p:sldId id="321" r:id="rId32"/>
    <p:sldId id="313" r:id="rId33"/>
    <p:sldId id="314" r:id="rId34"/>
    <p:sldId id="280" r:id="rId35"/>
    <p:sldId id="281" r:id="rId36"/>
    <p:sldId id="282" r:id="rId37"/>
    <p:sldId id="283" r:id="rId38"/>
    <p:sldId id="284" r:id="rId39"/>
    <p:sldId id="287" r:id="rId40"/>
    <p:sldId id="285" r:id="rId41"/>
    <p:sldId id="286" r:id="rId42"/>
    <p:sldId id="289" r:id="rId43"/>
    <p:sldId id="290" r:id="rId44"/>
    <p:sldId id="308" r:id="rId45"/>
    <p:sldId id="309" r:id="rId46"/>
    <p:sldId id="310" r:id="rId47"/>
    <p:sldId id="292" r:id="rId48"/>
    <p:sldId id="293" r:id="rId49"/>
    <p:sldId id="294" r:id="rId50"/>
    <p:sldId id="301" r:id="rId51"/>
    <p:sldId id="302" r:id="rId52"/>
    <p:sldId id="303" r:id="rId53"/>
    <p:sldId id="304" r:id="rId54"/>
    <p:sldId id="305" r:id="rId55"/>
    <p:sldId id="306" r:id="rId56"/>
    <p:sldId id="307" r:id="rId57"/>
    <p:sldId id="297" r:id="rId58"/>
    <p:sldId id="31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A3C4E77E-4C4B-4EE4-B288-E6CABAF39E81}">
          <p14:sldIdLst>
            <p14:sldId id="256"/>
            <p14:sldId id="257"/>
            <p14:sldId id="259"/>
          </p14:sldIdLst>
        </p14:section>
        <p14:section name="Azure App Service" id="{64701AF2-EA9F-4B06-89C4-507DE4395C79}">
          <p14:sldIdLst>
            <p14:sldId id="265"/>
            <p14:sldId id="266"/>
            <p14:sldId id="268"/>
            <p14:sldId id="269"/>
            <p14:sldId id="270"/>
          </p14:sldIdLst>
        </p14:section>
        <p14:section name="WebApps" id="{BDD1CFE6-535A-4ED1-96AB-1EC6799B0898}">
          <p14:sldIdLst>
            <p14:sldId id="271"/>
            <p14:sldId id="317"/>
            <p14:sldId id="318"/>
            <p14:sldId id="316"/>
            <p14:sldId id="272"/>
            <p14:sldId id="273"/>
            <p14:sldId id="274"/>
            <p14:sldId id="275"/>
            <p14:sldId id="276"/>
            <p14:sldId id="277"/>
          </p14:sldIdLst>
        </p14:section>
        <p14:section name="Deployment" id="{89675B14-F1CA-484D-9FB9-270106BF55BF}">
          <p14:sldIdLst>
            <p14:sldId id="260"/>
            <p14:sldId id="319"/>
            <p14:sldId id="278"/>
            <p14:sldId id="298"/>
            <p14:sldId id="299"/>
            <p14:sldId id="300"/>
            <p14:sldId id="262"/>
            <p14:sldId id="263"/>
            <p14:sldId id="264"/>
            <p14:sldId id="279"/>
          </p14:sldIdLst>
        </p14:section>
        <p14:section name="Deployment Slots" id="{05EE2783-4B8A-448F-A2CE-12DF5F1B4A08}">
          <p14:sldIdLst>
            <p14:sldId id="311"/>
            <p14:sldId id="320"/>
            <p14:sldId id="321"/>
            <p14:sldId id="313"/>
            <p14:sldId id="314"/>
          </p14:sldIdLst>
        </p14:section>
        <p14:section name="Configurando e Monitorando" id="{2014559F-DE91-4FCF-B56C-B310EC64EF9A}">
          <p14:sldIdLst>
            <p14:sldId id="280"/>
            <p14:sldId id="281"/>
            <p14:sldId id="282"/>
            <p14:sldId id="283"/>
            <p14:sldId id="284"/>
            <p14:sldId id="287"/>
            <p14:sldId id="285"/>
            <p14:sldId id="286"/>
          </p14:sldIdLst>
        </p14:section>
        <p14:section name="Web Jobs" id="{AF885CB8-7B12-4998-94C1-DB61F7495BE0}">
          <p14:sldIdLst>
            <p14:sldId id="289"/>
            <p14:sldId id="290"/>
            <p14:sldId id="308"/>
            <p14:sldId id="309"/>
            <p14:sldId id="310"/>
            <p14:sldId id="292"/>
          </p14:sldIdLst>
        </p14:section>
        <p14:section name="Escala e Resiliência" id="{2AD4163F-609A-438B-9DF3-A4E5E3152DC3}">
          <p14:sldIdLst>
            <p14:sldId id="293"/>
            <p14:sldId id="294"/>
            <p14:sldId id="301"/>
            <p14:sldId id="302"/>
            <p14:sldId id="303"/>
            <p14:sldId id="304"/>
            <p14:sldId id="305"/>
            <p14:sldId id="306"/>
            <p14:sldId id="307"/>
            <p14:sldId id="297"/>
          </p14:sldIdLst>
        </p14:section>
        <p14:section name="Hands on Labs" id="{13E3592C-9119-4DB3-ACEF-F93C9145414F}">
          <p14:sldIdLst>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6583" autoAdjust="0"/>
  </p:normalViewPr>
  <p:slideViewPr>
    <p:cSldViewPr snapToGrid="0">
      <p:cViewPr>
        <p:scale>
          <a:sx n="79" d="100"/>
          <a:sy n="79" d="100"/>
        </p:scale>
        <p:origin x="61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7F7E2-24DB-4C95-9BEE-EA92E1C8FFCB}" type="doc">
      <dgm:prSet loTypeId="urn:microsoft.com/office/officeart/2005/8/layout/lProcess2" loCatId="list" qsTypeId="urn:microsoft.com/office/officeart/2005/8/quickstyle/simple1" qsCatId="simple" csTypeId="urn:microsoft.com/office/officeart/2005/8/colors/accent3_2" csCatId="accent3" phldr="1"/>
      <dgm:spPr/>
      <dgm:t>
        <a:bodyPr/>
        <a:lstStyle/>
        <a:p>
          <a:endParaRPr lang="en-US"/>
        </a:p>
      </dgm:t>
    </dgm:pt>
    <dgm:pt modelId="{8DB3AA50-8BEB-4294-A667-29EDCF9AB797}">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Shared Plan</a:t>
          </a:r>
        </a:p>
        <a:p>
          <a:r>
            <a:rPr lang="pt-BR" dirty="0">
              <a:solidFill>
                <a:schemeClr val="bg1"/>
              </a:solidFill>
              <a:latin typeface="Segoe UI Light" panose="020B0502040204020203" pitchFamily="34" charset="0"/>
              <a:cs typeface="Segoe UI Light" panose="020B0502040204020203" pitchFamily="34" charset="0"/>
            </a:rPr>
            <a:t>Plano Compartilhado</a:t>
          </a:r>
          <a:endParaRPr lang="en-US" dirty="0">
            <a:solidFill>
              <a:schemeClr val="bg1"/>
            </a:solidFill>
            <a:latin typeface="Segoe UI Light" panose="020B0502040204020203" pitchFamily="34" charset="0"/>
            <a:cs typeface="Segoe UI Light" panose="020B0502040204020203" pitchFamily="34" charset="0"/>
          </a:endParaRPr>
        </a:p>
      </dgm:t>
    </dgm:pt>
    <dgm:pt modelId="{56FCF6A6-63B9-4179-8CC9-71096FB017B6}" type="par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D6BFBC48-B68C-4641-B49D-BB1B4EA9A4D0}" type="sib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E410D9C9-4B46-467D-9DCD-C41AF54FF672}">
      <dgm:prSet phldrT="[Text]"/>
      <dgm:spPr>
        <a:solidFill>
          <a:schemeClr val="tx2"/>
        </a:solidFill>
      </dgm:spPr>
      <dgm:t>
        <a:bodyPr/>
        <a:lstStyle/>
        <a:p>
          <a:r>
            <a:rPr lang="en-US" dirty="0" err="1">
              <a:latin typeface="Segoe UI Light" panose="020B0502040204020203" pitchFamily="34" charset="0"/>
              <a:cs typeface="Segoe UI Light" panose="020B0502040204020203" pitchFamily="34" charset="0"/>
            </a:rPr>
            <a:t>Testar</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WebSites</a:t>
          </a:r>
          <a:endParaRPr lang="en-US" dirty="0">
            <a:latin typeface="Segoe UI Light" panose="020B0502040204020203" pitchFamily="34" charset="0"/>
            <a:cs typeface="Segoe UI Light" panose="020B0502040204020203" pitchFamily="34" charset="0"/>
          </a:endParaRPr>
        </a:p>
      </dgm:t>
    </dgm:pt>
    <dgm:pt modelId="{3861A8C6-A552-47A0-9041-CBBDB7D6C0E5}" type="par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D34CAB2D-E0AF-4993-A6EE-7678C3269441}" type="sib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E7AE3146-1F38-455D-8BCF-5B3C49C008D9}">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Free Plan</a:t>
          </a:r>
        </a:p>
        <a:p>
          <a:r>
            <a:rPr lang="pt-BR" dirty="0">
              <a:solidFill>
                <a:schemeClr val="bg1"/>
              </a:solidFill>
              <a:latin typeface="Segoe UI Light" panose="020B0502040204020203" pitchFamily="34" charset="0"/>
              <a:cs typeface="Segoe UI Light" panose="020B0502040204020203" pitchFamily="34" charset="0"/>
            </a:rPr>
            <a:t>Plano Gratuito</a:t>
          </a:r>
          <a:endParaRPr lang="en-US" dirty="0">
            <a:solidFill>
              <a:schemeClr val="bg1"/>
            </a:solidFill>
            <a:latin typeface="Segoe UI Light" panose="020B0502040204020203" pitchFamily="34" charset="0"/>
            <a:cs typeface="Segoe UI Light" panose="020B0502040204020203" pitchFamily="34" charset="0"/>
          </a:endParaRPr>
        </a:p>
      </dgm:t>
    </dgm:pt>
    <dgm:pt modelId="{62DA6122-1B10-4D55-8396-1C84EBB48FB8}" type="par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2B4A518E-D68F-4729-ACD9-35BF2FAC7038}" type="sib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3E89EBF9-1FFC-4C82-8D50-66073EA44FE3}">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Dev Website</a:t>
          </a:r>
        </a:p>
      </dgm:t>
    </dgm:pt>
    <dgm:pt modelId="{A71695CE-D780-49A4-B45B-439CF01249D0}" type="par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A85977CF-1142-463A-99AE-9F1C5566F311}" type="sib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BDCAF8D3-4DC6-4C85-9BAC-1EA95508A709}">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QA Website</a:t>
          </a:r>
        </a:p>
      </dgm:t>
    </dgm:pt>
    <dgm:pt modelId="{026CA759-634C-4565-A149-73C3BEBC86FA}" type="par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875DD23-0235-44D0-A4C4-413EC093574F}" type="sib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6EA544D-A446-4C71-93C4-6FD7F9C93AB8}">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Basic A3 Plan</a:t>
          </a:r>
        </a:p>
        <a:p>
          <a:r>
            <a:rPr lang="pt-BR" dirty="0">
              <a:solidFill>
                <a:schemeClr val="bg1"/>
              </a:solidFill>
              <a:latin typeface="Segoe UI Light" panose="020B0502040204020203" pitchFamily="34" charset="0"/>
              <a:cs typeface="Segoe UI Light" panose="020B0502040204020203" pitchFamily="34" charset="0"/>
            </a:rPr>
            <a:t>Plano Básico A3</a:t>
          </a:r>
          <a:endParaRPr lang="en-US" dirty="0">
            <a:solidFill>
              <a:schemeClr val="bg1"/>
            </a:solidFill>
            <a:latin typeface="Segoe UI Light" panose="020B0502040204020203" pitchFamily="34" charset="0"/>
            <a:cs typeface="Segoe UI Light" panose="020B0502040204020203" pitchFamily="34" charset="0"/>
          </a:endParaRPr>
        </a:p>
      </dgm:t>
    </dgm:pt>
    <dgm:pt modelId="{837400FA-5BAB-41E2-863A-BCA8360087CC}" type="par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9D7C9783-A84A-468A-8BE6-1B6BA11972DF}" type="sib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E41F4D26-6DB0-4C7C-BC25-05932DF069A4}">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Website </a:t>
          </a:r>
          <a:r>
            <a:rPr lang="en-US" dirty="0" err="1">
              <a:latin typeface="Segoe UI Light" panose="020B0502040204020203" pitchFamily="34" charset="0"/>
              <a:cs typeface="Segoe UI Light" panose="020B0502040204020203" pitchFamily="34" charset="0"/>
            </a:rPr>
            <a:t>Público</a:t>
          </a:r>
          <a:endParaRPr lang="en-US" dirty="0">
            <a:latin typeface="Segoe UI Light" panose="020B0502040204020203" pitchFamily="34" charset="0"/>
            <a:cs typeface="Segoe UI Light" panose="020B0502040204020203" pitchFamily="34" charset="0"/>
          </a:endParaRPr>
        </a:p>
      </dgm:t>
    </dgm:pt>
    <dgm:pt modelId="{CEE83DB0-7CC9-45DF-AE52-F4B7E417CF65}" type="par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0B2B38FD-4C8D-4E18-9A45-FFF18F7E3534}" type="sib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D8BA9343-C1A2-46A9-AF48-A155BDFAD442}">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B2B </a:t>
          </a:r>
          <a:r>
            <a:rPr lang="en-US" dirty="0" err="1">
              <a:latin typeface="Segoe UI Light" panose="020B0502040204020203" pitchFamily="34" charset="0"/>
              <a:cs typeface="Segoe UI Light" panose="020B0502040204020203" pitchFamily="34" charset="0"/>
            </a:rPr>
            <a:t>Webservices</a:t>
          </a:r>
          <a:endParaRPr lang="en-US" dirty="0">
            <a:latin typeface="Segoe UI Light" panose="020B0502040204020203" pitchFamily="34" charset="0"/>
            <a:cs typeface="Segoe UI Light" panose="020B0502040204020203" pitchFamily="34" charset="0"/>
          </a:endParaRPr>
        </a:p>
      </dgm:t>
    </dgm:pt>
    <dgm:pt modelId="{FFD98511-E5CC-47CD-9C93-C22E5A333EA5}" type="par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594668D2-1720-4988-8D62-BB9EF6D993D8}" type="sib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BC2131D8-A287-4718-98B3-B680AD4034A1}">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Demo Website</a:t>
          </a:r>
        </a:p>
      </dgm:t>
    </dgm:pt>
    <dgm:pt modelId="{BFFB7DDA-A9EE-48DA-8CDE-DE6B2A9E3A75}" type="par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16E279A7-1D08-4352-B77B-459572F52867}" type="sib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7DB53759-0E3F-4AB9-84C8-F55243FABD67}" type="pres">
      <dgm:prSet presAssocID="{B997F7E2-24DB-4C95-9BEE-EA92E1C8FFCB}" presName="theList" presStyleCnt="0">
        <dgm:presLayoutVars>
          <dgm:dir/>
          <dgm:animLvl val="lvl"/>
          <dgm:resizeHandles val="exact"/>
        </dgm:presLayoutVars>
      </dgm:prSet>
      <dgm:spPr/>
    </dgm:pt>
    <dgm:pt modelId="{9B1FBD1A-A4E7-46ED-BCBD-A225DEC6BF0B}" type="pres">
      <dgm:prSet presAssocID="{8DB3AA50-8BEB-4294-A667-29EDCF9AB797}" presName="compNode" presStyleCnt="0"/>
      <dgm:spPr/>
    </dgm:pt>
    <dgm:pt modelId="{C4F8983C-8E5A-4EC2-B1D4-C14EB6EE917D}" type="pres">
      <dgm:prSet presAssocID="{8DB3AA50-8BEB-4294-A667-29EDCF9AB797}" presName="aNode" presStyleLbl="bgShp" presStyleIdx="0" presStyleCnt="3"/>
      <dgm:spPr/>
    </dgm:pt>
    <dgm:pt modelId="{804F0AF4-6EF9-4858-BDAB-1B89E39D7979}" type="pres">
      <dgm:prSet presAssocID="{8DB3AA50-8BEB-4294-A667-29EDCF9AB797}" presName="textNode" presStyleLbl="bgShp" presStyleIdx="0" presStyleCnt="3"/>
      <dgm:spPr/>
    </dgm:pt>
    <dgm:pt modelId="{928F1FBC-CA21-4AB4-AE1C-89B015FA0C2D}" type="pres">
      <dgm:prSet presAssocID="{8DB3AA50-8BEB-4294-A667-29EDCF9AB797}" presName="compChildNode" presStyleCnt="0"/>
      <dgm:spPr/>
    </dgm:pt>
    <dgm:pt modelId="{8C02A655-88FA-492D-AD2B-00907A34E27E}" type="pres">
      <dgm:prSet presAssocID="{8DB3AA50-8BEB-4294-A667-29EDCF9AB797}" presName="theInnerList" presStyleCnt="0"/>
      <dgm:spPr/>
    </dgm:pt>
    <dgm:pt modelId="{5AC556D2-B082-48A0-8BE7-2DC9DED9B72F}" type="pres">
      <dgm:prSet presAssocID="{E410D9C9-4B46-467D-9DCD-C41AF54FF672}" presName="childNode" presStyleLbl="node1" presStyleIdx="0" presStyleCnt="6">
        <dgm:presLayoutVars>
          <dgm:bulletEnabled val="1"/>
        </dgm:presLayoutVars>
      </dgm:prSet>
      <dgm:spPr/>
    </dgm:pt>
    <dgm:pt modelId="{1972870C-45DF-455A-90A4-C2C676773C9C}" type="pres">
      <dgm:prSet presAssocID="{8DB3AA50-8BEB-4294-A667-29EDCF9AB797}" presName="aSpace" presStyleCnt="0"/>
      <dgm:spPr/>
    </dgm:pt>
    <dgm:pt modelId="{C6DF0C9E-355A-4CC2-B554-F0A62E11FB4D}" type="pres">
      <dgm:prSet presAssocID="{E7AE3146-1F38-455D-8BCF-5B3C49C008D9}" presName="compNode" presStyleCnt="0"/>
      <dgm:spPr/>
    </dgm:pt>
    <dgm:pt modelId="{1BD8028D-D696-48A2-80D0-78276ADAAEA5}" type="pres">
      <dgm:prSet presAssocID="{E7AE3146-1F38-455D-8BCF-5B3C49C008D9}" presName="aNode" presStyleLbl="bgShp" presStyleIdx="1" presStyleCnt="3"/>
      <dgm:spPr/>
    </dgm:pt>
    <dgm:pt modelId="{6E8C2E7B-DAA7-4B2F-87D4-E2AC6455E5B4}" type="pres">
      <dgm:prSet presAssocID="{E7AE3146-1F38-455D-8BCF-5B3C49C008D9}" presName="textNode" presStyleLbl="bgShp" presStyleIdx="1" presStyleCnt="3"/>
      <dgm:spPr/>
    </dgm:pt>
    <dgm:pt modelId="{07F9BFC9-E696-4C69-B96E-FA0071D3052E}" type="pres">
      <dgm:prSet presAssocID="{E7AE3146-1F38-455D-8BCF-5B3C49C008D9}" presName="compChildNode" presStyleCnt="0"/>
      <dgm:spPr/>
    </dgm:pt>
    <dgm:pt modelId="{2C78B210-7FC0-4C9F-B372-4599313AB475}" type="pres">
      <dgm:prSet presAssocID="{E7AE3146-1F38-455D-8BCF-5B3C49C008D9}" presName="theInnerList" presStyleCnt="0"/>
      <dgm:spPr/>
    </dgm:pt>
    <dgm:pt modelId="{DA4DBB1C-1959-4B40-9AA5-70B8F9FB4FFA}" type="pres">
      <dgm:prSet presAssocID="{3E89EBF9-1FFC-4C82-8D50-66073EA44FE3}" presName="childNode" presStyleLbl="node1" presStyleIdx="1" presStyleCnt="6">
        <dgm:presLayoutVars>
          <dgm:bulletEnabled val="1"/>
        </dgm:presLayoutVars>
      </dgm:prSet>
      <dgm:spPr/>
    </dgm:pt>
    <dgm:pt modelId="{8F41F711-576D-47DF-85BD-E8DFC89B88E8}" type="pres">
      <dgm:prSet presAssocID="{3E89EBF9-1FFC-4C82-8D50-66073EA44FE3}" presName="aSpace2" presStyleCnt="0"/>
      <dgm:spPr/>
    </dgm:pt>
    <dgm:pt modelId="{4F544ACF-BD1E-4160-BCB4-2D36C1A88DD4}" type="pres">
      <dgm:prSet presAssocID="{BDCAF8D3-4DC6-4C85-9BAC-1EA95508A709}" presName="childNode" presStyleLbl="node1" presStyleIdx="2" presStyleCnt="6">
        <dgm:presLayoutVars>
          <dgm:bulletEnabled val="1"/>
        </dgm:presLayoutVars>
      </dgm:prSet>
      <dgm:spPr/>
    </dgm:pt>
    <dgm:pt modelId="{284D5892-72DA-4140-BB3D-AF576FA1C4A4}" type="pres">
      <dgm:prSet presAssocID="{E7AE3146-1F38-455D-8BCF-5B3C49C008D9}" presName="aSpace" presStyleCnt="0"/>
      <dgm:spPr/>
    </dgm:pt>
    <dgm:pt modelId="{B439E71C-1D61-41B3-89FF-21372B193F62}" type="pres">
      <dgm:prSet presAssocID="{B6EA544D-A446-4C71-93C4-6FD7F9C93AB8}" presName="compNode" presStyleCnt="0"/>
      <dgm:spPr/>
    </dgm:pt>
    <dgm:pt modelId="{06504B72-86FE-447C-82A7-6E42790A86A6}" type="pres">
      <dgm:prSet presAssocID="{B6EA544D-A446-4C71-93C4-6FD7F9C93AB8}" presName="aNode" presStyleLbl="bgShp" presStyleIdx="2" presStyleCnt="3"/>
      <dgm:spPr/>
    </dgm:pt>
    <dgm:pt modelId="{AAF22E21-1B18-4FE7-AF6F-10C8147573AB}" type="pres">
      <dgm:prSet presAssocID="{B6EA544D-A446-4C71-93C4-6FD7F9C93AB8}" presName="textNode" presStyleLbl="bgShp" presStyleIdx="2" presStyleCnt="3"/>
      <dgm:spPr/>
    </dgm:pt>
    <dgm:pt modelId="{95E82968-00AD-48E2-8105-69A6C4399DA7}" type="pres">
      <dgm:prSet presAssocID="{B6EA544D-A446-4C71-93C4-6FD7F9C93AB8}" presName="compChildNode" presStyleCnt="0"/>
      <dgm:spPr/>
    </dgm:pt>
    <dgm:pt modelId="{84365838-E20C-4645-A532-F570C562DF47}" type="pres">
      <dgm:prSet presAssocID="{B6EA544D-A446-4C71-93C4-6FD7F9C93AB8}" presName="theInnerList" presStyleCnt="0"/>
      <dgm:spPr/>
    </dgm:pt>
    <dgm:pt modelId="{3088C237-3BDD-4262-AB3C-2FDC9B0C32D8}" type="pres">
      <dgm:prSet presAssocID="{E41F4D26-6DB0-4C7C-BC25-05932DF069A4}" presName="childNode" presStyleLbl="node1" presStyleIdx="3" presStyleCnt="6">
        <dgm:presLayoutVars>
          <dgm:bulletEnabled val="1"/>
        </dgm:presLayoutVars>
      </dgm:prSet>
      <dgm:spPr/>
    </dgm:pt>
    <dgm:pt modelId="{C1CBC3C1-7F3C-481A-B49E-4CF4824E340D}" type="pres">
      <dgm:prSet presAssocID="{E41F4D26-6DB0-4C7C-BC25-05932DF069A4}" presName="aSpace2" presStyleCnt="0"/>
      <dgm:spPr/>
    </dgm:pt>
    <dgm:pt modelId="{82F3FD26-77C8-4A49-A10A-24BBC7C7B575}" type="pres">
      <dgm:prSet presAssocID="{D8BA9343-C1A2-46A9-AF48-A155BDFAD442}" presName="childNode" presStyleLbl="node1" presStyleIdx="4" presStyleCnt="6">
        <dgm:presLayoutVars>
          <dgm:bulletEnabled val="1"/>
        </dgm:presLayoutVars>
      </dgm:prSet>
      <dgm:spPr/>
    </dgm:pt>
    <dgm:pt modelId="{6447919E-F866-4701-8D6C-189C8CC3E26D}" type="pres">
      <dgm:prSet presAssocID="{D8BA9343-C1A2-46A9-AF48-A155BDFAD442}" presName="aSpace2" presStyleCnt="0"/>
      <dgm:spPr/>
    </dgm:pt>
    <dgm:pt modelId="{13B654D8-9B0F-4B8C-A90D-C0FDBC0CCDF9}" type="pres">
      <dgm:prSet presAssocID="{BC2131D8-A287-4718-98B3-B680AD4034A1}" presName="childNode" presStyleLbl="node1" presStyleIdx="5" presStyleCnt="6">
        <dgm:presLayoutVars>
          <dgm:bulletEnabled val="1"/>
        </dgm:presLayoutVars>
      </dgm:prSet>
      <dgm:spPr/>
    </dgm:pt>
  </dgm:ptLst>
  <dgm:cxnLst>
    <dgm:cxn modelId="{A803810A-9247-45F2-A896-2DD392695299}" srcId="{8DB3AA50-8BEB-4294-A667-29EDCF9AB797}" destId="{E410D9C9-4B46-467D-9DCD-C41AF54FF672}" srcOrd="0" destOrd="0" parTransId="{3861A8C6-A552-47A0-9041-CBBDB7D6C0E5}" sibTransId="{D34CAB2D-E0AF-4993-A6EE-7678C3269441}"/>
    <dgm:cxn modelId="{E4AE4214-4723-4FC2-9F6D-45DC9B8843EE}" srcId="{B997F7E2-24DB-4C95-9BEE-EA92E1C8FFCB}" destId="{8DB3AA50-8BEB-4294-A667-29EDCF9AB797}" srcOrd="0" destOrd="0" parTransId="{56FCF6A6-63B9-4179-8CC9-71096FB017B6}" sibTransId="{D6BFBC48-B68C-4641-B49D-BB1B4EA9A4D0}"/>
    <dgm:cxn modelId="{26800F28-2CAF-400C-9AB5-C8A2BFCFAFB8}" type="presOf" srcId="{B6EA544D-A446-4C71-93C4-6FD7F9C93AB8}" destId="{AAF22E21-1B18-4FE7-AF6F-10C8147573AB}" srcOrd="1" destOrd="0" presId="urn:microsoft.com/office/officeart/2005/8/layout/lProcess2"/>
    <dgm:cxn modelId="{393C5D2B-2152-4891-9596-7B78012AE4E6}" type="presOf" srcId="{8DB3AA50-8BEB-4294-A667-29EDCF9AB797}" destId="{804F0AF4-6EF9-4858-BDAB-1B89E39D7979}" srcOrd="1" destOrd="0" presId="urn:microsoft.com/office/officeart/2005/8/layout/lProcess2"/>
    <dgm:cxn modelId="{6352095D-85FB-4BF2-BD87-0E86BCDAC534}" srcId="{B6EA544D-A446-4C71-93C4-6FD7F9C93AB8}" destId="{BC2131D8-A287-4718-98B3-B680AD4034A1}" srcOrd="2" destOrd="0" parTransId="{BFFB7DDA-A9EE-48DA-8CDE-DE6B2A9E3A75}" sibTransId="{16E279A7-1D08-4352-B77B-459572F52867}"/>
    <dgm:cxn modelId="{8A087F46-53B6-4D47-8526-CEB5CF8768F7}" srcId="{B997F7E2-24DB-4C95-9BEE-EA92E1C8FFCB}" destId="{B6EA544D-A446-4C71-93C4-6FD7F9C93AB8}" srcOrd="2" destOrd="0" parTransId="{837400FA-5BAB-41E2-863A-BCA8360087CC}" sibTransId="{9D7C9783-A84A-468A-8BE6-1B6BA11972DF}"/>
    <dgm:cxn modelId="{7164CD6D-5F97-458B-B732-A91D699BDFC9}" type="presOf" srcId="{E41F4D26-6DB0-4C7C-BC25-05932DF069A4}" destId="{3088C237-3BDD-4262-AB3C-2FDC9B0C32D8}" srcOrd="0" destOrd="0" presId="urn:microsoft.com/office/officeart/2005/8/layout/lProcess2"/>
    <dgm:cxn modelId="{6E7A7252-06D8-40FA-A026-88F21A57F135}" type="presOf" srcId="{B6EA544D-A446-4C71-93C4-6FD7F9C93AB8}" destId="{06504B72-86FE-447C-82A7-6E42790A86A6}" srcOrd="0" destOrd="0" presId="urn:microsoft.com/office/officeart/2005/8/layout/lProcess2"/>
    <dgm:cxn modelId="{D65F0853-0EDE-408C-833F-FBAC5C924866}" srcId="{B6EA544D-A446-4C71-93C4-6FD7F9C93AB8}" destId="{D8BA9343-C1A2-46A9-AF48-A155BDFAD442}" srcOrd="1" destOrd="0" parTransId="{FFD98511-E5CC-47CD-9C93-C22E5A333EA5}" sibTransId="{594668D2-1720-4988-8D62-BB9EF6D993D8}"/>
    <dgm:cxn modelId="{FC8D477E-7228-4C34-8397-D91AFFDACE8E}" type="presOf" srcId="{E410D9C9-4B46-467D-9DCD-C41AF54FF672}" destId="{5AC556D2-B082-48A0-8BE7-2DC9DED9B72F}" srcOrd="0" destOrd="0" presId="urn:microsoft.com/office/officeart/2005/8/layout/lProcess2"/>
    <dgm:cxn modelId="{82E5677F-F503-4763-83BB-6EA43A11131C}" type="presOf" srcId="{E7AE3146-1F38-455D-8BCF-5B3C49C008D9}" destId="{1BD8028D-D696-48A2-80D0-78276ADAAEA5}" srcOrd="0" destOrd="0" presId="urn:microsoft.com/office/officeart/2005/8/layout/lProcess2"/>
    <dgm:cxn modelId="{9AC0767F-E651-4C9B-AFDB-A9DBBE9E5369}" type="presOf" srcId="{B997F7E2-24DB-4C95-9BEE-EA92E1C8FFCB}" destId="{7DB53759-0E3F-4AB9-84C8-F55243FABD67}" srcOrd="0" destOrd="0" presId="urn:microsoft.com/office/officeart/2005/8/layout/lProcess2"/>
    <dgm:cxn modelId="{337A7681-2ED2-42C4-A328-CD866F36682C}" type="presOf" srcId="{BDCAF8D3-4DC6-4C85-9BAC-1EA95508A709}" destId="{4F544ACF-BD1E-4160-BCB4-2D36C1A88DD4}" srcOrd="0" destOrd="0" presId="urn:microsoft.com/office/officeart/2005/8/layout/lProcess2"/>
    <dgm:cxn modelId="{A6E37F83-6E78-446A-971B-BB0488228D5C}" type="presOf" srcId="{E7AE3146-1F38-455D-8BCF-5B3C49C008D9}" destId="{6E8C2E7B-DAA7-4B2F-87D4-E2AC6455E5B4}" srcOrd="1" destOrd="0" presId="urn:microsoft.com/office/officeart/2005/8/layout/lProcess2"/>
    <dgm:cxn modelId="{8D0D7F87-D167-4425-90BF-32E117D43B04}" type="presOf" srcId="{8DB3AA50-8BEB-4294-A667-29EDCF9AB797}" destId="{C4F8983C-8E5A-4EC2-B1D4-C14EB6EE917D}" srcOrd="0" destOrd="0" presId="urn:microsoft.com/office/officeart/2005/8/layout/lProcess2"/>
    <dgm:cxn modelId="{B98A3889-FAF3-4194-95C8-DF900A02D3ED}" srcId="{B6EA544D-A446-4C71-93C4-6FD7F9C93AB8}" destId="{E41F4D26-6DB0-4C7C-BC25-05932DF069A4}" srcOrd="0" destOrd="0" parTransId="{CEE83DB0-7CC9-45DF-AE52-F4B7E417CF65}" sibTransId="{0B2B38FD-4C8D-4E18-9A45-FFF18F7E3534}"/>
    <dgm:cxn modelId="{5AF7228A-842F-4DBE-BEBA-FDE58C6EE6B7}" type="presOf" srcId="{3E89EBF9-1FFC-4C82-8D50-66073EA44FE3}" destId="{DA4DBB1C-1959-4B40-9AA5-70B8F9FB4FFA}" srcOrd="0" destOrd="0" presId="urn:microsoft.com/office/officeart/2005/8/layout/lProcess2"/>
    <dgm:cxn modelId="{BAF94FB2-7E78-48CF-9B9B-B86D03A15376}" srcId="{E7AE3146-1F38-455D-8BCF-5B3C49C008D9}" destId="{BDCAF8D3-4DC6-4C85-9BAC-1EA95508A709}" srcOrd="1" destOrd="0" parTransId="{026CA759-634C-4565-A149-73C3BEBC86FA}" sibTransId="{B875DD23-0235-44D0-A4C4-413EC093574F}"/>
    <dgm:cxn modelId="{7B8E48C0-5DA6-4236-926C-B3842A528C55}" srcId="{B997F7E2-24DB-4C95-9BEE-EA92E1C8FFCB}" destId="{E7AE3146-1F38-455D-8BCF-5B3C49C008D9}" srcOrd="1" destOrd="0" parTransId="{62DA6122-1B10-4D55-8396-1C84EBB48FB8}" sibTransId="{2B4A518E-D68F-4729-ACD9-35BF2FAC7038}"/>
    <dgm:cxn modelId="{A7DCB2CC-BD00-4E54-BFB5-CDCE5C24B747}" type="presOf" srcId="{D8BA9343-C1A2-46A9-AF48-A155BDFAD442}" destId="{82F3FD26-77C8-4A49-A10A-24BBC7C7B575}" srcOrd="0" destOrd="0" presId="urn:microsoft.com/office/officeart/2005/8/layout/lProcess2"/>
    <dgm:cxn modelId="{E28502E6-3050-425E-B5A5-8A488B7BF102}" type="presOf" srcId="{BC2131D8-A287-4718-98B3-B680AD4034A1}" destId="{13B654D8-9B0F-4B8C-A90D-C0FDBC0CCDF9}" srcOrd="0" destOrd="0" presId="urn:microsoft.com/office/officeart/2005/8/layout/lProcess2"/>
    <dgm:cxn modelId="{B0EE90F8-D74F-4289-B8F4-DE38C489D1E7}" srcId="{E7AE3146-1F38-455D-8BCF-5B3C49C008D9}" destId="{3E89EBF9-1FFC-4C82-8D50-66073EA44FE3}" srcOrd="0" destOrd="0" parTransId="{A71695CE-D780-49A4-B45B-439CF01249D0}" sibTransId="{A85977CF-1142-463A-99AE-9F1C5566F311}"/>
    <dgm:cxn modelId="{A8358F0E-4C1F-4E4E-A13E-6F749B99C1A9}" type="presParOf" srcId="{7DB53759-0E3F-4AB9-84C8-F55243FABD67}" destId="{9B1FBD1A-A4E7-46ED-BCBD-A225DEC6BF0B}" srcOrd="0" destOrd="0" presId="urn:microsoft.com/office/officeart/2005/8/layout/lProcess2"/>
    <dgm:cxn modelId="{F4F2840D-5275-42B0-9000-DE65C1006C84}" type="presParOf" srcId="{9B1FBD1A-A4E7-46ED-BCBD-A225DEC6BF0B}" destId="{C4F8983C-8E5A-4EC2-B1D4-C14EB6EE917D}" srcOrd="0" destOrd="0" presId="urn:microsoft.com/office/officeart/2005/8/layout/lProcess2"/>
    <dgm:cxn modelId="{3DCCB797-DD34-48C9-B0EF-845FD9FFA1D9}" type="presParOf" srcId="{9B1FBD1A-A4E7-46ED-BCBD-A225DEC6BF0B}" destId="{804F0AF4-6EF9-4858-BDAB-1B89E39D7979}" srcOrd="1" destOrd="0" presId="urn:microsoft.com/office/officeart/2005/8/layout/lProcess2"/>
    <dgm:cxn modelId="{48DBAF93-88BB-49F8-8E9E-5A9991D74217}" type="presParOf" srcId="{9B1FBD1A-A4E7-46ED-BCBD-A225DEC6BF0B}" destId="{928F1FBC-CA21-4AB4-AE1C-89B015FA0C2D}" srcOrd="2" destOrd="0" presId="urn:microsoft.com/office/officeart/2005/8/layout/lProcess2"/>
    <dgm:cxn modelId="{D5E0379A-BF96-4B57-BA2B-740BB880313C}" type="presParOf" srcId="{928F1FBC-CA21-4AB4-AE1C-89B015FA0C2D}" destId="{8C02A655-88FA-492D-AD2B-00907A34E27E}" srcOrd="0" destOrd="0" presId="urn:microsoft.com/office/officeart/2005/8/layout/lProcess2"/>
    <dgm:cxn modelId="{BBD2AA37-03D9-419A-9210-7CA93FCA06DE}" type="presParOf" srcId="{8C02A655-88FA-492D-AD2B-00907A34E27E}" destId="{5AC556D2-B082-48A0-8BE7-2DC9DED9B72F}" srcOrd="0" destOrd="0" presId="urn:microsoft.com/office/officeart/2005/8/layout/lProcess2"/>
    <dgm:cxn modelId="{63F806D9-8461-4032-AE42-3E355ED5C600}" type="presParOf" srcId="{7DB53759-0E3F-4AB9-84C8-F55243FABD67}" destId="{1972870C-45DF-455A-90A4-C2C676773C9C}" srcOrd="1" destOrd="0" presId="urn:microsoft.com/office/officeart/2005/8/layout/lProcess2"/>
    <dgm:cxn modelId="{E22036F8-5E4D-486A-9162-A35D5303AC4E}" type="presParOf" srcId="{7DB53759-0E3F-4AB9-84C8-F55243FABD67}" destId="{C6DF0C9E-355A-4CC2-B554-F0A62E11FB4D}" srcOrd="2" destOrd="0" presId="urn:microsoft.com/office/officeart/2005/8/layout/lProcess2"/>
    <dgm:cxn modelId="{592F7673-76FA-48F3-AE44-7CDB94841396}" type="presParOf" srcId="{C6DF0C9E-355A-4CC2-B554-F0A62E11FB4D}" destId="{1BD8028D-D696-48A2-80D0-78276ADAAEA5}" srcOrd="0" destOrd="0" presId="urn:microsoft.com/office/officeart/2005/8/layout/lProcess2"/>
    <dgm:cxn modelId="{EF10327A-22FA-4AF9-A295-2ED0E9DE1862}" type="presParOf" srcId="{C6DF0C9E-355A-4CC2-B554-F0A62E11FB4D}" destId="{6E8C2E7B-DAA7-4B2F-87D4-E2AC6455E5B4}" srcOrd="1" destOrd="0" presId="urn:microsoft.com/office/officeart/2005/8/layout/lProcess2"/>
    <dgm:cxn modelId="{9AEB381F-DC3A-432C-8CD8-FFF35990B492}" type="presParOf" srcId="{C6DF0C9E-355A-4CC2-B554-F0A62E11FB4D}" destId="{07F9BFC9-E696-4C69-B96E-FA0071D3052E}" srcOrd="2" destOrd="0" presId="urn:microsoft.com/office/officeart/2005/8/layout/lProcess2"/>
    <dgm:cxn modelId="{B3C619FB-1220-4578-8705-A7F17D74911B}" type="presParOf" srcId="{07F9BFC9-E696-4C69-B96E-FA0071D3052E}" destId="{2C78B210-7FC0-4C9F-B372-4599313AB475}" srcOrd="0" destOrd="0" presId="urn:microsoft.com/office/officeart/2005/8/layout/lProcess2"/>
    <dgm:cxn modelId="{328E11A6-EA9E-46F7-BF66-A89CAA0F3A78}" type="presParOf" srcId="{2C78B210-7FC0-4C9F-B372-4599313AB475}" destId="{DA4DBB1C-1959-4B40-9AA5-70B8F9FB4FFA}" srcOrd="0" destOrd="0" presId="urn:microsoft.com/office/officeart/2005/8/layout/lProcess2"/>
    <dgm:cxn modelId="{A2B11375-8095-40D5-A231-70D984E7271C}" type="presParOf" srcId="{2C78B210-7FC0-4C9F-B372-4599313AB475}" destId="{8F41F711-576D-47DF-85BD-E8DFC89B88E8}" srcOrd="1" destOrd="0" presId="urn:microsoft.com/office/officeart/2005/8/layout/lProcess2"/>
    <dgm:cxn modelId="{D420CE66-0C1A-4DDC-8900-F0A8F23AF470}" type="presParOf" srcId="{2C78B210-7FC0-4C9F-B372-4599313AB475}" destId="{4F544ACF-BD1E-4160-BCB4-2D36C1A88DD4}" srcOrd="2" destOrd="0" presId="urn:microsoft.com/office/officeart/2005/8/layout/lProcess2"/>
    <dgm:cxn modelId="{A4AE2571-D813-4E5A-B2F3-4BA2C3F91B61}" type="presParOf" srcId="{7DB53759-0E3F-4AB9-84C8-F55243FABD67}" destId="{284D5892-72DA-4140-BB3D-AF576FA1C4A4}" srcOrd="3" destOrd="0" presId="urn:microsoft.com/office/officeart/2005/8/layout/lProcess2"/>
    <dgm:cxn modelId="{DA472A08-7EB5-4D5E-96D1-2C32F8E0524E}" type="presParOf" srcId="{7DB53759-0E3F-4AB9-84C8-F55243FABD67}" destId="{B439E71C-1D61-41B3-89FF-21372B193F62}" srcOrd="4" destOrd="0" presId="urn:microsoft.com/office/officeart/2005/8/layout/lProcess2"/>
    <dgm:cxn modelId="{4EA160B7-049A-4F92-B4E1-0E4DD70A79CE}" type="presParOf" srcId="{B439E71C-1D61-41B3-89FF-21372B193F62}" destId="{06504B72-86FE-447C-82A7-6E42790A86A6}" srcOrd="0" destOrd="0" presId="urn:microsoft.com/office/officeart/2005/8/layout/lProcess2"/>
    <dgm:cxn modelId="{35ABCDBF-1E9D-46EB-A64D-891D1B50228E}" type="presParOf" srcId="{B439E71C-1D61-41B3-89FF-21372B193F62}" destId="{AAF22E21-1B18-4FE7-AF6F-10C8147573AB}" srcOrd="1" destOrd="0" presId="urn:microsoft.com/office/officeart/2005/8/layout/lProcess2"/>
    <dgm:cxn modelId="{5AF0513C-7152-4878-8994-FCA44D3E89B3}" type="presParOf" srcId="{B439E71C-1D61-41B3-89FF-21372B193F62}" destId="{95E82968-00AD-48E2-8105-69A6C4399DA7}" srcOrd="2" destOrd="0" presId="urn:microsoft.com/office/officeart/2005/8/layout/lProcess2"/>
    <dgm:cxn modelId="{AA00A13D-53DD-4894-BA61-1958599D0A7A}" type="presParOf" srcId="{95E82968-00AD-48E2-8105-69A6C4399DA7}" destId="{84365838-E20C-4645-A532-F570C562DF47}" srcOrd="0" destOrd="0" presId="urn:microsoft.com/office/officeart/2005/8/layout/lProcess2"/>
    <dgm:cxn modelId="{E23EC44B-22B7-462E-BCB5-688CAD424DF9}" type="presParOf" srcId="{84365838-E20C-4645-A532-F570C562DF47}" destId="{3088C237-3BDD-4262-AB3C-2FDC9B0C32D8}" srcOrd="0" destOrd="0" presId="urn:microsoft.com/office/officeart/2005/8/layout/lProcess2"/>
    <dgm:cxn modelId="{4A6EAC4F-82B7-402B-8357-887EB621BAE2}" type="presParOf" srcId="{84365838-E20C-4645-A532-F570C562DF47}" destId="{C1CBC3C1-7F3C-481A-B49E-4CF4824E340D}" srcOrd="1" destOrd="0" presId="urn:microsoft.com/office/officeart/2005/8/layout/lProcess2"/>
    <dgm:cxn modelId="{30F59473-3682-438E-B784-A146121F9ACF}" type="presParOf" srcId="{84365838-E20C-4645-A532-F570C562DF47}" destId="{82F3FD26-77C8-4A49-A10A-24BBC7C7B575}" srcOrd="2" destOrd="0" presId="urn:microsoft.com/office/officeart/2005/8/layout/lProcess2"/>
    <dgm:cxn modelId="{1BC41296-6191-4F23-A800-AB05F49149EA}" type="presParOf" srcId="{84365838-E20C-4645-A532-F570C562DF47}" destId="{6447919E-F866-4701-8D6C-189C8CC3E26D}" srcOrd="3" destOrd="0" presId="urn:microsoft.com/office/officeart/2005/8/layout/lProcess2"/>
    <dgm:cxn modelId="{D0C68F56-836F-4987-8F1E-27B57833541B}" type="presParOf" srcId="{84365838-E20C-4645-A532-F570C562DF47}" destId="{13B654D8-9B0F-4B8C-A90D-C0FDBC0CCDF9}" srcOrd="4" destOrd="0" presId="urn:microsoft.com/office/officeart/2005/8/layout/l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983C-8E5A-4EC2-B1D4-C14EB6EE917D}">
      <dsp:nvSpPr>
        <dsp:cNvPr id="0" name=""/>
        <dsp:cNvSpPr/>
      </dsp:nvSpPr>
      <dsp:spPr>
        <a:xfrm>
          <a:off x="1227"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Shared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Compartilhado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1227" y="0"/>
        <a:ext cx="3192614" cy="1385425"/>
      </dsp:txXfrm>
    </dsp:sp>
    <dsp:sp modelId="{5AC556D2-B082-48A0-8BE7-2DC9DED9B72F}">
      <dsp:nvSpPr>
        <dsp:cNvPr id="0" name=""/>
        <dsp:cNvSpPr/>
      </dsp:nvSpPr>
      <dsp:spPr>
        <a:xfrm>
          <a:off x="320489" y="1385425"/>
          <a:ext cx="2554091" cy="300175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Segoe UI Light" panose="020B0502040204020203" pitchFamily="34" charset="0"/>
              <a:cs typeface="Segoe UI Light" panose="020B0502040204020203" pitchFamily="34" charset="0"/>
            </a:rPr>
            <a:t>Testar</a:t>
          </a:r>
          <a:r>
            <a:rPr lang="en-US" sz="2600" kern="1200" dirty="0">
              <a:latin typeface="Segoe UI Light" panose="020B0502040204020203" pitchFamily="34" charset="0"/>
              <a:cs typeface="Segoe UI Light" panose="020B0502040204020203" pitchFamily="34" charset="0"/>
            </a:rPr>
            <a:t> </a:t>
          </a:r>
          <a:r>
            <a:rPr lang="en-US" sz="2600" kern="1200" dirty="0" err="1">
              <a:latin typeface="Segoe UI Light" panose="020B0502040204020203" pitchFamily="34" charset="0"/>
              <a:cs typeface="Segoe UI Light" panose="020B0502040204020203" pitchFamily="34" charset="0"/>
            </a:rPr>
            <a:t>WebSites</a:t>
          </a:r>
          <a:endParaRPr lang="en-US" sz="2600" kern="1200" dirty="0">
            <a:latin typeface="Segoe UI Light" panose="020B0502040204020203" pitchFamily="34" charset="0"/>
            <a:cs typeface="Segoe UI Light" panose="020B0502040204020203" pitchFamily="34" charset="0"/>
          </a:endParaRPr>
        </a:p>
      </dsp:txBody>
      <dsp:txXfrm>
        <a:off x="395296" y="1460232"/>
        <a:ext cx="2404477" cy="2852140"/>
      </dsp:txXfrm>
    </dsp:sp>
    <dsp:sp modelId="{1BD8028D-D696-48A2-80D0-78276ADAAEA5}">
      <dsp:nvSpPr>
        <dsp:cNvPr id="0" name=""/>
        <dsp:cNvSpPr/>
      </dsp:nvSpPr>
      <dsp:spPr>
        <a:xfrm>
          <a:off x="3433289"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Free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Gratuito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3433289" y="0"/>
        <a:ext cx="3192614" cy="1385425"/>
      </dsp:txXfrm>
    </dsp:sp>
    <dsp:sp modelId="{DA4DBB1C-1959-4B40-9AA5-70B8F9FB4FFA}">
      <dsp:nvSpPr>
        <dsp:cNvPr id="0" name=""/>
        <dsp:cNvSpPr/>
      </dsp:nvSpPr>
      <dsp:spPr>
        <a:xfrm>
          <a:off x="3752550" y="1386778"/>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Dev Website</a:t>
          </a:r>
        </a:p>
      </dsp:txBody>
      <dsp:txXfrm>
        <a:off x="3793332" y="1427560"/>
        <a:ext cx="2472527" cy="1310851"/>
      </dsp:txXfrm>
    </dsp:sp>
    <dsp:sp modelId="{4F544ACF-BD1E-4160-BCB4-2D36C1A88DD4}">
      <dsp:nvSpPr>
        <dsp:cNvPr id="0" name=""/>
        <dsp:cNvSpPr/>
      </dsp:nvSpPr>
      <dsp:spPr>
        <a:xfrm>
          <a:off x="3752550" y="2993411"/>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QA Website</a:t>
          </a:r>
        </a:p>
      </dsp:txBody>
      <dsp:txXfrm>
        <a:off x="3793332" y="3034193"/>
        <a:ext cx="2472527" cy="1310851"/>
      </dsp:txXfrm>
    </dsp:sp>
    <dsp:sp modelId="{06504B72-86FE-447C-82A7-6E42790A86A6}">
      <dsp:nvSpPr>
        <dsp:cNvPr id="0" name=""/>
        <dsp:cNvSpPr/>
      </dsp:nvSpPr>
      <dsp:spPr>
        <a:xfrm>
          <a:off x="6865350"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Basic A3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Básico A3</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6865350" y="0"/>
        <a:ext cx="3192614" cy="1385425"/>
      </dsp:txXfrm>
    </dsp:sp>
    <dsp:sp modelId="{3088C237-3BDD-4262-AB3C-2FDC9B0C32D8}">
      <dsp:nvSpPr>
        <dsp:cNvPr id="0" name=""/>
        <dsp:cNvSpPr/>
      </dsp:nvSpPr>
      <dsp:spPr>
        <a:xfrm>
          <a:off x="7184611" y="1385819"/>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Website </a:t>
          </a:r>
          <a:r>
            <a:rPr lang="en-US" sz="2600" kern="1200" dirty="0" err="1">
              <a:latin typeface="Segoe UI Light" panose="020B0502040204020203" pitchFamily="34" charset="0"/>
              <a:cs typeface="Segoe UI Light" panose="020B0502040204020203" pitchFamily="34" charset="0"/>
            </a:rPr>
            <a:t>Público</a:t>
          </a:r>
          <a:endParaRPr lang="en-US" sz="2600" kern="1200" dirty="0">
            <a:latin typeface="Segoe UI Light" panose="020B0502040204020203" pitchFamily="34" charset="0"/>
            <a:cs typeface="Segoe UI Light" panose="020B0502040204020203" pitchFamily="34" charset="0"/>
          </a:endParaRPr>
        </a:p>
      </dsp:txBody>
      <dsp:txXfrm>
        <a:off x="7211184" y="1412392"/>
        <a:ext cx="2500945" cy="854122"/>
      </dsp:txXfrm>
    </dsp:sp>
    <dsp:sp modelId="{82F3FD26-77C8-4A49-A10A-24BBC7C7B575}">
      <dsp:nvSpPr>
        <dsp:cNvPr id="0" name=""/>
        <dsp:cNvSpPr/>
      </dsp:nvSpPr>
      <dsp:spPr>
        <a:xfrm>
          <a:off x="7184611" y="2432668"/>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B2B </a:t>
          </a:r>
          <a:r>
            <a:rPr lang="en-US" sz="2600" kern="1200" dirty="0" err="1">
              <a:latin typeface="Segoe UI Light" panose="020B0502040204020203" pitchFamily="34" charset="0"/>
              <a:cs typeface="Segoe UI Light" panose="020B0502040204020203" pitchFamily="34" charset="0"/>
            </a:rPr>
            <a:t>Webservices</a:t>
          </a:r>
          <a:endParaRPr lang="en-US" sz="2600" kern="1200" dirty="0">
            <a:latin typeface="Segoe UI Light" panose="020B0502040204020203" pitchFamily="34" charset="0"/>
            <a:cs typeface="Segoe UI Light" panose="020B0502040204020203" pitchFamily="34" charset="0"/>
          </a:endParaRPr>
        </a:p>
      </dsp:txBody>
      <dsp:txXfrm>
        <a:off x="7211184" y="2459241"/>
        <a:ext cx="2500945" cy="854122"/>
      </dsp:txXfrm>
    </dsp:sp>
    <dsp:sp modelId="{13B654D8-9B0F-4B8C-A90D-C0FDBC0CCDF9}">
      <dsp:nvSpPr>
        <dsp:cNvPr id="0" name=""/>
        <dsp:cNvSpPr/>
      </dsp:nvSpPr>
      <dsp:spPr>
        <a:xfrm>
          <a:off x="7184611" y="3479516"/>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Demo Website</a:t>
          </a:r>
        </a:p>
      </dsp:txBody>
      <dsp:txXfrm>
        <a:off x="7211184" y="3506089"/>
        <a:ext cx="2500945" cy="85412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8DFE-3F9E-4E76-8DEB-FC1A7CECE63A}"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E05C-73BB-43D9-896B-48213213129E}" type="slidenum">
              <a:rPr lang="en-US" smtClean="0"/>
              <a:t>‹#›</a:t>
            </a:fld>
            <a:endParaRPr lang="en-US"/>
          </a:p>
        </p:txBody>
      </p:sp>
    </p:spTree>
    <p:extLst>
      <p:ext uri="{BB962C8B-B14F-4D97-AF65-F5344CB8AC3E}">
        <p14:creationId xmlns:p14="http://schemas.microsoft.com/office/powerpoint/2010/main" val="33055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89779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are ready to move beyond local development of your website to make it accessible to the Internet at large, you have quite a few things to consider. For example, how will subsequent deployments affect existing users of your site? How can you minimize the impact of broken deployments? How can you achieve the right level of website density per instance so that you balance cost with performance and still leverage the Azure Websites SLA? To make the right decisions, you need to understand how to deploy websites to deployment slots, how to roll back deployments, and how to manage hosting plans.</a:t>
            </a:r>
          </a:p>
          <a:p>
            <a:endParaRPr lang="en-US" dirty="0"/>
          </a:p>
          <a:p>
            <a:r>
              <a:rPr lang="en-US" dirty="0"/>
              <a:t>Tejada, </a:t>
            </a:r>
            <a:r>
              <a:rPr lang="en-US" dirty="0" err="1"/>
              <a:t>Zoiner</a:t>
            </a:r>
            <a:r>
              <a:rPr lang="en-US" dirty="0"/>
              <a:t>; Bustamante, Michele Leroux; Ellis, Ike. Exam Ref 70-532 Developing Microsoft Azure Solutions (p. 2). Pearson Education. Kindle Edition. </a:t>
            </a:r>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20</a:t>
            </a:fld>
            <a:endParaRPr lang="en-US"/>
          </a:p>
        </p:txBody>
      </p:sp>
    </p:spTree>
    <p:extLst>
      <p:ext uri="{BB962C8B-B14F-4D97-AF65-F5344CB8AC3E}">
        <p14:creationId xmlns:p14="http://schemas.microsoft.com/office/powerpoint/2010/main" val="1381265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5/4/2017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4012017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315748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pitchFamily="34" charset="0"/>
                <a:ea typeface="+mn-ea"/>
                <a:cs typeface="+mn-cs"/>
              </a:rPr>
              <a:t>Slide Objectives: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Transition:</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Speaking Points: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Notes: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36845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24</a:t>
            </a:fld>
            <a:endParaRPr lang="en-US"/>
          </a:p>
        </p:txBody>
      </p:sp>
    </p:spTree>
    <p:extLst>
      <p:ext uri="{BB962C8B-B14F-4D97-AF65-F5344CB8AC3E}">
        <p14:creationId xmlns:p14="http://schemas.microsoft.com/office/powerpoint/2010/main" val="1921192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616822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45544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slots enable you to perform more robust deployment workflows than deploying your website directly to production. When you create an Azure website, you are automatically provisioned with a production slot that represents your live website. With each deployment slot, you can create up to four additional deployment slots (for a total of five) that you can swap with the production slot (or even with other non-production slots). When you swap, the site content and certain slot configurations are exchanged with no downtime. This is useful in the following scenarios:</a:t>
            </a:r>
          </a:p>
          <a:p>
            <a:endParaRPr lang="en-US" dirty="0"/>
          </a:p>
          <a:p>
            <a:r>
              <a:rPr lang="en-US" dirty="0"/>
              <a:t>Tejada, </a:t>
            </a:r>
            <a:r>
              <a:rPr lang="en-US" dirty="0" err="1"/>
              <a:t>Zoiner</a:t>
            </a:r>
            <a:r>
              <a:rPr lang="en-US" dirty="0"/>
              <a:t>; Bustamante, Michele Leroux; Ellis, Ike. Exam Ref 70-532 Developing Microsoft Azure Solutions (pp. 2-3). Pearson Education. Kindle Edition. </a:t>
            </a:r>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30</a:t>
            </a:fld>
            <a:endParaRPr lang="en-US"/>
          </a:p>
        </p:txBody>
      </p:sp>
    </p:spTree>
    <p:extLst>
      <p:ext uri="{BB962C8B-B14F-4D97-AF65-F5344CB8AC3E}">
        <p14:creationId xmlns:p14="http://schemas.microsoft.com/office/powerpoint/2010/main" val="907556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slots enable you to perform more robust deployment workflows than deploying your website directly to production. When you create an Azure website, you are automatically provisioned with a production slot that represents your live website. With each deployment slot, you can create up to four additional deployment slots (for a total of five) that you can swap with the production slot (or even with other non-production slots). When you swap, the site content and certain slot configurations are exchanged with no downtime. This is useful in the following scenarios:</a:t>
            </a:r>
          </a:p>
          <a:p>
            <a:endParaRPr lang="en-US" dirty="0"/>
          </a:p>
          <a:p>
            <a:r>
              <a:rPr lang="en-US" dirty="0"/>
              <a:t>Tejada, </a:t>
            </a:r>
            <a:r>
              <a:rPr lang="en-US" dirty="0" err="1"/>
              <a:t>Zoiner</a:t>
            </a:r>
            <a:r>
              <a:rPr lang="en-US" dirty="0"/>
              <a:t>; Bustamante, Michele Leroux; Ellis, Ike. Exam Ref 70-532 Developing Microsoft Azure Solutions (pp. 2-3). Pearson Education. Kindle Edition. </a:t>
            </a:r>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31</a:t>
            </a:fld>
            <a:endParaRPr lang="en-US"/>
          </a:p>
        </p:txBody>
      </p:sp>
    </p:spTree>
    <p:extLst>
      <p:ext uri="{BB962C8B-B14F-4D97-AF65-F5344CB8AC3E}">
        <p14:creationId xmlns:p14="http://schemas.microsoft.com/office/powerpoint/2010/main" val="425324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http://azure.microsoft.com/en-us/documentation/articles/web-sites-staged-publishing/</a:t>
            </a:r>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374386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33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364260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3426529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2359394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5/4/2017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39</a:t>
            </a:fld>
            <a:endParaRPr lang="en-US" dirty="0"/>
          </a:p>
        </p:txBody>
      </p:sp>
    </p:spTree>
    <p:extLst>
      <p:ext uri="{BB962C8B-B14F-4D97-AF65-F5344CB8AC3E}">
        <p14:creationId xmlns:p14="http://schemas.microsoft.com/office/powerpoint/2010/main" val="945092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1276276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622458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38373136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47</a:t>
            </a:fld>
            <a:endParaRPr lang="en-US"/>
          </a:p>
        </p:txBody>
      </p:sp>
    </p:spTree>
    <p:extLst>
      <p:ext uri="{BB962C8B-B14F-4D97-AF65-F5344CB8AC3E}">
        <p14:creationId xmlns:p14="http://schemas.microsoft.com/office/powerpoint/2010/main" val="117428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49</a:t>
            </a:fld>
            <a:endParaRPr lang="en-US"/>
          </a:p>
        </p:txBody>
      </p:sp>
    </p:spTree>
    <p:extLst>
      <p:ext uri="{BB962C8B-B14F-4D97-AF65-F5344CB8AC3E}">
        <p14:creationId xmlns:p14="http://schemas.microsoft.com/office/powerpoint/2010/main" val="498300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will illustrate an </a:t>
            </a:r>
            <a:r>
              <a:rPr lang="en-US" baseline="0" dirty="0" err="1"/>
              <a:t>AutoScale</a:t>
            </a:r>
            <a:r>
              <a:rPr lang="en-US" baseline="0" dirty="0"/>
              <a:t> rule of a Web App.</a:t>
            </a:r>
          </a:p>
          <a:p>
            <a:endParaRPr lang="en-US" baseline="0" dirty="0"/>
          </a:p>
          <a:p>
            <a:r>
              <a:rPr lang="en-US" baseline="0" dirty="0"/>
              <a:t>Speaker notes.</a:t>
            </a:r>
          </a:p>
          <a:p>
            <a:endParaRPr lang="en-US" baseline="0" dirty="0"/>
          </a:p>
          <a:p>
            <a:r>
              <a:rPr lang="en-US" baseline="0" dirty="0"/>
              <a:t>You will be explaining </a:t>
            </a:r>
            <a:r>
              <a:rPr lang="en-US" baseline="0" dirty="0" err="1"/>
              <a:t>autoscale</a:t>
            </a:r>
            <a:r>
              <a:rPr lang="en-US" baseline="0" dirty="0"/>
              <a:t> rule example with CPU as the metric, threshold greater 70% and Duration time of 15 minutes before the first </a:t>
            </a:r>
            <a:r>
              <a:rPr lang="en-US" baseline="0" dirty="0" err="1"/>
              <a:t>autoscale</a:t>
            </a:r>
            <a:r>
              <a:rPr lang="en-US" baseline="0" dirty="0"/>
              <a:t> action is performed. This example rule has a Cool down time of 15 minutes before next </a:t>
            </a:r>
            <a:r>
              <a:rPr lang="en-US" baseline="0" dirty="0" err="1"/>
              <a:t>autoscale</a:t>
            </a:r>
            <a:r>
              <a:rPr lang="en-US" baseline="0" dirty="0"/>
              <a:t> action is performed if the usage of the CPU continues  to be above the threshold value. </a:t>
            </a:r>
            <a:r>
              <a:rPr lang="en-US" baseline="0" dirty="0" err="1"/>
              <a:t>Autoscale</a:t>
            </a:r>
            <a:r>
              <a:rPr lang="en-US" baseline="0" dirty="0"/>
              <a:t> Action will increase number of instances for the Web App by 1 in this example.</a:t>
            </a:r>
          </a:p>
          <a:p>
            <a:endParaRPr lang="en-US" baseline="0" dirty="0"/>
          </a:p>
          <a:p>
            <a:r>
              <a:rPr lang="en-US" baseline="0" dirty="0"/>
              <a:t>The </a:t>
            </a:r>
            <a:r>
              <a:rPr lang="en-US" baseline="0" dirty="0" err="1"/>
              <a:t>AutoScale</a:t>
            </a:r>
            <a:r>
              <a:rPr lang="en-US" baseline="0" dirty="0"/>
              <a:t> </a:t>
            </a:r>
            <a:r>
              <a:rPr lang="en-US" baseline="0"/>
              <a:t>rule is best </a:t>
            </a:r>
            <a:r>
              <a:rPr lang="en-US" baseline="0" dirty="0"/>
              <a:t>demonstrated by following this sequence of transitions.</a:t>
            </a:r>
          </a:p>
          <a:p>
            <a:endParaRPr lang="en-US" baseline="0" dirty="0"/>
          </a:p>
          <a:p>
            <a:r>
              <a:rPr lang="en-US" baseline="0" dirty="0"/>
              <a:t>Show traffic increase &lt;click&gt;</a:t>
            </a:r>
          </a:p>
          <a:p>
            <a:r>
              <a:rPr lang="en-US" baseline="0" dirty="0"/>
              <a:t>Show CPU usage spike above 70% &lt;click&gt;</a:t>
            </a:r>
          </a:p>
          <a:p>
            <a:r>
              <a:rPr lang="en-US" baseline="0" dirty="0"/>
              <a:t>Show with timer 15 minutes of Duration&lt;click&gt;</a:t>
            </a:r>
          </a:p>
          <a:p>
            <a:r>
              <a:rPr lang="en-US" baseline="0" dirty="0"/>
              <a:t>Show a new instance of Web App is being provisioned &lt;click&gt;</a:t>
            </a:r>
          </a:p>
          <a:p>
            <a:r>
              <a:rPr lang="en-US" baseline="0" dirty="0"/>
              <a:t>Show with timer 15 minutes of Cool down time &lt;click&gt;</a:t>
            </a:r>
          </a:p>
          <a:p>
            <a:r>
              <a:rPr lang="en-US" baseline="0" dirty="0"/>
              <a:t>Show another instance of Web App being provisioned&lt;click&gt;</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9920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kern="1200" dirty="0" err="1">
                <a:solidFill>
                  <a:schemeClr val="tx1"/>
                </a:solidFill>
                <a:effectLst/>
                <a:latin typeface="+mn-lt"/>
                <a:ea typeface="+mn-ea"/>
                <a:cs typeface="+mn-cs"/>
              </a:rPr>
              <a:t>WebApp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Crie aplicativos Web dimensionáveis</a:t>
            </a:r>
          </a:p>
          <a:p>
            <a:r>
              <a:rPr lang="pt-BR" sz="1200" b="0" i="0" kern="1200" dirty="0">
                <a:solidFill>
                  <a:schemeClr val="tx1"/>
                </a:solidFill>
                <a:effectLst/>
                <a:latin typeface="+mn-lt"/>
                <a:ea typeface="+mn-ea"/>
                <a:cs typeface="+mn-cs"/>
              </a:rPr>
              <a:t>Codifique na sua linguagem e IDE favoritos – .NET, </a:t>
            </a:r>
            <a:r>
              <a:rPr lang="pt-BR" sz="1200" b="0" i="0" kern="1200" dirty="0" err="1">
                <a:solidFill>
                  <a:schemeClr val="tx1"/>
                </a:solidFill>
                <a:effectLst/>
                <a:latin typeface="+mn-lt"/>
                <a:ea typeface="+mn-ea"/>
                <a:cs typeface="+mn-cs"/>
              </a:rPr>
              <a:t>NodeJS</a:t>
            </a:r>
            <a:r>
              <a:rPr lang="pt-BR" sz="1200" b="0" i="0" kern="1200" dirty="0">
                <a:solidFill>
                  <a:schemeClr val="tx1"/>
                </a:solidFill>
                <a:effectLst/>
                <a:latin typeface="+mn-lt"/>
                <a:ea typeface="+mn-ea"/>
                <a:cs typeface="+mn-cs"/>
              </a:rPr>
              <a:t>, PHP, Python ou Java – para criar aplicativos Web e </a:t>
            </a:r>
            <a:r>
              <a:rPr lang="pt-BR" sz="1200" b="0" i="0" kern="1200" dirty="0" err="1">
                <a:solidFill>
                  <a:schemeClr val="tx1"/>
                </a:solidFill>
                <a:effectLst/>
                <a:latin typeface="+mn-lt"/>
                <a:ea typeface="+mn-ea"/>
                <a:cs typeface="+mn-cs"/>
              </a:rPr>
              <a:t>APIs</a:t>
            </a:r>
            <a:r>
              <a:rPr lang="pt-BR" sz="1200" b="0" i="0" kern="1200" dirty="0">
                <a:solidFill>
                  <a:schemeClr val="tx1"/>
                </a:solidFill>
                <a:effectLst/>
                <a:latin typeface="+mn-lt"/>
                <a:ea typeface="+mn-ea"/>
                <a:cs typeface="+mn-cs"/>
              </a:rPr>
              <a:t> mais rápido do que nunca. Seja mais rápido com a integração contínua usando o Visual Studio Team Services ou o GitHub e com a depuração de site ativo. Dimensione facilmente aplicativos sob demanda com alta disponibilidade.</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baseline="0" dirty="0"/>
          </a:p>
          <a:p>
            <a:r>
              <a:rPr lang="pt-BR" sz="1200" b="1" i="0" kern="1200" dirty="0">
                <a:solidFill>
                  <a:schemeClr val="tx1"/>
                </a:solidFill>
                <a:effectLst/>
                <a:latin typeface="+mn-lt"/>
                <a:ea typeface="+mn-ea"/>
                <a:cs typeface="+mn-cs"/>
              </a:rPr>
              <a:t>Mobile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Aplicativos móveis atraentes</a:t>
            </a:r>
          </a:p>
          <a:p>
            <a:r>
              <a:rPr lang="pt-BR" sz="1200" b="0" i="0" kern="1200" dirty="0">
                <a:solidFill>
                  <a:schemeClr val="tx1"/>
                </a:solidFill>
                <a:effectLst/>
                <a:latin typeface="+mn-lt"/>
                <a:ea typeface="+mn-ea"/>
                <a:cs typeface="+mn-cs"/>
              </a:rPr>
              <a:t>Crie aplicativos móveis atraentes para iOS, </a:t>
            </a:r>
            <a:r>
              <a:rPr lang="pt-BR" sz="1200" b="0" i="0" kern="1200" dirty="0" err="1">
                <a:solidFill>
                  <a:schemeClr val="tx1"/>
                </a:solidFill>
                <a:effectLst/>
                <a:latin typeface="+mn-lt"/>
                <a:ea typeface="+mn-ea"/>
                <a:cs typeface="+mn-cs"/>
              </a:rPr>
              <a:t>Android</a:t>
            </a:r>
            <a:r>
              <a:rPr lang="pt-BR" sz="1200" b="0" i="0" kern="1200" dirty="0">
                <a:solidFill>
                  <a:schemeClr val="tx1"/>
                </a:solidFill>
                <a:effectLst/>
                <a:latin typeface="+mn-lt"/>
                <a:ea typeface="+mn-ea"/>
                <a:cs typeface="+mn-cs"/>
              </a:rPr>
              <a:t> e Windows. Adicione </a:t>
            </a:r>
            <a:r>
              <a:rPr lang="pt-BR" sz="1200" b="0" i="0" kern="1200" dirty="0" err="1">
                <a:solidFill>
                  <a:schemeClr val="tx1"/>
                </a:solidFill>
                <a:effectLst/>
                <a:latin typeface="+mn-lt"/>
                <a:ea typeface="+mn-ea"/>
                <a:cs typeface="+mn-cs"/>
              </a:rPr>
              <a:t>logon</a:t>
            </a:r>
            <a:r>
              <a:rPr lang="pt-BR" sz="1200" b="0" i="0" kern="1200" dirty="0">
                <a:solidFill>
                  <a:schemeClr val="tx1"/>
                </a:solidFill>
                <a:effectLst/>
                <a:latin typeface="+mn-lt"/>
                <a:ea typeface="+mn-ea"/>
                <a:cs typeface="+mn-cs"/>
              </a:rPr>
              <a:t> corporativo com facilidade e se conecte aos recursos locais com segurança. Crie aplicativos robustos que permanecem úteis mesmo onde há problemas de rede, para que os usuários possam criar e modificar dados mesmo quando estiverem </a:t>
            </a:r>
            <a:r>
              <a:rPr lang="pt-BR" sz="1200" b="0" i="0" kern="1200" dirty="0" err="1">
                <a:solidFill>
                  <a:schemeClr val="tx1"/>
                </a:solidFill>
                <a:effectLst/>
                <a:latin typeface="+mn-lt"/>
                <a:ea typeface="+mn-ea"/>
                <a:cs typeface="+mn-cs"/>
              </a:rPr>
              <a:t>offline</a:t>
            </a:r>
            <a:r>
              <a:rPr lang="pt-BR" sz="1200" b="0" i="0" kern="1200" dirty="0">
                <a:solidFill>
                  <a:schemeClr val="tx1"/>
                </a:solidFill>
                <a:effectLst/>
                <a:latin typeface="+mn-lt"/>
                <a:ea typeface="+mn-ea"/>
                <a:cs typeface="+mn-cs"/>
              </a:rPr>
              <a:t>. Difunda notificações por </a:t>
            </a:r>
            <a:r>
              <a:rPr lang="pt-BR" sz="1200" b="0" i="0" kern="1200" dirty="0" err="1">
                <a:solidFill>
                  <a:schemeClr val="tx1"/>
                </a:solidFill>
                <a:effectLst/>
                <a:latin typeface="+mn-lt"/>
                <a:ea typeface="+mn-ea"/>
                <a:cs typeface="+mn-cs"/>
              </a:rPr>
              <a:t>push</a:t>
            </a:r>
            <a:r>
              <a:rPr lang="pt-BR" sz="1200" b="0" i="0" kern="1200" dirty="0">
                <a:solidFill>
                  <a:schemeClr val="tx1"/>
                </a:solidFill>
                <a:effectLst/>
                <a:latin typeface="+mn-lt"/>
                <a:ea typeface="+mn-ea"/>
                <a:cs typeface="+mn-cs"/>
              </a:rPr>
              <a:t> personalizadas para milhões em minutos.</a:t>
            </a:r>
          </a:p>
          <a:p>
            <a:endParaRPr lang="pt-BR" sz="1200" b="0" i="0" kern="1200" dirty="0">
              <a:solidFill>
                <a:schemeClr val="tx1"/>
              </a:solidFill>
              <a:effectLst/>
              <a:latin typeface="+mn-lt"/>
              <a:ea typeface="+mn-ea"/>
              <a:cs typeface="+mn-cs"/>
            </a:endParaRPr>
          </a:p>
          <a:p>
            <a:r>
              <a:rPr lang="pt-BR" sz="1200" b="1" i="0" kern="1200" dirty="0" err="1">
                <a:solidFill>
                  <a:schemeClr val="tx1"/>
                </a:solidFill>
                <a:effectLst/>
                <a:latin typeface="+mn-lt"/>
                <a:ea typeface="+mn-ea"/>
                <a:cs typeface="+mn-cs"/>
              </a:rPr>
              <a:t>Logic</a:t>
            </a:r>
            <a:r>
              <a:rPr lang="pt-BR" sz="1200" b="1" i="0" kern="1200" dirty="0">
                <a:solidFill>
                  <a:schemeClr val="tx1"/>
                </a:solidFill>
                <a:effectLst/>
                <a:latin typeface="+mn-lt"/>
                <a:ea typeface="+mn-ea"/>
                <a:cs typeface="+mn-cs"/>
              </a:rPr>
              <a:t>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Integração simples</a:t>
            </a:r>
          </a:p>
          <a:p>
            <a:r>
              <a:rPr lang="pt-BR" sz="1200" b="0" i="0" kern="1200" dirty="0">
                <a:solidFill>
                  <a:schemeClr val="tx1"/>
                </a:solidFill>
                <a:effectLst/>
                <a:latin typeface="+mn-lt"/>
                <a:ea typeface="+mn-ea"/>
                <a:cs typeface="+mn-cs"/>
              </a:rPr>
              <a:t>Automatize os processos empresariais rapidamente com uma experiência de design visual para processos empresariais e fluxos de trabalho. Integre-se com seu SaaS e aplicativos empresariais com conectividade integrada a dezenas de serviços baseados em nuvem e aplicativos empresariais. Pronto para a empresa, com funcionalidades do </a:t>
            </a:r>
            <a:r>
              <a:rPr lang="pt-BR" sz="1200" b="0" i="0" kern="1200" dirty="0" err="1">
                <a:solidFill>
                  <a:schemeClr val="tx1"/>
                </a:solidFill>
                <a:effectLst/>
                <a:latin typeface="+mn-lt"/>
                <a:ea typeface="+mn-ea"/>
                <a:cs typeface="+mn-cs"/>
              </a:rPr>
              <a:t>Biztalk</a:t>
            </a:r>
            <a:r>
              <a:rPr lang="pt-BR" sz="1200" b="0" i="0" kern="1200" dirty="0">
                <a:solidFill>
                  <a:schemeClr val="tx1"/>
                </a:solidFill>
                <a:effectLst/>
                <a:latin typeface="+mn-lt"/>
                <a:ea typeface="+mn-ea"/>
                <a:cs typeface="+mn-cs"/>
              </a:rPr>
              <a:t> para automatizar EAI/B2B e o processo empresarial.</a:t>
            </a:r>
          </a:p>
          <a:p>
            <a:endParaRPr lang="pt-BR" sz="1200" b="0" i="0" kern="1200" dirty="0">
              <a:solidFill>
                <a:schemeClr val="tx1"/>
              </a:solidFill>
              <a:effectLst/>
              <a:latin typeface="+mn-lt"/>
              <a:ea typeface="+mn-ea"/>
              <a:cs typeface="+mn-cs"/>
            </a:endParaRPr>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701495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163844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57</a:t>
            </a:fld>
            <a:endParaRPr lang="en-US"/>
          </a:p>
        </p:txBody>
      </p:sp>
    </p:spTree>
    <p:extLst>
      <p:ext uri="{BB962C8B-B14F-4D97-AF65-F5344CB8AC3E}">
        <p14:creationId xmlns:p14="http://schemas.microsoft.com/office/powerpoint/2010/main" val="160718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Websites provides a Platform-as-a-Service (PaaS) approach for hosting your web applications, whether they are webpages or web services. The platform approach provides more than just a host for running your application logic; it also includes robust mechanisms for managing all aspects of your web application lifecycle, from configuring continuous and staged deployments to managing runtime configuration, monitoring health and diagnostic data, and, of course, helping with scale and resilience. Related to Azure Websites, </a:t>
            </a:r>
            <a:r>
              <a:rPr lang="en-US" dirty="0" err="1"/>
              <a:t>WebJobs</a:t>
            </a:r>
            <a:r>
              <a:rPr lang="en-US" dirty="0"/>
              <a:t> enables you to perform background processing within the familiar context of Websites. These key features are of prime importance to the modern web application, and this chapter explores how to leverage them.</a:t>
            </a:r>
          </a:p>
          <a:p>
            <a:endParaRPr lang="en-US" dirty="0"/>
          </a:p>
          <a:p>
            <a:r>
              <a:rPr lang="en-US" dirty="0"/>
              <a:t>Tejada, </a:t>
            </a:r>
            <a:r>
              <a:rPr lang="en-US" dirty="0" err="1"/>
              <a:t>Zoiner</a:t>
            </a:r>
            <a:r>
              <a:rPr lang="en-US" dirty="0"/>
              <a:t>; Bustamante, Michele Leroux; Ellis, Ike. Exam Ref 70-532 Developing Microsoft Azure Solutions (p. 1). Pearson Education. Kindle Edition. </a:t>
            </a:r>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10</a:t>
            </a:fld>
            <a:endParaRPr lang="en-US"/>
          </a:p>
        </p:txBody>
      </p:sp>
    </p:spTree>
    <p:extLst>
      <p:ext uri="{BB962C8B-B14F-4D97-AF65-F5344CB8AC3E}">
        <p14:creationId xmlns:p14="http://schemas.microsoft.com/office/powerpoint/2010/main" val="2174618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Websites provides a Platform-as-a-Service (PaaS) approach for hosting your web applications, whether they are webpages or web services. The platform approach provides more than just a host for running your application logic; it also includes robust mechanisms for managing all aspects of your web application lifecycle, from configuring continuous and staged deployments to managing runtime configuration, monitoring health and diagnostic data, and, of course, helping with scale and resilience. Related to Azure Websites, </a:t>
            </a:r>
            <a:r>
              <a:rPr lang="en-US" dirty="0" err="1"/>
              <a:t>WebJobs</a:t>
            </a:r>
            <a:r>
              <a:rPr lang="en-US" dirty="0"/>
              <a:t> enables you to perform background processing within the familiar context of Websites. These key features are of prime importance to the modern web application, and this chapter explores how to leverage them.</a:t>
            </a:r>
          </a:p>
          <a:p>
            <a:endParaRPr lang="en-US" dirty="0"/>
          </a:p>
          <a:p>
            <a:r>
              <a:rPr lang="en-US" dirty="0"/>
              <a:t>Tejada, </a:t>
            </a:r>
            <a:r>
              <a:rPr lang="en-US" dirty="0" err="1"/>
              <a:t>Zoiner</a:t>
            </a:r>
            <a:r>
              <a:rPr lang="en-US" dirty="0"/>
              <a:t>; Bustamante, Michele Leroux; Ellis, Ike. Exam Ref 70-532 Developing Microsoft Azure Solutions (p. 1). Pearson Education. Kindle Edition. </a:t>
            </a:r>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11</a:t>
            </a:fld>
            <a:endParaRPr lang="en-US"/>
          </a:p>
        </p:txBody>
      </p:sp>
    </p:spTree>
    <p:extLst>
      <p:ext uri="{BB962C8B-B14F-4D97-AF65-F5344CB8AC3E}">
        <p14:creationId xmlns:p14="http://schemas.microsoft.com/office/powerpoint/2010/main" val="3308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Slide Objectives:</a:t>
            </a:r>
            <a:endParaRPr lang="en-US" sz="1600" kern="1200" dirty="0">
              <a:solidFill>
                <a:schemeClr val="tx1"/>
              </a:solidFill>
              <a:effectLst/>
              <a:latin typeface="Segoe UI" pitchFamily="34" charset="0"/>
              <a:ea typeface="+mn-ea"/>
              <a:cs typeface="+mn-cs"/>
            </a:endParaRPr>
          </a:p>
          <a:p>
            <a:r>
              <a:rPr lang="en-US" dirty="0"/>
              <a:t>Explain the difference</a:t>
            </a:r>
            <a:r>
              <a:rPr lang="en-US" baseline="0" dirty="0"/>
              <a:t>s between traditional self-hosting and the three options of Windows Azure hosting.</a:t>
            </a:r>
          </a:p>
          <a:p>
            <a:endParaRPr lang="en-US" baseline="0" dirty="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Notes:</a:t>
            </a:r>
            <a:endParaRPr lang="en-US" sz="1200" b="0" kern="1200" baseline="0" dirty="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63418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80797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546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18427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3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0C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cs typeface="Segoe UI Light" panose="020B0502040204020203" pitchFamily="34" charset="0"/>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312860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a:t>Click to edit Master title style</a:t>
            </a:r>
          </a:p>
        </p:txBody>
      </p:sp>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413208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13430400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5" name="Subhead"/>
          <p:cNvSpPr>
            <a:spLocks noGrp="1"/>
          </p:cNvSpPr>
          <p:nvPr>
            <p:ph type="body" sz="quarter" idx="11" hasCustomPrompt="1"/>
          </p:nvPr>
        </p:nvSpPr>
        <p:spPr>
          <a:xfrm>
            <a:off x="274391" y="1415482"/>
            <a:ext cx="9875655" cy="704850"/>
          </a:xfrm>
          <a:prstGeom prst="rect">
            <a:avLst/>
          </a:prstGeom>
        </p:spPr>
        <p:txBody>
          <a:bodyPr/>
          <a:lstStyle>
            <a:lvl1pPr marL="0" indent="0">
              <a:buNone/>
              <a:defRPr sz="3600">
                <a:solidFill>
                  <a:schemeClr val="tx2"/>
                </a:solidFill>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
        <p:nvSpPr>
          <p:cNvPr id="12" name="Rectangle 1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1819428172"/>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p:nvPr>
        </p:nvSpPr>
        <p:spPr>
          <a:xfrm>
            <a:off x="516706" y="1690689"/>
            <a:ext cx="11158586"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103160894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419231"/>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marL="0" marR="0" lvl="0" indent="0" defTabSz="914088"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3815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err="1"/>
              <a:t>Intrutor</a:t>
            </a:r>
            <a:endParaRPr lang="en-US" dirty="0"/>
          </a:p>
        </p:txBody>
      </p:sp>
      <p:sp>
        <p:nvSpPr>
          <p:cNvPr id="6" name="Content Placeholder 5"/>
          <p:cNvSpPr>
            <a:spLocks noGrp="1"/>
          </p:cNvSpPr>
          <p:nvPr>
            <p:ph sz="quarter" idx="10" hasCustomPrompt="1"/>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a:t>Informaçao</a:t>
            </a:r>
            <a:r>
              <a:rPr lang="en-US" dirty="0"/>
              <a:t> 1</a:t>
            </a:r>
          </a:p>
          <a:p>
            <a:pPr lvl="0"/>
            <a:r>
              <a:rPr lang="pt-BR" dirty="0"/>
              <a:t>Informaçào2</a:t>
            </a:r>
            <a:endParaRPr lang="en-US" dirty="0"/>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81019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4775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9" name="Rectangle 8"/>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19453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278782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395394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052"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1" i="0" u="none" strike="noStrike" kern="1200" cap="none" spc="-30" normalizeH="0" baseline="0" noProof="0">
                <a:ln>
                  <a:noFill/>
                </a:ln>
                <a:gradFill>
                  <a:gsLst>
                    <a:gs pos="1250">
                      <a:srgbClr val="FFFFFF"/>
                    </a:gs>
                    <a:gs pos="625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0C0"/>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marL="0" marR="0" lvl="0" indent="0" algn="l" defTabSz="914088" rtl="0" eaLnBrk="1" fontAlgn="auto" latinLnBrk="0" hangingPunct="1">
              <a:lnSpc>
                <a:spcPct val="100000"/>
              </a:lnSpc>
              <a:spcBef>
                <a:spcPct val="0"/>
              </a:spcBef>
              <a:spcAft>
                <a:spcPts val="0"/>
              </a:spcAft>
              <a:buClrTx/>
              <a:buSzTx/>
              <a:buFontTx/>
              <a:buNone/>
              <a:tabLst/>
              <a:defRPr/>
            </a:pPr>
            <a:endParaRPr kumimoji="0" lang="en-US" sz="4000" b="0" i="0" u="none" strike="noStrike" kern="0" cap="none" spc="0" normalizeH="0" baseline="0" noProof="0" dirty="0">
              <a:ln w="3175">
                <a:noFill/>
              </a:ln>
              <a:gradFill flip="none" rotWithShape="1">
                <a:gsLst>
                  <a:gs pos="4583">
                    <a:srgbClr val="FFFFFF"/>
                  </a:gs>
                  <a:gs pos="100000">
                    <a:srgbClr val="FFFFFF"/>
                  </a:gs>
                </a:gsLst>
                <a:lin ang="5400000" scaled="0"/>
                <a:tileRect/>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4" name="top right small rectangle"/>
          <p:cNvSpPr/>
          <p:nvPr userDrawn="1"/>
        </p:nvSpPr>
        <p:spPr bwMode="auto">
          <a:xfrm>
            <a:off x="8682790" y="3374967"/>
            <a:ext cx="3257419" cy="1694322"/>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901726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0302870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3" r:id="rId4"/>
    <p:sldLayoutId id="2147483663" r:id="rId5"/>
    <p:sldLayoutId id="2147483664" r:id="rId6"/>
    <p:sldLayoutId id="2147483665" r:id="rId7"/>
    <p:sldLayoutId id="2147483666" r:id="rId8"/>
    <p:sldLayoutId id="2147483668" r:id="rId9"/>
    <p:sldLayoutId id="2147483669" r:id="rId10"/>
    <p:sldLayoutId id="2147483671" r:id="rId11"/>
    <p:sldLayoutId id="2147483672" r:id="rId12"/>
    <p:sldLayoutId id="2147483674" r:id="rId13"/>
    <p:sldLayoutId id="2147483721" r:id="rId1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vilazaro@outlook.com" TargetMode="External"/><Relationship Id="rId2" Type="http://schemas.openxmlformats.org/officeDocument/2006/relationships/hyperlink" Target="http://www.evilazaro.com.br/"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27.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slideLayout" Target="../slideLayouts/slideLayout8.xml"/><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emf"/></Relationships>
</file>

<file path=ppt/slides/_rels/slide23.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7.emf"/><Relationship Id="rId7" Type="http://schemas.openxmlformats.org/officeDocument/2006/relationships/image" Target="../media/image50.e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9.emf"/><Relationship Id="rId5" Type="http://schemas.openxmlformats.org/officeDocument/2006/relationships/image" Target="../media/image45.emf"/><Relationship Id="rId4" Type="http://schemas.openxmlformats.org/officeDocument/2006/relationships/image" Target="../media/image48.emf"/><Relationship Id="rId9"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6.emf"/><Relationship Id="rId18" Type="http://schemas.openxmlformats.org/officeDocument/2006/relationships/image" Target="../media/image71.emf"/><Relationship Id="rId3" Type="http://schemas.openxmlformats.org/officeDocument/2006/relationships/image" Target="../media/image56.emf"/><Relationship Id="rId21" Type="http://schemas.openxmlformats.org/officeDocument/2006/relationships/image" Target="../media/image74.emf"/><Relationship Id="rId7" Type="http://schemas.openxmlformats.org/officeDocument/2006/relationships/image" Target="../media/image60.emf"/><Relationship Id="rId12" Type="http://schemas.openxmlformats.org/officeDocument/2006/relationships/image" Target="../media/image65.png"/><Relationship Id="rId17" Type="http://schemas.openxmlformats.org/officeDocument/2006/relationships/image" Target="../media/image70.emf"/><Relationship Id="rId2" Type="http://schemas.openxmlformats.org/officeDocument/2006/relationships/image" Target="../media/image55.emf"/><Relationship Id="rId16" Type="http://schemas.openxmlformats.org/officeDocument/2006/relationships/image" Target="../media/image69.emf"/><Relationship Id="rId20"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5" Type="http://schemas.openxmlformats.org/officeDocument/2006/relationships/image" Target="../media/image68.emf"/><Relationship Id="rId23" Type="http://schemas.openxmlformats.org/officeDocument/2006/relationships/image" Target="../media/image76.emf"/><Relationship Id="rId10" Type="http://schemas.openxmlformats.org/officeDocument/2006/relationships/image" Target="../media/image63.emf"/><Relationship Id="rId19" Type="http://schemas.openxmlformats.org/officeDocument/2006/relationships/image" Target="../media/image72.emf"/><Relationship Id="rId4" Type="http://schemas.openxmlformats.org/officeDocument/2006/relationships/image" Target="../media/image57.emf"/><Relationship Id="rId9" Type="http://schemas.openxmlformats.org/officeDocument/2006/relationships/image" Target="../media/image62.emf"/><Relationship Id="rId14" Type="http://schemas.openxmlformats.org/officeDocument/2006/relationships/image" Target="../media/image67.emf"/><Relationship Id="rId22" Type="http://schemas.openxmlformats.org/officeDocument/2006/relationships/image" Target="../media/image75.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7.png"/><Relationship Id="rId1" Type="http://schemas.openxmlformats.org/officeDocument/2006/relationships/slideLayout" Target="../slideLayouts/slideLayout9.xml"/><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85.jpe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45.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6.emf"/><Relationship Id="rId18" Type="http://schemas.openxmlformats.org/officeDocument/2006/relationships/image" Target="../media/image74.emf"/><Relationship Id="rId3" Type="http://schemas.openxmlformats.org/officeDocument/2006/relationships/image" Target="../media/image56.emf"/><Relationship Id="rId21" Type="http://schemas.openxmlformats.org/officeDocument/2006/relationships/image" Target="../media/image94.emf"/><Relationship Id="rId7" Type="http://schemas.openxmlformats.org/officeDocument/2006/relationships/image" Target="../media/image60.emf"/><Relationship Id="rId12" Type="http://schemas.openxmlformats.org/officeDocument/2006/relationships/image" Target="../media/image65.png"/><Relationship Id="rId17" Type="http://schemas.openxmlformats.org/officeDocument/2006/relationships/image" Target="../media/image92.emf"/><Relationship Id="rId2" Type="http://schemas.openxmlformats.org/officeDocument/2006/relationships/image" Target="../media/image90.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5" Type="http://schemas.openxmlformats.org/officeDocument/2006/relationships/image" Target="../media/image68.emf"/><Relationship Id="rId23" Type="http://schemas.openxmlformats.org/officeDocument/2006/relationships/image" Target="../media/image69.emf"/><Relationship Id="rId10" Type="http://schemas.openxmlformats.org/officeDocument/2006/relationships/image" Target="../media/image63.emf"/><Relationship Id="rId19" Type="http://schemas.openxmlformats.org/officeDocument/2006/relationships/image" Target="../media/image73.emf"/><Relationship Id="rId4" Type="http://schemas.openxmlformats.org/officeDocument/2006/relationships/image" Target="../media/image57.emf"/><Relationship Id="rId9" Type="http://schemas.openxmlformats.org/officeDocument/2006/relationships/image" Target="../media/image62.emf"/><Relationship Id="rId14" Type="http://schemas.openxmlformats.org/officeDocument/2006/relationships/image" Target="../media/image67.emf"/><Relationship Id="rId22" Type="http://schemas.openxmlformats.org/officeDocument/2006/relationships/image" Target="../media/image95.emf"/></Relationships>
</file>

<file path=ppt/slides/_rels/slide46.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image" Target="../media/image65.png"/><Relationship Id="rId18" Type="http://schemas.openxmlformats.org/officeDocument/2006/relationships/image" Target="../media/image73.emf"/><Relationship Id="rId26" Type="http://schemas.openxmlformats.org/officeDocument/2006/relationships/image" Target="../media/image69.emf"/><Relationship Id="rId3" Type="http://schemas.openxmlformats.org/officeDocument/2006/relationships/image" Target="../media/image96.emf"/><Relationship Id="rId21" Type="http://schemas.openxmlformats.org/officeDocument/2006/relationships/image" Target="../media/image94.emf"/><Relationship Id="rId7" Type="http://schemas.openxmlformats.org/officeDocument/2006/relationships/image" Target="../media/image92.emf"/><Relationship Id="rId12" Type="http://schemas.openxmlformats.org/officeDocument/2006/relationships/image" Target="../media/image64.emf"/><Relationship Id="rId17" Type="http://schemas.openxmlformats.org/officeDocument/2006/relationships/image" Target="../media/image74.emf"/><Relationship Id="rId25" Type="http://schemas.openxmlformats.org/officeDocument/2006/relationships/image" Target="../media/image100.emf"/><Relationship Id="rId2" Type="http://schemas.openxmlformats.org/officeDocument/2006/relationships/image" Target="../media/image56.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3.emf"/><Relationship Id="rId24" Type="http://schemas.openxmlformats.org/officeDocument/2006/relationships/image" Target="../media/image99.emf"/><Relationship Id="rId5" Type="http://schemas.openxmlformats.org/officeDocument/2006/relationships/image" Target="../media/image62.emf"/><Relationship Id="rId15" Type="http://schemas.openxmlformats.org/officeDocument/2006/relationships/image" Target="../media/image68.emf"/><Relationship Id="rId23" Type="http://schemas.openxmlformats.org/officeDocument/2006/relationships/image" Target="../media/image98.emf"/><Relationship Id="rId10" Type="http://schemas.openxmlformats.org/officeDocument/2006/relationships/image" Target="../media/image61.emf"/><Relationship Id="rId19" Type="http://schemas.openxmlformats.org/officeDocument/2006/relationships/image" Target="../media/image97.emf"/><Relationship Id="rId4" Type="http://schemas.openxmlformats.org/officeDocument/2006/relationships/image" Target="../media/image90.emf"/><Relationship Id="rId9" Type="http://schemas.openxmlformats.org/officeDocument/2006/relationships/image" Target="../media/image58.emf"/><Relationship Id="rId14" Type="http://schemas.openxmlformats.org/officeDocument/2006/relationships/image" Target="../media/image67.emf"/><Relationship Id="rId22" Type="http://schemas.openxmlformats.org/officeDocument/2006/relationships/image" Target="../media/image95.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image" Target="../media/image65.png"/><Relationship Id="rId3" Type="http://schemas.openxmlformats.org/officeDocument/2006/relationships/image" Target="../media/image57.emf"/><Relationship Id="rId7" Type="http://schemas.openxmlformats.org/officeDocument/2006/relationships/image" Target="../media/image74.emf"/><Relationship Id="rId12" Type="http://schemas.openxmlformats.org/officeDocument/2006/relationships/image" Target="../media/image64.emf"/><Relationship Id="rId2" Type="http://schemas.openxmlformats.org/officeDocument/2006/relationships/image" Target="../media/image56.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3.emf"/><Relationship Id="rId5" Type="http://schemas.openxmlformats.org/officeDocument/2006/relationships/image" Target="../media/image59.emf"/><Relationship Id="rId15" Type="http://schemas.openxmlformats.org/officeDocument/2006/relationships/image" Target="../media/image68.emf"/><Relationship Id="rId10" Type="http://schemas.openxmlformats.org/officeDocument/2006/relationships/image" Target="../media/image62.emf"/><Relationship Id="rId4" Type="http://schemas.openxmlformats.org/officeDocument/2006/relationships/image" Target="../media/image58.emf"/><Relationship Id="rId9" Type="http://schemas.openxmlformats.org/officeDocument/2006/relationships/image" Target="../media/image61.emf"/><Relationship Id="rId14" Type="http://schemas.openxmlformats.org/officeDocument/2006/relationships/image" Target="../media/image67.emf"/></Relationships>
</file>

<file path=ppt/slides/_rels/slide52.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8.emf"/><Relationship Id="rId3" Type="http://schemas.openxmlformats.org/officeDocument/2006/relationships/image" Target="../media/image57.emf"/><Relationship Id="rId7" Type="http://schemas.openxmlformats.org/officeDocument/2006/relationships/image" Target="../media/image61.emf"/><Relationship Id="rId12" Type="http://schemas.openxmlformats.org/officeDocument/2006/relationships/image" Target="../media/image67.emf"/><Relationship Id="rId2" Type="http://schemas.openxmlformats.org/officeDocument/2006/relationships/image" Target="../media/image56.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5.png"/><Relationship Id="rId5" Type="http://schemas.openxmlformats.org/officeDocument/2006/relationships/image" Target="../media/image59.emf"/><Relationship Id="rId15" Type="http://schemas.openxmlformats.org/officeDocument/2006/relationships/image" Target="../media/image73.emf"/><Relationship Id="rId10" Type="http://schemas.openxmlformats.org/officeDocument/2006/relationships/image" Target="../media/image64.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74.emf"/></Relationships>
</file>

<file path=ppt/slides/_rels/slide53.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image" Target="../media/image63.emf"/><Relationship Id="rId3" Type="http://schemas.openxmlformats.org/officeDocument/2006/relationships/image" Target="../media/image74.emf"/><Relationship Id="rId7" Type="http://schemas.openxmlformats.org/officeDocument/2006/relationships/image" Target="../media/image58.emf"/><Relationship Id="rId12" Type="http://schemas.openxmlformats.org/officeDocument/2006/relationships/image" Target="../media/image62.emf"/><Relationship Id="rId2" Type="http://schemas.openxmlformats.org/officeDocument/2006/relationships/image" Target="../media/image60.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57.emf"/><Relationship Id="rId11" Type="http://schemas.openxmlformats.org/officeDocument/2006/relationships/image" Target="../media/image65.png"/><Relationship Id="rId5" Type="http://schemas.openxmlformats.org/officeDocument/2006/relationships/image" Target="../media/image56.emf"/><Relationship Id="rId15" Type="http://schemas.openxmlformats.org/officeDocument/2006/relationships/image" Target="../media/image68.emf"/><Relationship Id="rId10" Type="http://schemas.openxmlformats.org/officeDocument/2006/relationships/image" Target="../media/image64.emf"/><Relationship Id="rId4" Type="http://schemas.openxmlformats.org/officeDocument/2006/relationships/image" Target="../media/image73.emf"/><Relationship Id="rId9" Type="http://schemas.openxmlformats.org/officeDocument/2006/relationships/image" Target="../media/image61.emf"/><Relationship Id="rId14" Type="http://schemas.openxmlformats.org/officeDocument/2006/relationships/image" Target="../media/image67.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image" Target="../media/image64.emf"/><Relationship Id="rId3" Type="http://schemas.openxmlformats.org/officeDocument/2006/relationships/image" Target="../media/image56.emf"/><Relationship Id="rId7" Type="http://schemas.openxmlformats.org/officeDocument/2006/relationships/image" Target="../media/image60.emf"/><Relationship Id="rId12" Type="http://schemas.openxmlformats.org/officeDocument/2006/relationships/image" Target="../media/image63.emf"/><Relationship Id="rId17" Type="http://schemas.openxmlformats.org/officeDocument/2006/relationships/image" Target="../media/image69.emf"/><Relationship Id="rId2" Type="http://schemas.openxmlformats.org/officeDocument/2006/relationships/notesSlide" Target="../notesSlides/notesSlide29.xml"/><Relationship Id="rId16" Type="http://schemas.openxmlformats.org/officeDocument/2006/relationships/image" Target="../media/image68.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2.emf"/><Relationship Id="rId5" Type="http://schemas.openxmlformats.org/officeDocument/2006/relationships/image" Target="../media/image58.emf"/><Relationship Id="rId15" Type="http://schemas.openxmlformats.org/officeDocument/2006/relationships/image" Target="../media/image67.emf"/><Relationship Id="rId10" Type="http://schemas.openxmlformats.org/officeDocument/2006/relationships/image" Target="../media/image61.emf"/><Relationship Id="rId4" Type="http://schemas.openxmlformats.org/officeDocument/2006/relationships/image" Target="../media/image57.emf"/><Relationship Id="rId9" Type="http://schemas.openxmlformats.org/officeDocument/2006/relationships/image" Target="../media/image73.emf"/><Relationship Id="rId14" Type="http://schemas.openxmlformats.org/officeDocument/2006/relationships/image" Target="../media/image65.png"/></Relationships>
</file>

<file path=ppt/slides/_rels/slide56.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7.emf"/><Relationship Id="rId3" Type="http://schemas.openxmlformats.org/officeDocument/2006/relationships/image" Target="../media/image56.emf"/><Relationship Id="rId7" Type="http://schemas.openxmlformats.org/officeDocument/2006/relationships/image" Target="../media/image60.emf"/><Relationship Id="rId12" Type="http://schemas.openxmlformats.org/officeDocument/2006/relationships/image" Target="../media/image65.png"/><Relationship Id="rId17" Type="http://schemas.openxmlformats.org/officeDocument/2006/relationships/image" Target="../media/image69.emf"/><Relationship Id="rId2" Type="http://schemas.openxmlformats.org/officeDocument/2006/relationships/notesSlide" Target="../notesSlides/notesSlide30.xml"/><Relationship Id="rId16"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5" Type="http://schemas.openxmlformats.org/officeDocument/2006/relationships/image" Target="../media/image74.emf"/><Relationship Id="rId10" Type="http://schemas.openxmlformats.org/officeDocument/2006/relationships/image" Target="../media/image63.emf"/><Relationship Id="rId4" Type="http://schemas.openxmlformats.org/officeDocument/2006/relationships/image" Target="../media/image57.emf"/><Relationship Id="rId9" Type="http://schemas.openxmlformats.org/officeDocument/2006/relationships/image" Target="../media/image62.emf"/><Relationship Id="rId14" Type="http://schemas.openxmlformats.org/officeDocument/2006/relationships/image" Target="../media/image68.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8.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emf"/><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25.png"/><Relationship Id="rId5" Type="http://schemas.openxmlformats.org/officeDocument/2006/relationships/image" Target="../media/image10.emf"/><Relationship Id="rId10" Type="http://schemas.openxmlformats.org/officeDocument/2006/relationships/image" Target="../media/image24.emf"/><Relationship Id="rId4" Type="http://schemas.openxmlformats.org/officeDocument/2006/relationships/image" Target="../media/image9.emf"/><Relationship Id="rId9" Type="http://schemas.openxmlformats.org/officeDocument/2006/relationships/image" Target="../media/image23.emf"/></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77500" lnSpcReduction="20000"/>
          </a:bodyPr>
          <a:lstStyle/>
          <a:p>
            <a:r>
              <a:rPr lang="pt-BR" dirty="0"/>
              <a:t>Evilázaro Alves</a:t>
            </a:r>
          </a:p>
          <a:p>
            <a:r>
              <a:rPr lang="pt-BR" dirty="0"/>
              <a:t>Microsoft Regional </a:t>
            </a:r>
            <a:r>
              <a:rPr lang="pt-BR" dirty="0" err="1"/>
              <a:t>Director</a:t>
            </a:r>
            <a:r>
              <a:rPr lang="pt-BR" dirty="0"/>
              <a:t> | Microsoft </a:t>
            </a:r>
            <a:r>
              <a:rPr lang="pt-BR" dirty="0" err="1"/>
              <a:t>Azure</a:t>
            </a:r>
            <a:r>
              <a:rPr lang="pt-BR" dirty="0"/>
              <a:t> MVP</a:t>
            </a:r>
          </a:p>
          <a:p>
            <a:r>
              <a:rPr lang="pt-BR" dirty="0">
                <a:hlinkClick r:id="rId2"/>
              </a:rPr>
              <a:t>www.evilazaro.com.br</a:t>
            </a:r>
            <a:endParaRPr lang="pt-BR" dirty="0"/>
          </a:p>
          <a:p>
            <a:r>
              <a:rPr lang="pt-BR" dirty="0">
                <a:hlinkClick r:id="rId3"/>
              </a:rPr>
              <a:t>evilazaro@outlook.com</a:t>
            </a:r>
            <a:endParaRPr lang="pt-BR" dirty="0"/>
          </a:p>
          <a:p>
            <a:r>
              <a:rPr lang="pt-BR" dirty="0"/>
              <a:t>@</a:t>
            </a:r>
            <a:r>
              <a:rPr lang="pt-BR" dirty="0" err="1"/>
              <a:t>evilazaro</a:t>
            </a:r>
            <a:endParaRPr lang="en-US" dirty="0"/>
          </a:p>
        </p:txBody>
      </p:sp>
      <p:sp>
        <p:nvSpPr>
          <p:cNvPr id="3" name="Title 2"/>
          <p:cNvSpPr>
            <a:spLocks noGrp="1"/>
          </p:cNvSpPr>
          <p:nvPr>
            <p:ph type="ctrTitle"/>
          </p:nvPr>
        </p:nvSpPr>
        <p:spPr/>
        <p:txBody>
          <a:bodyPr/>
          <a:lstStyle/>
          <a:p>
            <a:r>
              <a:rPr lang="pt-BR" dirty="0"/>
              <a:t>Implementando e Projetando </a:t>
            </a:r>
            <a:r>
              <a:rPr lang="pt-BR" dirty="0" err="1"/>
              <a:t>WebSites</a:t>
            </a:r>
            <a:endParaRPr lang="en-US" dirty="0"/>
          </a:p>
        </p:txBody>
      </p:sp>
      <p:pic>
        <p:nvPicPr>
          <p:cNvPr id="4" name="Picture 3"/>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803021" y="3121665"/>
            <a:ext cx="1275673" cy="1275673"/>
          </a:xfrm>
          <a:prstGeom prst="rect">
            <a:avLst/>
          </a:prstGeom>
        </p:spPr>
      </p:pic>
    </p:spTree>
    <p:extLst>
      <p:ext uri="{BB962C8B-B14F-4D97-AF65-F5344CB8AC3E}">
        <p14:creationId xmlns:p14="http://schemas.microsoft.com/office/powerpoint/2010/main" val="112623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Introdução</a:t>
            </a:r>
            <a:endParaRPr lang="en-US" dirty="0"/>
          </a:p>
        </p:txBody>
      </p:sp>
      <p:sp>
        <p:nvSpPr>
          <p:cNvPr id="3" name="Content Placeholder 2"/>
          <p:cNvSpPr>
            <a:spLocks noGrp="1"/>
          </p:cNvSpPr>
          <p:nvPr>
            <p:ph sz="quarter" idx="10"/>
          </p:nvPr>
        </p:nvSpPr>
        <p:spPr/>
        <p:txBody>
          <a:bodyPr/>
          <a:lstStyle/>
          <a:p>
            <a:r>
              <a:rPr lang="en-US" dirty="0" err="1"/>
              <a:t>Hospedagem</a:t>
            </a:r>
            <a:r>
              <a:rPr lang="en-US" dirty="0"/>
              <a:t> de </a:t>
            </a:r>
            <a:r>
              <a:rPr lang="en-US" dirty="0" err="1"/>
              <a:t>Aplicações</a:t>
            </a:r>
            <a:r>
              <a:rPr lang="en-US" dirty="0"/>
              <a:t> Web PaaS</a:t>
            </a:r>
          </a:p>
          <a:p>
            <a:pPr lvl="1"/>
            <a:r>
              <a:rPr lang="en-US" dirty="0" err="1"/>
              <a:t>Provê</a:t>
            </a:r>
            <a:r>
              <a:rPr lang="en-US" dirty="0"/>
              <a:t> </a:t>
            </a:r>
            <a:r>
              <a:rPr lang="en-US" dirty="0" err="1"/>
              <a:t>uma</a:t>
            </a:r>
            <a:r>
              <a:rPr lang="en-US" dirty="0"/>
              <a:t> </a:t>
            </a:r>
            <a:r>
              <a:rPr lang="en-US" dirty="0" err="1"/>
              <a:t>Plataforma</a:t>
            </a:r>
            <a:r>
              <a:rPr lang="en-US" dirty="0"/>
              <a:t> </a:t>
            </a:r>
            <a:r>
              <a:rPr lang="en-US" dirty="0" err="1"/>
              <a:t>como</a:t>
            </a:r>
            <a:r>
              <a:rPr lang="en-US" dirty="0"/>
              <a:t> </a:t>
            </a:r>
            <a:r>
              <a:rPr lang="en-US" dirty="0" err="1"/>
              <a:t>Serviço</a:t>
            </a:r>
            <a:r>
              <a:rPr lang="en-US" dirty="0"/>
              <a:t> para </a:t>
            </a:r>
            <a:r>
              <a:rPr lang="en-US" dirty="0" err="1"/>
              <a:t>hospedagem</a:t>
            </a:r>
            <a:r>
              <a:rPr lang="en-US" dirty="0"/>
              <a:t> de </a:t>
            </a:r>
            <a:r>
              <a:rPr lang="en-US" dirty="0" err="1"/>
              <a:t>aplicações</a:t>
            </a:r>
            <a:r>
              <a:rPr lang="en-US" dirty="0"/>
              <a:t> Web </a:t>
            </a:r>
            <a:r>
              <a:rPr lang="en-US" dirty="0" err="1"/>
              <a:t>sejam</a:t>
            </a:r>
            <a:r>
              <a:rPr lang="en-US" dirty="0"/>
              <a:t> </a:t>
            </a:r>
            <a:r>
              <a:rPr lang="en-US" dirty="0" err="1"/>
              <a:t>elas</a:t>
            </a:r>
            <a:r>
              <a:rPr lang="en-US" dirty="0"/>
              <a:t> webpages </a:t>
            </a:r>
            <a:r>
              <a:rPr lang="en-US" dirty="0" err="1"/>
              <a:t>ou</a:t>
            </a:r>
            <a:r>
              <a:rPr lang="en-US" dirty="0"/>
              <a:t> web services;</a:t>
            </a:r>
          </a:p>
          <a:p>
            <a:r>
              <a:rPr lang="en-US" dirty="0" err="1"/>
              <a:t>Gerenciamento</a:t>
            </a:r>
            <a:endParaRPr lang="en-US" dirty="0"/>
          </a:p>
          <a:p>
            <a:pPr lvl="1"/>
            <a:r>
              <a:rPr lang="en-US" dirty="0" err="1"/>
              <a:t>Gerenciamento</a:t>
            </a:r>
            <a:r>
              <a:rPr lang="en-US" dirty="0"/>
              <a:t> do </a:t>
            </a:r>
            <a:r>
              <a:rPr lang="en-US" dirty="0" err="1"/>
              <a:t>ciclo</a:t>
            </a:r>
            <a:r>
              <a:rPr lang="en-US" dirty="0"/>
              <a:t> de </a:t>
            </a:r>
            <a:r>
              <a:rPr lang="en-US" dirty="0" err="1"/>
              <a:t>vida</a:t>
            </a:r>
            <a:r>
              <a:rPr lang="en-US" dirty="0"/>
              <a:t> da </a:t>
            </a:r>
            <a:r>
              <a:rPr lang="en-US" dirty="0" err="1"/>
              <a:t>aplicação</a:t>
            </a:r>
            <a:r>
              <a:rPr lang="en-US" dirty="0"/>
              <a:t> </a:t>
            </a:r>
            <a:r>
              <a:rPr lang="en-US" dirty="0" err="1"/>
              <a:t>como</a:t>
            </a:r>
            <a:r>
              <a:rPr lang="en-US" dirty="0"/>
              <a:t>:</a:t>
            </a:r>
          </a:p>
          <a:p>
            <a:pPr lvl="2"/>
            <a:r>
              <a:rPr lang="en-US" dirty="0" err="1"/>
              <a:t>Configurações</a:t>
            </a:r>
            <a:r>
              <a:rPr lang="en-US" dirty="0"/>
              <a:t> de continuous delivery e continuous deployment </a:t>
            </a:r>
            <a:r>
              <a:rPr lang="en-US" dirty="0" err="1"/>
              <a:t>em</a:t>
            </a:r>
            <a:r>
              <a:rPr lang="en-US" dirty="0"/>
              <a:t> </a:t>
            </a:r>
            <a:r>
              <a:rPr lang="en-US" dirty="0" err="1"/>
              <a:t>ambientes</a:t>
            </a:r>
            <a:r>
              <a:rPr lang="en-US" dirty="0"/>
              <a:t> de staging e production;</a:t>
            </a:r>
          </a:p>
          <a:p>
            <a:pPr lvl="2"/>
            <a:r>
              <a:rPr lang="en-US" dirty="0" err="1"/>
              <a:t>Gerenciamento</a:t>
            </a:r>
            <a:r>
              <a:rPr lang="en-US" dirty="0"/>
              <a:t> de </a:t>
            </a:r>
            <a:r>
              <a:rPr lang="en-US" dirty="0" err="1"/>
              <a:t>configurações</a:t>
            </a:r>
            <a:r>
              <a:rPr lang="en-US" dirty="0"/>
              <a:t> </a:t>
            </a:r>
            <a:r>
              <a:rPr lang="en-US" dirty="0" err="1"/>
              <a:t>em</a:t>
            </a:r>
            <a:r>
              <a:rPr lang="en-US" dirty="0"/>
              <a:t> tempo de </a:t>
            </a:r>
            <a:r>
              <a:rPr lang="en-US" dirty="0" err="1"/>
              <a:t>execução</a:t>
            </a:r>
            <a:r>
              <a:rPr lang="en-US" dirty="0"/>
              <a:t>;</a:t>
            </a:r>
          </a:p>
          <a:p>
            <a:pPr lvl="2"/>
            <a:r>
              <a:rPr lang="en-US" dirty="0" err="1"/>
              <a:t>Monitoramento</a:t>
            </a:r>
            <a:r>
              <a:rPr lang="en-US" dirty="0"/>
              <a:t> da </a:t>
            </a:r>
            <a:r>
              <a:rPr lang="en-US" dirty="0" err="1"/>
              <a:t>saúde</a:t>
            </a:r>
            <a:r>
              <a:rPr lang="en-US" dirty="0"/>
              <a:t> e dados de </a:t>
            </a:r>
            <a:r>
              <a:rPr lang="en-US" dirty="0" err="1"/>
              <a:t>diagnósticos</a:t>
            </a:r>
            <a:r>
              <a:rPr lang="en-US" dirty="0"/>
              <a:t> da </a:t>
            </a:r>
            <a:r>
              <a:rPr lang="en-US" dirty="0" err="1"/>
              <a:t>aplicação</a:t>
            </a:r>
            <a:r>
              <a:rPr lang="en-US" dirty="0"/>
              <a:t>;</a:t>
            </a:r>
          </a:p>
          <a:p>
            <a:pPr lvl="2"/>
            <a:r>
              <a:rPr lang="en-US" dirty="0" err="1"/>
              <a:t>Configurações</a:t>
            </a:r>
            <a:r>
              <a:rPr lang="en-US" dirty="0"/>
              <a:t> de </a:t>
            </a:r>
            <a:r>
              <a:rPr lang="en-US" dirty="0" err="1"/>
              <a:t>escalabilidade</a:t>
            </a:r>
            <a:r>
              <a:rPr lang="en-US" dirty="0"/>
              <a:t> e </a:t>
            </a:r>
            <a:r>
              <a:rPr lang="en-US" dirty="0" err="1"/>
              <a:t>resiliência</a:t>
            </a:r>
            <a:endParaRPr lang="en-US" dirty="0"/>
          </a:p>
        </p:txBody>
      </p:sp>
    </p:spTree>
    <p:extLst>
      <p:ext uri="{BB962C8B-B14F-4D97-AF65-F5344CB8AC3E}">
        <p14:creationId xmlns:p14="http://schemas.microsoft.com/office/powerpoint/2010/main" val="231770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Introdução</a:t>
            </a:r>
            <a:endParaRPr lang="en-US" dirty="0"/>
          </a:p>
        </p:txBody>
      </p:sp>
      <p:sp>
        <p:nvSpPr>
          <p:cNvPr id="3" name="Content Placeholder 2"/>
          <p:cNvSpPr>
            <a:spLocks noGrp="1"/>
          </p:cNvSpPr>
          <p:nvPr>
            <p:ph sz="quarter" idx="10"/>
          </p:nvPr>
        </p:nvSpPr>
        <p:spPr/>
        <p:txBody>
          <a:bodyPr/>
          <a:lstStyle/>
          <a:p>
            <a:pPr lvl="1"/>
            <a:r>
              <a:rPr lang="en-US" dirty="0" err="1"/>
              <a:t>Processamento</a:t>
            </a:r>
            <a:r>
              <a:rPr lang="en-US" dirty="0"/>
              <a:t> </a:t>
            </a:r>
            <a:r>
              <a:rPr lang="en-US" dirty="0" err="1"/>
              <a:t>em</a:t>
            </a:r>
            <a:r>
              <a:rPr lang="en-US" dirty="0"/>
              <a:t> background </a:t>
            </a:r>
          </a:p>
          <a:p>
            <a:pPr lvl="2"/>
            <a:r>
              <a:rPr lang="en-US" dirty="0"/>
              <a:t> </a:t>
            </a:r>
            <a:r>
              <a:rPr lang="en-US" dirty="0" err="1"/>
              <a:t>WebJobs</a:t>
            </a:r>
            <a:r>
              <a:rPr lang="en-US" dirty="0"/>
              <a:t> </a:t>
            </a:r>
            <a:r>
              <a:rPr lang="en-US" dirty="0" err="1"/>
              <a:t>possibilita</a:t>
            </a:r>
            <a:r>
              <a:rPr lang="en-US" dirty="0"/>
              <a:t> que </a:t>
            </a:r>
            <a:r>
              <a:rPr lang="en-US" dirty="0" err="1"/>
              <a:t>sua</a:t>
            </a:r>
            <a:r>
              <a:rPr lang="en-US" dirty="0"/>
              <a:t> </a:t>
            </a:r>
            <a:r>
              <a:rPr lang="en-US" dirty="0" err="1"/>
              <a:t>aplicação</a:t>
            </a:r>
            <a:r>
              <a:rPr lang="en-US" dirty="0"/>
              <a:t> rode </a:t>
            </a:r>
            <a:r>
              <a:rPr lang="en-US" dirty="0" err="1"/>
              <a:t>processos</a:t>
            </a:r>
            <a:r>
              <a:rPr lang="en-US" dirty="0"/>
              <a:t> </a:t>
            </a:r>
            <a:r>
              <a:rPr lang="en-US" dirty="0" err="1"/>
              <a:t>em</a:t>
            </a:r>
            <a:r>
              <a:rPr lang="en-US" dirty="0"/>
              <a:t> background no </a:t>
            </a:r>
            <a:r>
              <a:rPr lang="en-US" dirty="0" err="1"/>
              <a:t>mesmo</a:t>
            </a:r>
            <a:r>
              <a:rPr lang="en-US" dirty="0"/>
              <a:t> context de </a:t>
            </a:r>
            <a:r>
              <a:rPr lang="en-US" dirty="0" err="1"/>
              <a:t>seu</a:t>
            </a:r>
            <a:r>
              <a:rPr lang="en-US" dirty="0"/>
              <a:t> </a:t>
            </a:r>
            <a:r>
              <a:rPr lang="en-US" dirty="0" err="1"/>
              <a:t>WebApp</a:t>
            </a:r>
            <a:r>
              <a:rPr lang="en-US" dirty="0"/>
              <a:t>;</a:t>
            </a:r>
          </a:p>
        </p:txBody>
      </p:sp>
    </p:spTree>
    <p:extLst>
      <p:ext uri="{BB962C8B-B14F-4D97-AF65-F5344CB8AC3E}">
        <p14:creationId xmlns:p14="http://schemas.microsoft.com/office/powerpoint/2010/main" val="334760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7360" y="2100975"/>
            <a:ext cx="7334129" cy="4347495"/>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701337" y="1035360"/>
            <a:ext cx="1618312"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Your Datacenter</a:t>
            </a:r>
          </a:p>
        </p:txBody>
      </p:sp>
      <p:sp>
        <p:nvSpPr>
          <p:cNvPr id="128" name="Rectangle 127"/>
          <p:cNvSpPr/>
          <p:nvPr/>
        </p:nvSpPr>
        <p:spPr>
          <a:xfrm>
            <a:off x="1680987" y="4039790"/>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Virtualização</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9" name="Rectangle 128"/>
          <p:cNvSpPr/>
          <p:nvPr/>
        </p:nvSpPr>
        <p:spPr>
          <a:xfrm>
            <a:off x="1680987" y="3584972"/>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a:t>
            </a:r>
          </a:p>
        </p:txBody>
      </p:sp>
      <p:sp>
        <p:nvSpPr>
          <p:cNvPr id="130" name="Rectangle 129"/>
          <p:cNvSpPr/>
          <p:nvPr/>
        </p:nvSpPr>
        <p:spPr>
          <a:xfrm>
            <a:off x="1680987" y="449460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Hardware</a:t>
            </a:r>
          </a:p>
        </p:txBody>
      </p:sp>
      <p:sp>
        <p:nvSpPr>
          <p:cNvPr id="133" name="Rectangle 132"/>
          <p:cNvSpPr/>
          <p:nvPr/>
        </p:nvSpPr>
        <p:spPr>
          <a:xfrm>
            <a:off x="1680987" y="3130152"/>
            <a:ext cx="1638668" cy="381000"/>
          </a:xfrm>
          <a:prstGeom prst="rect">
            <a:avLst/>
          </a:prstGeom>
          <a:solidFill>
            <a:schemeClr val="tx2"/>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Rede</a:t>
            </a:r>
          </a:p>
        </p:txBody>
      </p:sp>
      <p:sp>
        <p:nvSpPr>
          <p:cNvPr id="134" name="Rectangle 133"/>
          <p:cNvSpPr/>
          <p:nvPr/>
        </p:nvSpPr>
        <p:spPr>
          <a:xfrm>
            <a:off x="1680987" y="220352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135" name="Rectangle 134"/>
          <p:cNvSpPr/>
          <p:nvPr/>
        </p:nvSpPr>
        <p:spPr>
          <a:xfrm>
            <a:off x="1680987" y="1748709"/>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6" name="Rectangle 135"/>
          <p:cNvSpPr/>
          <p:nvPr/>
        </p:nvSpPr>
        <p:spPr>
          <a:xfrm>
            <a:off x="1680986" y="2675333"/>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170" name="Rectangle 169"/>
          <p:cNvSpPr/>
          <p:nvPr/>
        </p:nvSpPr>
        <p:spPr>
          <a:xfrm>
            <a:off x="9364296"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Web App</a:t>
            </a:r>
          </a:p>
        </p:txBody>
      </p:sp>
      <p:sp>
        <p:nvSpPr>
          <p:cNvPr id="180" name="Rectangle 179"/>
          <p:cNvSpPr/>
          <p:nvPr/>
        </p:nvSpPr>
        <p:spPr>
          <a:xfrm>
            <a:off x="9364296" y="1750042"/>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82" name="Rectangle 181"/>
          <p:cNvSpPr/>
          <p:nvPr/>
        </p:nvSpPr>
        <p:spPr>
          <a:xfrm>
            <a:off x="9364296" y="2204861"/>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154" name="Rectangle 153"/>
          <p:cNvSpPr/>
          <p:nvPr/>
        </p:nvSpPr>
        <p:spPr>
          <a:xfrm>
            <a:off x="6807063"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Cloud Services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66" name="Rectangle 165"/>
          <p:cNvSpPr/>
          <p:nvPr/>
        </p:nvSpPr>
        <p:spPr>
          <a:xfrm>
            <a:off x="6807061" y="1750045"/>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67" name="Rectangle 166"/>
          <p:cNvSpPr/>
          <p:nvPr/>
        </p:nvSpPr>
        <p:spPr>
          <a:xfrm>
            <a:off x="6807061" y="2682549"/>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168" name="Rectangle 167"/>
          <p:cNvSpPr/>
          <p:nvPr/>
        </p:nvSpPr>
        <p:spPr>
          <a:xfrm>
            <a:off x="6807061" y="2204864"/>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77" name="Rectangle 76"/>
          <p:cNvSpPr/>
          <p:nvPr/>
        </p:nvSpPr>
        <p:spPr>
          <a:xfrm>
            <a:off x="6807061" y="3149605"/>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Rede Virtual</a:t>
            </a:r>
          </a:p>
        </p:txBody>
      </p:sp>
      <p:sp>
        <p:nvSpPr>
          <p:cNvPr id="138" name="Rectangle 137"/>
          <p:cNvSpPr/>
          <p:nvPr/>
        </p:nvSpPr>
        <p:spPr>
          <a:xfrm>
            <a:off x="4256818" y="1036693"/>
            <a:ext cx="1638668"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Virtual Machines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49" name="Rectangle 148"/>
          <p:cNvSpPr/>
          <p:nvPr/>
        </p:nvSpPr>
        <p:spPr>
          <a:xfrm>
            <a:off x="4256818" y="3131484"/>
            <a:ext cx="1638668" cy="381000"/>
          </a:xfrm>
          <a:prstGeom prst="rect">
            <a:avLst/>
          </a:prstGeom>
          <a:solidFill>
            <a:schemeClr val="accent5"/>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Rede Virtual</a:t>
            </a:r>
          </a:p>
        </p:txBody>
      </p:sp>
      <p:sp>
        <p:nvSpPr>
          <p:cNvPr id="150" name="Rectangle 149"/>
          <p:cNvSpPr/>
          <p:nvPr/>
        </p:nvSpPr>
        <p:spPr>
          <a:xfrm>
            <a:off x="4256818" y="220486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151" name="Rectangle 150"/>
          <p:cNvSpPr/>
          <p:nvPr/>
        </p:nvSpPr>
        <p:spPr>
          <a:xfrm>
            <a:off x="4256818" y="175004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52" name="Rectangle 151"/>
          <p:cNvSpPr/>
          <p:nvPr/>
        </p:nvSpPr>
        <p:spPr>
          <a:xfrm>
            <a:off x="4256818" y="267666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71" name="Rectangle 70"/>
          <p:cNvSpPr/>
          <p:nvPr/>
        </p:nvSpPr>
        <p:spPr>
          <a:xfrm>
            <a:off x="4256818" y="358630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a:t>
            </a:r>
          </a:p>
        </p:txBody>
      </p:sp>
      <p:sp>
        <p:nvSpPr>
          <p:cNvPr id="41" name="Pentagon 40"/>
          <p:cNvSpPr/>
          <p:nvPr/>
        </p:nvSpPr>
        <p:spPr bwMode="auto">
          <a:xfrm>
            <a:off x="595745" y="5584068"/>
            <a:ext cx="10861620" cy="675932"/>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84" fontAlgn="base">
              <a:spcBef>
                <a:spcPct val="0"/>
              </a:spcBef>
              <a:spcAft>
                <a:spcPct val="0"/>
              </a:spcAft>
            </a:pPr>
            <a:r>
              <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Foco</a:t>
            </a: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a:t>
            </a:r>
            <a:r>
              <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na</a:t>
            </a: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a:t>
            </a:r>
            <a:r>
              <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Aplicação</a:t>
            </a:r>
            <a:endPar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740" y="4396840"/>
            <a:ext cx="1025891" cy="102562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3625887" y="551800"/>
            <a:ext cx="0" cy="47726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40762" y="-1840006"/>
            <a:ext cx="444993" cy="524075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40" tIns="45721" rIns="91440" bIns="45721" rtlCol="0" anchor="ctr"/>
          <a:lstStyle/>
          <a:p>
            <a:pPr algn="ctr"/>
            <a:endParaRPr lang="en-US" sz="2400">
              <a:latin typeface="Segoe UI Light" panose="020B0502040204020203" pitchFamily="34" charset="0"/>
              <a:cs typeface="Segoe UI Light" panose="020B0502040204020203" pitchFamily="34" charset="0"/>
            </a:endParaRPr>
          </a:p>
        </p:txBody>
      </p:sp>
      <p:sp>
        <p:nvSpPr>
          <p:cNvPr id="38" name="Rectangle 37"/>
          <p:cNvSpPr/>
          <p:nvPr/>
        </p:nvSpPr>
        <p:spPr>
          <a:xfrm>
            <a:off x="6246027" y="24145"/>
            <a:ext cx="2647987"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Microsoft Azure</a:t>
            </a:r>
          </a:p>
        </p:txBody>
      </p:sp>
    </p:spTree>
    <p:extLst>
      <p:ext uri="{BB962C8B-B14F-4D97-AF65-F5344CB8AC3E}">
        <p14:creationId xmlns:p14="http://schemas.microsoft.com/office/powerpoint/2010/main" val="231969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a:t>Capacidades </a:t>
            </a:r>
            <a:r>
              <a:rPr lang="pt-BR" dirty="0" err="1"/>
              <a:t>WebApp</a:t>
            </a:r>
            <a:r>
              <a:rPr lang="pt-BR" dirty="0"/>
              <a:t>:</a:t>
            </a:r>
            <a:endParaRPr lang="en-US" dirty="0"/>
          </a:p>
        </p:txBody>
      </p:sp>
      <p:sp>
        <p:nvSpPr>
          <p:cNvPr id="5" name="Content Placeholder 4"/>
          <p:cNvSpPr>
            <a:spLocks noGrp="1"/>
          </p:cNvSpPr>
          <p:nvPr>
            <p:ph sz="quarter" idx="10"/>
          </p:nvPr>
        </p:nvSpPr>
        <p:spPr/>
        <p:txBody>
          <a:bodyPr/>
          <a:lstStyle/>
          <a:p>
            <a:pPr marL="342000" indent="-342000" defTabSz="878526"/>
            <a:r>
              <a:rPr lang="en-US" dirty="0"/>
              <a:t>.NET, Node.js, Java, PHP, e Python</a:t>
            </a:r>
          </a:p>
          <a:p>
            <a:pPr marL="342000" indent="-342000" defTabSz="878526"/>
            <a:r>
              <a:rPr lang="en-US" dirty="0" err="1"/>
              <a:t>WebJobs</a:t>
            </a:r>
            <a:r>
              <a:rPr lang="en-US" dirty="0"/>
              <a:t> para </a:t>
            </a:r>
            <a:r>
              <a:rPr lang="en-US" dirty="0" err="1"/>
              <a:t>tarefas</a:t>
            </a:r>
            <a:r>
              <a:rPr lang="en-US" dirty="0"/>
              <a:t> de longa </a:t>
            </a:r>
            <a:r>
              <a:rPr lang="en-US" dirty="0" err="1"/>
              <a:t>duração</a:t>
            </a:r>
            <a:endParaRPr lang="en-US" dirty="0"/>
          </a:p>
          <a:p>
            <a:pPr marL="342000" indent="-342000" defTabSz="878526"/>
            <a:r>
              <a:rPr lang="en-US" dirty="0" err="1"/>
              <a:t>Publicação</a:t>
            </a:r>
            <a:r>
              <a:rPr lang="en-US" dirty="0"/>
              <a:t>, </a:t>
            </a:r>
            <a:r>
              <a:rPr lang="en-US" dirty="0" err="1"/>
              <a:t>depuração</a:t>
            </a:r>
            <a:r>
              <a:rPr lang="en-US" dirty="0"/>
              <a:t> </a:t>
            </a:r>
            <a:r>
              <a:rPr lang="en-US" dirty="0" err="1"/>
              <a:t>remota</a:t>
            </a:r>
            <a:r>
              <a:rPr lang="en-US" dirty="0"/>
              <a:t> Integradas </a:t>
            </a:r>
            <a:r>
              <a:rPr lang="en-US" dirty="0" err="1"/>
              <a:t>ao</a:t>
            </a:r>
            <a:r>
              <a:rPr lang="en-US" dirty="0"/>
              <a:t> Visual Studio</a:t>
            </a:r>
          </a:p>
          <a:p>
            <a:pPr marL="342000" indent="-342000" defTabSz="878526"/>
            <a:r>
              <a:rPr lang="en-US" dirty="0"/>
              <a:t>Continuous Integration com GitHub, </a:t>
            </a:r>
            <a:r>
              <a:rPr lang="en-US" dirty="0" err="1"/>
              <a:t>BitBucket</a:t>
            </a:r>
            <a:r>
              <a:rPr lang="en-US" dirty="0"/>
              <a:t>, VSO </a:t>
            </a:r>
          </a:p>
          <a:p>
            <a:pPr marL="342000" indent="-342000" defTabSz="878526">
              <a:spcAft>
                <a:spcPts val="200"/>
              </a:spcAft>
            </a:pPr>
            <a:r>
              <a:rPr lang="en-US" dirty="0"/>
              <a:t>Auto-load balance, </a:t>
            </a:r>
            <a:r>
              <a:rPr lang="en-US" dirty="0" err="1"/>
              <a:t>Autoscale</a:t>
            </a:r>
            <a:r>
              <a:rPr lang="en-US" dirty="0"/>
              <a:t>, Geo DR</a:t>
            </a:r>
          </a:p>
          <a:p>
            <a:pPr marL="342000" indent="-342000" defTabSz="878526">
              <a:spcAft>
                <a:spcPts val="200"/>
              </a:spcAft>
            </a:pPr>
            <a:r>
              <a:rPr lang="en-US" dirty="0" err="1"/>
              <a:t>Rede</a:t>
            </a:r>
            <a:r>
              <a:rPr lang="en-US" dirty="0"/>
              <a:t> virtual e </a:t>
            </a:r>
            <a:r>
              <a:rPr lang="en-US" dirty="0" err="1"/>
              <a:t>conexões</a:t>
            </a:r>
            <a:r>
              <a:rPr lang="en-US" dirty="0"/>
              <a:t> </a:t>
            </a:r>
            <a:r>
              <a:rPr lang="en-US" dirty="0" err="1"/>
              <a:t>híbridas</a:t>
            </a:r>
            <a:endParaRPr lang="en-US" dirty="0"/>
          </a:p>
          <a:p>
            <a:pPr marL="342000" indent="-342000" defTabSz="878526">
              <a:spcAft>
                <a:spcPts val="2353"/>
              </a:spcAft>
            </a:pPr>
            <a:r>
              <a:rPr lang="en-US" dirty="0"/>
              <a:t>Site slots para deployments </a:t>
            </a:r>
            <a:r>
              <a:rPr lang="en-US" dirty="0" err="1"/>
              <a:t>em</a:t>
            </a:r>
            <a:r>
              <a:rPr lang="en-US" dirty="0"/>
              <a:t> Staging</a:t>
            </a:r>
          </a:p>
          <a:p>
            <a:endParaRPr lang="en-US" sz="2400" dirty="0"/>
          </a:p>
        </p:txBody>
      </p:sp>
    </p:spTree>
    <p:extLst>
      <p:ext uri="{BB962C8B-B14F-4D97-AF65-F5344CB8AC3E}">
        <p14:creationId xmlns:p14="http://schemas.microsoft.com/office/powerpoint/2010/main" val="3982871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solidFill>
                <a:srgbClr val="0070C0"/>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Segoe UI Light"/>
                  </a:rPr>
                  <a:t>Azure App Service Web App</a:t>
                </a:r>
              </a:p>
            </p:txBody>
          </p:sp>
          <p:sp>
            <p:nvSpPr>
              <p:cNvPr id="13" name="Rectangle 23"/>
              <p:cNvSpPr/>
              <p:nvPr/>
            </p:nvSpPr>
            <p:spPr>
              <a:xfrm>
                <a:off x="5475919" y="3440399"/>
                <a:ext cx="1916175" cy="729325"/>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Public Site Extensions</a:t>
                </a:r>
              </a:p>
            </p:txBody>
          </p:sp>
          <p:sp>
            <p:nvSpPr>
              <p:cNvPr id="14" name="Rectangle 24"/>
              <p:cNvSpPr/>
              <p:nvPr/>
            </p:nvSpPr>
            <p:spPr>
              <a:xfrm>
                <a:off x="7449084" y="3440399"/>
                <a:ext cx="1973215" cy="730809"/>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Private Site Extensions</a:t>
                </a:r>
              </a:p>
            </p:txBody>
          </p:sp>
          <p:sp>
            <p:nvSpPr>
              <p:cNvPr id="15" name="Rectangle 25"/>
              <p:cNvSpPr/>
              <p:nvPr/>
            </p:nvSpPr>
            <p:spPr>
              <a:xfrm>
                <a:off x="4312504" y="2036620"/>
                <a:ext cx="1106424" cy="2134588"/>
              </a:xfrm>
              <a:prstGeom prst="rect">
                <a:avLst/>
              </a:prstGeom>
              <a:solidFill>
                <a:srgbClr val="0070C0"/>
              </a:solid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latin typeface="Segoe UI Light"/>
                  </a:rPr>
                  <a:t>Web Site</a:t>
                </a:r>
              </a:p>
            </p:txBody>
          </p:sp>
        </p:grpSp>
        <p:sp>
          <p:nvSpPr>
            <p:cNvPr id="7" name="Rectangle 16"/>
            <p:cNvSpPr/>
            <p:nvPr/>
          </p:nvSpPr>
          <p:spPr>
            <a:xfrm>
              <a:off x="4064812" y="2606397"/>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Kudu</a:t>
              </a:r>
            </a:p>
          </p:txBody>
        </p:sp>
        <p:sp>
          <p:nvSpPr>
            <p:cNvPr id="8" name="Rectangle 17"/>
            <p:cNvSpPr/>
            <p:nvPr/>
          </p:nvSpPr>
          <p:spPr>
            <a:xfrm>
              <a:off x="5504956" y="260639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Web Jobs</a:t>
              </a:r>
            </a:p>
          </p:txBody>
        </p:sp>
        <p:sp>
          <p:nvSpPr>
            <p:cNvPr id="9" name="Rectangle 18"/>
            <p:cNvSpPr/>
            <p:nvPr/>
          </p:nvSpPr>
          <p:spPr>
            <a:xfrm>
              <a:off x="4064811" y="1904508"/>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Monaco</a:t>
              </a:r>
            </a:p>
          </p:txBody>
        </p:sp>
        <p:sp>
          <p:nvSpPr>
            <p:cNvPr id="10" name="Rectangle 19"/>
            <p:cNvSpPr/>
            <p:nvPr/>
          </p:nvSpPr>
          <p:spPr>
            <a:xfrm>
              <a:off x="5504954" y="190450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latin typeface="Segoe UI Light"/>
                </a:rPr>
                <a:t>MSDeploy</a:t>
              </a:r>
              <a:endParaRPr lang="en-US" sz="2400" dirty="0">
                <a:solidFill>
                  <a:prstClr val="white"/>
                </a:solidFill>
                <a:latin typeface="Segoe UI Light"/>
              </a:endParaRPr>
            </a:p>
          </p:txBody>
        </p:sp>
        <p:sp>
          <p:nvSpPr>
            <p:cNvPr id="11" name="Rectangle 20"/>
            <p:cNvSpPr/>
            <p:nvPr/>
          </p:nvSpPr>
          <p:spPr>
            <a:xfrm>
              <a:off x="6945097" y="1904506"/>
              <a:ext cx="2880363" cy="626421"/>
            </a:xfrm>
            <a:prstGeom prst="rect">
              <a:avLst/>
            </a:prstGeom>
            <a:solidFill>
              <a:srgbClr val="0070C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Build/Upload Your Own</a:t>
              </a:r>
            </a:p>
          </p:txBody>
        </p:sp>
        <p:sp>
          <p:nvSpPr>
            <p:cNvPr id="16" name="Rectangle 21"/>
            <p:cNvSpPr/>
            <p:nvPr/>
          </p:nvSpPr>
          <p:spPr>
            <a:xfrm>
              <a:off x="6945097" y="2613135"/>
              <a:ext cx="2880363" cy="626421"/>
            </a:xfrm>
            <a:prstGeom prst="rect">
              <a:avLst/>
            </a:prstGeom>
            <a:solidFill>
              <a:srgbClr val="0070C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Gallery</a:t>
              </a:r>
            </a:p>
          </p:txBody>
        </p:sp>
      </p:grpSp>
      <p:sp>
        <p:nvSpPr>
          <p:cNvPr id="17"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a:solidFill>
                  <a:prstClr val="white"/>
                </a:solidFill>
              </a:rPr>
              <a:t>App Service Web App</a:t>
            </a:r>
          </a:p>
        </p:txBody>
      </p:sp>
      <p:sp>
        <p:nvSpPr>
          <p:cNvPr id="4" name="Title 3"/>
          <p:cNvSpPr>
            <a:spLocks noGrp="1"/>
          </p:cNvSpPr>
          <p:nvPr>
            <p:ph type="title"/>
          </p:nvPr>
        </p:nvSpPr>
        <p:spPr/>
        <p:txBody>
          <a:bodyPr/>
          <a:lstStyle/>
          <a:p>
            <a:r>
              <a:rPr lang="pt-BR" dirty="0" err="1"/>
              <a:t>App</a:t>
            </a:r>
            <a:r>
              <a:rPr lang="pt-BR" dirty="0"/>
              <a:t> Service </a:t>
            </a:r>
            <a:r>
              <a:rPr lang="pt-BR" dirty="0" err="1"/>
              <a:t>WebApp</a:t>
            </a:r>
            <a:endParaRPr lang="en-US" dirty="0"/>
          </a:p>
        </p:txBody>
      </p:sp>
    </p:spTree>
    <p:extLst>
      <p:ext uri="{BB962C8B-B14F-4D97-AF65-F5344CB8AC3E}">
        <p14:creationId xmlns:p14="http://schemas.microsoft.com/office/powerpoint/2010/main" val="353459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endParaRPr lang="en-US" dirty="0"/>
          </a:p>
        </p:txBody>
      </p:sp>
    </p:spTree>
    <p:extLst>
      <p:ext uri="{BB962C8B-B14F-4D97-AF65-F5344CB8AC3E}">
        <p14:creationId xmlns:p14="http://schemas.microsoft.com/office/powerpoint/2010/main" val="13231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extBox 2"/>
          <p:cNvSpPr txBox="1"/>
          <p:nvPr/>
        </p:nvSpPr>
        <p:spPr>
          <a:xfrm>
            <a:off x="125129" y="51930"/>
            <a:ext cx="12066872" cy="646331"/>
          </a:xfrm>
          <a:prstGeom prst="rect">
            <a:avLst/>
          </a:prstGeom>
          <a:noFill/>
        </p:spPr>
        <p:txBody>
          <a:bodyPr wrap="square" rtlCol="0">
            <a:spAutoFit/>
          </a:bodyPr>
          <a:lstStyle/>
          <a:p>
            <a:pPr algn="r"/>
            <a:r>
              <a:rPr lang="en-US" sz="3600" dirty="0">
                <a:solidFill>
                  <a:prstClr val="white"/>
                </a:solidFill>
                <a:latin typeface="Segoe UI Light" panose="020B0502040204020203" pitchFamily="34" charset="0"/>
                <a:cs typeface="Segoe UI Light" panose="020B0502040204020203" pitchFamily="34" charset="0"/>
              </a:rPr>
              <a:t>App Service Web App Architecture</a:t>
            </a:r>
          </a:p>
        </p:txBody>
      </p:sp>
      <p:grpSp>
        <p:nvGrpSpPr>
          <p:cNvPr id="4" name="Group 3"/>
          <p:cNvGrpSpPr/>
          <p:nvPr/>
        </p:nvGrpSpPr>
        <p:grpSpPr>
          <a:xfrm>
            <a:off x="395812" y="3329198"/>
            <a:ext cx="1711109" cy="1190005"/>
            <a:chOff x="240402" y="3319836"/>
            <a:chExt cx="1711109" cy="1190005"/>
          </a:xfrm>
        </p:grpSpPr>
        <p:sp>
          <p:nvSpPr>
            <p:cNvPr id="5" name="TextBox 4"/>
            <p:cNvSpPr txBox="1"/>
            <p:nvPr/>
          </p:nvSpPr>
          <p:spPr>
            <a:xfrm>
              <a:off x="240402" y="3863510"/>
              <a:ext cx="1711109" cy="646331"/>
            </a:xfrm>
            <a:prstGeom prst="rect">
              <a:avLst/>
            </a:prstGeom>
            <a:noFill/>
          </p:spPr>
          <p:txBody>
            <a:bodyPr wrap="none" rtlCol="0">
              <a:spAutoFit/>
            </a:bodyPr>
            <a:lstStyle/>
            <a:p>
              <a:pPr algn="ctr"/>
              <a:r>
                <a:rPr lang="en-US">
                  <a:solidFill>
                    <a:prstClr val="white"/>
                  </a:solidFill>
                  <a:latin typeface="Segoe UI Light" panose="020B0502040204020203" pitchFamily="34" charset="0"/>
                  <a:cs typeface="Segoe UI Light" panose="020B0502040204020203" pitchFamily="34" charset="0"/>
                </a:rPr>
                <a:t>Microsoft Azure</a:t>
              </a:r>
              <a:endParaRPr lang="en-US" dirty="0">
                <a:solidFill>
                  <a:prstClr val="white"/>
                </a:solidFill>
                <a:latin typeface="Segoe UI Light" panose="020B0502040204020203" pitchFamily="34" charset="0"/>
                <a:cs typeface="Segoe UI Light" panose="020B0502040204020203" pitchFamily="34" charset="0"/>
              </a:endParaRPr>
            </a:p>
            <a:p>
              <a:pPr algn="ctr"/>
              <a:r>
                <a:rPr lang="en-US" dirty="0">
                  <a:solidFill>
                    <a:prstClr val="white"/>
                  </a:solidFill>
                  <a:latin typeface="Segoe UI Light" panose="020B0502040204020203" pitchFamily="34" charset="0"/>
                  <a:cs typeface="Segoe UI Light" panose="020B0502040204020203" pitchFamily="34" charset="0"/>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latin typeface="Segoe UI Light" panose="020B0502040204020203" pitchFamily="34" charset="0"/>
                  <a:cs typeface="Segoe UI Light" panose="020B0502040204020203" pitchFamily="34" charset="0"/>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23811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Frontend (IIS ARR)</a:t>
              </a:r>
            </a:p>
          </p:txBody>
        </p:sp>
      </p:grpSp>
      <p:grpSp>
        <p:nvGrpSpPr>
          <p:cNvPr id="32" name="Group 31"/>
          <p:cNvGrpSpPr/>
          <p:nvPr/>
        </p:nvGrpSpPr>
        <p:grpSpPr>
          <a:xfrm>
            <a:off x="2590851" y="1689999"/>
            <a:ext cx="2380050" cy="398196"/>
            <a:chOff x="1604917" y="2185356"/>
            <a:chExt cx="2380050"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604917" y="2192789"/>
              <a:ext cx="1803699" cy="369332"/>
            </a:xfrm>
            <a:prstGeom prst="rect">
              <a:avLst/>
            </a:prstGeom>
            <a:noFill/>
          </p:spPr>
          <p:txBody>
            <a:bodyPr wrap="non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Light" panose="020B0502040204020203" pitchFamily="34" charset="0"/>
                <a:cs typeface="Segoe UI Light" panose="020B0502040204020203" pitchFamily="34" charset="0"/>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367682"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Deployment</a:t>
            </a:r>
          </a:p>
          <a:p>
            <a:pPr algn="ctr"/>
            <a:r>
              <a:rPr lang="en-US" dirty="0">
                <a:solidFill>
                  <a:prstClr val="white"/>
                </a:solidFill>
                <a:latin typeface="Segoe UI Light" panose="020B0502040204020203" pitchFamily="34" charset="0"/>
                <a:cs typeface="Segoe UI Light" panose="020B0502040204020203" pitchFamily="34" charset="0"/>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850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30275"/>
            <a:ext cx="9975850" cy="917575"/>
          </a:xfrm>
        </p:spPr>
        <p:txBody>
          <a:bodyPr anchor="ctr">
            <a:normAutofit/>
          </a:bodyPr>
          <a:lstStyle/>
          <a:p>
            <a:pPr marL="252000">
              <a:spcBef>
                <a:spcPts val="0"/>
              </a:spcBef>
            </a:pPr>
            <a:r>
              <a:rPr lang="en-US" dirty="0"/>
              <a:t>Visual Studio + App Service Web Apps</a:t>
            </a:r>
          </a:p>
        </p:txBody>
      </p:sp>
      <p:sp>
        <p:nvSpPr>
          <p:cNvPr id="4" name="Content Placeholder 3"/>
          <p:cNvSpPr>
            <a:spLocks noGrp="1"/>
          </p:cNvSpPr>
          <p:nvPr>
            <p:ph sz="quarter" idx="4294967295"/>
          </p:nvPr>
        </p:nvSpPr>
        <p:spPr>
          <a:xfrm>
            <a:off x="4911725" y="2336800"/>
            <a:ext cx="7280275" cy="2736850"/>
          </a:xfrm>
          <a:prstGeom prst="rect">
            <a:avLst/>
          </a:prstGeom>
        </p:spPr>
        <p:txBody>
          <a:bodyPr/>
          <a:lstStyle/>
          <a:p>
            <a:pPr marL="0" indent="0">
              <a:buNone/>
            </a:pPr>
            <a:r>
              <a:rPr lang="en-US" sz="3200" dirty="0" err="1">
                <a:solidFill>
                  <a:schemeClr val="tx1"/>
                </a:solidFill>
              </a:rPr>
              <a:t>Gerencie</a:t>
            </a:r>
            <a:r>
              <a:rPr lang="en-US" sz="3200" dirty="0">
                <a:solidFill>
                  <a:schemeClr val="tx1"/>
                </a:solidFill>
              </a:rPr>
              <a:t> </a:t>
            </a:r>
            <a:r>
              <a:rPr lang="en-US" sz="3200" dirty="0" err="1">
                <a:solidFill>
                  <a:schemeClr val="tx1"/>
                </a:solidFill>
              </a:rPr>
              <a:t>recursos</a:t>
            </a:r>
            <a:r>
              <a:rPr lang="en-US" sz="3200" dirty="0">
                <a:solidFill>
                  <a:schemeClr val="tx1"/>
                </a:solidFill>
              </a:rPr>
              <a:t> do Microsoft Azure com a Server Explorer</a:t>
            </a:r>
          </a:p>
          <a:p>
            <a:pPr marL="0" indent="0">
              <a:buNone/>
            </a:pPr>
            <a:endParaRPr lang="en-US" sz="3200" dirty="0">
              <a:solidFill>
                <a:schemeClr val="tx1"/>
              </a:solidFill>
            </a:endParaRP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7"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1302" y="2149475"/>
            <a:ext cx="4110493" cy="2719388"/>
          </a:xfrm>
          <a:prstGeom prst="rect">
            <a:avLst/>
          </a:prstGeom>
        </p:spPr>
      </p:pic>
      <p:sp>
        <p:nvSpPr>
          <p:cNvPr id="2" name="Right Triangle 1"/>
          <p:cNvSpPr/>
          <p:nvPr/>
        </p:nvSpPr>
        <p:spPr bwMode="auto">
          <a:xfrm>
            <a:off x="4761795" y="4434729"/>
            <a:ext cx="1014666" cy="434134"/>
          </a:xfrm>
          <a:prstGeom prst="rtTriangle">
            <a:avLst/>
          </a:prstGeom>
          <a:solidFill>
            <a:schemeClr val="tx1">
              <a:lumMod val="40000"/>
              <a:lumOff val="60000"/>
              <a:alpha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38714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r>
              <a:rPr lang="en-US" dirty="0"/>
              <a:t> com a </a:t>
            </a:r>
            <a:r>
              <a:rPr lang="en-US"/>
              <a:t>Server Explorer</a:t>
            </a:r>
            <a:endParaRPr lang="en-US" dirty="0"/>
          </a:p>
        </p:txBody>
      </p:sp>
    </p:spTree>
    <p:extLst>
      <p:ext uri="{BB962C8B-B14F-4D97-AF65-F5344CB8AC3E}">
        <p14:creationId xmlns:p14="http://schemas.microsoft.com/office/powerpoint/2010/main" val="162020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Deployment</a:t>
            </a:r>
          </a:p>
        </p:txBody>
      </p:sp>
      <p:sp>
        <p:nvSpPr>
          <p:cNvPr id="3" name="Subtitle 2"/>
          <p:cNvSpPr>
            <a:spLocks noGrp="1"/>
          </p:cNvSpPr>
          <p:nvPr>
            <p:ph type="subTitle" idx="1"/>
          </p:nvPr>
        </p:nvSpPr>
        <p:spPr/>
        <p:txBody>
          <a:bodyPr>
            <a:normAutofit fontScale="92500" lnSpcReduction="20000"/>
          </a:bodyPr>
          <a:lstStyle/>
          <a:p>
            <a:pPr marL="342900" indent="-342900">
              <a:buFont typeface="Arial" panose="020B0604020202020204" pitchFamily="34" charset="0"/>
              <a:buChar char="•"/>
            </a:pPr>
            <a:r>
              <a:rPr lang="en-US" dirty="0" err="1"/>
              <a:t>Definir</a:t>
            </a:r>
            <a:r>
              <a:rPr lang="en-US" dirty="0"/>
              <a:t> deployment slots e </a:t>
            </a:r>
            <a:r>
              <a:rPr lang="en-US" dirty="0" err="1"/>
              <a:t>como</a:t>
            </a:r>
            <a:r>
              <a:rPr lang="en-US" dirty="0"/>
              <a:t> </a:t>
            </a:r>
            <a:r>
              <a:rPr lang="en-US" dirty="0" err="1"/>
              <a:t>realizar</a:t>
            </a:r>
            <a:r>
              <a:rPr lang="en-US" dirty="0"/>
              <a:t> Roll back deployments </a:t>
            </a:r>
          </a:p>
          <a:p>
            <a:pPr marL="342900" indent="-342900">
              <a:buFont typeface="Arial" panose="020B0604020202020204" pitchFamily="34" charset="0"/>
              <a:buChar char="•"/>
            </a:pPr>
            <a:r>
              <a:rPr lang="en-US" dirty="0" err="1"/>
              <a:t>Criar</a:t>
            </a:r>
            <a:r>
              <a:rPr lang="en-US" dirty="0"/>
              <a:t> hosting plans </a:t>
            </a:r>
          </a:p>
          <a:p>
            <a:pPr marL="342900" indent="-342900">
              <a:buFont typeface="Arial" panose="020B0604020202020204" pitchFamily="34" charset="0"/>
              <a:buChar char="•"/>
            </a:pPr>
            <a:r>
              <a:rPr lang="en-US" dirty="0" err="1"/>
              <a:t>Migrar</a:t>
            </a:r>
            <a:r>
              <a:rPr lang="en-US" dirty="0"/>
              <a:t> websites entre hosting plans </a:t>
            </a:r>
          </a:p>
          <a:p>
            <a:pPr marL="342900" indent="-342900">
              <a:buFont typeface="Arial" panose="020B0604020202020204" pitchFamily="34" charset="0"/>
              <a:buChar char="•"/>
            </a:pPr>
            <a:r>
              <a:rPr lang="en-US" dirty="0" err="1"/>
              <a:t>Criar</a:t>
            </a:r>
            <a:r>
              <a:rPr lang="en-US" dirty="0"/>
              <a:t> um website com um hosting plan</a:t>
            </a:r>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973037" y="3819024"/>
            <a:ext cx="780290" cy="780290"/>
          </a:xfrm>
          <a:prstGeom prst="rect">
            <a:avLst/>
          </a:prstGeom>
        </p:spPr>
      </p:pic>
      <p:pic>
        <p:nvPicPr>
          <p:cNvPr id="5" name="Picture 4"/>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56961"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0996312" y="3819024"/>
            <a:ext cx="780290" cy="780290"/>
          </a:xfrm>
          <a:prstGeom prst="rect">
            <a:avLst/>
          </a:prstGeom>
        </p:spPr>
      </p:pic>
    </p:spTree>
    <p:extLst>
      <p:ext uri="{BB962C8B-B14F-4D97-AF65-F5344CB8AC3E}">
        <p14:creationId xmlns:p14="http://schemas.microsoft.com/office/powerpoint/2010/main" val="218761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t-BR" sz="6600" dirty="0"/>
              <a:t>Evilázaro Alves | @</a:t>
            </a:r>
            <a:r>
              <a:rPr lang="pt-BR" sz="6600" dirty="0" err="1"/>
              <a:t>evilazaro</a:t>
            </a:r>
            <a:endParaRPr lang="en-US" sz="6600" dirty="0"/>
          </a:p>
        </p:txBody>
      </p:sp>
      <p:sp>
        <p:nvSpPr>
          <p:cNvPr id="4" name="Content Placeholder 3"/>
          <p:cNvSpPr>
            <a:spLocks noGrp="1"/>
          </p:cNvSpPr>
          <p:nvPr>
            <p:ph sz="quarter" idx="10"/>
          </p:nvPr>
        </p:nvSpPr>
        <p:spPr/>
        <p:txBody>
          <a:bodyPr/>
          <a:lstStyle/>
          <a:p>
            <a:r>
              <a:rPr lang="pt-BR" dirty="0"/>
              <a:t>Colocar informações sobre </a:t>
            </a:r>
            <a:r>
              <a:rPr lang="pt-BR"/>
              <a:t>o instrutor aqui</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685" y="121311"/>
            <a:ext cx="1828800" cy="1828800"/>
          </a:xfrm>
          <a:prstGeom prst="rect">
            <a:avLst/>
          </a:prstGeom>
        </p:spPr>
      </p:pic>
      <p:pic>
        <p:nvPicPr>
          <p:cNvPr id="5" name="Picture 4"/>
          <p:cNvPicPr>
            <a:picLocks noChangeAspect="1"/>
          </p:cNvPicPr>
          <p:nvPr/>
        </p:nvPicPr>
        <p:blipFill>
          <a:blip r:embed="rId3"/>
          <a:stretch>
            <a:fillRect/>
          </a:stretch>
        </p:blipFill>
        <p:spPr>
          <a:xfrm>
            <a:off x="6384477" y="5377434"/>
            <a:ext cx="3467100" cy="990600"/>
          </a:xfrm>
          <a:prstGeom prst="rect">
            <a:avLst/>
          </a:prstGeom>
        </p:spPr>
      </p:pic>
      <p:pic>
        <p:nvPicPr>
          <p:cNvPr id="6" name="Picture 5"/>
          <p:cNvPicPr>
            <a:picLocks noChangeAspect="1"/>
          </p:cNvPicPr>
          <p:nvPr/>
        </p:nvPicPr>
        <p:blipFill>
          <a:blip r:embed="rId4"/>
          <a:stretch>
            <a:fillRect/>
          </a:stretch>
        </p:blipFill>
        <p:spPr>
          <a:xfrm>
            <a:off x="9851577" y="5444488"/>
            <a:ext cx="2289053" cy="923546"/>
          </a:xfrm>
          <a:prstGeom prst="rect">
            <a:avLst/>
          </a:prstGeom>
        </p:spPr>
      </p:pic>
    </p:spTree>
    <p:extLst>
      <p:ext uri="{BB962C8B-B14F-4D97-AF65-F5344CB8AC3E}">
        <p14:creationId xmlns:p14="http://schemas.microsoft.com/office/powerpoint/2010/main" val="696962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Introdução</a:t>
            </a:r>
            <a:endParaRPr lang="en-US" dirty="0"/>
          </a:p>
        </p:txBody>
      </p:sp>
      <p:sp>
        <p:nvSpPr>
          <p:cNvPr id="5" name="Content Placeholder 4"/>
          <p:cNvSpPr>
            <a:spLocks noGrp="1"/>
          </p:cNvSpPr>
          <p:nvPr>
            <p:ph sz="quarter" idx="10"/>
          </p:nvPr>
        </p:nvSpPr>
        <p:spPr/>
        <p:txBody>
          <a:bodyPr/>
          <a:lstStyle/>
          <a:p>
            <a:r>
              <a:rPr lang="en-US" dirty="0" err="1"/>
              <a:t>Perguntas</a:t>
            </a:r>
            <a:r>
              <a:rPr lang="en-US" dirty="0"/>
              <a:t> que </a:t>
            </a:r>
            <a:r>
              <a:rPr lang="en-US" dirty="0" err="1"/>
              <a:t>devemos</a:t>
            </a:r>
            <a:r>
              <a:rPr lang="en-US" dirty="0"/>
              <a:t> </a:t>
            </a:r>
            <a:r>
              <a:rPr lang="en-US" dirty="0" err="1"/>
              <a:t>fazer</a:t>
            </a:r>
            <a:r>
              <a:rPr lang="en-US" dirty="0"/>
              <a:t> </a:t>
            </a:r>
            <a:r>
              <a:rPr lang="en-US" dirty="0" err="1"/>
              <a:t>quando</a:t>
            </a:r>
            <a:r>
              <a:rPr lang="en-US" dirty="0"/>
              <a:t> </a:t>
            </a:r>
            <a:r>
              <a:rPr lang="en-US" dirty="0" err="1"/>
              <a:t>consideramos</a:t>
            </a:r>
            <a:r>
              <a:rPr lang="en-US" dirty="0"/>
              <a:t> mover </a:t>
            </a:r>
            <a:r>
              <a:rPr lang="en-US" dirty="0" err="1"/>
              <a:t>nosso</a:t>
            </a:r>
            <a:r>
              <a:rPr lang="en-US" dirty="0"/>
              <a:t> </a:t>
            </a:r>
            <a:r>
              <a:rPr lang="en-US" dirty="0" err="1"/>
              <a:t>WebApp</a:t>
            </a:r>
            <a:r>
              <a:rPr lang="en-US" dirty="0"/>
              <a:t> do </a:t>
            </a:r>
            <a:r>
              <a:rPr lang="en-US" dirty="0" err="1"/>
              <a:t>nosso</a:t>
            </a:r>
            <a:r>
              <a:rPr lang="en-US" dirty="0"/>
              <a:t> </a:t>
            </a:r>
            <a:r>
              <a:rPr lang="en-US" dirty="0" err="1"/>
              <a:t>ambiente</a:t>
            </a:r>
            <a:r>
              <a:rPr lang="en-US" dirty="0"/>
              <a:t> local (</a:t>
            </a:r>
            <a:r>
              <a:rPr lang="en-US" dirty="0" err="1"/>
              <a:t>desenvolvimento</a:t>
            </a:r>
            <a:r>
              <a:rPr lang="en-US" dirty="0"/>
              <a:t>) para o Microsoft Azure</a:t>
            </a:r>
          </a:p>
          <a:p>
            <a:pPr lvl="1"/>
            <a:r>
              <a:rPr lang="en-US" dirty="0"/>
              <a:t>Como deployments </a:t>
            </a:r>
            <a:r>
              <a:rPr lang="en-US" dirty="0" err="1"/>
              <a:t>sequentes</a:t>
            </a:r>
            <a:r>
              <a:rPr lang="en-US" dirty="0"/>
              <a:t> </a:t>
            </a:r>
            <a:r>
              <a:rPr lang="en-US" dirty="0" err="1"/>
              <a:t>podem</a:t>
            </a:r>
            <a:r>
              <a:rPr lang="en-US" dirty="0"/>
              <a:t> </a:t>
            </a:r>
            <a:r>
              <a:rPr lang="en-US" dirty="0" err="1"/>
              <a:t>afetar</a:t>
            </a:r>
            <a:r>
              <a:rPr lang="en-US" dirty="0"/>
              <a:t> </a:t>
            </a:r>
            <a:r>
              <a:rPr lang="en-US" dirty="0" err="1"/>
              <a:t>usuarios</a:t>
            </a:r>
            <a:r>
              <a:rPr lang="en-US" dirty="0"/>
              <a:t> </a:t>
            </a:r>
            <a:r>
              <a:rPr lang="en-US" dirty="0" err="1"/>
              <a:t>existetntes</a:t>
            </a:r>
            <a:r>
              <a:rPr lang="en-US" dirty="0"/>
              <a:t> do site?</a:t>
            </a:r>
          </a:p>
          <a:p>
            <a:pPr lvl="1"/>
            <a:r>
              <a:rPr lang="en-US" dirty="0"/>
              <a:t>Como </a:t>
            </a:r>
            <a:r>
              <a:rPr lang="en-US" dirty="0" err="1"/>
              <a:t>minimizar</a:t>
            </a:r>
            <a:r>
              <a:rPr lang="en-US" dirty="0"/>
              <a:t> o </a:t>
            </a:r>
            <a:r>
              <a:rPr lang="en-US" dirty="0" err="1"/>
              <a:t>impacto</a:t>
            </a:r>
            <a:r>
              <a:rPr lang="en-US" dirty="0"/>
              <a:t> de um deployment com </a:t>
            </a:r>
            <a:r>
              <a:rPr lang="en-US" dirty="0" err="1"/>
              <a:t>defeitos</a:t>
            </a:r>
            <a:r>
              <a:rPr lang="en-US" dirty="0"/>
              <a:t> / </a:t>
            </a:r>
            <a:r>
              <a:rPr lang="en-US" dirty="0" err="1"/>
              <a:t>problemas</a:t>
            </a:r>
            <a:r>
              <a:rPr lang="en-US" dirty="0"/>
              <a:t>?</a:t>
            </a:r>
          </a:p>
          <a:p>
            <a:pPr lvl="1"/>
            <a:r>
              <a:rPr lang="en-US" dirty="0"/>
              <a:t>Como </a:t>
            </a:r>
            <a:r>
              <a:rPr lang="en-US" dirty="0" err="1"/>
              <a:t>garantir</a:t>
            </a:r>
            <a:r>
              <a:rPr lang="en-US" dirty="0"/>
              <a:t> um </a:t>
            </a:r>
            <a:r>
              <a:rPr lang="en-US" dirty="0" err="1"/>
              <a:t>consumo</a:t>
            </a:r>
            <a:r>
              <a:rPr lang="en-US" dirty="0"/>
              <a:t> </a:t>
            </a:r>
            <a:r>
              <a:rPr lang="en-US" dirty="0" err="1"/>
              <a:t>balanceado</a:t>
            </a:r>
            <a:r>
              <a:rPr lang="en-US" dirty="0"/>
              <a:t> dos Recursos de </a:t>
            </a:r>
            <a:r>
              <a:rPr lang="en-US" dirty="0" err="1"/>
              <a:t>cada</a:t>
            </a:r>
            <a:r>
              <a:rPr lang="en-US" dirty="0"/>
              <a:t> </a:t>
            </a:r>
            <a:r>
              <a:rPr lang="en-US" dirty="0" err="1"/>
              <a:t>instância</a:t>
            </a:r>
            <a:r>
              <a:rPr lang="en-US" dirty="0"/>
              <a:t> do meu </a:t>
            </a:r>
            <a:r>
              <a:rPr lang="en-US" dirty="0" err="1"/>
              <a:t>WebApp</a:t>
            </a:r>
            <a:r>
              <a:rPr lang="en-US" dirty="0"/>
              <a:t> </a:t>
            </a:r>
            <a:r>
              <a:rPr lang="en-US" dirty="0" err="1"/>
              <a:t>balanceando</a:t>
            </a:r>
            <a:r>
              <a:rPr lang="en-US" dirty="0"/>
              <a:t> a </a:t>
            </a:r>
            <a:r>
              <a:rPr lang="en-US" dirty="0" err="1"/>
              <a:t>carga</a:t>
            </a:r>
            <a:r>
              <a:rPr lang="en-US" dirty="0"/>
              <a:t>, </a:t>
            </a:r>
            <a:r>
              <a:rPr lang="en-US" dirty="0" err="1"/>
              <a:t>custo</a:t>
            </a:r>
            <a:r>
              <a:rPr lang="en-US" dirty="0"/>
              <a:t> e </a:t>
            </a:r>
            <a:r>
              <a:rPr lang="en-US" dirty="0" err="1"/>
              <a:t>ainda</a:t>
            </a:r>
            <a:r>
              <a:rPr lang="en-US" dirty="0"/>
              <a:t> </a:t>
            </a:r>
            <a:r>
              <a:rPr lang="en-US" dirty="0" err="1"/>
              <a:t>assim</a:t>
            </a:r>
            <a:r>
              <a:rPr lang="en-US" dirty="0"/>
              <a:t>, </a:t>
            </a:r>
            <a:r>
              <a:rPr lang="en-US" dirty="0" err="1"/>
              <a:t>garantir</a:t>
            </a:r>
            <a:r>
              <a:rPr lang="en-US" dirty="0"/>
              <a:t> o SLA? </a:t>
            </a:r>
            <a:endParaRPr lang="en-US" dirty="0"/>
          </a:p>
        </p:txBody>
      </p:sp>
    </p:spTree>
    <p:extLst>
      <p:ext uri="{BB962C8B-B14F-4D97-AF65-F5344CB8AC3E}">
        <p14:creationId xmlns:p14="http://schemas.microsoft.com/office/powerpoint/2010/main" val="2446051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Métodos</a:t>
            </a:r>
            <a:r>
              <a:rPr lang="en-US" dirty="0"/>
              <a:t> de </a:t>
            </a:r>
            <a:r>
              <a:rPr lang="en-US" dirty="0" err="1"/>
              <a:t>publicação</a:t>
            </a:r>
            <a:r>
              <a:rPr lang="en-US" dirty="0"/>
              <a:t> </a:t>
            </a:r>
            <a:r>
              <a:rPr lang="en-US" dirty="0" err="1"/>
              <a:t>suportados</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grpSp>
        <p:nvGrpSpPr>
          <p:cNvPr id="18" name="Group 17"/>
          <p:cNvGrpSpPr/>
          <p:nvPr/>
        </p:nvGrpSpPr>
        <p:grpSpPr>
          <a:xfrm>
            <a:off x="3282933" y="3787416"/>
            <a:ext cx="2364507" cy="2004564"/>
            <a:chOff x="9136594" y="3001265"/>
            <a:chExt cx="2363891" cy="2004564"/>
          </a:xfrm>
        </p:grpSpPr>
        <p:sp>
          <p:nvSpPr>
            <p:cNvPr id="19" name="Rectangle 18"/>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0"/>
            <a:ext cx="1553889" cy="648707"/>
          </a:xfrm>
          <a:prstGeom prst="rect">
            <a:avLst/>
          </a:prstGeom>
        </p:spPr>
      </p:pic>
      <p:grpSp>
        <p:nvGrpSpPr>
          <p:cNvPr id="35" name="Group 34"/>
          <p:cNvGrpSpPr/>
          <p:nvPr/>
        </p:nvGrpSpPr>
        <p:grpSpPr>
          <a:xfrm>
            <a:off x="6189017" y="3757233"/>
            <a:ext cx="2364507" cy="2004564"/>
            <a:chOff x="9136594" y="3001265"/>
            <a:chExt cx="2363891" cy="2004564"/>
          </a:xfrm>
        </p:grpSpPr>
        <p:sp>
          <p:nvSpPr>
            <p:cNvPr id="36" name="Rectangle 3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DropBox</a:t>
              </a:r>
              <a:endPar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822716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Continuous Deployment</a:t>
            </a:r>
          </a:p>
        </p:txBody>
      </p:sp>
      <p:pic>
        <p:nvPicPr>
          <p:cNvPr id="26" name="Picture 25"/>
          <p:cNvPicPr>
            <a:picLocks noChangeAspect="1"/>
          </p:cNvPicPr>
          <p:nvPr/>
        </p:nvPicPr>
        <p:blipFill>
          <a:blip r:embed="rId3">
            <a:biLevel thresh="25000"/>
          </a:blip>
          <a:stretch>
            <a:fillRect/>
          </a:stretch>
        </p:blipFill>
        <p:spPr>
          <a:xfrm>
            <a:off x="1330655" y="2370032"/>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1368786" y="4719581"/>
            <a:ext cx="877161" cy="871427"/>
          </a:xfrm>
          <a:prstGeom prst="rect">
            <a:avLst/>
          </a:prstGeom>
        </p:spPr>
      </p:pic>
      <p:sp>
        <p:nvSpPr>
          <p:cNvPr id="29" name="TextBox 28"/>
          <p:cNvSpPr txBox="1"/>
          <p:nvPr/>
        </p:nvSpPr>
        <p:spPr>
          <a:xfrm>
            <a:off x="1160387" y="200070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Production Slot</a:t>
            </a:r>
          </a:p>
        </p:txBody>
      </p:sp>
      <p:sp>
        <p:nvSpPr>
          <p:cNvPr id="30" name="TextBox 29"/>
          <p:cNvSpPr txBox="1"/>
          <p:nvPr/>
        </p:nvSpPr>
        <p:spPr>
          <a:xfrm>
            <a:off x="4110181" y="5534888"/>
            <a:ext cx="3639127"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Source Control / Code Repo  </a:t>
            </a:r>
          </a:p>
        </p:txBody>
      </p:sp>
      <p:cxnSp>
        <p:nvCxnSpPr>
          <p:cNvPr id="31" name="Straight Connector 30"/>
          <p:cNvCxnSpPr/>
          <p:nvPr/>
        </p:nvCxnSpPr>
        <p:spPr>
          <a:xfrm>
            <a:off x="1769235" y="3398983"/>
            <a:ext cx="1" cy="1030724"/>
          </a:xfrm>
          <a:prstGeom prst="line">
            <a:avLst/>
          </a:prstGeom>
          <a:noFill/>
          <a:ln w="28575" cap="flat" cmpd="sng" algn="ctr">
            <a:solidFill>
              <a:srgbClr val="FFFFFF"/>
            </a:solidFill>
            <a:prstDash val="solid"/>
            <a:miter lim="800000"/>
            <a:headEnd type="triangle"/>
            <a:tailEnd type="triangle"/>
          </a:ln>
          <a:effectLst/>
        </p:spPr>
      </p:cxnSp>
      <p:sp>
        <p:nvSpPr>
          <p:cNvPr id="35" name="TextBox 34"/>
          <p:cNvSpPr txBox="1"/>
          <p:nvPr/>
        </p:nvSpPr>
        <p:spPr>
          <a:xfrm>
            <a:off x="1095732" y="553488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Staging Slot</a:t>
            </a:r>
          </a:p>
        </p:txBody>
      </p:sp>
      <p:pic>
        <p:nvPicPr>
          <p:cNvPr id="39" name="Picture 38"/>
          <p:cNvPicPr>
            <a:picLocks noChangeAspect="1"/>
          </p:cNvPicPr>
          <p:nvPr/>
        </p:nvPicPr>
        <p:blipFill>
          <a:blip r:embed="rId4">
            <a:biLevel thresh="25000"/>
          </a:blip>
          <a:stretch>
            <a:fillRect/>
          </a:stretch>
        </p:blipFill>
        <p:spPr>
          <a:xfrm>
            <a:off x="5376665" y="4724646"/>
            <a:ext cx="831219" cy="825785"/>
          </a:xfrm>
          <a:prstGeom prst="rect">
            <a:avLst/>
          </a:prstGeom>
        </p:spPr>
      </p:pic>
      <p:sp>
        <p:nvSpPr>
          <p:cNvPr id="40" name="TextBox 39"/>
          <p:cNvSpPr txBox="1"/>
          <p:nvPr/>
        </p:nvSpPr>
        <p:spPr>
          <a:xfrm>
            <a:off x="7759526" y="4698729"/>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Commits </a:t>
            </a:r>
          </a:p>
        </p:txBody>
      </p:sp>
      <p:pic>
        <p:nvPicPr>
          <p:cNvPr id="11" name="Picture 10"/>
          <p:cNvPicPr>
            <a:picLocks noChangeAspect="1"/>
          </p:cNvPicPr>
          <p:nvPr/>
        </p:nvPicPr>
        <p:blipFill>
          <a:blip r:embed="rId5"/>
          <a:stretch>
            <a:fillRect/>
          </a:stretch>
        </p:blipFill>
        <p:spPr>
          <a:xfrm>
            <a:off x="9926553" y="4646272"/>
            <a:ext cx="990651" cy="901746"/>
          </a:xfrm>
          <a:prstGeom prst="rect">
            <a:avLst/>
          </a:prstGeom>
        </p:spPr>
      </p:pic>
      <p:cxnSp>
        <p:nvCxnSpPr>
          <p:cNvPr id="43" name="Straight Connector 42"/>
          <p:cNvCxnSpPr/>
          <p:nvPr/>
        </p:nvCxnSpPr>
        <p:spPr>
          <a:xfrm>
            <a:off x="6313854" y="5153557"/>
            <a:ext cx="3468881" cy="22141"/>
          </a:xfrm>
          <a:prstGeom prst="line">
            <a:avLst/>
          </a:prstGeom>
          <a:noFill/>
          <a:ln w="28575" cap="flat" cmpd="sng" algn="ctr">
            <a:solidFill>
              <a:srgbClr val="FFFFFF"/>
            </a:solidFill>
            <a:prstDash val="solid"/>
            <a:miter lim="800000"/>
            <a:headEnd type="triangle"/>
          </a:ln>
          <a:effectLst/>
        </p:spPr>
      </p:cxnSp>
      <p:sp>
        <p:nvSpPr>
          <p:cNvPr id="17" name="Rectangle 16"/>
          <p:cNvSpPr/>
          <p:nvPr/>
        </p:nvSpPr>
        <p:spPr>
          <a:xfrm>
            <a:off x="4888529" y="1908367"/>
            <a:ext cx="6038834" cy="461665"/>
          </a:xfrm>
          <a:prstGeom prst="rect">
            <a:avLst/>
          </a:prstGeom>
        </p:spPr>
        <p:txBody>
          <a:bodyPr wrap="none">
            <a:spAutoFit/>
          </a:bodyPr>
          <a:lstStyle/>
          <a:p>
            <a:pPr algn="r"/>
            <a:r>
              <a:rPr lang="en-US" sz="2400" dirty="0" err="1">
                <a:solidFill>
                  <a:schemeClr val="bg1"/>
                </a:solidFill>
                <a:latin typeface="Segoe UI Light" panose="020B0502040204020203" pitchFamily="34" charset="0"/>
                <a:cs typeface="Segoe UI Light" panose="020B0502040204020203" pitchFamily="34" charset="0"/>
              </a:rPr>
              <a:t>Agilidade</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através</a:t>
            </a:r>
            <a:r>
              <a:rPr lang="en-US" sz="2400" dirty="0">
                <a:solidFill>
                  <a:schemeClr val="bg1"/>
                </a:solidFill>
                <a:latin typeface="Segoe UI Light" panose="020B0502040204020203" pitchFamily="34" charset="0"/>
                <a:cs typeface="Segoe UI Light" panose="020B0502040204020203" pitchFamily="34" charset="0"/>
              </a:rPr>
              <a:t> do Continuous Deployment</a:t>
            </a:r>
          </a:p>
        </p:txBody>
      </p:sp>
      <p:sp>
        <p:nvSpPr>
          <p:cNvPr id="50" name="TextBox 49"/>
          <p:cNvSpPr txBox="1"/>
          <p:nvPr/>
        </p:nvSpPr>
        <p:spPr>
          <a:xfrm>
            <a:off x="1487385" y="370713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Auto-Swap </a:t>
            </a:r>
          </a:p>
        </p:txBody>
      </p:sp>
      <p:sp>
        <p:nvSpPr>
          <p:cNvPr id="51" name="TextBox 50"/>
          <p:cNvSpPr txBox="1"/>
          <p:nvPr/>
        </p:nvSpPr>
        <p:spPr>
          <a:xfrm>
            <a:off x="8385129" y="514972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Changes </a:t>
            </a:r>
          </a:p>
        </p:txBody>
      </p:sp>
      <p:cxnSp>
        <p:nvCxnSpPr>
          <p:cNvPr id="52" name="Straight Connector 51"/>
          <p:cNvCxnSpPr/>
          <p:nvPr/>
        </p:nvCxnSpPr>
        <p:spPr>
          <a:xfrm flipH="1" flipV="1">
            <a:off x="2418288" y="5149720"/>
            <a:ext cx="2860405" cy="4334"/>
          </a:xfrm>
          <a:prstGeom prst="line">
            <a:avLst/>
          </a:prstGeom>
          <a:noFill/>
          <a:ln w="28575" cap="flat" cmpd="sng" algn="ctr">
            <a:solidFill>
              <a:srgbClr val="FFFFFF"/>
            </a:solidFill>
            <a:prstDash val="solid"/>
            <a:miter lim="800000"/>
            <a:headEnd type="triangle"/>
          </a:ln>
          <a:effectLst/>
        </p:spPr>
      </p:cxnSp>
      <p:sp>
        <p:nvSpPr>
          <p:cNvPr id="58" name="TextBox 57"/>
          <p:cNvSpPr txBox="1"/>
          <p:nvPr/>
        </p:nvSpPr>
        <p:spPr>
          <a:xfrm>
            <a:off x="3416887" y="3995903"/>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Hooks</a:t>
            </a:r>
          </a:p>
        </p:txBody>
      </p:sp>
      <p:sp>
        <p:nvSpPr>
          <p:cNvPr id="60" name="Curved Up Arrow 59"/>
          <p:cNvSpPr/>
          <p:nvPr/>
        </p:nvSpPr>
        <p:spPr bwMode="auto">
          <a:xfrm rot="10561713">
            <a:off x="2356696" y="4372865"/>
            <a:ext cx="3146376" cy="478054"/>
          </a:xfrm>
          <a:prstGeom prst="curvedUp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1" name="TextBox 60"/>
          <p:cNvSpPr txBox="1"/>
          <p:nvPr/>
        </p:nvSpPr>
        <p:spPr>
          <a:xfrm>
            <a:off x="3141146" y="4801693"/>
            <a:ext cx="1861806" cy="369332"/>
          </a:xfrm>
          <a:prstGeom prst="rect">
            <a:avLst/>
          </a:prstGeom>
          <a:noFill/>
        </p:spPr>
        <p:txBody>
          <a:bodyPr wrap="square" rtlCol="0">
            <a:spAutoFit/>
          </a:bodyPr>
          <a:lstStyle/>
          <a:p>
            <a:pPr algn="ctr" defTabSz="896386">
              <a:defRPr/>
            </a:pPr>
            <a:r>
              <a:rPr lang="en-US" kern="0" dirty="0" err="1">
                <a:solidFill>
                  <a:schemeClr val="bg1"/>
                </a:solidFill>
                <a:latin typeface="Segoe UI Light" panose="020B0502040204020203" pitchFamily="34" charset="0"/>
                <a:cs typeface="Segoe UI Light" panose="020B0502040204020203" pitchFamily="34" charset="0"/>
              </a:rPr>
              <a:t>Git</a:t>
            </a:r>
            <a:r>
              <a:rPr lang="en-US" kern="0" dirty="0">
                <a:solidFill>
                  <a:schemeClr val="bg1"/>
                </a:solidFill>
                <a:latin typeface="Segoe UI Light" panose="020B0502040204020203" pitchFamily="34" charset="0"/>
                <a:cs typeface="Segoe UI Light" panose="020B0502040204020203" pitchFamily="34" charset="0"/>
              </a:rPr>
              <a:t> pull</a:t>
            </a:r>
          </a:p>
        </p:txBody>
      </p:sp>
      <p:sp>
        <p:nvSpPr>
          <p:cNvPr id="62" name="TextBox 61"/>
          <p:cNvSpPr txBox="1"/>
          <p:nvPr/>
        </p:nvSpPr>
        <p:spPr>
          <a:xfrm>
            <a:off x="9316111" y="5540503"/>
            <a:ext cx="2211534" cy="36585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Developer</a:t>
            </a:r>
          </a:p>
        </p:txBody>
      </p:sp>
    </p:spTree>
    <p:extLst>
      <p:ext uri="{BB962C8B-B14F-4D97-AF65-F5344CB8AC3E}">
        <p14:creationId xmlns:p14="http://schemas.microsoft.com/office/powerpoint/2010/main" val="118061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864339"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GitHub</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25390"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Visual Studio</a:t>
              </a:r>
            </a:p>
            <a:p>
              <a:pPr algn="ctr"/>
              <a:r>
                <a:rPr lang="en-US" dirty="0">
                  <a:solidFill>
                    <a:prstClr val="white"/>
                  </a:solidFill>
                  <a:latin typeface="Segoe UI Light" panose="020B0502040204020203" pitchFamily="34" charset="0"/>
                  <a:cs typeface="Segoe UI Light" panose="020B0502040204020203" pitchFamily="34" charset="0"/>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55574"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06631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BitBucket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CodePlex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20408" cy="369332"/>
            </a:xfrm>
            <a:prstGeom prst="rect">
              <a:avLst/>
            </a:prstGeom>
          </p:spPr>
          <p:txBody>
            <a:bodyPr wrap="none">
              <a:spAutoFit/>
            </a:bodyPr>
            <a:lstStyle/>
            <a:p>
              <a:r>
                <a:rPr lang="en-US" dirty="0" err="1">
                  <a:solidFill>
                    <a:prstClr val="white"/>
                  </a:solidFill>
                  <a:latin typeface="Segoe UI Light" panose="020B0502040204020203" pitchFamily="34" charset="0"/>
                  <a:cs typeface="Segoe UI Light" panose="020B0502040204020203" pitchFamily="34" charset="0"/>
                </a:rPr>
                <a:t>DropBox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FTP</a:t>
              </a:r>
            </a:p>
          </p:txBody>
        </p:sp>
      </p:grpSp>
      <p:sp>
        <p:nvSpPr>
          <p:cNvPr id="17" name="Title 16"/>
          <p:cNvSpPr>
            <a:spLocks noGrp="1"/>
          </p:cNvSpPr>
          <p:nvPr>
            <p:ph type="title"/>
          </p:nvPr>
        </p:nvSpPr>
        <p:spPr/>
        <p:txBody>
          <a:bodyPr/>
          <a:lstStyle/>
          <a:p>
            <a:r>
              <a:rPr lang="pt-BR" dirty="0" err="1">
                <a:solidFill>
                  <a:schemeClr val="bg1"/>
                </a:solidFill>
              </a:rPr>
              <a:t>Source</a:t>
            </a:r>
            <a:r>
              <a:rPr lang="pt-BR" dirty="0">
                <a:solidFill>
                  <a:schemeClr val="bg1"/>
                </a:solidFill>
              </a:rPr>
              <a:t> </a:t>
            </a:r>
            <a:r>
              <a:rPr lang="pt-BR" dirty="0" err="1">
                <a:solidFill>
                  <a:schemeClr val="bg1"/>
                </a:solidFill>
              </a:rPr>
              <a:t>Control</a:t>
            </a:r>
            <a:endParaRPr lang="en-US" dirty="0">
              <a:solidFill>
                <a:schemeClr val="bg1"/>
              </a:solidFill>
            </a:endParaRPr>
          </a:p>
        </p:txBody>
      </p:sp>
    </p:spTree>
    <p:extLst>
      <p:ext uri="{BB962C8B-B14F-4D97-AF65-F5344CB8AC3E}">
        <p14:creationId xmlns:p14="http://schemas.microsoft.com/office/powerpoint/2010/main" val="1927887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err="1">
                <a:solidFill>
                  <a:schemeClr val="bg1"/>
                </a:solidFill>
              </a:rPr>
              <a:t>Deployments</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919023" y="939432"/>
            <a:ext cx="10091878" cy="5100935"/>
          </a:xfrm>
          <a:prstGeom prst="rect">
            <a:avLst/>
          </a:prstGeom>
        </p:spPr>
      </p:pic>
    </p:spTree>
    <p:extLst>
      <p:ext uri="{BB962C8B-B14F-4D97-AF65-F5344CB8AC3E}">
        <p14:creationId xmlns:p14="http://schemas.microsoft.com/office/powerpoint/2010/main" val="2239369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a:t>Deployment Avançado</a:t>
            </a:r>
            <a:endParaRPr lang="en-US" dirty="0"/>
          </a:p>
        </p:txBody>
      </p:sp>
      <p:sp>
        <p:nvSpPr>
          <p:cNvPr id="4" name="Content Placeholder 3"/>
          <p:cNvSpPr>
            <a:spLocks noGrp="1"/>
          </p:cNvSpPr>
          <p:nvPr>
            <p:ph sz="quarter" idx="10"/>
          </p:nvPr>
        </p:nvSpPr>
        <p:spPr/>
        <p:txBody>
          <a:bodyPr/>
          <a:lstStyle/>
          <a:p>
            <a:r>
              <a:rPr lang="en-US" dirty="0"/>
              <a:t>KUDU</a:t>
            </a:r>
          </a:p>
          <a:p>
            <a:r>
              <a:rPr lang="en-US" dirty="0"/>
              <a:t>Azure Websites Migration Assistant</a:t>
            </a:r>
          </a:p>
          <a:p>
            <a:r>
              <a:rPr lang="en-US" dirty="0"/>
              <a:t>Website Slots</a:t>
            </a:r>
          </a:p>
          <a:p>
            <a:pPr lvl="1"/>
            <a:r>
              <a:rPr lang="en-US" dirty="0" err="1"/>
              <a:t>Publicação</a:t>
            </a:r>
            <a:r>
              <a:rPr lang="en-US" dirty="0"/>
              <a:t> </a:t>
            </a:r>
            <a:r>
              <a:rPr lang="en-US" dirty="0" err="1"/>
              <a:t>em</a:t>
            </a:r>
            <a:r>
              <a:rPr lang="en-US" dirty="0"/>
              <a:t> Staging</a:t>
            </a:r>
          </a:p>
          <a:p>
            <a:endParaRPr lang="en-US" dirty="0"/>
          </a:p>
        </p:txBody>
      </p:sp>
    </p:spTree>
    <p:extLst>
      <p:ext uri="{BB962C8B-B14F-4D97-AF65-F5344CB8AC3E}">
        <p14:creationId xmlns:p14="http://schemas.microsoft.com/office/powerpoint/2010/main" val="177399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Deployment </a:t>
            </a:r>
            <a:r>
              <a:rPr lang="en-US" dirty="0" err="1"/>
              <a:t>Avançado</a:t>
            </a:r>
            <a:endParaRPr lang="en-US" dirty="0"/>
          </a:p>
        </p:txBody>
      </p:sp>
      <p:sp>
        <p:nvSpPr>
          <p:cNvPr id="7" name="Web Site"/>
          <p:cNvSpPr/>
          <p:nvPr/>
        </p:nvSpPr>
        <p:spPr>
          <a:xfrm>
            <a:off x="587829" y="1649186"/>
            <a:ext cx="3102428" cy="2530928"/>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Azure Website</a:t>
            </a:r>
          </a:p>
        </p:txBody>
      </p:sp>
      <p:sp>
        <p:nvSpPr>
          <p:cNvPr id="9" name="IDE"/>
          <p:cNvSpPr/>
          <p:nvPr/>
        </p:nvSpPr>
        <p:spPr>
          <a:xfrm>
            <a:off x="9846129" y="4180114"/>
            <a:ext cx="1790700" cy="19594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IDE</a:t>
            </a:r>
          </a:p>
        </p:txBody>
      </p:sp>
      <p:sp>
        <p:nvSpPr>
          <p:cNvPr id="10" name="Source Control Provider"/>
          <p:cNvSpPr/>
          <p:nvPr/>
        </p:nvSpPr>
        <p:spPr>
          <a:xfrm>
            <a:off x="7315200" y="1763486"/>
            <a:ext cx="2188029" cy="1877785"/>
          </a:xfrm>
          <a:prstGeom prst="snip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Source Control Provider</a:t>
            </a:r>
          </a:p>
        </p:txBody>
      </p:sp>
      <p:sp>
        <p:nvSpPr>
          <p:cNvPr id="26" name="Step 4 Arrow I"/>
          <p:cNvSpPr/>
          <p:nvPr/>
        </p:nvSpPr>
        <p:spPr>
          <a:xfrm>
            <a:off x="7261553" y="3722914"/>
            <a:ext cx="985506" cy="981824"/>
          </a:xfrm>
          <a:custGeom>
            <a:avLst/>
            <a:gdLst>
              <a:gd name="connsiteX0" fmla="*/ 674133 w 985506"/>
              <a:gd name="connsiteY0" fmla="*/ 0 h 981824"/>
              <a:gd name="connsiteX1" fmla="*/ 984376 w 985506"/>
              <a:gd name="connsiteY1" fmla="*/ 440872 h 981824"/>
              <a:gd name="connsiteX2" fmla="*/ 576161 w 985506"/>
              <a:gd name="connsiteY2" fmla="*/ 979715 h 981824"/>
              <a:gd name="connsiteX3" fmla="*/ 4661 w 985506"/>
              <a:gd name="connsiteY3" fmla="*/ 604157 h 981824"/>
              <a:gd name="connsiteX4" fmla="*/ 265918 w 985506"/>
              <a:gd name="connsiteY4" fmla="*/ 16329 h 981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506" h="981824">
                <a:moveTo>
                  <a:pt x="674133" y="0"/>
                </a:moveTo>
                <a:cubicBezTo>
                  <a:pt x="837419" y="138793"/>
                  <a:pt x="1000705" y="277586"/>
                  <a:pt x="984376" y="440872"/>
                </a:cubicBezTo>
                <a:cubicBezTo>
                  <a:pt x="968047" y="604158"/>
                  <a:pt x="739447" y="952501"/>
                  <a:pt x="576161" y="979715"/>
                </a:cubicBezTo>
                <a:cubicBezTo>
                  <a:pt x="412875" y="1006929"/>
                  <a:pt x="56368" y="764721"/>
                  <a:pt x="4661" y="604157"/>
                </a:cubicBezTo>
                <a:cubicBezTo>
                  <a:pt x="-47046" y="443593"/>
                  <a:pt x="350282" y="136072"/>
                  <a:pt x="265918" y="16329"/>
                </a:cubicBezTo>
              </a:path>
            </a:pathLst>
          </a:cu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8" name="Step 3 Box I"/>
          <p:cNvSpPr/>
          <p:nvPr/>
        </p:nvSpPr>
        <p:spPr>
          <a:xfrm>
            <a:off x="898071" y="4180114"/>
            <a:ext cx="2481943" cy="128995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Staged Slot</a:t>
            </a:r>
          </a:p>
        </p:txBody>
      </p:sp>
      <p:cxnSp>
        <p:nvCxnSpPr>
          <p:cNvPr id="18" name="Step 2 Arrow II"/>
          <p:cNvCxnSpPr/>
          <p:nvPr/>
        </p:nvCxnSpPr>
        <p:spPr>
          <a:xfrm flipH="1">
            <a:off x="3812722" y="2702378"/>
            <a:ext cx="3339192"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ep 2 Arrow I"/>
          <p:cNvCxnSpPr/>
          <p:nvPr/>
        </p:nvCxnSpPr>
        <p:spPr>
          <a:xfrm flipH="1" flipV="1">
            <a:off x="8980715" y="3771900"/>
            <a:ext cx="702128" cy="898071"/>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ep 1 Arrow I"/>
          <p:cNvCxnSpPr/>
          <p:nvPr/>
        </p:nvCxnSpPr>
        <p:spPr>
          <a:xfrm flipV="1">
            <a:off x="3820886" y="2702378"/>
            <a:ext cx="3331028"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ep 5 Arrow I"/>
          <p:cNvCxnSpPr/>
          <p:nvPr/>
        </p:nvCxnSpPr>
        <p:spPr>
          <a:xfrm flipV="1">
            <a:off x="3600450" y="2914650"/>
            <a:ext cx="3615593" cy="1910442"/>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ep 6 Arrow I"/>
          <p:cNvCxnSpPr/>
          <p:nvPr/>
        </p:nvCxnSpPr>
        <p:spPr>
          <a:xfrm flipH="1">
            <a:off x="3641285" y="2914650"/>
            <a:ext cx="3510629" cy="19104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ep 7 Arrow I"/>
          <p:cNvCxnSpPr/>
          <p:nvPr/>
        </p:nvCxnSpPr>
        <p:spPr>
          <a:xfrm flipH="1">
            <a:off x="3820887" y="2702378"/>
            <a:ext cx="3331027" cy="212272"/>
          </a:xfrm>
          <a:prstGeom prst="straightConnector1">
            <a:avLst/>
          </a:prstGeom>
          <a:ln w="571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8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50"/>
                                        <p:tgtEl>
                                          <p:spTgt spid="12"/>
                                        </p:tgtEl>
                                      </p:cBhvr>
                                    </p:animEffect>
                                    <p:set>
                                      <p:cBhvr>
                                        <p:cTn id="12" dur="1" fill="hold">
                                          <p:stCondLst>
                                            <p:cond delay="249"/>
                                          </p:stCondLst>
                                        </p:cTn>
                                        <p:tgtEl>
                                          <p:spTgt spid="12"/>
                                        </p:tgtEl>
                                        <p:attrNameLst>
                                          <p:attrName>style.visibility</p:attrName>
                                        </p:attrNameLst>
                                      </p:cBhvr>
                                      <p:to>
                                        <p:strVal val="hidden"/>
                                      </p:to>
                                    </p:set>
                                  </p:childTnLst>
                                </p:cTn>
                              </p:par>
                              <p:par>
                                <p:cTn id="13" presetID="10" presetClass="entr" presetSubtype="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250"/>
                                        <p:tgtEl>
                                          <p:spTgt spid="18"/>
                                        </p:tgtEl>
                                      </p:cBhvr>
                                    </p:animEffect>
                                    <p:set>
                                      <p:cBhvr>
                                        <p:cTn id="23" dur="1" fill="hold">
                                          <p:stCondLst>
                                            <p:cond delay="249"/>
                                          </p:stCondLst>
                                        </p:cTn>
                                        <p:tgtEl>
                                          <p:spTgt spid="18"/>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50" fill="hold"/>
                                        <p:tgtEl>
                                          <p:spTgt spid="14"/>
                                        </p:tgtEl>
                                        <p:attrNameLst>
                                          <p:attrName>stroke.color</p:attrName>
                                        </p:attrNameLst>
                                      </p:cBhvr>
                                      <p:to>
                                        <a:srgbClr val="FF0000"/>
                                      </p:to>
                                    </p:animClr>
                                    <p:set>
                                      <p:cBhvr>
                                        <p:cTn id="41" dur="250" fill="hold"/>
                                        <p:tgtEl>
                                          <p:spTgt spid="14"/>
                                        </p:tgtEl>
                                        <p:attrNameLst>
                                          <p:attrName>stroke.on</p:attrName>
                                        </p:attrNameLst>
                                      </p:cBhvr>
                                      <p:to>
                                        <p:strVal val="true"/>
                                      </p:to>
                                    </p:set>
                                  </p:childTnLst>
                                </p:cTn>
                              </p:par>
                              <p:par>
                                <p:cTn id="42" presetID="10" presetClass="exit" presetSubtype="0" fill="hold" nodeType="withEffect">
                                  <p:stCondLst>
                                    <p:cond delay="0"/>
                                  </p:stCondLst>
                                  <p:childTnLst>
                                    <p:animEffect transition="out" filter="fade">
                                      <p:cBhvr>
                                        <p:cTn id="43" dur="250"/>
                                        <p:tgtEl>
                                          <p:spTgt spid="27"/>
                                        </p:tgtEl>
                                      </p:cBhvr>
                                    </p:animEffect>
                                    <p:set>
                                      <p:cBhvr>
                                        <p:cTn id="44" dur="1" fill="hold">
                                          <p:stCondLst>
                                            <p:cond delay="249"/>
                                          </p:stCondLst>
                                        </p:cTn>
                                        <p:tgtEl>
                                          <p:spTgt spid="27"/>
                                        </p:tgtEl>
                                        <p:attrNameLst>
                                          <p:attrName>style.visibility</p:attrName>
                                        </p:attrNameLst>
                                      </p:cBhvr>
                                      <p:to>
                                        <p:strVal val="hidden"/>
                                      </p:to>
                                    </p:set>
                                  </p:childTnLst>
                                </p:cTn>
                              </p:par>
                              <p:par>
                                <p:cTn id="45" presetID="10" presetClass="entr" presetSubtype="0" fill="hold" nodeType="withEffect">
                                  <p:stCondLst>
                                    <p:cond delay="25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50" fill="hold"/>
                                        <p:tgtEl>
                                          <p:spTgt spid="26"/>
                                        </p:tgtEl>
                                        <p:attrNameLst>
                                          <p:attrName>stroke.color</p:attrName>
                                        </p:attrNameLst>
                                      </p:cBhvr>
                                      <p:to>
                                        <a:srgbClr val="FF0000"/>
                                      </p:to>
                                    </p:animClr>
                                    <p:set>
                                      <p:cBhvr>
                                        <p:cTn id="52" dur="250" fill="hold"/>
                                        <p:tgtEl>
                                          <p:spTgt spid="26"/>
                                        </p:tgtEl>
                                        <p:attrNameLst>
                                          <p:attrName>stroke.on</p:attrName>
                                        </p:attrNameLst>
                                      </p:cBhvr>
                                      <p:to>
                                        <p:strVal val="true"/>
                                      </p:to>
                                    </p:set>
                                  </p:childTnLst>
                                </p:cTn>
                              </p:par>
                              <p:par>
                                <p:cTn id="53" presetID="10" presetClass="exit" presetSubtype="0" fill="hold" nodeType="withEffect">
                                  <p:stCondLst>
                                    <p:cond delay="0"/>
                                  </p:stCondLst>
                                  <p:childTnLst>
                                    <p:animEffect transition="out" filter="fade">
                                      <p:cBhvr>
                                        <p:cTn id="54" dur="250"/>
                                        <p:tgtEl>
                                          <p:spTgt spid="33"/>
                                        </p:tgtEl>
                                      </p:cBhvr>
                                    </p:animEffect>
                                    <p:set>
                                      <p:cBhvr>
                                        <p:cTn id="55" dur="1" fill="hold">
                                          <p:stCondLst>
                                            <p:cond delay="249"/>
                                          </p:stCondLst>
                                        </p:cTn>
                                        <p:tgtEl>
                                          <p:spTgt spid="33"/>
                                        </p:tgtEl>
                                        <p:attrNameLst>
                                          <p:attrName>style.visibility</p:attrName>
                                        </p:attrNameLst>
                                      </p:cBhvr>
                                      <p:to>
                                        <p:strVal val="hidden"/>
                                      </p:to>
                                    </p:set>
                                  </p:childTnLst>
                                </p:cTn>
                              </p:par>
                              <p:par>
                                <p:cTn id="56" presetID="10" presetClass="entr" presetSubtype="0" fill="hold" nodeType="withEffect">
                                  <p:stCondLst>
                                    <p:cond delay="25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FTP Deployment</a:t>
            </a:r>
            <a:br>
              <a:rPr lang="en-US" dirty="0"/>
            </a:br>
            <a:r>
              <a:rPr lang="en-US" dirty="0" err="1"/>
              <a:t>WebDeploy</a:t>
            </a:r>
            <a:r>
              <a:rPr lang="en-US" dirty="0"/>
              <a:t> Deployment</a:t>
            </a:r>
            <a:br>
              <a:rPr lang="en-US" dirty="0"/>
            </a:br>
            <a:r>
              <a:rPr lang="en-US" dirty="0"/>
              <a:t>Continuous Integration Deployment</a:t>
            </a:r>
          </a:p>
        </p:txBody>
      </p:sp>
    </p:spTree>
    <p:extLst>
      <p:ext uri="{BB962C8B-B14F-4D97-AF65-F5344CB8AC3E}">
        <p14:creationId xmlns:p14="http://schemas.microsoft.com/office/powerpoint/2010/main" val="246124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66750" y="182563"/>
            <a:ext cx="11525250" cy="1063625"/>
          </a:xfrm>
        </p:spPr>
        <p:txBody>
          <a:bodyPr/>
          <a:lstStyle/>
          <a:p>
            <a:r>
              <a:rPr lang="en-US" dirty="0" err="1"/>
              <a:t>WebDeploy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919" y="731520"/>
            <a:ext cx="5930163" cy="5505994"/>
          </a:xfrm>
          <a:prstGeom prst="rect">
            <a:avLst/>
          </a:prstGeom>
        </p:spPr>
      </p:pic>
    </p:spTree>
    <p:extLst>
      <p:ext uri="{BB962C8B-B14F-4D97-AF65-F5344CB8AC3E}">
        <p14:creationId xmlns:p14="http://schemas.microsoft.com/office/powerpoint/2010/main" val="2913959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a:t>Deployment Slots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725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10000"/>
          </a:bodyPr>
          <a:lstStyle/>
          <a:p>
            <a:r>
              <a:rPr lang="pt-BR" dirty="0"/>
              <a:t>Introdução</a:t>
            </a:r>
          </a:p>
          <a:p>
            <a:r>
              <a:rPr lang="pt-BR" dirty="0"/>
              <a:t>Implantando </a:t>
            </a:r>
            <a:r>
              <a:rPr lang="pt-BR" dirty="0" err="1"/>
              <a:t>WebApps</a:t>
            </a:r>
            <a:r>
              <a:rPr lang="pt-BR" dirty="0"/>
              <a:t>;</a:t>
            </a:r>
          </a:p>
          <a:p>
            <a:r>
              <a:rPr lang="pt-BR" dirty="0"/>
              <a:t>Configurando </a:t>
            </a:r>
            <a:r>
              <a:rPr lang="pt-BR" dirty="0" err="1"/>
              <a:t>WebApps</a:t>
            </a:r>
            <a:r>
              <a:rPr lang="pt-BR" dirty="0"/>
              <a:t>;</a:t>
            </a:r>
          </a:p>
          <a:p>
            <a:r>
              <a:rPr lang="pt-BR" dirty="0"/>
              <a:t>Configurando </a:t>
            </a:r>
            <a:r>
              <a:rPr lang="pt-BR" dirty="0" err="1"/>
              <a:t>diagnostics</a:t>
            </a:r>
            <a:r>
              <a:rPr lang="pt-BR" dirty="0"/>
              <a:t>, monitoramento, e </a:t>
            </a:r>
            <a:r>
              <a:rPr lang="pt-BR" dirty="0" err="1"/>
              <a:t>analytics</a:t>
            </a:r>
            <a:r>
              <a:rPr lang="pt-BR" dirty="0"/>
              <a:t>; </a:t>
            </a:r>
          </a:p>
          <a:p>
            <a:r>
              <a:rPr lang="pt-BR" dirty="0"/>
              <a:t>Implementando web Jobs; </a:t>
            </a:r>
          </a:p>
          <a:p>
            <a:r>
              <a:rPr lang="pt-BR" dirty="0"/>
              <a:t>Configurando </a:t>
            </a:r>
            <a:r>
              <a:rPr lang="pt-BR" dirty="0" err="1"/>
              <a:t>webapps</a:t>
            </a:r>
            <a:r>
              <a:rPr lang="pt-BR" dirty="0"/>
              <a:t> para escalabilidade </a:t>
            </a:r>
            <a:r>
              <a:rPr lang="pt-BR"/>
              <a:t>e resiliência; </a:t>
            </a:r>
            <a:endParaRPr lang="pt-BR" dirty="0"/>
          </a:p>
          <a:p>
            <a:r>
              <a:rPr lang="pt-BR" dirty="0"/>
              <a:t>Desenhando e Implementando aplicações para escalabilidade e resiliência;</a:t>
            </a:r>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50487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Introdução</a:t>
            </a:r>
            <a:endParaRPr lang="en-US" dirty="0"/>
          </a:p>
        </p:txBody>
      </p:sp>
      <p:sp>
        <p:nvSpPr>
          <p:cNvPr id="4" name="Content Placeholder 3"/>
          <p:cNvSpPr>
            <a:spLocks noGrp="1"/>
          </p:cNvSpPr>
          <p:nvPr>
            <p:ph sz="quarter" idx="10"/>
          </p:nvPr>
        </p:nvSpPr>
        <p:spPr/>
        <p:txBody>
          <a:bodyPr/>
          <a:lstStyle/>
          <a:p>
            <a:r>
              <a:rPr lang="en-US" dirty="0"/>
              <a:t>Deployment slots </a:t>
            </a:r>
            <a:r>
              <a:rPr lang="en-US" dirty="0" err="1"/>
              <a:t>possibilitam</a:t>
            </a:r>
            <a:r>
              <a:rPr lang="en-US" dirty="0"/>
              <a:t> a </a:t>
            </a:r>
            <a:r>
              <a:rPr lang="en-US" dirty="0" err="1"/>
              <a:t>criação</a:t>
            </a:r>
            <a:r>
              <a:rPr lang="en-US" dirty="0"/>
              <a:t> de um </a:t>
            </a:r>
            <a:r>
              <a:rPr lang="en-US" dirty="0" err="1"/>
              <a:t>processo</a:t>
            </a:r>
            <a:r>
              <a:rPr lang="en-US" dirty="0"/>
              <a:t> de deployment </a:t>
            </a:r>
            <a:r>
              <a:rPr lang="en-US" dirty="0" err="1"/>
              <a:t>robusto</a:t>
            </a:r>
            <a:r>
              <a:rPr lang="en-US" dirty="0"/>
              <a:t> </a:t>
            </a:r>
            <a:r>
              <a:rPr lang="en-US" dirty="0" err="1"/>
              <a:t>permitindo</a:t>
            </a:r>
            <a:r>
              <a:rPr lang="en-US" dirty="0"/>
              <a:t> deployment </a:t>
            </a:r>
            <a:r>
              <a:rPr lang="en-US" dirty="0" err="1"/>
              <a:t>direto</a:t>
            </a:r>
            <a:r>
              <a:rPr lang="en-US" dirty="0"/>
              <a:t> </a:t>
            </a:r>
            <a:r>
              <a:rPr lang="en-US" dirty="0" err="1"/>
              <a:t>em</a:t>
            </a:r>
            <a:r>
              <a:rPr lang="en-US" dirty="0"/>
              <a:t> </a:t>
            </a:r>
            <a:r>
              <a:rPr lang="en-US" dirty="0" err="1"/>
              <a:t>produção</a:t>
            </a:r>
            <a:r>
              <a:rPr lang="en-US" dirty="0"/>
              <a:t>;</a:t>
            </a:r>
          </a:p>
          <a:p>
            <a:r>
              <a:rPr lang="en-US" dirty="0" err="1"/>
              <a:t>Quando</a:t>
            </a:r>
            <a:r>
              <a:rPr lang="en-US" dirty="0"/>
              <a:t> </a:t>
            </a:r>
            <a:r>
              <a:rPr lang="en-US" dirty="0" err="1"/>
              <a:t>você</a:t>
            </a:r>
            <a:r>
              <a:rPr lang="en-US" dirty="0"/>
              <a:t> </a:t>
            </a:r>
            <a:r>
              <a:rPr lang="en-US" dirty="0" err="1"/>
              <a:t>cria</a:t>
            </a:r>
            <a:r>
              <a:rPr lang="en-US" dirty="0"/>
              <a:t> um Azure </a:t>
            </a:r>
            <a:r>
              <a:rPr lang="en-US" dirty="0" err="1"/>
              <a:t>WebApp</a:t>
            </a:r>
            <a:r>
              <a:rPr lang="en-US" dirty="0"/>
              <a:t>, </a:t>
            </a:r>
            <a:r>
              <a:rPr lang="en-US" dirty="0" err="1"/>
              <a:t>você</a:t>
            </a:r>
            <a:r>
              <a:rPr lang="en-US" dirty="0"/>
              <a:t> </a:t>
            </a:r>
            <a:r>
              <a:rPr lang="en-US" dirty="0" err="1"/>
              <a:t>provisiona</a:t>
            </a:r>
            <a:r>
              <a:rPr lang="en-US" dirty="0"/>
              <a:t> </a:t>
            </a:r>
            <a:r>
              <a:rPr lang="en-US" dirty="0" err="1"/>
              <a:t>automaticamente</a:t>
            </a:r>
            <a:r>
              <a:rPr lang="en-US" dirty="0"/>
              <a:t> um slot de </a:t>
            </a:r>
            <a:r>
              <a:rPr lang="en-US" dirty="0" err="1"/>
              <a:t>produção</a:t>
            </a:r>
            <a:r>
              <a:rPr lang="en-US" dirty="0"/>
              <a:t> que </a:t>
            </a:r>
            <a:r>
              <a:rPr lang="en-US" dirty="0" err="1"/>
              <a:t>representa</a:t>
            </a:r>
            <a:r>
              <a:rPr lang="en-US" dirty="0"/>
              <a:t> o </a:t>
            </a:r>
            <a:r>
              <a:rPr lang="en-US" dirty="0" err="1"/>
              <a:t>seu</a:t>
            </a:r>
            <a:r>
              <a:rPr lang="en-US" dirty="0"/>
              <a:t> website </a:t>
            </a:r>
            <a:r>
              <a:rPr lang="en-US" dirty="0" err="1"/>
              <a:t>quando</a:t>
            </a:r>
            <a:r>
              <a:rPr lang="en-US" dirty="0"/>
              <a:t> </a:t>
            </a:r>
            <a:r>
              <a:rPr lang="en-US" dirty="0" err="1"/>
              <a:t>estiver</a:t>
            </a:r>
            <a:r>
              <a:rPr lang="en-US" dirty="0"/>
              <a:t> </a:t>
            </a:r>
            <a:r>
              <a:rPr lang="en-US" dirty="0" err="1"/>
              <a:t>publicado</a:t>
            </a:r>
            <a:r>
              <a:rPr lang="en-US" dirty="0"/>
              <a:t> no Microsoft Azure;</a:t>
            </a:r>
          </a:p>
        </p:txBody>
      </p:sp>
    </p:spTree>
    <p:extLst>
      <p:ext uri="{BB962C8B-B14F-4D97-AF65-F5344CB8AC3E}">
        <p14:creationId xmlns:p14="http://schemas.microsoft.com/office/powerpoint/2010/main" val="3358776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Introdução</a:t>
            </a:r>
            <a:endParaRPr lang="en-US" dirty="0"/>
          </a:p>
        </p:txBody>
      </p:sp>
      <p:sp>
        <p:nvSpPr>
          <p:cNvPr id="4" name="Content Placeholder 3"/>
          <p:cNvSpPr>
            <a:spLocks noGrp="1"/>
          </p:cNvSpPr>
          <p:nvPr>
            <p:ph sz="quarter" idx="10"/>
          </p:nvPr>
        </p:nvSpPr>
        <p:spPr/>
        <p:txBody>
          <a:bodyPr/>
          <a:lstStyle/>
          <a:p>
            <a:r>
              <a:rPr lang="en-US" dirty="0" err="1"/>
              <a:t>Você</a:t>
            </a:r>
            <a:r>
              <a:rPr lang="en-US" dirty="0"/>
              <a:t> </a:t>
            </a:r>
            <a:r>
              <a:rPr lang="en-US" dirty="0" err="1"/>
              <a:t>pode</a:t>
            </a:r>
            <a:r>
              <a:rPr lang="en-US" dirty="0"/>
              <a:t> </a:t>
            </a:r>
            <a:r>
              <a:rPr lang="en-US" dirty="0" err="1"/>
              <a:t>criar</a:t>
            </a:r>
            <a:r>
              <a:rPr lang="en-US" dirty="0"/>
              <a:t> </a:t>
            </a:r>
            <a:r>
              <a:rPr lang="en-US" dirty="0" err="1"/>
              <a:t>até</a:t>
            </a:r>
            <a:r>
              <a:rPr lang="en-US" dirty="0"/>
              <a:t> 4 deployments slots </a:t>
            </a:r>
            <a:r>
              <a:rPr lang="en-US" dirty="0" err="1"/>
              <a:t>adicionais</a:t>
            </a:r>
            <a:r>
              <a:rPr lang="en-US" dirty="0"/>
              <a:t> (</a:t>
            </a:r>
            <a:r>
              <a:rPr lang="en-US" dirty="0" err="1"/>
              <a:t>totalizando</a:t>
            </a:r>
            <a:r>
              <a:rPr lang="en-US" dirty="0"/>
              <a:t> 5) que </a:t>
            </a:r>
            <a:r>
              <a:rPr lang="en-US" dirty="0" err="1"/>
              <a:t>você</a:t>
            </a:r>
            <a:r>
              <a:rPr lang="en-US" dirty="0"/>
              <a:t> </a:t>
            </a:r>
            <a:r>
              <a:rPr lang="en-US" dirty="0" err="1"/>
              <a:t>poderá</a:t>
            </a:r>
            <a:r>
              <a:rPr lang="en-US" dirty="0"/>
              <a:t> “trocar” para o slot de </a:t>
            </a:r>
            <a:r>
              <a:rPr lang="en-US" dirty="0" err="1"/>
              <a:t>produção</a:t>
            </a:r>
            <a:r>
              <a:rPr lang="en-US" dirty="0"/>
              <a:t> </a:t>
            </a:r>
            <a:r>
              <a:rPr lang="en-US" dirty="0" err="1"/>
              <a:t>ou</a:t>
            </a:r>
            <a:r>
              <a:rPr lang="en-US" dirty="0"/>
              <a:t> </a:t>
            </a:r>
            <a:r>
              <a:rPr lang="en-US" dirty="0" err="1"/>
              <a:t>qualquer</a:t>
            </a:r>
            <a:r>
              <a:rPr lang="en-US" dirty="0"/>
              <a:t> um outro slot que </a:t>
            </a:r>
            <a:r>
              <a:rPr lang="en-US" dirty="0" err="1"/>
              <a:t>você</a:t>
            </a:r>
            <a:r>
              <a:rPr lang="en-US" dirty="0"/>
              <a:t> </a:t>
            </a:r>
            <a:r>
              <a:rPr lang="en-US" dirty="0" err="1"/>
              <a:t>deseja</a:t>
            </a:r>
            <a:r>
              <a:rPr lang="en-US" dirty="0"/>
              <a:t>:</a:t>
            </a:r>
          </a:p>
          <a:p>
            <a:pPr lvl="1"/>
            <a:r>
              <a:rPr lang="en-US" dirty="0" err="1"/>
              <a:t>Exemplo</a:t>
            </a:r>
            <a:r>
              <a:rPr lang="en-US" dirty="0"/>
              <a:t>: </a:t>
            </a:r>
            <a:r>
              <a:rPr lang="en-US" dirty="0" err="1"/>
              <a:t>Desenvolvimento</a:t>
            </a:r>
            <a:r>
              <a:rPr lang="en-US" dirty="0"/>
              <a:t>, </a:t>
            </a:r>
            <a:r>
              <a:rPr lang="en-US" dirty="0" err="1"/>
              <a:t>Homologação</a:t>
            </a:r>
            <a:r>
              <a:rPr lang="en-US" dirty="0"/>
              <a:t>, Testes, </a:t>
            </a:r>
            <a:r>
              <a:rPr lang="en-US" dirty="0" err="1"/>
              <a:t>Pré</a:t>
            </a:r>
            <a:r>
              <a:rPr lang="en-US" dirty="0"/>
              <a:t> </a:t>
            </a:r>
            <a:r>
              <a:rPr lang="en-US" dirty="0" err="1"/>
              <a:t>produção</a:t>
            </a:r>
            <a:r>
              <a:rPr lang="en-US" dirty="0"/>
              <a:t> </a:t>
            </a:r>
            <a:r>
              <a:rPr lang="en-US" dirty="0" err="1"/>
              <a:t>etc</a:t>
            </a:r>
            <a:endParaRPr lang="en-US" dirty="0"/>
          </a:p>
          <a:p>
            <a:r>
              <a:rPr lang="en-US" dirty="0" err="1"/>
              <a:t>Quando</a:t>
            </a:r>
            <a:r>
              <a:rPr lang="en-US" dirty="0"/>
              <a:t> </a:t>
            </a:r>
            <a:r>
              <a:rPr lang="en-US" dirty="0" err="1"/>
              <a:t>você</a:t>
            </a:r>
            <a:r>
              <a:rPr lang="en-US" dirty="0"/>
              <a:t> </a:t>
            </a:r>
            <a:r>
              <a:rPr lang="en-US" dirty="0" err="1"/>
              <a:t>troca</a:t>
            </a:r>
            <a:r>
              <a:rPr lang="en-US" dirty="0"/>
              <a:t> para um </a:t>
            </a:r>
            <a:r>
              <a:rPr lang="en-US" dirty="0" err="1"/>
              <a:t>determinado</a:t>
            </a:r>
            <a:r>
              <a:rPr lang="en-US" dirty="0"/>
              <a:t> Deployment Slot, </a:t>
            </a:r>
            <a:r>
              <a:rPr lang="en-US" dirty="0" err="1"/>
              <a:t>oconteúdo</a:t>
            </a:r>
            <a:r>
              <a:rPr lang="en-US" dirty="0"/>
              <a:t> do site e </a:t>
            </a:r>
            <a:r>
              <a:rPr lang="en-US" dirty="0" err="1"/>
              <a:t>algumas</a:t>
            </a:r>
            <a:r>
              <a:rPr lang="en-US" dirty="0"/>
              <a:t> </a:t>
            </a:r>
            <a:r>
              <a:rPr lang="en-US" dirty="0" err="1"/>
              <a:t>configurações</a:t>
            </a:r>
            <a:r>
              <a:rPr lang="en-US" dirty="0"/>
              <a:t> do slot </a:t>
            </a:r>
            <a:r>
              <a:rPr lang="en-US" dirty="0" err="1"/>
              <a:t>são</a:t>
            </a:r>
            <a:r>
              <a:rPr lang="en-US" dirty="0"/>
              <a:t> </a:t>
            </a:r>
            <a:r>
              <a:rPr lang="en-US" dirty="0" err="1"/>
              <a:t>trocadas</a:t>
            </a:r>
            <a:r>
              <a:rPr lang="en-US" dirty="0"/>
              <a:t> </a:t>
            </a:r>
            <a:r>
              <a:rPr lang="en-US" dirty="0" err="1"/>
              <a:t>sem</a:t>
            </a:r>
            <a:r>
              <a:rPr lang="en-US" dirty="0"/>
              <a:t> </a:t>
            </a:r>
            <a:r>
              <a:rPr lang="en-US" dirty="0" err="1"/>
              <a:t>nenhum</a:t>
            </a:r>
            <a:r>
              <a:rPr lang="en-US" dirty="0"/>
              <a:t> downtime. When you swap, the site content and certain slot configurations are exchanged with no downtime. This is useful in the following scenarios:</a:t>
            </a:r>
          </a:p>
          <a:p>
            <a:endParaRPr lang="en-US" dirty="0"/>
          </a:p>
          <a:p>
            <a:r>
              <a:rPr lang="en-US" dirty="0"/>
              <a:t>Tejada, </a:t>
            </a:r>
            <a:r>
              <a:rPr lang="en-US" dirty="0" err="1"/>
              <a:t>Zoiner</a:t>
            </a:r>
            <a:r>
              <a:rPr lang="en-US" dirty="0"/>
              <a:t>; Bustamante, Michele Leroux; Ellis, Ike. Exam Ref 70-532 Developing Microsoft Azure Solutions (pp. 2-3). Pearson Education. Kindle Edition. </a:t>
            </a:r>
            <a:endParaRPr lang="en-US" dirty="0"/>
          </a:p>
        </p:txBody>
      </p:sp>
    </p:spTree>
    <p:extLst>
      <p:ext uri="{BB962C8B-B14F-4D97-AF65-F5344CB8AC3E}">
        <p14:creationId xmlns:p14="http://schemas.microsoft.com/office/powerpoint/2010/main" val="2248206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9" name="Picture 48"/>
          <p:cNvPicPr>
            <a:picLocks noChangeAspect="1"/>
          </p:cNvPicPr>
          <p:nvPr/>
        </p:nvPicPr>
        <p:blipFill>
          <a:blip r:embed="rId2"/>
          <a:stretch>
            <a:fillRect/>
          </a:stretch>
        </p:blipFill>
        <p:spPr>
          <a:xfrm>
            <a:off x="1971711" y="672071"/>
            <a:ext cx="9420190" cy="6090299"/>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a:solidFill>
                  <a:srgbClr val="FFFFFF"/>
                </a:solidFill>
                <a:latin typeface="Segoe UI Light" panose="020B0502040204020203" pitchFamily="34" charset="0"/>
                <a:cs typeface="Segoe UI Light" panose="020B0502040204020203" pitchFamily="34" charset="0"/>
              </a:rPr>
              <a:t>Staging</a:t>
            </a: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1"/>
            <a:stretch>
              <a:fillRect/>
            </a:stretch>
          </p:blipFill>
          <p:spPr>
            <a:xfrm>
              <a:off x="9827324" y="-40038"/>
              <a:ext cx="934789" cy="1104751"/>
            </a:xfrm>
            <a:prstGeom prst="rect">
              <a:avLst/>
            </a:prstGeom>
          </p:spPr>
        </p:pic>
        <p:pic>
          <p:nvPicPr>
            <p:cNvPr id="41" name="Picture 40"/>
            <p:cNvPicPr>
              <a:picLocks noChangeAspect="1"/>
            </p:cNvPicPr>
            <p:nvPr/>
          </p:nvPicPr>
          <p:blipFill>
            <a:blip r:embed="rId16"/>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rgbClr val="FFFFFF"/>
                </a:solidFill>
                <a:latin typeface="Segoe UI Light" panose="020B0502040204020203" pitchFamily="34" charset="0"/>
                <a:cs typeface="Segoe UI Light" panose="020B0502040204020203" pitchFamily="34" charset="0"/>
              </a:rPr>
              <a:t>Web App</a:t>
            </a:r>
          </a:p>
          <a:p>
            <a:endParaRPr lang="en-US" sz="2800" dirty="0">
              <a:solidFill>
                <a:srgbClr val="FFFFFF"/>
              </a:solidFill>
              <a:latin typeface="Segoe UI Light" panose="020B0502040204020203" pitchFamily="34" charset="0"/>
              <a:cs typeface="Segoe UI Light" panose="020B0502040204020203" pitchFamily="34" charset="0"/>
            </a:endParaRPr>
          </a:p>
        </p:txBody>
      </p:sp>
      <p:pic>
        <p:nvPicPr>
          <p:cNvPr id="42" name="Picture 41"/>
          <p:cNvPicPr>
            <a:picLocks noChangeAspect="1"/>
          </p:cNvPicPr>
          <p:nvPr/>
        </p:nvPicPr>
        <p:blipFill>
          <a:blip r:embed="rId17"/>
          <a:stretch>
            <a:fillRect/>
          </a:stretch>
        </p:blipFill>
        <p:spPr>
          <a:xfrm>
            <a:off x="8326480" y="267557"/>
            <a:ext cx="3327976" cy="2148255"/>
          </a:xfrm>
          <a:prstGeom prst="rect">
            <a:avLst/>
          </a:prstGeom>
        </p:spPr>
      </p:pic>
      <p:pic>
        <p:nvPicPr>
          <p:cNvPr id="34" name="Picture 33"/>
          <p:cNvPicPr>
            <a:picLocks noChangeAspect="1"/>
          </p:cNvPicPr>
          <p:nvPr/>
        </p:nvPicPr>
        <p:blipFill>
          <a:blip r:embed="rId18"/>
          <a:stretch>
            <a:fillRect/>
          </a:stretch>
        </p:blipFill>
        <p:spPr>
          <a:xfrm>
            <a:off x="6578741" y="1703709"/>
            <a:ext cx="2761520" cy="4105186"/>
          </a:xfrm>
          <a:prstGeom prst="rect">
            <a:avLst/>
          </a:prstGeom>
        </p:spPr>
      </p:pic>
      <p:grpSp>
        <p:nvGrpSpPr>
          <p:cNvPr id="43" name="Group 42"/>
          <p:cNvGrpSpPr/>
          <p:nvPr/>
        </p:nvGrpSpPr>
        <p:grpSpPr>
          <a:xfrm>
            <a:off x="6585323" y="1696450"/>
            <a:ext cx="2771287" cy="4119704"/>
            <a:chOff x="6722970" y="1674257"/>
            <a:chExt cx="2780259" cy="4133042"/>
          </a:xfrm>
        </p:grpSpPr>
        <p:pic>
          <p:nvPicPr>
            <p:cNvPr id="47" name="Picture 46"/>
            <p:cNvPicPr>
              <a:picLocks noChangeAspect="1"/>
            </p:cNvPicPr>
            <p:nvPr/>
          </p:nvPicPr>
          <p:blipFill>
            <a:blip r:embed="rId19"/>
            <a:stretch>
              <a:fillRect/>
            </a:stretch>
          </p:blipFill>
          <p:spPr>
            <a:xfrm>
              <a:off x="6722970" y="1674257"/>
              <a:ext cx="2780259" cy="4133042"/>
            </a:xfrm>
            <a:prstGeom prst="rect">
              <a:avLst/>
            </a:prstGeom>
          </p:spPr>
        </p:pic>
        <p:pic>
          <p:nvPicPr>
            <p:cNvPr id="48" name="Picture 47"/>
            <p:cNvPicPr>
              <a:picLocks noChangeAspect="1"/>
            </p:cNvPicPr>
            <p:nvPr/>
          </p:nvPicPr>
          <p:blipFill>
            <a:blip r:embed="rId20"/>
            <a:stretch>
              <a:fillRect/>
            </a:stretch>
          </p:blipFill>
          <p:spPr>
            <a:xfrm>
              <a:off x="7470523" y="3260826"/>
              <a:ext cx="979669" cy="1295431"/>
            </a:xfrm>
            <a:prstGeom prst="rect">
              <a:avLst/>
            </a:prstGeom>
          </p:spPr>
        </p:pic>
      </p:grpSp>
      <p:grpSp>
        <p:nvGrpSpPr>
          <p:cNvPr id="55" name="Group 54"/>
          <p:cNvGrpSpPr/>
          <p:nvPr/>
        </p:nvGrpSpPr>
        <p:grpSpPr>
          <a:xfrm>
            <a:off x="7825002" y="678670"/>
            <a:ext cx="2771287" cy="4119704"/>
            <a:chOff x="6772558" y="1785830"/>
            <a:chExt cx="2780259" cy="4133042"/>
          </a:xfrm>
        </p:grpSpPr>
        <p:pic>
          <p:nvPicPr>
            <p:cNvPr id="59" name="Picture 58"/>
            <p:cNvPicPr>
              <a:picLocks noChangeAspect="1"/>
            </p:cNvPicPr>
            <p:nvPr/>
          </p:nvPicPr>
          <p:blipFill>
            <a:blip r:embed="rId19"/>
            <a:stretch>
              <a:fillRect/>
            </a:stretch>
          </p:blipFill>
          <p:spPr>
            <a:xfrm>
              <a:off x="6772558" y="1785830"/>
              <a:ext cx="2780259" cy="4133042"/>
            </a:xfrm>
            <a:prstGeom prst="rect">
              <a:avLst/>
            </a:prstGeom>
          </p:spPr>
        </p:pic>
        <p:pic>
          <p:nvPicPr>
            <p:cNvPr id="60" name="Picture 59"/>
            <p:cNvPicPr>
              <a:picLocks noChangeAspect="1"/>
            </p:cNvPicPr>
            <p:nvPr/>
          </p:nvPicPr>
          <p:blipFill>
            <a:blip r:embed="rId20"/>
            <a:stretch>
              <a:fillRect/>
            </a:stretch>
          </p:blipFill>
          <p:spPr>
            <a:xfrm>
              <a:off x="7521854" y="3365444"/>
              <a:ext cx="979669" cy="1295431"/>
            </a:xfrm>
            <a:prstGeom prst="rect">
              <a:avLst/>
            </a:prstGeom>
          </p:spPr>
        </p:pic>
      </p:grpSp>
      <p:grpSp>
        <p:nvGrpSpPr>
          <p:cNvPr id="44" name="Group 43"/>
          <p:cNvGrpSpPr/>
          <p:nvPr/>
        </p:nvGrpSpPr>
        <p:grpSpPr>
          <a:xfrm>
            <a:off x="4971099" y="490524"/>
            <a:ext cx="2775838" cy="4134755"/>
            <a:chOff x="3719625" y="-351356"/>
            <a:chExt cx="2775838" cy="4134755"/>
          </a:xfrm>
        </p:grpSpPr>
        <p:pic>
          <p:nvPicPr>
            <p:cNvPr id="45" name="Picture 44"/>
            <p:cNvPicPr>
              <a:picLocks noChangeAspect="1"/>
            </p:cNvPicPr>
            <p:nvPr/>
          </p:nvPicPr>
          <p:blipFill>
            <a:blip r:embed="rId21"/>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grpSp>
        <p:nvGrpSpPr>
          <p:cNvPr id="52" name="Group 51"/>
          <p:cNvGrpSpPr/>
          <p:nvPr/>
        </p:nvGrpSpPr>
        <p:grpSpPr>
          <a:xfrm>
            <a:off x="3761580" y="-2279173"/>
            <a:ext cx="2771287" cy="4119704"/>
            <a:chOff x="6772558" y="1794152"/>
            <a:chExt cx="2780259" cy="4133042"/>
          </a:xfrm>
        </p:grpSpPr>
        <p:pic>
          <p:nvPicPr>
            <p:cNvPr id="53" name="Picture 52"/>
            <p:cNvPicPr>
              <a:picLocks noChangeAspect="1"/>
            </p:cNvPicPr>
            <p:nvPr/>
          </p:nvPicPr>
          <p:blipFill>
            <a:blip r:embed="rId19"/>
            <a:stretch>
              <a:fillRect/>
            </a:stretch>
          </p:blipFill>
          <p:spPr>
            <a:xfrm>
              <a:off x="6772558" y="1794152"/>
              <a:ext cx="2780259" cy="4133042"/>
            </a:xfrm>
            <a:prstGeom prst="rect">
              <a:avLst/>
            </a:prstGeom>
          </p:spPr>
        </p:pic>
        <p:pic>
          <p:nvPicPr>
            <p:cNvPr id="54" name="Picture 53"/>
            <p:cNvPicPr>
              <a:picLocks noChangeAspect="1"/>
            </p:cNvPicPr>
            <p:nvPr/>
          </p:nvPicPr>
          <p:blipFill>
            <a:blip r:embed="rId20"/>
            <a:stretch>
              <a:fillRect/>
            </a:stretch>
          </p:blipFill>
          <p:spPr>
            <a:xfrm>
              <a:off x="7521854" y="3365444"/>
              <a:ext cx="979669" cy="1295431"/>
            </a:xfrm>
            <a:prstGeom prst="rect">
              <a:avLst/>
            </a:prstGeom>
          </p:spPr>
        </p:pic>
      </p:grpSp>
      <p:pic>
        <p:nvPicPr>
          <p:cNvPr id="51" name="Picture 50"/>
          <p:cNvPicPr>
            <a:picLocks noChangeAspect="1"/>
          </p:cNvPicPr>
          <p:nvPr/>
        </p:nvPicPr>
        <p:blipFill>
          <a:blip r:embed="rId22"/>
          <a:stretch>
            <a:fillRect/>
          </a:stretch>
        </p:blipFill>
        <p:spPr>
          <a:xfrm>
            <a:off x="3805413" y="473057"/>
            <a:ext cx="900012" cy="707152"/>
          </a:xfrm>
          <a:prstGeom prst="rect">
            <a:avLst/>
          </a:prstGeom>
        </p:spPr>
      </p:pic>
      <p:pic>
        <p:nvPicPr>
          <p:cNvPr id="50" name="Picture 49"/>
          <p:cNvPicPr>
            <a:picLocks noChangeAspect="1"/>
          </p:cNvPicPr>
          <p:nvPr/>
        </p:nvPicPr>
        <p:blipFill>
          <a:blip r:embed="rId23"/>
          <a:stretch>
            <a:fillRect/>
          </a:stretch>
        </p:blipFill>
        <p:spPr>
          <a:xfrm>
            <a:off x="6783951" y="2425449"/>
            <a:ext cx="587762" cy="477557"/>
          </a:xfrm>
          <a:prstGeom prst="rect">
            <a:avLst/>
          </a:prstGeom>
        </p:spPr>
      </p:pic>
    </p:spTree>
    <p:extLst>
      <p:ext uri="{BB962C8B-B14F-4D97-AF65-F5344CB8AC3E}">
        <p14:creationId xmlns:p14="http://schemas.microsoft.com/office/powerpoint/2010/main" val="178278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000"/>
                                        <p:tgtEl>
                                          <p:spTgt spid="49"/>
                                        </p:tgtEl>
                                      </p:cBhvr>
                                    </p:animEffect>
                                  </p:child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06705 -0.07986 L -0.11197 -0.09422 " pathEditMode="relative" rAng="0" ptsTypes="AA">
                                      <p:cBhvr>
                                        <p:cTn id="25" dur="2000" fill="hold"/>
                                        <p:tgtEl>
                                          <p:spTgt spid="44"/>
                                        </p:tgtEl>
                                        <p:attrNameLst>
                                          <p:attrName>ppt_x</p:attrName>
                                          <p:attrName>ppt_y</p:attrName>
                                        </p:attrNameLst>
                                      </p:cBhvr>
                                      <p:rCtr x="-2253" y="-718"/>
                                    </p:animMotion>
                                  </p:childTnLst>
                                </p:cTn>
                              </p:par>
                              <p:par>
                                <p:cTn id="26" presetID="10"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 presetClass="entr" presetSubtype="0" fill="hold" nodeType="withEffect">
                                  <p:stCondLst>
                                    <p:cond delay="175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1750"/>
                                  </p:stCondLst>
                                  <p:childTnLst>
                                    <p:set>
                                      <p:cBhvr>
                                        <p:cTn id="32" dur="1" fill="hold">
                                          <p:stCondLst>
                                            <p:cond delay="0"/>
                                          </p:stCondLst>
                                        </p:cTn>
                                        <p:tgtEl>
                                          <p:spTgt spid="51"/>
                                        </p:tgtEl>
                                        <p:attrNameLst>
                                          <p:attrName>style.visibility</p:attrName>
                                        </p:attrNameLst>
                                      </p:cBhvr>
                                      <p:to>
                                        <p:strVal val="visible"/>
                                      </p:to>
                                    </p:set>
                                  </p:childTnLst>
                                </p:cTn>
                              </p:par>
                              <p:par>
                                <p:cTn id="33" presetID="47" presetClass="entr" presetSubtype="0" fill="hold" nodeType="withEffect">
                                  <p:stCondLst>
                                    <p:cond delay="175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1" presetClass="exit" presetSubtype="0" fill="hold" nodeType="withEffect">
                                  <p:stCondLst>
                                    <p:cond delay="1750"/>
                                  </p:stCondLst>
                                  <p:childTnLst>
                                    <p:set>
                                      <p:cBhvr>
                                        <p:cTn id="39" dur="1" fill="hold">
                                          <p:stCondLst>
                                            <p:cond delay="0"/>
                                          </p:stCondLst>
                                        </p:cTn>
                                        <p:tgtEl>
                                          <p:spTgt spid="34"/>
                                        </p:tgtEl>
                                        <p:attrNameLst>
                                          <p:attrName>style.visibility</p:attrName>
                                        </p:attrNameLst>
                                      </p:cBhvr>
                                      <p:to>
                                        <p:strVal val="hidden"/>
                                      </p:to>
                                    </p:set>
                                  </p:childTnLst>
                                </p:cTn>
                              </p:par>
                              <p:par>
                                <p:cTn id="40" presetID="1" presetClass="entr" presetSubtype="0" fill="hold" nodeType="withEffect">
                                  <p:stCondLst>
                                    <p:cond delay="1750"/>
                                  </p:stCondLst>
                                  <p:childTnLst>
                                    <p:set>
                                      <p:cBhvr>
                                        <p:cTn id="41" dur="1" fill="hold">
                                          <p:stCondLst>
                                            <p:cond delay="0"/>
                                          </p:stCondLst>
                                        </p:cTn>
                                        <p:tgtEl>
                                          <p:spTgt spid="5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50"/>
                                        </p:tgtEl>
                                      </p:cBhvr>
                                    </p:animEffect>
                                    <p:set>
                                      <p:cBhvr>
                                        <p:cTn id="46" dur="1" fill="hold">
                                          <p:stCondLst>
                                            <p:cond delay="499"/>
                                          </p:stCondLst>
                                        </p:cTn>
                                        <p:tgtEl>
                                          <p:spTgt spid="50"/>
                                        </p:tgtEl>
                                        <p:attrNameLst>
                                          <p:attrName>style.visibility</p:attrName>
                                        </p:attrNameLst>
                                      </p:cBhvr>
                                      <p:to>
                                        <p:strVal val="hidden"/>
                                      </p:to>
                                    </p:set>
                                  </p:childTnLst>
                                </p:cTn>
                              </p:par>
                            </p:childTnLst>
                          </p:cTn>
                        </p:par>
                        <p:par>
                          <p:cTn id="47" fill="hold">
                            <p:stCondLst>
                              <p:cond delay="500"/>
                            </p:stCondLst>
                            <p:childTnLst>
                              <p:par>
                                <p:cTn id="48" presetID="10" presetClass="exit" presetSubtype="0" fill="hold" nodeType="afterEffect">
                                  <p:stCondLst>
                                    <p:cond delay="0"/>
                                  </p:stCondLst>
                                  <p:childTnLst>
                                    <p:animEffect transition="out" filter="fade">
                                      <p:cBhvr>
                                        <p:cTn id="49" dur="500"/>
                                        <p:tgtEl>
                                          <p:spTgt spid="51"/>
                                        </p:tgtEl>
                                      </p:cBhvr>
                                    </p:animEffect>
                                    <p:set>
                                      <p:cBhvr>
                                        <p:cTn id="50" dur="1" fill="hold">
                                          <p:stCondLst>
                                            <p:cond delay="499"/>
                                          </p:stCondLst>
                                        </p:cTn>
                                        <p:tgtEl>
                                          <p:spTgt spid="51"/>
                                        </p:tgtEl>
                                        <p:attrNameLst>
                                          <p:attrName>style.visibility</p:attrName>
                                        </p:attrNameLst>
                                      </p:cBhvr>
                                      <p:to>
                                        <p:strVal val="hidden"/>
                                      </p:to>
                                    </p:set>
                                  </p:childTnLst>
                                </p:cTn>
                              </p:par>
                            </p:childTnLst>
                          </p:cTn>
                        </p:par>
                        <p:par>
                          <p:cTn id="51" fill="hold">
                            <p:stCondLst>
                              <p:cond delay="1000"/>
                            </p:stCondLst>
                            <p:childTnLst>
                              <p:par>
                                <p:cTn id="52" presetID="56" presetClass="path" presetSubtype="0" accel="50000" decel="50000" fill="hold" nodeType="afterEffect">
                                  <p:stCondLst>
                                    <p:cond delay="0"/>
                                  </p:stCondLst>
                                  <p:childTnLst>
                                    <p:animMotion origin="layout" path="M 0.00104 -0.00394 L 0.10104 -0.14862 " pathEditMode="relative" rAng="0" ptsTypes="AA">
                                      <p:cBhvr>
                                        <p:cTn id="53" dur="2000" fill="hold"/>
                                        <p:tgtEl>
                                          <p:spTgt spid="43"/>
                                        </p:tgtEl>
                                        <p:attrNameLst>
                                          <p:attrName>ppt_x</p:attrName>
                                          <p:attrName>ppt_y</p:attrName>
                                        </p:attrNameLst>
                                      </p:cBhvr>
                                      <p:rCtr x="5000" y="-7245"/>
                                    </p:animMotion>
                                  </p:childTnLst>
                                </p:cTn>
                              </p:par>
                            </p:childTnLst>
                          </p:cTn>
                        </p:par>
                        <p:par>
                          <p:cTn id="54" fill="hold">
                            <p:stCondLst>
                              <p:cond delay="3000"/>
                            </p:stCondLst>
                            <p:childTnLst>
                              <p:par>
                                <p:cTn id="55" presetID="1" presetClass="entr" presetSubtype="0"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par>
                          <p:cTn id="57" fill="hold">
                            <p:stCondLst>
                              <p:cond delay="3000"/>
                            </p:stCondLst>
                            <p:childTnLst>
                              <p:par>
                                <p:cTn id="58" presetID="10" presetClass="exit" presetSubtype="0" fill="hold" nodeType="afterEffect">
                                  <p:stCondLst>
                                    <p:cond delay="0"/>
                                  </p:stCondLst>
                                  <p:childTnLst>
                                    <p:animEffect transition="out" filter="fade">
                                      <p:cBhvr>
                                        <p:cTn id="59" dur="500"/>
                                        <p:tgtEl>
                                          <p:spTgt spid="43"/>
                                        </p:tgtEl>
                                      </p:cBhvr>
                                    </p:animEffect>
                                    <p:set>
                                      <p:cBhvr>
                                        <p:cTn id="60" dur="1" fill="hold">
                                          <p:stCondLst>
                                            <p:cond delay="499"/>
                                          </p:stCondLst>
                                        </p:cTn>
                                        <p:tgtEl>
                                          <p:spTgt spid="43"/>
                                        </p:tgtEl>
                                        <p:attrNameLst>
                                          <p:attrName>style.visibility</p:attrName>
                                        </p:attrNameLst>
                                      </p:cBhvr>
                                      <p:to>
                                        <p:strVal val="hidden"/>
                                      </p:to>
                                    </p:set>
                                  </p:childTnLst>
                                </p:cTn>
                              </p:par>
                              <p:par>
                                <p:cTn id="61" presetID="49" presetClass="path" presetSubtype="0" accel="50000" decel="50000" fill="hold" nodeType="withEffect">
                                  <p:stCondLst>
                                    <p:cond delay="0"/>
                                  </p:stCondLst>
                                  <p:childTnLst>
                                    <p:animMotion origin="layout" path="M 1.25E-6 4.44444E-6 L -0.33242 -0.42732 " pathEditMode="relative" rAng="0" ptsTypes="AA">
                                      <p:cBhvr>
                                        <p:cTn id="62" dur="2000" fill="hold"/>
                                        <p:tgtEl>
                                          <p:spTgt spid="55"/>
                                        </p:tgtEl>
                                        <p:attrNameLst>
                                          <p:attrName>ppt_x</p:attrName>
                                          <p:attrName>ppt_y</p:attrName>
                                        </p:attrNameLst>
                                      </p:cBhvr>
                                      <p:rCtr x="-16628" y="-21366"/>
                                    </p:animMotion>
                                  </p:childTnLst>
                                </p:cTn>
                              </p:par>
                            </p:childTnLst>
                          </p:cTn>
                        </p:par>
                        <p:par>
                          <p:cTn id="63" fill="hold">
                            <p:stCondLst>
                              <p:cond delay="5000"/>
                            </p:stCondLst>
                            <p:childTnLst>
                              <p:par>
                                <p:cTn id="64" presetID="1" presetClass="entr" presetSubtype="0" fill="hold" nodeType="after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childTnLst>
                          </p:cTn>
                        </p:par>
                        <p:par>
                          <p:cTn id="66" fill="hold">
                            <p:stCondLst>
                              <p:cond delay="5000"/>
                            </p:stCondLst>
                            <p:childTnLst>
                              <p:par>
                                <p:cTn id="67" presetID="10" presetClass="exit" presetSubtype="0" fill="hold" nodeType="afterEffect">
                                  <p:stCondLst>
                                    <p:cond delay="0"/>
                                  </p:stCondLst>
                                  <p:childTnLst>
                                    <p:animEffect transition="out" filter="fade">
                                      <p:cBhvr>
                                        <p:cTn id="68" dur="500"/>
                                        <p:tgtEl>
                                          <p:spTgt spid="55"/>
                                        </p:tgtEl>
                                      </p:cBhvr>
                                    </p:animEffect>
                                    <p:set>
                                      <p:cBhvr>
                                        <p:cTn id="69" dur="1" fill="hold">
                                          <p:stCondLst>
                                            <p:cond delay="499"/>
                                          </p:stCondLst>
                                        </p:cTn>
                                        <p:tgtEl>
                                          <p:spTgt spid="55"/>
                                        </p:tgtEl>
                                        <p:attrNameLst>
                                          <p:attrName>style.visibility</p:attrName>
                                        </p:attrNameLst>
                                      </p:cBhvr>
                                      <p:to>
                                        <p:strVal val="hidden"/>
                                      </p:to>
                                    </p:set>
                                  </p:childTnLst>
                                </p:cTn>
                              </p:par>
                              <p:par>
                                <p:cTn id="70" presetID="49" presetClass="path" presetSubtype="0" accel="50000" decel="50000" fill="hold" nodeType="withEffect">
                                  <p:stCondLst>
                                    <p:cond delay="0"/>
                                  </p:stCondLst>
                                  <p:childTnLst>
                                    <p:animMotion origin="layout" path="M -4.375E-6 3.33333E-6 L 0.13334 0.18055 " pathEditMode="relative" rAng="0" ptsTypes="AA">
                                      <p:cBhvr>
                                        <p:cTn id="71" dur="3000" fill="hold"/>
                                        <p:tgtEl>
                                          <p:spTgt spid="44"/>
                                        </p:tgtEl>
                                        <p:attrNameLst>
                                          <p:attrName>ppt_x</p:attrName>
                                          <p:attrName>ppt_y</p:attrName>
                                        </p:attrNameLst>
                                      </p:cBhvr>
                                      <p:rCtr x="6667" y="9028"/>
                                    </p:animMotion>
                                  </p:childTnLst>
                                </p:cTn>
                              </p:par>
                              <p:par>
                                <p:cTn id="72" presetID="42" presetClass="path" presetSubtype="0" accel="50000" decel="50000" fill="hold" nodeType="withEffect">
                                  <p:stCondLst>
                                    <p:cond delay="0"/>
                                  </p:stCondLst>
                                  <p:childTnLst>
                                    <p:animMotion origin="layout" path="M 4.58333E-6 4.44444E-6 L -0.01055 0.29652 " pathEditMode="relative" rAng="0" ptsTypes="AA">
                                      <p:cBhvr>
                                        <p:cTn id="73" dur="3000" fill="hold"/>
                                        <p:tgtEl>
                                          <p:spTgt spid="52"/>
                                        </p:tgtEl>
                                        <p:attrNameLst>
                                          <p:attrName>ppt_x</p:attrName>
                                          <p:attrName>ppt_y</p:attrName>
                                        </p:attrNameLst>
                                      </p:cBhvr>
                                      <p:rCtr x="-534" y="14815"/>
                                    </p:animMotion>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Preparando</a:t>
            </a:r>
            <a:r>
              <a:rPr lang="en-US" dirty="0"/>
              <a:t> e </a:t>
            </a:r>
            <a:r>
              <a:rPr lang="en-US" dirty="0" err="1"/>
              <a:t>configurando</a:t>
            </a:r>
            <a:r>
              <a:rPr lang="en-US" dirty="0"/>
              <a:t> </a:t>
            </a:r>
            <a:r>
              <a:rPr lang="en-US" dirty="0" err="1"/>
              <a:t>ambientes</a:t>
            </a:r>
            <a:r>
              <a:rPr lang="en-US" dirty="0"/>
              <a:t> de staging</a:t>
            </a:r>
            <a:br>
              <a:rPr lang="en-US" dirty="0"/>
            </a:br>
            <a:endParaRPr lang="en-US" dirty="0"/>
          </a:p>
        </p:txBody>
      </p:sp>
    </p:spTree>
    <p:extLst>
      <p:ext uri="{BB962C8B-B14F-4D97-AF65-F5344CB8AC3E}">
        <p14:creationId xmlns:p14="http://schemas.microsoft.com/office/powerpoint/2010/main" val="2199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Configurando</a:t>
            </a:r>
            <a:r>
              <a:rPr lang="en-US" dirty="0"/>
              <a:t> e </a:t>
            </a:r>
            <a:r>
              <a:rPr lang="en-US" dirty="0" err="1"/>
              <a:t>Monitorando</a:t>
            </a:r>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018592" y="3819024"/>
            <a:ext cx="780290" cy="780290"/>
          </a:xfrm>
          <a:prstGeom prst="rect">
            <a:avLst/>
          </a:prstGeom>
        </p:spPr>
      </p:pic>
      <p:pic>
        <p:nvPicPr>
          <p:cNvPr id="6" name="Picture 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27484"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1036376" y="3819024"/>
            <a:ext cx="780290" cy="780290"/>
          </a:xfrm>
          <a:prstGeom prst="rect">
            <a:avLst/>
          </a:prstGeom>
        </p:spPr>
      </p:pic>
    </p:spTree>
    <p:extLst>
      <p:ext uri="{BB962C8B-B14F-4D97-AF65-F5344CB8AC3E}">
        <p14:creationId xmlns:p14="http://schemas.microsoft.com/office/powerpoint/2010/main" val="3043789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sp>
        <p:nvSpPr>
          <p:cNvPr id="3" name="Content Placeholder 2"/>
          <p:cNvSpPr>
            <a:spLocks noGrp="1"/>
          </p:cNvSpPr>
          <p:nvPr>
            <p:ph sz="quarter" idx="10"/>
          </p:nvPr>
        </p:nvSpPr>
        <p:spPr/>
        <p:txBody>
          <a:bodyPr/>
          <a:lstStyle/>
          <a:p>
            <a:pPr lvl="0"/>
            <a:r>
              <a:rPr lang="en-US" dirty="0">
                <a:solidFill>
                  <a:srgbClr val="000000"/>
                </a:solidFill>
              </a:rPr>
              <a:t>Web Hosting Plans can logically group Websites </a:t>
            </a:r>
            <a:br>
              <a:rPr lang="en-US" dirty="0">
                <a:solidFill>
                  <a:srgbClr val="000000"/>
                </a:solidFill>
              </a:rPr>
            </a:br>
            <a:r>
              <a:rPr lang="en-US" dirty="0">
                <a:solidFill>
                  <a:srgbClr val="000000"/>
                </a:solidFill>
              </a:rPr>
              <a:t>within a subscription.</a:t>
            </a:r>
          </a:p>
          <a:p>
            <a:pPr lvl="1"/>
            <a:r>
              <a:rPr lang="en-US" dirty="0">
                <a:solidFill>
                  <a:srgbClr val="000000"/>
                </a:solidFill>
              </a:rPr>
              <a:t>Characteristics such as features, capacity and tiers are shared amongst the Website instance in the group.</a:t>
            </a:r>
          </a:p>
          <a:p>
            <a:pPr lvl="0"/>
            <a:r>
              <a:rPr lang="en-US" dirty="0">
                <a:solidFill>
                  <a:srgbClr val="000000"/>
                </a:solidFill>
              </a:rPr>
              <a:t>Zero-to-many Web Hosting Plans can exist in a Resource Group and Zero-to-many Websites can exist in a Web Hosting Plan.</a:t>
            </a:r>
          </a:p>
          <a:p>
            <a:pPr lvl="1"/>
            <a:endParaRPr lang="en-US" dirty="0">
              <a:solidFill>
                <a:srgbClr val="000000"/>
              </a:solidFill>
            </a:endParaRPr>
          </a:p>
          <a:p>
            <a:endParaRPr lang="en-US" dirty="0"/>
          </a:p>
        </p:txBody>
      </p:sp>
    </p:spTree>
    <p:extLst>
      <p:ext uri="{BB962C8B-B14F-4D97-AF65-F5344CB8AC3E}">
        <p14:creationId xmlns:p14="http://schemas.microsoft.com/office/powerpoint/2010/main" val="128761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223462134"/>
              </p:ext>
            </p:extLst>
          </p:nvPr>
        </p:nvGraphicFramePr>
        <p:xfrm>
          <a:off x="1044236" y="1211445"/>
          <a:ext cx="10059193" cy="4618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964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Gerenciando</a:t>
            </a:r>
            <a:r>
              <a:rPr lang="en-US" dirty="0"/>
              <a:t> Web Hosting Plans (</a:t>
            </a:r>
            <a:r>
              <a:rPr lang="en-US" dirty="0" err="1"/>
              <a:t>Planos</a:t>
            </a:r>
            <a:r>
              <a:rPr lang="en-US" dirty="0"/>
              <a:t> de </a:t>
            </a:r>
            <a:r>
              <a:rPr lang="en-US" dirty="0" err="1"/>
              <a:t>Hospedagens</a:t>
            </a:r>
            <a:r>
              <a:rPr lang="en-US" dirty="0"/>
              <a:t>)</a:t>
            </a:r>
            <a:br>
              <a:rPr lang="en-US" dirty="0"/>
            </a:br>
            <a:endParaRPr lang="en-US" dirty="0"/>
          </a:p>
        </p:txBody>
      </p:sp>
    </p:spTree>
    <p:extLst>
      <p:ext uri="{BB962C8B-B14F-4D97-AF65-F5344CB8AC3E}">
        <p14:creationId xmlns:p14="http://schemas.microsoft.com/office/powerpoint/2010/main" val="1527230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53226" y="1330656"/>
            <a:ext cx="2743200" cy="639762"/>
          </a:xfrm>
        </p:spPr>
        <p:txBody>
          <a:bodyPr/>
          <a:lstStyle/>
          <a:p>
            <a:r>
              <a:rPr lang="en-US" dirty="0"/>
              <a:t>Portal </a:t>
            </a:r>
            <a:r>
              <a:rPr lang="en-US" dirty="0" err="1"/>
              <a:t>Atual</a:t>
            </a:r>
            <a:endParaRPr lang="en-US" dirty="0"/>
          </a:p>
        </p:txBody>
      </p:sp>
      <p:sp>
        <p:nvSpPr>
          <p:cNvPr id="7" name="Text Placeholder 6"/>
          <p:cNvSpPr>
            <a:spLocks noGrp="1"/>
          </p:cNvSpPr>
          <p:nvPr>
            <p:ph type="body" sz="quarter" idx="3"/>
          </p:nvPr>
        </p:nvSpPr>
        <p:spPr>
          <a:xfrm>
            <a:off x="6345807" y="1330656"/>
            <a:ext cx="2743200" cy="639762"/>
          </a:xfrm>
        </p:spPr>
        <p:txBody>
          <a:bodyPr/>
          <a:lstStyle/>
          <a:p>
            <a:r>
              <a:rPr lang="en-US" dirty="0"/>
              <a:t>Novo Portal</a:t>
            </a:r>
          </a:p>
        </p:txBody>
      </p:sp>
      <p:sp>
        <p:nvSpPr>
          <p:cNvPr id="2" name="Title 1"/>
          <p:cNvSpPr>
            <a:spLocks noGrp="1"/>
          </p:cNvSpPr>
          <p:nvPr>
            <p:ph type="title"/>
          </p:nvPr>
        </p:nvSpPr>
        <p:spPr/>
        <p:txBody>
          <a:bodyPr>
            <a:normAutofit/>
          </a:bodyPr>
          <a:lstStyle/>
          <a:p>
            <a:r>
              <a:rPr lang="en-US" dirty="0" err="1"/>
              <a:t>Configurando</a:t>
            </a:r>
            <a:r>
              <a:rPr lang="en-US" dirty="0"/>
              <a:t> </a:t>
            </a:r>
            <a:r>
              <a:rPr lang="en-US" dirty="0" err="1"/>
              <a:t>WebApps</a:t>
            </a:r>
            <a:endParaRPr lang="en-US" dirty="0"/>
          </a:p>
        </p:txBody>
      </p:sp>
      <p:pic>
        <p:nvPicPr>
          <p:cNvPr id="12" name="Content Placeholder 10"/>
          <p:cNvPicPr>
            <a:picLocks noGrp="1" noChangeAspect="1"/>
          </p:cNvPicPr>
          <p:nvPr>
            <p:ph sz="half" idx="2"/>
          </p:nvPr>
        </p:nvPicPr>
        <p:blipFill rotWithShape="1">
          <a:blip r:embed="rId3"/>
          <a:srcRect t="1" r="22516" b="1256"/>
          <a:stretch/>
        </p:blipFill>
        <p:spPr>
          <a:xfrm>
            <a:off x="1973066" y="2085693"/>
            <a:ext cx="4023360" cy="4016273"/>
          </a:xfrm>
          <a:prstGeom prst="rect">
            <a:avLst/>
          </a:prstGeom>
        </p:spPr>
      </p:pic>
      <p:pic>
        <p:nvPicPr>
          <p:cNvPr id="17" name="Content Placeholder 16"/>
          <p:cNvPicPr>
            <a:picLocks noGrp="1" noChangeAspect="1"/>
          </p:cNvPicPr>
          <p:nvPr>
            <p:ph sz="quarter" idx="4"/>
          </p:nvPr>
        </p:nvPicPr>
        <p:blipFill rotWithShape="1">
          <a:blip r:embed="rId4"/>
          <a:srcRect t="6814"/>
          <a:stretch/>
        </p:blipFill>
        <p:spPr>
          <a:xfrm>
            <a:off x="6345807" y="2054508"/>
            <a:ext cx="4020121" cy="4047458"/>
          </a:xfrm>
          <a:prstGeom prst="rect">
            <a:avLst/>
          </a:prstGeom>
        </p:spPr>
      </p:pic>
    </p:spTree>
    <p:extLst>
      <p:ext uri="{BB962C8B-B14F-4D97-AF65-F5344CB8AC3E}">
        <p14:creationId xmlns:p14="http://schemas.microsoft.com/office/powerpoint/2010/main" val="2931247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a:t>Diagnostics &amp; Monitoring</a:t>
            </a:r>
          </a:p>
        </p:txBody>
      </p:sp>
      <p:sp>
        <p:nvSpPr>
          <p:cNvPr id="10" name="Rectangle 9"/>
          <p:cNvSpPr/>
          <p:nvPr/>
        </p:nvSpPr>
        <p:spPr bwMode="auto">
          <a:xfrm>
            <a:off x="1974074"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HTTP Logs</a:t>
            </a:r>
          </a:p>
        </p:txBody>
      </p:sp>
      <p:sp>
        <p:nvSpPr>
          <p:cNvPr id="11" name="Freeform 88"/>
          <p:cNvSpPr>
            <a:spLocks noEditPoints="1"/>
          </p:cNvSpPr>
          <p:nvPr/>
        </p:nvSpPr>
        <p:spPr bwMode="black">
          <a:xfrm>
            <a:off x="1901981"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3" name="Rectangle 12"/>
          <p:cNvSpPr/>
          <p:nvPr/>
        </p:nvSpPr>
        <p:spPr bwMode="auto">
          <a:xfrm>
            <a:off x="4808066"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Error Logs</a:t>
            </a:r>
          </a:p>
        </p:txBody>
      </p:sp>
      <p:sp>
        <p:nvSpPr>
          <p:cNvPr id="14" name="Freeform 88"/>
          <p:cNvSpPr>
            <a:spLocks noEditPoints="1"/>
          </p:cNvSpPr>
          <p:nvPr/>
        </p:nvSpPr>
        <p:spPr bwMode="black">
          <a:xfrm>
            <a:off x="4735973"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6" name="Rectangle 15"/>
          <p:cNvSpPr/>
          <p:nvPr/>
        </p:nvSpPr>
        <p:spPr bwMode="auto">
          <a:xfrm>
            <a:off x="7642058"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Portal Monitoring</a:t>
            </a:r>
          </a:p>
        </p:txBody>
      </p:sp>
      <p:sp>
        <p:nvSpPr>
          <p:cNvPr id="17" name="Freeform 88"/>
          <p:cNvSpPr>
            <a:spLocks noEditPoints="1"/>
          </p:cNvSpPr>
          <p:nvPr/>
        </p:nvSpPr>
        <p:spPr bwMode="black">
          <a:xfrm>
            <a:off x="7569965"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1"/>
            <a:ext cx="1553889" cy="648707"/>
          </a:xfrm>
          <a:prstGeom prst="rect">
            <a:avLst/>
          </a:prstGeom>
        </p:spPr>
      </p:pic>
      <p:sp>
        <p:nvSpPr>
          <p:cNvPr id="36" name="Rectangle 35"/>
          <p:cNvSpPr/>
          <p:nvPr/>
        </p:nvSpPr>
        <p:spPr bwMode="auto">
          <a:xfrm>
            <a:off x="6261109"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Application Insights</a:t>
            </a:r>
          </a:p>
        </p:txBody>
      </p:sp>
      <p:sp>
        <p:nvSpPr>
          <p:cNvPr id="37" name="Freeform 88"/>
          <p:cNvSpPr>
            <a:spLocks noEditPoints="1"/>
          </p:cNvSpPr>
          <p:nvPr/>
        </p:nvSpPr>
        <p:spPr bwMode="black">
          <a:xfrm>
            <a:off x="6189016"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21" name="Rectangle 20"/>
          <p:cNvSpPr/>
          <p:nvPr/>
        </p:nvSpPr>
        <p:spPr bwMode="auto">
          <a:xfrm>
            <a:off x="3424397"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Log Streaming</a:t>
            </a:r>
          </a:p>
        </p:txBody>
      </p:sp>
      <p:sp>
        <p:nvSpPr>
          <p:cNvPr id="22" name="Freeform 88"/>
          <p:cNvSpPr>
            <a:spLocks noEditPoints="1"/>
          </p:cNvSpPr>
          <p:nvPr/>
        </p:nvSpPr>
        <p:spPr bwMode="black">
          <a:xfrm>
            <a:off x="3352304"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7645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Azure</a:t>
            </a:r>
            <a:r>
              <a:rPr lang="pt-BR" dirty="0"/>
              <a:t> </a:t>
            </a:r>
            <a:r>
              <a:rPr lang="pt-BR" dirty="0" err="1"/>
              <a:t>App</a:t>
            </a:r>
            <a:r>
              <a:rPr lang="pt-BR" dirty="0"/>
              <a:t> Service</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800106" y="3656213"/>
            <a:ext cx="1105911" cy="1105911"/>
          </a:xfrm>
          <a:prstGeom prst="rect">
            <a:avLst/>
          </a:prstGeom>
        </p:spPr>
      </p:pic>
    </p:spTree>
    <p:extLst>
      <p:ext uri="{BB962C8B-B14F-4D97-AF65-F5344CB8AC3E}">
        <p14:creationId xmlns:p14="http://schemas.microsoft.com/office/powerpoint/2010/main" val="1387792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379511" y="1371601"/>
            <a:ext cx="3784275" cy="4953001"/>
          </a:xfrm>
        </p:spPr>
        <p:txBody>
          <a:bodyPr/>
          <a:lstStyle/>
          <a:p>
            <a:r>
              <a:rPr lang="en-US" dirty="0" err="1"/>
              <a:t>Automação</a:t>
            </a:r>
            <a:endParaRPr lang="en-US" dirty="0"/>
          </a:p>
          <a:p>
            <a:pPr lvl="1"/>
            <a:r>
              <a:rPr lang="en-US" dirty="0"/>
              <a:t>PowerShell</a:t>
            </a:r>
          </a:p>
          <a:p>
            <a:pPr lvl="1"/>
            <a:r>
              <a:rPr lang="en-US" dirty="0" err="1"/>
              <a:t>Bibliotecas</a:t>
            </a:r>
            <a:r>
              <a:rPr lang="en-US" dirty="0"/>
              <a:t> </a:t>
            </a:r>
            <a:r>
              <a:rPr lang="en-US" dirty="0" err="1"/>
              <a:t>Cliente</a:t>
            </a:r>
            <a:r>
              <a:rPr lang="en-US" dirty="0"/>
              <a:t> (Client Libraries)</a:t>
            </a:r>
          </a:p>
          <a:p>
            <a:pPr lvl="2"/>
            <a:r>
              <a:rPr lang="en-US" dirty="0"/>
              <a:t>.NET, Java, Python</a:t>
            </a:r>
          </a:p>
          <a:p>
            <a:pPr lvl="1"/>
            <a:r>
              <a:rPr lang="en-US" dirty="0" err="1"/>
              <a:t>Xplat</a:t>
            </a:r>
            <a:r>
              <a:rPr lang="en-US" dirty="0"/>
              <a:t> CLI</a:t>
            </a:r>
          </a:p>
          <a:p>
            <a:r>
              <a:rPr lang="en-US" dirty="0"/>
              <a:t>IDE</a:t>
            </a:r>
          </a:p>
          <a:p>
            <a:pPr lvl="1"/>
            <a:r>
              <a:rPr lang="en-US" dirty="0"/>
              <a:t>Visual Studio</a:t>
            </a:r>
          </a:p>
        </p:txBody>
      </p:sp>
      <p:pic>
        <p:nvPicPr>
          <p:cNvPr id="9" name="Content Placeholder 8"/>
          <p:cNvPicPr>
            <a:picLocks noGrp="1" noChangeAspect="1"/>
          </p:cNvPicPr>
          <p:nvPr>
            <p:ph sz="quarter" idx="4"/>
          </p:nvPr>
        </p:nvPicPr>
        <p:blipFill rotWithShape="1">
          <a:blip r:embed="rId2"/>
          <a:srcRect t="16763"/>
          <a:stretch/>
        </p:blipFill>
        <p:spPr>
          <a:xfrm>
            <a:off x="4161792" y="2188030"/>
            <a:ext cx="7742154" cy="4136572"/>
          </a:xfrm>
          <a:prstGeom prst="rect">
            <a:avLst/>
          </a:prstGeom>
        </p:spPr>
      </p:pic>
      <p:sp>
        <p:nvSpPr>
          <p:cNvPr id="6" name="Title 5"/>
          <p:cNvSpPr>
            <a:spLocks noGrp="1"/>
          </p:cNvSpPr>
          <p:nvPr>
            <p:ph type="title"/>
          </p:nvPr>
        </p:nvSpPr>
        <p:spPr/>
        <p:txBody>
          <a:bodyPr/>
          <a:lstStyle/>
          <a:p>
            <a:r>
              <a:rPr lang="en-US" dirty="0" err="1"/>
              <a:t>Configurando</a:t>
            </a:r>
            <a:r>
              <a:rPr lang="en-US" dirty="0"/>
              <a:t> </a:t>
            </a:r>
            <a:r>
              <a:rPr lang="en-US" dirty="0" err="1"/>
              <a:t>WebApps</a:t>
            </a:r>
            <a:endParaRPr lang="en-US" dirty="0"/>
          </a:p>
        </p:txBody>
      </p:sp>
    </p:spTree>
    <p:extLst>
      <p:ext uri="{BB962C8B-B14F-4D97-AF65-F5344CB8AC3E}">
        <p14:creationId xmlns:p14="http://schemas.microsoft.com/office/powerpoint/2010/main" val="546445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Log Streaming e Remote Debugging </a:t>
            </a:r>
            <a:br>
              <a:rPr lang="en-US" dirty="0"/>
            </a:br>
            <a:endParaRPr lang="en-US" dirty="0"/>
          </a:p>
        </p:txBody>
      </p:sp>
    </p:spTree>
    <p:extLst>
      <p:ext uri="{BB962C8B-B14F-4D97-AF65-F5344CB8AC3E}">
        <p14:creationId xmlns:p14="http://schemas.microsoft.com/office/powerpoint/2010/main" val="280720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Jobs</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731754" y="3534671"/>
            <a:ext cx="1348995" cy="1348995"/>
          </a:xfrm>
          <a:prstGeom prst="rect">
            <a:avLst/>
          </a:prstGeom>
        </p:spPr>
      </p:pic>
    </p:spTree>
    <p:extLst>
      <p:ext uri="{BB962C8B-B14F-4D97-AF65-F5344CB8AC3E}">
        <p14:creationId xmlns:p14="http://schemas.microsoft.com/office/powerpoint/2010/main" val="2739309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Jobs</a:t>
            </a:r>
          </a:p>
        </p:txBody>
      </p:sp>
      <p:sp>
        <p:nvSpPr>
          <p:cNvPr id="6" name="Content Placeholder 5"/>
          <p:cNvSpPr>
            <a:spLocks noGrp="1"/>
          </p:cNvSpPr>
          <p:nvPr>
            <p:ph sz="quarter" idx="10"/>
          </p:nvPr>
        </p:nvSpPr>
        <p:spPr/>
        <p:txBody>
          <a:bodyPr/>
          <a:lstStyle/>
          <a:p>
            <a:r>
              <a:rPr lang="pt-BR" dirty="0"/>
              <a:t>Host (Hospedagem) e agendamento de tarefas em um </a:t>
            </a:r>
            <a:r>
              <a:rPr lang="pt-BR" dirty="0" err="1"/>
              <a:t>WebApp</a:t>
            </a:r>
            <a:r>
              <a:rPr lang="pt-BR" dirty="0"/>
              <a:t> Existente;</a:t>
            </a:r>
            <a:endParaRPr lang="en-US" dirty="0"/>
          </a:p>
          <a:p>
            <a:r>
              <a:rPr lang="en-US" dirty="0" err="1"/>
              <a:t>Disparado</a:t>
            </a:r>
            <a:r>
              <a:rPr lang="en-US" dirty="0"/>
              <a:t> </a:t>
            </a:r>
            <a:r>
              <a:rPr lang="en-US" dirty="0" err="1"/>
              <a:t>uma</a:t>
            </a:r>
            <a:r>
              <a:rPr lang="en-US" dirty="0"/>
              <a:t> </a:t>
            </a:r>
            <a:r>
              <a:rPr lang="en-US" dirty="0" err="1"/>
              <a:t>vez</a:t>
            </a:r>
            <a:r>
              <a:rPr lang="en-US" dirty="0"/>
              <a:t>, </a:t>
            </a:r>
            <a:r>
              <a:rPr lang="en-US" dirty="0" err="1"/>
              <a:t>por</a:t>
            </a:r>
            <a:r>
              <a:rPr lang="en-US" dirty="0"/>
              <a:t> </a:t>
            </a:r>
            <a:r>
              <a:rPr lang="en-US" dirty="0" err="1"/>
              <a:t>agendamento</a:t>
            </a:r>
            <a:r>
              <a:rPr lang="en-US" dirty="0"/>
              <a:t> </a:t>
            </a:r>
            <a:r>
              <a:rPr lang="en-US" dirty="0" err="1"/>
              <a:t>ou</a:t>
            </a:r>
            <a:r>
              <a:rPr lang="en-US" dirty="0"/>
              <a:t> </a:t>
            </a:r>
            <a:r>
              <a:rPr lang="en-US" dirty="0" err="1"/>
              <a:t>rodar</a:t>
            </a:r>
            <a:r>
              <a:rPr lang="en-US" dirty="0"/>
              <a:t> </a:t>
            </a:r>
            <a:r>
              <a:rPr lang="en-US" dirty="0" err="1"/>
              <a:t>continuamente</a:t>
            </a:r>
            <a:r>
              <a:rPr lang="en-US" dirty="0"/>
              <a:t>;</a:t>
            </a:r>
          </a:p>
          <a:p>
            <a:r>
              <a:rPr lang="pt-BR" dirty="0"/>
              <a:t>Experiência através de </a:t>
            </a:r>
            <a:r>
              <a:rPr lang="pt-BR" dirty="0" err="1"/>
              <a:t>Dashboard</a:t>
            </a:r>
            <a:r>
              <a:rPr lang="pt-BR" dirty="0"/>
              <a:t>;</a:t>
            </a:r>
            <a:endParaRPr lang="en-US" dirty="0"/>
          </a:p>
          <a:p>
            <a:r>
              <a:rPr lang="en-US" dirty="0"/>
              <a:t>.NET SDK e Templates de </a:t>
            </a:r>
            <a:r>
              <a:rPr lang="en-US" dirty="0" err="1"/>
              <a:t>Projeto</a:t>
            </a:r>
            <a:r>
              <a:rPr lang="en-US" dirty="0"/>
              <a:t> do Visual Studio;</a:t>
            </a:r>
          </a:p>
          <a:p>
            <a:r>
              <a:rPr lang="en-US" dirty="0" err="1"/>
              <a:t>Método</a:t>
            </a:r>
            <a:r>
              <a:rPr lang="en-US" dirty="0"/>
              <a:t> de Binding para o Azure Services</a:t>
            </a:r>
          </a:p>
          <a:p>
            <a:pPr lvl="1"/>
            <a:r>
              <a:rPr lang="en-US" dirty="0"/>
              <a:t>Blobs</a:t>
            </a:r>
          </a:p>
          <a:p>
            <a:pPr lvl="1"/>
            <a:r>
              <a:rPr lang="en-US" dirty="0"/>
              <a:t>Queues</a:t>
            </a:r>
          </a:p>
          <a:p>
            <a:endParaRPr lang="en-US" dirty="0"/>
          </a:p>
          <a:p>
            <a:endParaRPr lang="en-US" dirty="0"/>
          </a:p>
          <a:p>
            <a:endParaRPr lang="en-US" dirty="0"/>
          </a:p>
        </p:txBody>
      </p:sp>
    </p:spTree>
    <p:extLst>
      <p:ext uri="{BB962C8B-B14F-4D97-AF65-F5344CB8AC3E}">
        <p14:creationId xmlns:p14="http://schemas.microsoft.com/office/powerpoint/2010/main" val="1765356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Autofit/>
          </a:bodyPr>
          <a:lstStyle/>
          <a:p>
            <a:pPr marL="252000">
              <a:spcBef>
                <a:spcPts val="0"/>
              </a:spcBef>
            </a:pPr>
            <a:r>
              <a:rPr lang="en-US" sz="4400" dirty="0"/>
              <a:t>Light-weight CPU Intensive Tasks</a:t>
            </a: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1041" y="4174969"/>
            <a:ext cx="780290" cy="780290"/>
          </a:xfrm>
          <a:prstGeom prst="rect">
            <a:avLst/>
          </a:prstGeom>
        </p:spPr>
      </p:pic>
      <p:sp>
        <p:nvSpPr>
          <p:cNvPr id="43" name="AutoShape 2" descr="Image result for exe icon"/>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44" name="AutoShape 4" descr="Image result for exe icon"/>
          <p:cNvSpPr>
            <a:spLocks noChangeAspect="1" noChangeArrowheads="1"/>
          </p:cNvSpPr>
          <p:nvPr/>
        </p:nvSpPr>
        <p:spPr bwMode="auto">
          <a:xfrm>
            <a:off x="12065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grpSp>
        <p:nvGrpSpPr>
          <p:cNvPr id="46" name="Group 45"/>
          <p:cNvGrpSpPr/>
          <p:nvPr/>
        </p:nvGrpSpPr>
        <p:grpSpPr>
          <a:xfrm>
            <a:off x="527657" y="1269452"/>
            <a:ext cx="9606527" cy="1075147"/>
            <a:chOff x="567531" y="3258922"/>
            <a:chExt cx="10642799" cy="1516298"/>
          </a:xfrm>
        </p:grpSpPr>
        <p:grpSp>
          <p:nvGrpSpPr>
            <p:cNvPr id="47" name="Group 46"/>
            <p:cNvGrpSpPr/>
            <p:nvPr/>
          </p:nvGrpSpPr>
          <p:grpSpPr>
            <a:xfrm>
              <a:off x="567531" y="3276179"/>
              <a:ext cx="1975181" cy="1499041"/>
              <a:chOff x="567531" y="3290916"/>
              <a:chExt cx="1975181" cy="1499041"/>
            </a:xfrm>
          </p:grpSpPr>
          <p:pic>
            <p:nvPicPr>
              <p:cNvPr id="66" name="Picture 65" descr="http://static2.xdeb.org/sites/default/files/blog_image_gallery/termin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1670" y="3290916"/>
                <a:ext cx="941247" cy="9412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10"/>
              <p:cNvSpPr txBox="1"/>
              <p:nvPr/>
            </p:nvSpPr>
            <p:spPr>
              <a:xfrm>
                <a:off x="567531" y="4269082"/>
                <a:ext cx="19751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run.cmd, run.bat</a:t>
                </a:r>
              </a:p>
            </p:txBody>
          </p:sp>
        </p:grpSp>
        <p:grpSp>
          <p:nvGrpSpPr>
            <p:cNvPr id="48" name="Group 47"/>
            <p:cNvGrpSpPr/>
            <p:nvPr/>
          </p:nvGrpSpPr>
          <p:grpSpPr>
            <a:xfrm>
              <a:off x="2718720" y="3322937"/>
              <a:ext cx="987769" cy="1451682"/>
              <a:chOff x="2320559" y="3383229"/>
              <a:chExt cx="987769" cy="1451682"/>
            </a:xfrm>
          </p:grpSpPr>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479" y="3383229"/>
                <a:ext cx="699005" cy="780288"/>
              </a:xfrm>
              <a:prstGeom prst="rect">
                <a:avLst/>
              </a:prstGeom>
            </p:spPr>
          </p:pic>
          <p:sp>
            <p:nvSpPr>
              <p:cNvPr id="65" name="TextBox 11"/>
              <p:cNvSpPr txBox="1"/>
              <p:nvPr/>
            </p:nvSpPr>
            <p:spPr>
              <a:xfrm>
                <a:off x="2320559" y="4314036"/>
                <a:ext cx="987769"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run.exe</a:t>
                </a:r>
              </a:p>
            </p:txBody>
          </p:sp>
        </p:grpSp>
        <p:grpSp>
          <p:nvGrpSpPr>
            <p:cNvPr id="49" name="Group 48"/>
            <p:cNvGrpSpPr/>
            <p:nvPr/>
          </p:nvGrpSpPr>
          <p:grpSpPr>
            <a:xfrm>
              <a:off x="3987232" y="3258922"/>
              <a:ext cx="1007302" cy="1515697"/>
              <a:chOff x="3640103" y="3255198"/>
              <a:chExt cx="1007302" cy="1515697"/>
            </a:xfrm>
          </p:grpSpPr>
          <p:pic>
            <p:nvPicPr>
              <p:cNvPr id="62" name="Picture 61" descr="http://ts2.mm.bing.net/th?id=HN.608047454047176771&amp;w=161&amp;h=164&amp;c=7&amp;rs=1&amp;pid=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103" y="3255198"/>
                <a:ext cx="994156" cy="1012681"/>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15"/>
              <p:cNvSpPr txBox="1"/>
              <p:nvPr/>
            </p:nvSpPr>
            <p:spPr>
              <a:xfrm>
                <a:off x="3693381" y="4250020"/>
                <a:ext cx="954024"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run.ps1</a:t>
                </a:r>
              </a:p>
            </p:txBody>
          </p:sp>
        </p:grpSp>
        <p:grpSp>
          <p:nvGrpSpPr>
            <p:cNvPr id="50" name="Group 49"/>
            <p:cNvGrpSpPr/>
            <p:nvPr/>
          </p:nvGrpSpPr>
          <p:grpSpPr>
            <a:xfrm>
              <a:off x="5363054" y="3294879"/>
              <a:ext cx="912520" cy="1479740"/>
              <a:chOff x="5102707" y="3328315"/>
              <a:chExt cx="912520" cy="1479740"/>
            </a:xfrm>
          </p:grpSpPr>
          <p:pic>
            <p:nvPicPr>
              <p:cNvPr id="60" name="Picture 59" descr="http://secpod.org/blog/wp-content/uploads/2014/09/bash_she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2707" y="3328315"/>
                <a:ext cx="890119" cy="890119"/>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16"/>
              <p:cNvSpPr txBox="1"/>
              <p:nvPr/>
            </p:nvSpPr>
            <p:spPr>
              <a:xfrm>
                <a:off x="5158877" y="4287180"/>
                <a:ext cx="856350"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run.sh</a:t>
                </a:r>
              </a:p>
            </p:txBody>
          </p:sp>
        </p:grpSp>
        <p:grpSp>
          <p:nvGrpSpPr>
            <p:cNvPr id="51" name="Group 50"/>
            <p:cNvGrpSpPr/>
            <p:nvPr/>
          </p:nvGrpSpPr>
          <p:grpSpPr>
            <a:xfrm>
              <a:off x="6634839" y="3352382"/>
              <a:ext cx="1206349" cy="1422237"/>
              <a:chOff x="6461274" y="3449567"/>
              <a:chExt cx="1206349" cy="1422237"/>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1274" y="3449567"/>
                <a:ext cx="1206349" cy="647619"/>
              </a:xfrm>
              <a:prstGeom prst="rect">
                <a:avLst/>
              </a:prstGeom>
            </p:spPr>
          </p:pic>
          <p:sp>
            <p:nvSpPr>
              <p:cNvPr id="59" name="TextBox 17"/>
              <p:cNvSpPr txBox="1"/>
              <p:nvPr/>
            </p:nvSpPr>
            <p:spPr>
              <a:xfrm>
                <a:off x="6598615" y="4350929"/>
                <a:ext cx="1044598"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latin typeface="Segoe UI Light" panose="020B0502040204020203" pitchFamily="34" charset="0"/>
                    <a:cs typeface="Segoe UI Light" panose="020B0502040204020203" pitchFamily="34" charset="0"/>
                  </a:rPr>
                  <a:t>run.php</a:t>
                </a:r>
                <a:endParaRPr lang="en-US" dirty="0">
                  <a:latin typeface="Segoe UI Light" panose="020B0502040204020203" pitchFamily="34" charset="0"/>
                  <a:cs typeface="Segoe UI Light" panose="020B0502040204020203" pitchFamily="34" charset="0"/>
                </a:endParaRPr>
              </a:p>
            </p:txBody>
          </p:sp>
        </p:grpSp>
        <p:grpSp>
          <p:nvGrpSpPr>
            <p:cNvPr id="52" name="Group 51"/>
            <p:cNvGrpSpPr/>
            <p:nvPr/>
          </p:nvGrpSpPr>
          <p:grpSpPr>
            <a:xfrm>
              <a:off x="8222854" y="3276781"/>
              <a:ext cx="1000395" cy="1497838"/>
              <a:chOff x="8136071" y="3290916"/>
              <a:chExt cx="1000395" cy="1497838"/>
            </a:xfrm>
          </p:grpSpPr>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6071" y="3290916"/>
                <a:ext cx="1000395" cy="964920"/>
              </a:xfrm>
              <a:prstGeom prst="rect">
                <a:avLst/>
              </a:prstGeom>
            </p:spPr>
          </p:pic>
          <p:sp>
            <p:nvSpPr>
              <p:cNvPr id="57" name="TextBox 56"/>
              <p:cNvSpPr txBox="1"/>
              <p:nvPr/>
            </p:nvSpPr>
            <p:spPr>
              <a:xfrm>
                <a:off x="8240743" y="4267879"/>
                <a:ext cx="879436"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run.py</a:t>
                </a:r>
              </a:p>
            </p:txBody>
          </p:sp>
        </p:grpSp>
        <p:grpSp>
          <p:nvGrpSpPr>
            <p:cNvPr id="53" name="Group 52"/>
            <p:cNvGrpSpPr/>
            <p:nvPr/>
          </p:nvGrpSpPr>
          <p:grpSpPr>
            <a:xfrm>
              <a:off x="9604913" y="3302188"/>
              <a:ext cx="1605417" cy="1468901"/>
              <a:chOff x="9604913" y="3341731"/>
              <a:chExt cx="1605417" cy="1468901"/>
            </a:xfrm>
          </p:grpSpPr>
          <p:pic>
            <p:nvPicPr>
              <p:cNvPr id="54" name="Picture 53"/>
              <p:cNvPicPr>
                <a:picLocks noChangeAspect="1"/>
              </p:cNvPicPr>
              <p:nvPr/>
            </p:nvPicPr>
            <p:blipFill>
              <a:blip r:embed="rId10"/>
              <a:stretch>
                <a:fillRect/>
              </a:stretch>
            </p:blipFill>
            <p:spPr>
              <a:xfrm>
                <a:off x="9604913" y="3341731"/>
                <a:ext cx="1605417" cy="863290"/>
              </a:xfrm>
              <a:prstGeom prst="rect">
                <a:avLst/>
              </a:prstGeom>
            </p:spPr>
          </p:pic>
          <p:sp>
            <p:nvSpPr>
              <p:cNvPr id="55" name="TextBox 19"/>
              <p:cNvSpPr txBox="1"/>
              <p:nvPr/>
            </p:nvSpPr>
            <p:spPr>
              <a:xfrm>
                <a:off x="10052395" y="4289757"/>
                <a:ext cx="7728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run.js</a:t>
                </a:r>
              </a:p>
            </p:txBody>
          </p:sp>
        </p:grpSp>
      </p:grpSp>
      <p:sp>
        <p:nvSpPr>
          <p:cNvPr id="70" name="Content Placeholder 4"/>
          <p:cNvSpPr txBox="1">
            <a:spLocks/>
          </p:cNvSpPr>
          <p:nvPr/>
        </p:nvSpPr>
        <p:spPr>
          <a:xfrm>
            <a:off x="3907352" y="3614201"/>
            <a:ext cx="908124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BlobTrigger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TableTrigger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QueueTrigger</a:t>
            </a: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err="1">
                <a:solidFill>
                  <a:schemeClr val="tx1"/>
                </a:solidFill>
                <a:latin typeface="Segoe UI Light" panose="020B0502040204020203" pitchFamily="34" charset="0"/>
                <a:cs typeface="Segoe UI Light" panose="020B0502040204020203" pitchFamily="34" charset="0"/>
              </a:rPr>
              <a:t>ServicebusTrigger</a:t>
            </a: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71" name="Content Placeholder 4"/>
          <p:cNvSpPr txBox="1">
            <a:spLocks/>
          </p:cNvSpPr>
          <p:nvPr/>
        </p:nvSpPr>
        <p:spPr>
          <a:xfrm>
            <a:off x="2748408" y="289350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Scale:</a:t>
            </a:r>
          </a:p>
        </p:txBody>
      </p:sp>
      <p:sp>
        <p:nvSpPr>
          <p:cNvPr id="72" name="Content Placeholder 4"/>
          <p:cNvSpPr txBox="1">
            <a:spLocks/>
          </p:cNvSpPr>
          <p:nvPr/>
        </p:nvSpPr>
        <p:spPr>
          <a:xfrm>
            <a:off x="3907352" y="2877021"/>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Singleton, Multi-instance</a:t>
            </a:r>
          </a:p>
        </p:txBody>
      </p:sp>
      <p:sp>
        <p:nvSpPr>
          <p:cNvPr id="73" name="Content Placeholder 4"/>
          <p:cNvSpPr txBox="1">
            <a:spLocks/>
          </p:cNvSpPr>
          <p:nvPr/>
        </p:nvSpPr>
        <p:spPr>
          <a:xfrm>
            <a:off x="2226933" y="233425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Job Type:</a:t>
            </a:r>
          </a:p>
        </p:txBody>
      </p:sp>
      <p:sp>
        <p:nvSpPr>
          <p:cNvPr id="74" name="Content Placeholder 4"/>
          <p:cNvSpPr txBox="1">
            <a:spLocks/>
          </p:cNvSpPr>
          <p:nvPr/>
        </p:nvSpPr>
        <p:spPr>
          <a:xfrm>
            <a:off x="3867178" y="2354172"/>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On-Demand, Scheduled, Continuous</a:t>
            </a:r>
          </a:p>
        </p:txBody>
      </p:sp>
      <p:sp>
        <p:nvSpPr>
          <p:cNvPr id="78" name="Content Placeholder 4"/>
          <p:cNvSpPr txBox="1">
            <a:spLocks/>
          </p:cNvSpPr>
          <p:nvPr/>
        </p:nvSpPr>
        <p:spPr>
          <a:xfrm>
            <a:off x="264283" y="3400922"/>
            <a:ext cx="3898928"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WebJobs</a:t>
            </a:r>
            <a:r>
              <a:rPr lang="en-US" sz="2800" dirty="0">
                <a:solidFill>
                  <a:schemeClr val="tx1"/>
                </a:solidFill>
                <a:latin typeface="Segoe UI Light" panose="020B0502040204020203" pitchFamily="34" charset="0"/>
                <a:cs typeface="Segoe UI Light" panose="020B0502040204020203" pitchFamily="34" charset="0"/>
              </a:rPr>
              <a:t> SDK Feature:</a:t>
            </a:r>
          </a:p>
        </p:txBody>
      </p:sp>
      <p:sp>
        <p:nvSpPr>
          <p:cNvPr id="79" name="Content Placeholder 4"/>
          <p:cNvSpPr txBox="1">
            <a:spLocks/>
          </p:cNvSpPr>
          <p:nvPr/>
        </p:nvSpPr>
        <p:spPr>
          <a:xfrm>
            <a:off x="1702873" y="4333472"/>
            <a:ext cx="247076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Deployment:</a:t>
            </a:r>
          </a:p>
        </p:txBody>
      </p:sp>
      <p:sp>
        <p:nvSpPr>
          <p:cNvPr id="80" name="Content Placeholder 4"/>
          <p:cNvSpPr txBox="1">
            <a:spLocks/>
          </p:cNvSpPr>
          <p:nvPr/>
        </p:nvSpPr>
        <p:spPr>
          <a:xfrm>
            <a:off x="3907352" y="4346439"/>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Portal, Visual Studio, CLI, </a:t>
            </a:r>
            <a:r>
              <a:rPr lang="en-US" sz="2800" dirty="0" err="1">
                <a:solidFill>
                  <a:schemeClr val="tx1"/>
                </a:solidFill>
                <a:latin typeface="Segoe UI Light" panose="020B0502040204020203" pitchFamily="34" charset="0"/>
                <a:cs typeface="Segoe UI Light" panose="020B0502040204020203" pitchFamily="34" charset="0"/>
              </a:rPr>
              <a:t>Git</a:t>
            </a:r>
            <a:endParaRPr lang="en-US" sz="28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73391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pic>
        <p:nvPicPr>
          <p:cNvPr id="10" name="Picture 9"/>
          <p:cNvPicPr>
            <a:picLocks noChangeAspect="1"/>
          </p:cNvPicPr>
          <p:nvPr/>
        </p:nvPicPr>
        <p:blipFill>
          <a:blip r:embed="rId17"/>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0"/>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1"/>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2"/>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3"/>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3469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21" name="Picture 20"/>
          <p:cNvPicPr>
            <a:picLocks noChangeAspect="1"/>
          </p:cNvPicPr>
          <p:nvPr/>
        </p:nvPicPr>
        <p:blipFill>
          <a:blip r:embed="rId5"/>
          <a:stretch>
            <a:fillRect/>
          </a:stretch>
        </p:blipFill>
        <p:spPr>
          <a:xfrm>
            <a:off x="1" y="3743009"/>
            <a:ext cx="4822369" cy="3124661"/>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0" name="Picture 9"/>
          <p:cNvPicPr>
            <a:picLocks noChangeAspect="1"/>
          </p:cNvPicPr>
          <p:nvPr/>
        </p:nvPicPr>
        <p:blipFill>
          <a:blip r:embed="rId7"/>
          <a:stretch>
            <a:fillRect/>
          </a:stretch>
        </p:blipFill>
        <p:spPr>
          <a:xfrm>
            <a:off x="6486668" y="1300403"/>
            <a:ext cx="3997065" cy="2580782"/>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7"/>
            <a:stretch>
              <a:fillRect/>
            </a:stretch>
          </p:blipFill>
          <p:spPr>
            <a:xfrm>
              <a:off x="3719625" y="-351356"/>
              <a:ext cx="2775838" cy="4134755"/>
            </a:xfrm>
            <a:prstGeom prst="rect">
              <a:avLst/>
            </a:prstGeom>
          </p:spPr>
        </p:pic>
        <p:pic>
          <p:nvPicPr>
            <p:cNvPr id="46" name="Picture 45"/>
            <p:cNvPicPr>
              <a:picLocks noChangeAspect="1"/>
            </p:cNvPicPr>
            <p:nvPr/>
          </p:nvPicPr>
          <p:blipFill>
            <a:blip r:embed="rId18"/>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19"/>
          <a:stretch>
            <a:fillRect/>
          </a:stretch>
        </p:blipFill>
        <p:spPr>
          <a:xfrm>
            <a:off x="7757324" y="4677561"/>
            <a:ext cx="1275292" cy="805448"/>
          </a:xfrm>
          <a:prstGeom prst="rect">
            <a:avLst/>
          </a:prstGeom>
        </p:spPr>
      </p:pic>
      <p:pic>
        <p:nvPicPr>
          <p:cNvPr id="41" name="Picture 40"/>
          <p:cNvPicPr>
            <a:picLocks noChangeAspect="1"/>
          </p:cNvPicPr>
          <p:nvPr/>
        </p:nvPicPr>
        <p:blipFill>
          <a:blip r:embed="rId20"/>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1"/>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2"/>
          <a:stretch>
            <a:fillRect/>
          </a:stretch>
        </p:blipFill>
        <p:spPr>
          <a:xfrm>
            <a:off x="9490000" y="6190866"/>
            <a:ext cx="702179" cy="462975"/>
          </a:xfrm>
          <a:prstGeom prst="rect">
            <a:avLst/>
          </a:prstGeom>
        </p:spPr>
      </p:pic>
      <p:pic>
        <p:nvPicPr>
          <p:cNvPr id="7" name="Picture 6"/>
          <p:cNvPicPr>
            <a:picLocks noChangeAspect="1"/>
          </p:cNvPicPr>
          <p:nvPr/>
        </p:nvPicPr>
        <p:blipFill>
          <a:blip r:embed="rId23"/>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4"/>
          <a:stretch>
            <a:fillRect/>
          </a:stretch>
        </p:blipFill>
        <p:spPr>
          <a:xfrm>
            <a:off x="9068151" y="2971109"/>
            <a:ext cx="1415845" cy="912434"/>
          </a:xfrm>
          <a:prstGeom prst="rect">
            <a:avLst/>
          </a:prstGeom>
        </p:spPr>
      </p:pic>
      <p:pic>
        <p:nvPicPr>
          <p:cNvPr id="15" name="Picture 14"/>
          <p:cNvPicPr>
            <a:picLocks noChangeAspect="1"/>
          </p:cNvPicPr>
          <p:nvPr/>
        </p:nvPicPr>
        <p:blipFill>
          <a:blip r:embed="rId25"/>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2"/>
            <a:stretch>
              <a:fillRect/>
            </a:stretch>
          </p:blipFill>
          <p:spPr>
            <a:xfrm>
              <a:off x="9827324" y="-40038"/>
              <a:ext cx="934789" cy="1104751"/>
            </a:xfrm>
            <a:prstGeom prst="rect">
              <a:avLst/>
            </a:prstGeom>
          </p:spPr>
        </p:pic>
        <p:pic>
          <p:nvPicPr>
            <p:cNvPr id="53" name="Picture 52"/>
            <p:cNvPicPr>
              <a:picLocks noChangeAspect="1"/>
            </p:cNvPicPr>
            <p:nvPr/>
          </p:nvPicPr>
          <p:blipFill>
            <a:blip r:embed="rId2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62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Criando</a:t>
            </a:r>
            <a:r>
              <a:rPr lang="en-US" dirty="0"/>
              <a:t> um </a:t>
            </a:r>
            <a:r>
              <a:rPr lang="en-US" dirty="0" err="1"/>
              <a:t>WebJob</a:t>
            </a:r>
            <a:r>
              <a:rPr lang="en-US" dirty="0"/>
              <a:t> </a:t>
            </a:r>
            <a:r>
              <a:rPr lang="en-US" dirty="0" err="1"/>
              <a:t>Básico</a:t>
            </a:r>
            <a:endParaRPr lang="en-US" dirty="0"/>
          </a:p>
        </p:txBody>
      </p:sp>
    </p:spTree>
    <p:extLst>
      <p:ext uri="{BB962C8B-B14F-4D97-AF65-F5344CB8AC3E}">
        <p14:creationId xmlns:p14="http://schemas.microsoft.com/office/powerpoint/2010/main" val="1960940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Escala</a:t>
            </a:r>
            <a:r>
              <a:rPr lang="en-US" dirty="0"/>
              <a:t> e </a:t>
            </a:r>
            <a:r>
              <a:rPr lang="en-US" dirty="0" err="1"/>
              <a:t>Resiliência</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528554" y="3366396"/>
            <a:ext cx="1685545" cy="1685545"/>
          </a:xfrm>
          <a:prstGeom prst="rect">
            <a:avLst/>
          </a:prstGeom>
        </p:spPr>
      </p:pic>
    </p:spTree>
    <p:extLst>
      <p:ext uri="{BB962C8B-B14F-4D97-AF65-F5344CB8AC3E}">
        <p14:creationId xmlns:p14="http://schemas.microsoft.com/office/powerpoint/2010/main" val="1072079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fontScale="92500" lnSpcReduction="10000"/>
          </a:bodyPr>
          <a:lstStyle/>
          <a:p>
            <a:r>
              <a:rPr lang="en-US" dirty="0" err="1"/>
              <a:t>Autoscale</a:t>
            </a:r>
            <a:endParaRPr lang="en-US" dirty="0"/>
          </a:p>
          <a:p>
            <a:pPr lvl="1"/>
            <a:r>
              <a:rPr lang="pt-BR" dirty="0"/>
              <a:t>Moldar sua solução para melhor se “encaixar/adaptar” a utilização dos recursos do </a:t>
            </a:r>
            <a:r>
              <a:rPr lang="pt-BR" dirty="0" err="1"/>
              <a:t>Azure</a:t>
            </a:r>
            <a:r>
              <a:rPr lang="pt-BR" dirty="0"/>
              <a:t> </a:t>
            </a:r>
            <a:r>
              <a:rPr lang="pt-BR" dirty="0" err="1"/>
              <a:t>WebApp</a:t>
            </a:r>
            <a:r>
              <a:rPr lang="pt-BR" dirty="0"/>
              <a:t>;</a:t>
            </a:r>
            <a:endParaRPr lang="en-US" dirty="0"/>
          </a:p>
          <a:p>
            <a:pPr lvl="1"/>
            <a:r>
              <a:rPr lang="en-US" dirty="0" err="1"/>
              <a:t>Suportado</a:t>
            </a:r>
            <a:r>
              <a:rPr lang="en-US" dirty="0"/>
              <a:t> </a:t>
            </a:r>
            <a:r>
              <a:rPr lang="en-US" dirty="0" err="1"/>
              <a:t>nas</a:t>
            </a:r>
            <a:r>
              <a:rPr lang="en-US" dirty="0"/>
              <a:t> </a:t>
            </a:r>
            <a:r>
              <a:rPr lang="en-US" dirty="0" err="1"/>
              <a:t>opções</a:t>
            </a:r>
            <a:r>
              <a:rPr lang="en-US" dirty="0"/>
              <a:t> Standard/Basic do Web Hosting Plan (Plano de </a:t>
            </a:r>
            <a:r>
              <a:rPr lang="en-US" dirty="0" err="1"/>
              <a:t>Hospedagem</a:t>
            </a:r>
            <a:r>
              <a:rPr lang="en-US" dirty="0"/>
              <a:t>)</a:t>
            </a:r>
          </a:p>
          <a:p>
            <a:pPr lvl="1"/>
            <a:r>
              <a:rPr lang="pt-BR" dirty="0"/>
              <a:t>Novo portal suporta métricas </a:t>
            </a:r>
            <a:r>
              <a:rPr lang="pt-BR" dirty="0" err="1"/>
              <a:t>extendidas</a:t>
            </a:r>
            <a:endParaRPr lang="en-US" dirty="0"/>
          </a:p>
          <a:p>
            <a:pPr lvl="2"/>
            <a:r>
              <a:rPr lang="pt-BR" dirty="0"/>
              <a:t>Percentual de memória, Tamanho das Filas no Disco, Tamanho das filas HTTP, </a:t>
            </a:r>
            <a:r>
              <a:rPr lang="en-US" dirty="0"/>
              <a:t>Data In/Out</a:t>
            </a:r>
          </a:p>
        </p:txBody>
      </p:sp>
      <p:sp>
        <p:nvSpPr>
          <p:cNvPr id="5" name="Content Placeholder 4"/>
          <p:cNvSpPr>
            <a:spLocks noGrp="1"/>
          </p:cNvSpPr>
          <p:nvPr>
            <p:ph sz="quarter" idx="4"/>
          </p:nvPr>
        </p:nvSpPr>
        <p:spPr/>
        <p:txBody>
          <a:bodyPr/>
          <a:lstStyle/>
          <a:p>
            <a:r>
              <a:rPr lang="en-US" dirty="0"/>
              <a:t>Traffic Manager</a:t>
            </a:r>
          </a:p>
          <a:p>
            <a:pPr lvl="1"/>
            <a:r>
              <a:rPr lang="en-US" dirty="0"/>
              <a:t>Load Balancer</a:t>
            </a:r>
          </a:p>
          <a:p>
            <a:pPr lvl="2"/>
            <a:r>
              <a:rPr lang="en-US" dirty="0"/>
              <a:t>Performance</a:t>
            </a:r>
          </a:p>
          <a:p>
            <a:pPr lvl="2"/>
            <a:r>
              <a:rPr lang="en-US" dirty="0"/>
              <a:t>Round Robin</a:t>
            </a:r>
          </a:p>
          <a:p>
            <a:pPr lvl="2"/>
            <a:r>
              <a:rPr lang="en-US" dirty="0"/>
              <a:t>Failover</a:t>
            </a:r>
          </a:p>
          <a:p>
            <a:pPr lvl="1"/>
            <a:r>
              <a:rPr lang="en-US" dirty="0" err="1"/>
              <a:t>Distribuir</a:t>
            </a:r>
            <a:r>
              <a:rPr lang="en-US" dirty="0"/>
              <a:t> </a:t>
            </a:r>
            <a:r>
              <a:rPr lang="en-US" dirty="0" err="1"/>
              <a:t>servi</a:t>
            </a:r>
            <a:r>
              <a:rPr lang="pt-BR" dirty="0" err="1"/>
              <a:t>ços</a:t>
            </a:r>
            <a:r>
              <a:rPr lang="pt-BR" dirty="0"/>
              <a:t> em todas as regiões do Microsoft </a:t>
            </a:r>
            <a:r>
              <a:rPr lang="pt-BR" dirty="0" err="1"/>
              <a:t>Azure</a:t>
            </a:r>
            <a:r>
              <a:rPr lang="pt-BR" dirty="0"/>
              <a:t>.</a:t>
            </a:r>
            <a:endParaRPr lang="en-US" b="1" dirty="0"/>
          </a:p>
        </p:txBody>
      </p:sp>
      <p:sp>
        <p:nvSpPr>
          <p:cNvPr id="2" name="Title 1"/>
          <p:cNvSpPr>
            <a:spLocks noGrp="1"/>
          </p:cNvSpPr>
          <p:nvPr>
            <p:ph type="title"/>
          </p:nvPr>
        </p:nvSpPr>
        <p:spPr/>
        <p:txBody>
          <a:bodyPr>
            <a:normAutofit/>
          </a:bodyPr>
          <a:lstStyle/>
          <a:p>
            <a:r>
              <a:rPr lang="en-US" dirty="0"/>
              <a:t>Web Site Scale and Resilience</a:t>
            </a:r>
          </a:p>
        </p:txBody>
      </p:sp>
    </p:spTree>
    <p:extLst>
      <p:ext uri="{BB962C8B-B14F-4D97-AF65-F5344CB8AC3E}">
        <p14:creationId xmlns:p14="http://schemas.microsoft.com/office/powerpoint/2010/main" val="59982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2233715" y="1989429"/>
            <a:ext cx="7671045" cy="3912522"/>
          </a:xfrm>
          <a:prstGeom prst="roundRect">
            <a:avLst>
              <a:gd name="adj" fmla="val 4889"/>
            </a:avLst>
          </a:prstGeo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41" name="Group 40"/>
          <p:cNvGrpSpPr/>
          <p:nvPr/>
        </p:nvGrpSpPr>
        <p:grpSpPr>
          <a:xfrm>
            <a:off x="5919847" y="3730889"/>
            <a:ext cx="453547" cy="267101"/>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0" name="Rectangle 39"/>
            <p:cNvSpPr/>
            <p:nvPr/>
          </p:nvSpPr>
          <p:spPr bwMode="auto">
            <a:xfrm>
              <a:off x="4924540" y="3102933"/>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29" name="Title 2"/>
          <p:cNvSpPr txBox="1">
            <a:spLocks/>
          </p:cNvSpPr>
          <p:nvPr/>
        </p:nvSpPr>
        <p:spPr>
          <a:xfrm>
            <a:off x="517178" y="439513"/>
            <a:ext cx="11088385" cy="899409"/>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214">
              <a:lnSpc>
                <a:spcPct val="100000"/>
              </a:lnSpc>
              <a:spcAft>
                <a:spcPts val="588"/>
              </a:spcAft>
            </a:pPr>
            <a:r>
              <a:rPr lang="en-US" sz="4705" dirty="0">
                <a:solidFill>
                  <a:schemeClr val="tx1"/>
                </a:solidFill>
                <a:latin typeface="Segoe UI Light" panose="020B0502040204020203" pitchFamily="34" charset="0"/>
                <a:cs typeface="Segoe UI Light" panose="020B0502040204020203" pitchFamily="34" charset="0"/>
              </a:rPr>
              <a:t>Azure App Service</a:t>
            </a:r>
            <a:endParaRPr lang="en-US" sz="1372" dirty="0">
              <a:solidFill>
                <a:schemeClr val="tx1"/>
              </a:solidFill>
              <a:latin typeface="Segoe UI Light" panose="020B0502040204020203" pitchFamily="34" charset="0"/>
              <a:cs typeface="Segoe UI Light" panose="020B0502040204020203" pitchFamily="34" charset="0"/>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533" y="2502391"/>
            <a:ext cx="2824153" cy="2824153"/>
          </a:xfrm>
          <a:prstGeom prst="rect">
            <a:avLst/>
          </a:prstGeom>
        </p:spPr>
      </p:pic>
      <p:grpSp>
        <p:nvGrpSpPr>
          <p:cNvPr id="3" name="Group 2"/>
          <p:cNvGrpSpPr/>
          <p:nvPr/>
        </p:nvGrpSpPr>
        <p:grpSpPr>
          <a:xfrm>
            <a:off x="6917721" y="2172444"/>
            <a:ext cx="2448008" cy="3417180"/>
            <a:chOff x="6325445" y="2030785"/>
            <a:chExt cx="2497097" cy="3485702"/>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362846" y="4868862"/>
              <a:ext cx="434875" cy="434876"/>
            </a:xfrm>
            <a:prstGeom prst="flowChartOffpageConnector">
              <a:avLst/>
            </a:prstGeom>
            <a:noFill/>
          </p:spPr>
        </p:pic>
        <p:pic>
          <p:nvPicPr>
            <p:cNvPr id="32" name="Picture 31"/>
            <p:cNvPicPr>
              <a:picLocks noChangeAspect="1"/>
            </p:cNvPicPr>
            <p:nvPr/>
          </p:nvPicPr>
          <p:blipFill>
            <a:blip r:embed="rId5"/>
            <a:stretch>
              <a:fillRect/>
            </a:stretch>
          </p:blipFill>
          <p:spPr>
            <a:xfrm>
              <a:off x="6348445" y="2377802"/>
              <a:ext cx="473304" cy="462268"/>
            </a:xfrm>
            <a:prstGeom prst="rect">
              <a:avLst/>
            </a:prstGeom>
          </p:spPr>
        </p:pic>
        <p:pic>
          <p:nvPicPr>
            <p:cNvPr id="34" name="Picture 33"/>
            <p:cNvPicPr>
              <a:picLocks noChangeAspect="1"/>
            </p:cNvPicPr>
            <p:nvPr/>
          </p:nvPicPr>
          <p:blipFill>
            <a:blip r:embed="rId6"/>
            <a:stretch>
              <a:fillRect/>
            </a:stretch>
          </p:blipFill>
          <p:spPr>
            <a:xfrm>
              <a:off x="6325445" y="3961154"/>
              <a:ext cx="519305" cy="518725"/>
            </a:xfrm>
            <a:prstGeom prst="rect">
              <a:avLst/>
            </a:prstGeom>
          </p:spPr>
        </p:pic>
        <p:pic>
          <p:nvPicPr>
            <p:cNvPr id="36" name="Picture 35"/>
            <p:cNvPicPr>
              <a:picLocks noChangeAspect="1"/>
            </p:cNvPicPr>
            <p:nvPr/>
          </p:nvPicPr>
          <p:blipFill>
            <a:blip r:embed="rId7"/>
            <a:stretch>
              <a:fillRect/>
            </a:stretch>
          </p:blipFill>
          <p:spPr>
            <a:xfrm>
              <a:off x="6402625" y="3138601"/>
              <a:ext cx="364944" cy="524022"/>
            </a:xfrm>
            <a:prstGeom prst="rect">
              <a:avLst/>
            </a:prstGeom>
          </p:spPr>
        </p:pic>
        <p:sp>
          <p:nvSpPr>
            <p:cNvPr id="2" name="TextBox 1"/>
            <p:cNvSpPr txBox="1"/>
            <p:nvPr/>
          </p:nvSpPr>
          <p:spPr>
            <a:xfrm>
              <a:off x="6827873" y="2030785"/>
              <a:ext cx="1994669" cy="3485702"/>
            </a:xfrm>
            <a:prstGeom prst="rect">
              <a:avLst/>
            </a:prstGeom>
            <a:noFill/>
          </p:spPr>
          <p:txBody>
            <a:bodyPr wrap="none" lIns="179285" tIns="143428" rIns="179285" bIns="143428" rtlCol="0">
              <a:spAutoFit/>
            </a:bodyPr>
            <a:lstStyle/>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Web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Mobile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Logic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API Apps</a:t>
              </a:r>
            </a:p>
          </p:txBody>
        </p:sp>
      </p:grpSp>
    </p:spTree>
    <p:extLst>
      <p:ext uri="{BB962C8B-B14F-4D97-AF65-F5344CB8AC3E}">
        <p14:creationId xmlns:p14="http://schemas.microsoft.com/office/powerpoint/2010/main" val="89854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pSp>
        <p:nvGrpSpPr>
          <p:cNvPr id="2" name="Group 1"/>
          <p:cNvGrpSpPr/>
          <p:nvPr/>
        </p:nvGrpSpPr>
        <p:grpSpPr>
          <a:xfrm>
            <a:off x="697226" y="2514536"/>
            <a:ext cx="10702971" cy="532565"/>
            <a:chOff x="339034" y="1899061"/>
            <a:chExt cx="10702971"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sp>
          <p:nvSpPr>
            <p:cNvPr id="20" name="TextBox 19"/>
            <p:cNvSpPr txBox="1"/>
            <p:nvPr/>
          </p:nvSpPr>
          <p:spPr>
            <a:xfrm>
              <a:off x="339034" y="1899061"/>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3" name="TextBox 22"/>
            <p:cNvSpPr txBox="1"/>
            <p:nvPr/>
          </p:nvSpPr>
          <p:spPr>
            <a:xfrm>
              <a:off x="9486771" y="1908406"/>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grpSp>
      <p:pic>
        <p:nvPicPr>
          <p:cNvPr id="14" name="Picture 13"/>
          <p:cNvPicPr>
            <a:picLocks noChangeAspect="1"/>
          </p:cNvPicPr>
          <p:nvPr/>
        </p:nvPicPr>
        <p:blipFill>
          <a:blip r:embed="rId2">
            <a:lum bright="70000" contrast="-70000"/>
          </a:blip>
          <a:stretch>
            <a:fillRect/>
          </a:stretch>
        </p:blipFill>
        <p:spPr>
          <a:xfrm>
            <a:off x="379177" y="4569250"/>
            <a:ext cx="1430383" cy="1453330"/>
          </a:xfrm>
          <a:prstGeom prst="rect">
            <a:avLst/>
          </a:prstGeom>
        </p:spPr>
      </p:pic>
      <p:pic>
        <p:nvPicPr>
          <p:cNvPr id="15" name="Picture 14"/>
          <p:cNvPicPr>
            <a:picLocks noChangeAspect="1"/>
          </p:cNvPicPr>
          <p:nvPr/>
        </p:nvPicPr>
        <p:blipFill>
          <a:blip r:embed="rId2">
            <a:lum bright="70000" contrast="-70000"/>
          </a:blip>
          <a:stretch>
            <a:fillRect/>
          </a:stretch>
        </p:blipFill>
        <p:spPr>
          <a:xfrm>
            <a:off x="1809560" y="4569250"/>
            <a:ext cx="1430383" cy="1453330"/>
          </a:xfrm>
          <a:prstGeom prst="rect">
            <a:avLst/>
          </a:prstGeom>
        </p:spPr>
      </p:pic>
      <p:pic>
        <p:nvPicPr>
          <p:cNvPr id="16" name="Picture 15"/>
          <p:cNvPicPr>
            <a:picLocks noChangeAspect="1"/>
          </p:cNvPicPr>
          <p:nvPr/>
        </p:nvPicPr>
        <p:blipFill>
          <a:blip r:embed="rId2">
            <a:lum bright="70000" contrast="-70000"/>
          </a:blip>
          <a:stretch>
            <a:fillRect/>
          </a:stretch>
        </p:blipFill>
        <p:spPr>
          <a:xfrm>
            <a:off x="3239943" y="4569250"/>
            <a:ext cx="1430383" cy="1453330"/>
          </a:xfrm>
          <a:prstGeom prst="rect">
            <a:avLst/>
          </a:prstGeom>
        </p:spPr>
      </p:pic>
      <p:pic>
        <p:nvPicPr>
          <p:cNvPr id="17" name="Picture 16"/>
          <p:cNvPicPr>
            <a:picLocks noChangeAspect="1"/>
          </p:cNvPicPr>
          <p:nvPr/>
        </p:nvPicPr>
        <p:blipFill>
          <a:blip r:embed="rId2">
            <a:lum bright="70000" contrast="-70000"/>
          </a:blip>
          <a:stretch>
            <a:fillRect/>
          </a:stretch>
        </p:blipFill>
        <p:spPr>
          <a:xfrm>
            <a:off x="7531092" y="4569250"/>
            <a:ext cx="1430383" cy="1453330"/>
          </a:xfrm>
          <a:prstGeom prst="rect">
            <a:avLst/>
          </a:prstGeom>
        </p:spPr>
      </p:pic>
      <p:pic>
        <p:nvPicPr>
          <p:cNvPr id="18" name="Picture 17"/>
          <p:cNvPicPr>
            <a:picLocks noChangeAspect="1"/>
          </p:cNvPicPr>
          <p:nvPr/>
        </p:nvPicPr>
        <p:blipFill>
          <a:blip r:embed="rId2">
            <a:lum bright="70000" contrast="-70000"/>
          </a:blip>
          <a:stretch>
            <a:fillRect/>
          </a:stretch>
        </p:blipFill>
        <p:spPr>
          <a:xfrm>
            <a:off x="8961475" y="4569250"/>
            <a:ext cx="1430383" cy="1453330"/>
          </a:xfrm>
          <a:prstGeom prst="rect">
            <a:avLst/>
          </a:prstGeom>
        </p:spPr>
      </p:pic>
      <p:pic>
        <p:nvPicPr>
          <p:cNvPr id="19" name="Picture 18"/>
          <p:cNvPicPr>
            <a:picLocks noChangeAspect="1"/>
          </p:cNvPicPr>
          <p:nvPr/>
        </p:nvPicPr>
        <p:blipFill>
          <a:blip r:embed="rId2">
            <a:lum bright="70000" contrast="-70000"/>
          </a:blip>
          <a:stretch>
            <a:fillRect/>
          </a:stretch>
        </p:blipFill>
        <p:spPr>
          <a:xfrm>
            <a:off x="10391858" y="4569250"/>
            <a:ext cx="1430383" cy="1453330"/>
          </a:xfrm>
          <a:prstGeom prst="rect">
            <a:avLst/>
          </a:prstGeom>
        </p:spPr>
      </p:pic>
      <p:pic>
        <p:nvPicPr>
          <p:cNvPr id="21" name="Picture 20"/>
          <p:cNvPicPr>
            <a:picLocks noChangeAspect="1"/>
          </p:cNvPicPr>
          <p:nvPr/>
        </p:nvPicPr>
        <p:blipFill>
          <a:blip r:embed="rId2">
            <a:lum bright="70000" contrast="-70000"/>
          </a:blip>
          <a:stretch>
            <a:fillRect/>
          </a:stretch>
        </p:blipFill>
        <p:spPr>
          <a:xfrm>
            <a:off x="-1051206" y="4569250"/>
            <a:ext cx="1430383" cy="1453330"/>
          </a:xfrm>
          <a:prstGeom prst="rect">
            <a:avLst/>
          </a:prstGeom>
        </p:spPr>
      </p:pic>
      <p:pic>
        <p:nvPicPr>
          <p:cNvPr id="22" name="Picture 21"/>
          <p:cNvPicPr>
            <a:picLocks noChangeAspect="1"/>
          </p:cNvPicPr>
          <p:nvPr/>
        </p:nvPicPr>
        <p:blipFill>
          <a:blip r:embed="rId2">
            <a:lum bright="70000" contrast="-70000"/>
          </a:blip>
          <a:stretch>
            <a:fillRect/>
          </a:stretch>
        </p:blipFill>
        <p:spPr>
          <a:xfrm>
            <a:off x="11822241" y="4569250"/>
            <a:ext cx="1430383" cy="1453330"/>
          </a:xfrm>
          <a:prstGeom prst="rect">
            <a:avLst/>
          </a:prstGeom>
        </p:spPr>
      </p:pic>
      <p:pic>
        <p:nvPicPr>
          <p:cNvPr id="24" name="Picture 23"/>
          <p:cNvPicPr>
            <a:picLocks noChangeAspect="1"/>
          </p:cNvPicPr>
          <p:nvPr/>
        </p:nvPicPr>
        <p:blipFill>
          <a:blip r:embed="rId3">
            <a:lum bright="70000" contrast="-70000"/>
          </a:blip>
          <a:stretch>
            <a:fillRect/>
          </a:stretch>
        </p:blipFill>
        <p:spPr>
          <a:xfrm>
            <a:off x="4668925" y="5053262"/>
            <a:ext cx="1430383" cy="484013"/>
          </a:xfrm>
          <a:prstGeom prst="rect">
            <a:avLst/>
          </a:prstGeom>
        </p:spPr>
      </p:pic>
      <p:pic>
        <p:nvPicPr>
          <p:cNvPr id="25" name="Picture 24"/>
          <p:cNvPicPr>
            <a:picLocks noChangeAspect="1"/>
          </p:cNvPicPr>
          <p:nvPr/>
        </p:nvPicPr>
        <p:blipFill>
          <a:blip r:embed="rId3">
            <a:lum bright="70000" contrast="-70000"/>
          </a:blip>
          <a:stretch>
            <a:fillRect/>
          </a:stretch>
        </p:blipFill>
        <p:spPr>
          <a:xfrm>
            <a:off x="4670325" y="5538566"/>
            <a:ext cx="1430383" cy="484013"/>
          </a:xfrm>
          <a:prstGeom prst="rect">
            <a:avLst/>
          </a:prstGeom>
        </p:spPr>
      </p:pic>
      <p:pic>
        <p:nvPicPr>
          <p:cNvPr id="26" name="Picture 25"/>
          <p:cNvPicPr>
            <a:picLocks noChangeAspect="1"/>
          </p:cNvPicPr>
          <p:nvPr/>
        </p:nvPicPr>
        <p:blipFill>
          <a:blip r:embed="rId3">
            <a:lum bright="70000" contrast="-70000"/>
          </a:blip>
          <a:stretch>
            <a:fillRect/>
          </a:stretch>
        </p:blipFill>
        <p:spPr>
          <a:xfrm>
            <a:off x="6102108" y="5053908"/>
            <a:ext cx="1430383" cy="484013"/>
          </a:xfrm>
          <a:prstGeom prst="rect">
            <a:avLst/>
          </a:prstGeom>
        </p:spPr>
      </p:pic>
      <p:pic>
        <p:nvPicPr>
          <p:cNvPr id="27" name="Picture 26"/>
          <p:cNvPicPr>
            <a:picLocks noChangeAspect="1"/>
          </p:cNvPicPr>
          <p:nvPr/>
        </p:nvPicPr>
        <p:blipFill>
          <a:blip r:embed="rId3">
            <a:lum bright="70000" contrast="-70000"/>
          </a:blip>
          <a:stretch>
            <a:fillRect/>
          </a:stretch>
        </p:blipFill>
        <p:spPr>
          <a:xfrm>
            <a:off x="6100709" y="5538567"/>
            <a:ext cx="1430383" cy="484013"/>
          </a:xfrm>
          <a:prstGeom prst="rect">
            <a:avLst/>
          </a:prstGeom>
        </p:spPr>
      </p:pic>
      <p:pic>
        <p:nvPicPr>
          <p:cNvPr id="28" name="Picture 27"/>
          <p:cNvPicPr>
            <a:picLocks noChangeAspect="1"/>
          </p:cNvPicPr>
          <p:nvPr/>
        </p:nvPicPr>
        <p:blipFill>
          <a:blip r:embed="rId3">
            <a:lum bright="70000" contrast="-70000"/>
          </a:blip>
          <a:stretch>
            <a:fillRect/>
          </a:stretch>
        </p:blipFill>
        <p:spPr>
          <a:xfrm>
            <a:off x="4673124" y="4568603"/>
            <a:ext cx="1430383" cy="484013"/>
          </a:xfrm>
          <a:prstGeom prst="rect">
            <a:avLst/>
          </a:prstGeom>
        </p:spPr>
      </p:pic>
      <p:pic>
        <p:nvPicPr>
          <p:cNvPr id="29" name="Picture 28"/>
          <p:cNvPicPr>
            <a:picLocks noChangeAspect="1"/>
          </p:cNvPicPr>
          <p:nvPr/>
        </p:nvPicPr>
        <p:blipFill>
          <a:blip r:embed="rId3">
            <a:lum bright="70000" contrast="-70000"/>
          </a:blip>
          <a:stretch>
            <a:fillRect/>
          </a:stretch>
        </p:blipFill>
        <p:spPr>
          <a:xfrm>
            <a:off x="6097911" y="4567311"/>
            <a:ext cx="1430383" cy="484013"/>
          </a:xfrm>
          <a:prstGeom prst="rect">
            <a:avLst/>
          </a:prstGeom>
        </p:spPr>
      </p:pic>
      <p:sp>
        <p:nvSpPr>
          <p:cNvPr id="3" name="Title 2"/>
          <p:cNvSpPr>
            <a:spLocks noGrp="1"/>
          </p:cNvSpPr>
          <p:nvPr>
            <p:ph type="title"/>
          </p:nvPr>
        </p:nvSpPr>
        <p:spPr/>
        <p:txBody>
          <a:bodyPr/>
          <a:lstStyle/>
          <a:p>
            <a:r>
              <a:rPr lang="pt-BR" dirty="0" err="1">
                <a:solidFill>
                  <a:schemeClr val="bg1"/>
                </a:solidFill>
              </a:rPr>
              <a:t>Scale</a:t>
            </a:r>
            <a:r>
              <a:rPr lang="pt-BR" dirty="0">
                <a:solidFill>
                  <a:schemeClr val="bg1"/>
                </a:solidFill>
              </a:rPr>
              <a:t> Manual</a:t>
            </a:r>
            <a:endParaRPr lang="en-US" dirty="0">
              <a:solidFill>
                <a:schemeClr val="bg1"/>
              </a:solidFill>
            </a:endParaRPr>
          </a:p>
        </p:txBody>
      </p:sp>
    </p:spTree>
    <p:extLst>
      <p:ext uri="{BB962C8B-B14F-4D97-AF65-F5344CB8AC3E}">
        <p14:creationId xmlns:p14="http://schemas.microsoft.com/office/powerpoint/2010/main" val="18302912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6"/>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
        <p:nvSpPr>
          <p:cNvPr id="2" name="Rectangle 1"/>
          <p:cNvSpPr/>
          <p:nvPr/>
        </p:nvSpPr>
        <p:spPr bwMode="auto">
          <a:xfrm>
            <a:off x="10629452" y="6194772"/>
            <a:ext cx="1469643" cy="67289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161880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sp>
        <p:nvSpPr>
          <p:cNvPr id="39" name="TextBox 38"/>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403857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6"/>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
        <p:nvSpPr>
          <p:cNvPr id="86" name="TextBox 85"/>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186140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714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nvGrpSpPr>
          <p:cNvPr id="4" name="Group 3"/>
          <p:cNvGrpSpPr/>
          <p:nvPr/>
        </p:nvGrpSpPr>
        <p:grpSpPr>
          <a:xfrm>
            <a:off x="3072857" y="1552221"/>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0" name="Rectangle 9"/>
              <p:cNvSpPr/>
              <p:nvPr/>
            </p:nvSpPr>
            <p:spPr bwMode="auto">
              <a:xfrm>
                <a:off x="3796684" y="2025776"/>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grpSp>
        <p:nvGrpSpPr>
          <p:cNvPr id="12" name="Group 11"/>
          <p:cNvGrpSpPr/>
          <p:nvPr/>
        </p:nvGrpSpPr>
        <p:grpSpPr>
          <a:xfrm>
            <a:off x="3072857" y="2633142"/>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80</a:t>
              </a:r>
            </a:p>
          </p:txBody>
        </p:sp>
      </p:grpSp>
      <p:sp>
        <p:nvSpPr>
          <p:cNvPr id="20" name="TextBox 19"/>
          <p:cNvSpPr txBox="1"/>
          <p:nvPr/>
        </p:nvSpPr>
        <p:spPr>
          <a:xfrm>
            <a:off x="412606" y="1552220"/>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1" name="TextBox 20"/>
          <p:cNvSpPr txBox="1"/>
          <p:nvPr/>
        </p:nvSpPr>
        <p:spPr>
          <a:xfrm>
            <a:off x="3270069" y="3714063"/>
            <a:ext cx="5651863" cy="2246769"/>
          </a:xfrm>
          <a:prstGeom prst="rect">
            <a:avLst/>
          </a:prstGeom>
          <a:noFill/>
        </p:spPr>
        <p:txBody>
          <a:bodyPr wrap="square" numCol="2"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CPU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Memory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Disk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HTTP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Out </a:t>
            </a:r>
          </a:p>
        </p:txBody>
      </p:sp>
      <p:sp>
        <p:nvSpPr>
          <p:cNvPr id="22" name="TextBox 21"/>
          <p:cNvSpPr txBox="1"/>
          <p:nvPr/>
        </p:nvSpPr>
        <p:spPr>
          <a:xfrm>
            <a:off x="9560343" y="2633142"/>
            <a:ext cx="135761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Percent</a:t>
            </a:r>
          </a:p>
        </p:txBody>
      </p:sp>
      <p:sp>
        <p:nvSpPr>
          <p:cNvPr id="23" name="TextBox 22"/>
          <p:cNvSpPr txBox="1"/>
          <p:nvPr/>
        </p:nvSpPr>
        <p:spPr>
          <a:xfrm>
            <a:off x="9560343" y="1561565"/>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sp>
        <p:nvSpPr>
          <p:cNvPr id="24" name="TextBox 23"/>
          <p:cNvSpPr txBox="1"/>
          <p:nvPr/>
        </p:nvSpPr>
        <p:spPr>
          <a:xfrm>
            <a:off x="1559273" y="2589070"/>
            <a:ext cx="132600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[Metric]</a:t>
            </a:r>
          </a:p>
        </p:txBody>
      </p:sp>
      <p:sp>
        <p:nvSpPr>
          <p:cNvPr id="25" name="Title 2"/>
          <p:cNvSpPr txBox="1">
            <a:spLocks/>
          </p:cNvSpPr>
          <p:nvPr/>
        </p:nvSpPr>
        <p:spPr>
          <a:xfrm>
            <a:off x="0" y="367231"/>
            <a:ext cx="11640620" cy="533400"/>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marR="0" lvl="0" indent="0" algn="l"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normAutofit/>
          </a:bodyPr>
          <a:lstStyle/>
          <a:p>
            <a:r>
              <a:rPr lang="en-US" dirty="0">
                <a:solidFill>
                  <a:schemeClr val="bg1"/>
                </a:solidFill>
              </a:rPr>
              <a:t>Auto-Scaling (</a:t>
            </a:r>
            <a:r>
              <a:rPr lang="en-US" dirty="0" err="1">
                <a:solidFill>
                  <a:schemeClr val="bg1"/>
                </a:solidFill>
              </a:rPr>
              <a:t>Métricas</a:t>
            </a:r>
            <a:r>
              <a:rPr lang="en-US" dirty="0">
                <a:solidFill>
                  <a:schemeClr val="bg1"/>
                </a:solidFill>
              </a:rPr>
              <a:t>)</a:t>
            </a:r>
            <a:endParaRPr lang="en-US" dirty="0"/>
          </a:p>
        </p:txBody>
      </p:sp>
    </p:spTree>
    <p:extLst>
      <p:ext uri="{BB962C8B-B14F-4D97-AF65-F5344CB8AC3E}">
        <p14:creationId xmlns:p14="http://schemas.microsoft.com/office/powerpoint/2010/main" val="12065610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40111" y="1587734"/>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8"/>
            <a:stretch>
              <a:fillRect/>
            </a:stretch>
          </p:blipFill>
          <p:spPr>
            <a:xfrm>
              <a:off x="768089" y="-1605208"/>
              <a:ext cx="3768750" cy="5613751"/>
            </a:xfrm>
            <a:prstGeom prst="rect">
              <a:avLst/>
            </a:prstGeom>
          </p:spPr>
        </p:pic>
        <p:pic>
          <p:nvPicPr>
            <p:cNvPr id="14" name="Picture 13"/>
            <p:cNvPicPr>
              <a:picLocks noChangeAspect="1"/>
            </p:cNvPicPr>
            <p:nvPr/>
          </p:nvPicPr>
          <p:blipFill>
            <a:blip r:embed="rId9"/>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84" name="Straight Connector 83"/>
          <p:cNvCxnSpPr/>
          <p:nvPr/>
        </p:nvCxnSpPr>
        <p:spPr>
          <a:xfrm>
            <a:off x="4279787" y="6221991"/>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435537" y="5836562"/>
            <a:ext cx="1350459" cy="1100180"/>
            <a:chOff x="4846638" y="2360815"/>
            <a:chExt cx="1350459" cy="1100180"/>
          </a:xfrm>
        </p:grpSpPr>
        <p:sp>
          <p:nvSpPr>
            <p:cNvPr id="87" name="Block Arc 86"/>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8" name="TextBox 87"/>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spTree>
    <p:extLst>
      <p:ext uri="{BB962C8B-B14F-4D97-AF65-F5344CB8AC3E}">
        <p14:creationId xmlns:p14="http://schemas.microsoft.com/office/powerpoint/2010/main" val="188010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908380" y="4146760"/>
            <a:ext cx="2172796" cy="1400076"/>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35371" y="1584506"/>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5"/>
            <a:stretch>
              <a:fillRect/>
            </a:stretch>
          </p:blipFill>
          <p:spPr>
            <a:xfrm>
              <a:off x="768089" y="-1605208"/>
              <a:ext cx="3768750" cy="5613751"/>
            </a:xfrm>
            <a:prstGeom prst="rect">
              <a:avLst/>
            </a:prstGeom>
          </p:spPr>
        </p:pic>
        <p:pic>
          <p:nvPicPr>
            <p:cNvPr id="43" name="Picture 42"/>
            <p:cNvPicPr>
              <a:picLocks noChangeAspect="1"/>
            </p:cNvPicPr>
            <p:nvPr/>
          </p:nvPicPr>
          <p:blipFill>
            <a:blip r:embed="rId16"/>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5"/>
            <a:stretch>
              <a:fillRect/>
            </a:stretch>
          </p:blipFill>
          <p:spPr>
            <a:xfrm>
              <a:off x="768089" y="-1605208"/>
              <a:ext cx="3768750" cy="5613751"/>
            </a:xfrm>
            <a:prstGeom prst="rect">
              <a:avLst/>
            </a:prstGeom>
          </p:spPr>
        </p:pic>
        <p:pic>
          <p:nvPicPr>
            <p:cNvPr id="49" name="Picture 48"/>
            <p:cNvPicPr>
              <a:picLocks noChangeAspect="1"/>
            </p:cNvPicPr>
            <p:nvPr/>
          </p:nvPicPr>
          <p:blipFill>
            <a:blip r:embed="rId16"/>
            <a:stretch>
              <a:fillRect/>
            </a:stretch>
          </p:blipFill>
          <p:spPr>
            <a:xfrm>
              <a:off x="1755198" y="534480"/>
              <a:ext cx="1361250" cy="1800000"/>
            </a:xfrm>
            <a:prstGeom prst="rect">
              <a:avLst/>
            </a:prstGeom>
          </p:spPr>
        </p:pic>
      </p:grpSp>
      <p:sp>
        <p:nvSpPr>
          <p:cNvPr id="39" name="TextBox 38"/>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1"/>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46" name="Straight Connector 45"/>
          <p:cNvCxnSpPr/>
          <p:nvPr/>
        </p:nvCxnSpPr>
        <p:spPr>
          <a:xfrm>
            <a:off x="4276147" y="6227868"/>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noChangeAspect="1"/>
          </p:cNvCxnSpPr>
          <p:nvPr/>
        </p:nvCxnSpPr>
        <p:spPr>
          <a:xfrm rot="2400000">
            <a:off x="4345478" y="6235925"/>
            <a:ext cx="105539" cy="2677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3430198" y="5839925"/>
            <a:ext cx="1350459" cy="1100180"/>
            <a:chOff x="4846638" y="2360815"/>
            <a:chExt cx="1350459" cy="1100180"/>
          </a:xfrm>
        </p:grpSpPr>
        <p:sp>
          <p:nvSpPr>
            <p:cNvPr id="64" name="Block Arc 63"/>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65" name="TextBox 64"/>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grpSp>
        <p:nvGrpSpPr>
          <p:cNvPr id="66" name="Group 65"/>
          <p:cNvGrpSpPr/>
          <p:nvPr/>
        </p:nvGrpSpPr>
        <p:grpSpPr>
          <a:xfrm>
            <a:off x="3929852" y="5989235"/>
            <a:ext cx="1853318" cy="951474"/>
            <a:chOff x="7286599" y="2938419"/>
            <a:chExt cx="1853318" cy="951474"/>
          </a:xfrm>
        </p:grpSpPr>
        <p:grpSp>
          <p:nvGrpSpPr>
            <p:cNvPr id="67" name="Group 66"/>
            <p:cNvGrpSpPr/>
            <p:nvPr/>
          </p:nvGrpSpPr>
          <p:grpSpPr>
            <a:xfrm>
              <a:off x="7286599" y="3040063"/>
              <a:ext cx="849830" cy="849830"/>
              <a:chOff x="4877868" y="2083575"/>
              <a:chExt cx="849830" cy="849830"/>
            </a:xfrm>
          </p:grpSpPr>
          <p:grpSp>
            <p:nvGrpSpPr>
              <p:cNvPr id="69" name="Group 68"/>
              <p:cNvGrpSpPr/>
              <p:nvPr/>
            </p:nvGrpSpPr>
            <p:grpSpPr>
              <a:xfrm>
                <a:off x="4877868" y="2083575"/>
                <a:ext cx="849830" cy="849830"/>
                <a:chOff x="4542376" y="2084636"/>
                <a:chExt cx="849830" cy="849830"/>
              </a:xfrm>
            </p:grpSpPr>
            <p:sp>
              <p:nvSpPr>
                <p:cNvPr id="71" name="Block Arc 70"/>
                <p:cNvSpPr>
                  <a:spLocks noChangeAspect="1"/>
                </p:cNvSpPr>
                <p:nvPr/>
              </p:nvSpPr>
              <p:spPr bwMode="auto">
                <a:xfrm rot="19795492">
                  <a:off x="4542376" y="2089667"/>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2" name="Block Arc 71"/>
                <p:cNvSpPr>
                  <a:spLocks noChangeAspect="1"/>
                </p:cNvSpPr>
                <p:nvPr/>
              </p:nvSpPr>
              <p:spPr bwMode="auto">
                <a:xfrm rot="18816704">
                  <a:off x="4542376" y="2088618"/>
                  <a:ext cx="849830" cy="841866"/>
                </a:xfrm>
                <a:prstGeom prst="blockArc">
                  <a:avLst>
                    <a:gd name="adj1" fmla="val 13550593"/>
                    <a:gd name="adj2" fmla="val 1829396"/>
                    <a:gd name="adj3" fmla="val 7842"/>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3" name="Block Arc 72"/>
                <p:cNvSpPr>
                  <a:spLocks noChangeAspect="1"/>
                </p:cNvSpPr>
                <p:nvPr/>
              </p:nvSpPr>
              <p:spPr bwMode="auto">
                <a:xfrm rot="16200000">
                  <a:off x="4542376" y="2088618"/>
                  <a:ext cx="849830" cy="841866"/>
                </a:xfrm>
                <a:prstGeom prst="blockArc">
                  <a:avLst>
                    <a:gd name="adj1" fmla="val 16174409"/>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cxnSp>
            <p:nvCxnSpPr>
              <p:cNvPr id="70" name="Straight Connector 69"/>
              <p:cNvCxnSpPr/>
              <p:nvPr/>
            </p:nvCxnSpPr>
            <p:spPr>
              <a:xfrm flipH="1">
                <a:off x="5289233" y="2274871"/>
                <a:ext cx="223520" cy="2259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932214" y="2938419"/>
              <a:ext cx="120770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70%-90%</a:t>
              </a:r>
            </a:p>
          </p:txBody>
        </p:sp>
      </p:grpSp>
      <p:grpSp>
        <p:nvGrpSpPr>
          <p:cNvPr id="74" name="Group 73"/>
          <p:cNvGrpSpPr/>
          <p:nvPr/>
        </p:nvGrpSpPr>
        <p:grpSpPr>
          <a:xfrm>
            <a:off x="5929959" y="5987993"/>
            <a:ext cx="512056" cy="571793"/>
            <a:chOff x="6091899" y="1857426"/>
            <a:chExt cx="841866" cy="940079"/>
          </a:xfrm>
        </p:grpSpPr>
        <p:sp>
          <p:nvSpPr>
            <p:cNvPr id="75" name="Block Arc 74"/>
            <p:cNvSpPr>
              <a:spLocks noChangeAspect="1"/>
            </p:cNvSpPr>
            <p:nvPr/>
          </p:nvSpPr>
          <p:spPr bwMode="auto">
            <a:xfrm rot="14405664">
              <a:off x="6087917" y="1951657"/>
              <a:ext cx="849830" cy="841866"/>
            </a:xfrm>
            <a:prstGeom prst="blockArc">
              <a:avLst>
                <a:gd name="adj1" fmla="val 1737425"/>
                <a:gd name="adj2" fmla="val 1626486"/>
                <a:gd name="adj3" fmla="val 98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6" name="Rectangle 75"/>
            <p:cNvSpPr/>
            <p:nvPr/>
          </p:nvSpPr>
          <p:spPr bwMode="auto">
            <a:xfrm>
              <a:off x="6370297" y="1857426"/>
              <a:ext cx="278892" cy="1325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cxnSp>
          <p:nvCxnSpPr>
            <p:cNvPr id="77" name="Straight Connector 76"/>
            <p:cNvCxnSpPr/>
            <p:nvPr/>
          </p:nvCxnSpPr>
          <p:spPr>
            <a:xfrm>
              <a:off x="6109119" y="2376561"/>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512918" y="1990014"/>
              <a:ext cx="0" cy="114431"/>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6512362" y="2636673"/>
              <a:ext cx="556" cy="139683"/>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764090" y="2378940"/>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bwMode="auto">
            <a:xfrm>
              <a:off x="6456538" y="2314311"/>
              <a:ext cx="117998" cy="11655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sp>
        <p:nvSpPr>
          <p:cNvPr id="83" name="Block Arc 82"/>
          <p:cNvSpPr>
            <a:spLocks noChangeAspect="1"/>
          </p:cNvSpPr>
          <p:nvPr/>
        </p:nvSpPr>
        <p:spPr bwMode="auto">
          <a:xfrm rot="15787128">
            <a:off x="6061143" y="6140417"/>
            <a:ext cx="294810" cy="292047"/>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5" name="Block Arc 84"/>
          <p:cNvSpPr>
            <a:spLocks noChangeAspect="1"/>
          </p:cNvSpPr>
          <p:nvPr/>
        </p:nvSpPr>
        <p:spPr bwMode="auto">
          <a:xfrm rot="17046963">
            <a:off x="6056065" y="6139669"/>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6" name="Block Arc 85"/>
          <p:cNvSpPr>
            <a:spLocks noChangeAspect="1"/>
          </p:cNvSpPr>
          <p:nvPr/>
        </p:nvSpPr>
        <p:spPr bwMode="auto">
          <a:xfrm rot="19865323">
            <a:off x="6042004" y="6152223"/>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nvGrpSpPr>
          <p:cNvPr id="87" name="Group 86"/>
          <p:cNvGrpSpPr/>
          <p:nvPr/>
        </p:nvGrpSpPr>
        <p:grpSpPr>
          <a:xfrm>
            <a:off x="7777456" y="2422420"/>
            <a:ext cx="2712308" cy="4040125"/>
            <a:chOff x="768089" y="-1605208"/>
            <a:chExt cx="3768750" cy="5613751"/>
          </a:xfrm>
        </p:grpSpPr>
        <p:pic>
          <p:nvPicPr>
            <p:cNvPr id="88" name="Picture 87"/>
            <p:cNvPicPr>
              <a:picLocks noChangeAspect="1"/>
            </p:cNvPicPr>
            <p:nvPr/>
          </p:nvPicPr>
          <p:blipFill>
            <a:blip r:embed="rId15"/>
            <a:stretch>
              <a:fillRect/>
            </a:stretch>
          </p:blipFill>
          <p:spPr>
            <a:xfrm>
              <a:off x="768089" y="-1605208"/>
              <a:ext cx="3768750" cy="5613751"/>
            </a:xfrm>
            <a:prstGeom prst="rect">
              <a:avLst/>
            </a:prstGeom>
          </p:spPr>
        </p:pic>
        <p:pic>
          <p:nvPicPr>
            <p:cNvPr id="89" name="Picture 88"/>
            <p:cNvPicPr>
              <a:picLocks noChangeAspect="1"/>
            </p:cNvPicPr>
            <p:nvPr/>
          </p:nvPicPr>
          <p:blipFill>
            <a:blip r:embed="rId16"/>
            <a:stretch>
              <a:fillRect/>
            </a:stretch>
          </p:blipFill>
          <p:spPr>
            <a:xfrm>
              <a:off x="1755198" y="534480"/>
              <a:ext cx="1361250" cy="1800000"/>
            </a:xfrm>
            <a:prstGeom prst="rect">
              <a:avLst/>
            </a:prstGeom>
          </p:spPr>
        </p:pic>
      </p:grpSp>
      <p:sp>
        <p:nvSpPr>
          <p:cNvPr id="90" name="Block Arc 89"/>
          <p:cNvSpPr>
            <a:spLocks noChangeAspect="1"/>
          </p:cNvSpPr>
          <p:nvPr/>
        </p:nvSpPr>
        <p:spPr bwMode="auto">
          <a:xfrm rot="21292199">
            <a:off x="6025058" y="6169101"/>
            <a:ext cx="323794" cy="320759"/>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1" name="Block Arc 90"/>
          <p:cNvSpPr>
            <a:spLocks noChangeAspect="1"/>
          </p:cNvSpPr>
          <p:nvPr/>
        </p:nvSpPr>
        <p:spPr bwMode="auto">
          <a:xfrm rot="1020381">
            <a:off x="6049904" y="6182078"/>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2" name="Block Arc 91"/>
          <p:cNvSpPr>
            <a:spLocks noChangeAspect="1"/>
          </p:cNvSpPr>
          <p:nvPr/>
        </p:nvSpPr>
        <p:spPr bwMode="auto">
          <a:xfrm rot="3643749">
            <a:off x="6045623" y="6189742"/>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101" name="TextBox 100"/>
          <p:cNvSpPr txBox="1"/>
          <p:nvPr/>
        </p:nvSpPr>
        <p:spPr>
          <a:xfrm>
            <a:off x="6241153" y="5866101"/>
            <a:ext cx="863057"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Duration</a:t>
            </a:r>
          </a:p>
        </p:txBody>
      </p:sp>
      <p:sp>
        <p:nvSpPr>
          <p:cNvPr id="102" name="TextBox 101"/>
          <p:cNvSpPr txBox="1"/>
          <p:nvPr/>
        </p:nvSpPr>
        <p:spPr>
          <a:xfrm>
            <a:off x="6244058" y="6282175"/>
            <a:ext cx="981679"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Cool down</a:t>
            </a:r>
          </a:p>
        </p:txBody>
      </p:sp>
    </p:spTree>
    <p:extLst>
      <p:ext uri="{BB962C8B-B14F-4D97-AF65-F5344CB8AC3E}">
        <p14:creationId xmlns:p14="http://schemas.microsoft.com/office/powerpoint/2010/main" val="242770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xit" presetSubtype="0" fill="hold"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childTnLst>
                          </p:cTn>
                        </p:par>
                        <p:par>
                          <p:cTn id="16" fill="hold">
                            <p:stCondLst>
                              <p:cond delay="500"/>
                            </p:stCondLst>
                            <p:childTnLst>
                              <p:par>
                                <p:cTn id="17" presetID="1" presetClass="exit" presetSubtype="0" fill="hold" nodeType="afterEffect">
                                  <p:stCondLst>
                                    <p:cond delay="200"/>
                                  </p:stCondLst>
                                  <p:childTnLst>
                                    <p:set>
                                      <p:cBhvr>
                                        <p:cTn id="18" dur="1" fill="hold">
                                          <p:stCondLst>
                                            <p:cond delay="0"/>
                                          </p:stCondLst>
                                        </p:cTn>
                                        <p:tgtEl>
                                          <p:spTgt spid="53"/>
                                        </p:tgtEl>
                                        <p:attrNameLst>
                                          <p:attrName>style.visibility</p:attrName>
                                        </p:attrNameLst>
                                      </p:cBhvr>
                                      <p:to>
                                        <p:strVal val="hidden"/>
                                      </p:to>
                                    </p:set>
                                  </p:childTnLst>
                                </p:cTn>
                              </p:par>
                              <p:par>
                                <p:cTn id="19" presetID="22" presetClass="exit" presetSubtype="4" fill="hold" nodeType="withEffect">
                                  <p:stCondLst>
                                    <p:cond delay="1000"/>
                                  </p:stCondLst>
                                  <p:childTnLst>
                                    <p:animEffect transition="out" filter="wipe(down)">
                                      <p:cBhvr>
                                        <p:cTn id="20" dur="100"/>
                                        <p:tgtEl>
                                          <p:spTgt spid="63"/>
                                        </p:tgtEl>
                                      </p:cBhvr>
                                    </p:animEffect>
                                    <p:set>
                                      <p:cBhvr>
                                        <p:cTn id="21" dur="1" fill="hold">
                                          <p:stCondLst>
                                            <p:cond delay="99"/>
                                          </p:stCondLst>
                                        </p:cTn>
                                        <p:tgtEl>
                                          <p:spTgt spid="63"/>
                                        </p:tgtEl>
                                        <p:attrNameLst>
                                          <p:attrName>style.visibility</p:attrName>
                                        </p:attrNameLst>
                                      </p:cBhvr>
                                      <p:to>
                                        <p:strVal val="hidden"/>
                                      </p:to>
                                    </p:set>
                                  </p:childTnLst>
                                </p:cTn>
                              </p:par>
                            </p:childTnLst>
                          </p:cTn>
                        </p:par>
                        <p:par>
                          <p:cTn id="22" fill="hold">
                            <p:stCondLst>
                              <p:cond delay="1600"/>
                            </p:stCondLst>
                            <p:childTnLst>
                              <p:par>
                                <p:cTn id="23" presetID="22" presetClass="entr" presetSubtype="4"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childTnLst>
                          </p:cTn>
                        </p:par>
                        <p:par>
                          <p:cTn id="26" fill="hold">
                            <p:stCondLst>
                              <p:cond delay="2100"/>
                            </p:stCondLst>
                            <p:childTnLst>
                              <p:par>
                                <p:cTn id="27" presetID="42" presetClass="entr" presetSubtype="0"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1000"/>
                                        <p:tgtEl>
                                          <p:spTgt spid="74"/>
                                        </p:tgtEl>
                                      </p:cBhvr>
                                    </p:animEffect>
                                    <p:anim calcmode="lin" valueType="num">
                                      <p:cBhvr>
                                        <p:cTn id="30" dur="1000" fill="hold"/>
                                        <p:tgtEl>
                                          <p:spTgt spid="74"/>
                                        </p:tgtEl>
                                        <p:attrNameLst>
                                          <p:attrName>ppt_x</p:attrName>
                                        </p:attrNameLst>
                                      </p:cBhvr>
                                      <p:tavLst>
                                        <p:tav tm="0">
                                          <p:val>
                                            <p:strVal val="#ppt_x"/>
                                          </p:val>
                                        </p:tav>
                                        <p:tav tm="100000">
                                          <p:val>
                                            <p:strVal val="#ppt_x"/>
                                          </p:val>
                                        </p:tav>
                                      </p:tavLst>
                                    </p:anim>
                                    <p:anim calcmode="lin" valueType="num">
                                      <p:cBhvr>
                                        <p:cTn id="31"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90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childTnLst>
                          </p:cTn>
                        </p:par>
                        <p:par>
                          <p:cTn id="37" fill="hold">
                            <p:stCondLst>
                              <p:cond delay="1400"/>
                            </p:stCondLst>
                            <p:childTnLst>
                              <p:par>
                                <p:cTn id="38" presetID="10" presetClass="entr" presetSubtype="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0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20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90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childTnLst>
                          </p:cTn>
                        </p:par>
                        <p:par>
                          <p:cTn id="56" fill="hold">
                            <p:stCondLst>
                              <p:cond delay="1400"/>
                            </p:stCondLst>
                            <p:childTnLst>
                              <p:par>
                                <p:cTn id="57" presetID="10" presetClass="entr" presetSubtype="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86" grpId="0" animBg="1"/>
      <p:bldP spid="90" grpId="0" animBg="1"/>
      <p:bldP spid="91" grpId="0" animBg="1"/>
      <p:bldP spid="92" grpId="0" animBg="1"/>
      <p:bldP spid="101" grpId="0"/>
      <p:bldP spid="10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a:t>
            </a:r>
            <a:r>
              <a:rPr lang="en-US" dirty="0" err="1"/>
              <a:t>Autoscale</a:t>
            </a:r>
            <a:endParaRPr lang="en-US" dirty="0"/>
          </a:p>
        </p:txBody>
      </p:sp>
    </p:spTree>
    <p:extLst>
      <p:ext uri="{BB962C8B-B14F-4D97-AF65-F5344CB8AC3E}">
        <p14:creationId xmlns:p14="http://schemas.microsoft.com/office/powerpoint/2010/main" val="26873873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Hands</a:t>
            </a:r>
            <a:r>
              <a:rPr lang="pt-BR" dirty="0"/>
              <a:t> </a:t>
            </a:r>
            <a:r>
              <a:rPr lang="pt-BR" dirty="0" err="1"/>
              <a:t>on</a:t>
            </a:r>
            <a:r>
              <a:rPr lang="pt-BR" dirty="0"/>
              <a:t> </a:t>
            </a:r>
            <a:r>
              <a:rPr lang="pt-BR" dirty="0" err="1"/>
              <a:t>Labs</a:t>
            </a:r>
            <a:endParaRPr lang="en-US" dirty="0"/>
          </a:p>
        </p:txBody>
      </p:sp>
      <p:sp>
        <p:nvSpPr>
          <p:cNvPr id="3" name="Subtitle 2"/>
          <p:cNvSpPr>
            <a:spLocks noGrp="1"/>
          </p:cNvSpPr>
          <p:nvPr>
            <p:ph type="subTitle" idx="1"/>
          </p:nvPr>
        </p:nvSpPr>
        <p:spPr/>
        <p:txBody>
          <a:bodyPr>
            <a:normAutofit fontScale="47500" lnSpcReduction="20000"/>
          </a:bodyPr>
          <a:lstStyle/>
          <a:p>
            <a:endParaRPr lang="en-US" dirty="0"/>
          </a:p>
          <a:p>
            <a:r>
              <a:rPr lang="pt-BR" sz="3300" dirty="0"/>
              <a:t>Management Portal</a:t>
            </a:r>
          </a:p>
          <a:p>
            <a:r>
              <a:rPr lang="pt-BR" sz="3300" dirty="0" err="1"/>
              <a:t>ASPNETAzureWebSites</a:t>
            </a:r>
            <a:r>
              <a:rPr lang="pt-BR" sz="3300" dirty="0"/>
              <a:t> </a:t>
            </a:r>
          </a:p>
          <a:p>
            <a:r>
              <a:rPr lang="en-US" sz="3300" dirty="0"/>
              <a:t>Get started with </a:t>
            </a:r>
            <a:r>
              <a:rPr lang="en-US" sz="3300" dirty="0" err="1"/>
              <a:t>WebApps</a:t>
            </a:r>
            <a:r>
              <a:rPr lang="en-US" sz="3300" dirty="0"/>
              <a:t> and ASP.NET</a:t>
            </a:r>
          </a:p>
          <a:p>
            <a:r>
              <a:rPr lang="en-US" sz="3300" dirty="0"/>
              <a:t>HOL-</a:t>
            </a:r>
            <a:r>
              <a:rPr lang="en-US" sz="3300" dirty="0" err="1"/>
              <a:t>ASPNETAzureWebSitesTFS</a:t>
            </a:r>
            <a:endParaRPr lang="en-US" sz="3300" dirty="0"/>
          </a:p>
          <a:p>
            <a:r>
              <a:rPr lang="en-US" sz="3300" dirty="0"/>
              <a:t>HOL-</a:t>
            </a:r>
            <a:r>
              <a:rPr lang="en-US" sz="3300" dirty="0" err="1"/>
              <a:t>GettingStartedAzurePreviewPortal</a:t>
            </a:r>
            <a:endParaRPr lang="en-US" sz="3300" dirty="0"/>
          </a:p>
        </p:txBody>
      </p:sp>
    </p:spTree>
    <p:extLst>
      <p:ext uri="{BB962C8B-B14F-4D97-AF65-F5344CB8AC3E}">
        <p14:creationId xmlns:p14="http://schemas.microsoft.com/office/powerpoint/2010/main" val="277848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42306" y="-223368"/>
            <a:ext cx="8942613" cy="5789484"/>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1" y="487"/>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2" name="Picture 11"/>
          <p:cNvPicPr>
            <a:picLocks noChangeAspect="1"/>
          </p:cNvPicPr>
          <p:nvPr/>
        </p:nvPicPr>
        <p:blipFill>
          <a:blip r:embed="rId2"/>
          <a:stretch>
            <a:fillRect/>
          </a:stretch>
        </p:blipFill>
        <p:spPr>
          <a:xfrm>
            <a:off x="4270015" y="2574848"/>
            <a:ext cx="3561040" cy="2295459"/>
          </a:xfrm>
          <a:prstGeom prst="rect">
            <a:avLst/>
          </a:prstGeom>
        </p:spPr>
      </p:pic>
      <p:pic>
        <p:nvPicPr>
          <p:cNvPr id="7" name="Picture 6"/>
          <p:cNvPicPr>
            <a:picLocks noChangeAspect="1"/>
          </p:cNvPicPr>
          <p:nvPr/>
        </p:nvPicPr>
        <p:blipFill>
          <a:blip r:embed="rId3"/>
          <a:stretch>
            <a:fillRect/>
          </a:stretch>
        </p:blipFill>
        <p:spPr>
          <a:xfrm>
            <a:off x="5184391" y="2219040"/>
            <a:ext cx="1526112" cy="2144927"/>
          </a:xfrm>
          <a:prstGeom prst="rect">
            <a:avLst/>
          </a:prstGeom>
        </p:spPr>
      </p:pic>
      <p:pic>
        <p:nvPicPr>
          <p:cNvPr id="13" name="Picture 12"/>
          <p:cNvPicPr>
            <a:picLocks noChangeAspect="1"/>
          </p:cNvPicPr>
          <p:nvPr/>
        </p:nvPicPr>
        <p:blipFill>
          <a:blip r:embed="rId4">
            <a:duotone>
              <a:prstClr val="black"/>
              <a:schemeClr val="accent1">
                <a:tint val="45000"/>
                <a:satMod val="400000"/>
              </a:schemeClr>
            </a:duotone>
          </a:blip>
          <a:stretch>
            <a:fillRect/>
          </a:stretch>
        </p:blipFill>
        <p:spPr>
          <a:xfrm>
            <a:off x="2199988" y="2076108"/>
            <a:ext cx="1843189" cy="1221641"/>
          </a:xfrm>
          <a:prstGeom prst="rect">
            <a:avLst/>
          </a:prstGeom>
        </p:spPr>
      </p:pic>
      <p:pic>
        <p:nvPicPr>
          <p:cNvPr id="19" name="Picture 18"/>
          <p:cNvPicPr>
            <a:picLocks noChangeAspect="1"/>
          </p:cNvPicPr>
          <p:nvPr/>
        </p:nvPicPr>
        <p:blipFill>
          <a:blip r:embed="rId5">
            <a:duotone>
              <a:prstClr val="black"/>
              <a:schemeClr val="accent1">
                <a:tint val="45000"/>
                <a:satMod val="400000"/>
              </a:schemeClr>
            </a:duotone>
          </a:blip>
          <a:stretch>
            <a:fillRect/>
          </a:stretch>
        </p:blipFill>
        <p:spPr>
          <a:xfrm>
            <a:off x="9620880" y="3351617"/>
            <a:ext cx="932271" cy="603717"/>
          </a:xfrm>
          <a:prstGeom prst="rect">
            <a:avLst/>
          </a:prstGeom>
        </p:spPr>
      </p:pic>
      <p:pic>
        <p:nvPicPr>
          <p:cNvPr id="26" name="Picture 25"/>
          <p:cNvPicPr>
            <a:picLocks noChangeAspect="1"/>
          </p:cNvPicPr>
          <p:nvPr/>
        </p:nvPicPr>
        <p:blipFill>
          <a:blip r:embed="rId6">
            <a:duotone>
              <a:prstClr val="black"/>
              <a:schemeClr val="accent1">
                <a:tint val="45000"/>
                <a:satMod val="400000"/>
              </a:schemeClr>
            </a:duotone>
          </a:blip>
          <a:stretch>
            <a:fillRect/>
          </a:stretch>
        </p:blipFill>
        <p:spPr>
          <a:xfrm>
            <a:off x="4923341" y="3671842"/>
            <a:ext cx="1166102" cy="749692"/>
          </a:xfrm>
          <a:prstGeom prst="rect">
            <a:avLst/>
          </a:prstGeom>
        </p:spPr>
      </p:pic>
      <p:sp>
        <p:nvSpPr>
          <p:cNvPr id="37" name="Title 1"/>
          <p:cNvSpPr txBox="1">
            <a:spLocks/>
          </p:cNvSpPr>
          <p:nvPr/>
        </p:nvSpPr>
        <p:spPr>
          <a:xfrm>
            <a:off x="269241" y="289957"/>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705" dirty="0">
                <a:solidFill>
                  <a:schemeClr val="tx1"/>
                </a:solidFill>
                <a:latin typeface="Segoe UI Light" panose="020B0502040204020203" pitchFamily="34" charset="0"/>
                <a:cs typeface="Segoe UI Light" panose="020B0502040204020203" pitchFamily="34" charset="0"/>
              </a:rPr>
              <a:t>Desenvolva </a:t>
            </a:r>
            <a:r>
              <a:rPr lang="pt-BR" sz="4705" dirty="0" err="1">
                <a:solidFill>
                  <a:schemeClr val="tx1"/>
                </a:solidFill>
                <a:latin typeface="Segoe UI Light" panose="020B0502040204020203" pitchFamily="34" charset="0"/>
                <a:cs typeface="Segoe UI Light" panose="020B0502040204020203" pitchFamily="34" charset="0"/>
              </a:rPr>
              <a:t>apps</a:t>
            </a:r>
            <a:r>
              <a:rPr lang="pt-BR" sz="4705" dirty="0">
                <a:solidFill>
                  <a:schemeClr val="tx1"/>
                </a:solidFill>
                <a:latin typeface="Segoe UI Light" panose="020B0502040204020203" pitchFamily="34" charset="0"/>
                <a:cs typeface="Segoe UI Light" panose="020B0502040204020203" pitchFamily="34" charset="0"/>
              </a:rPr>
              <a:t> com...</a:t>
            </a:r>
            <a:endParaRPr lang="en-US" sz="4705" dirty="0">
              <a:solidFill>
                <a:schemeClr val="tx1"/>
              </a:solidFill>
              <a:latin typeface="Segoe UI Light" panose="020B0502040204020203" pitchFamily="34" charset="0"/>
              <a:cs typeface="Segoe UI Light" panose="020B0502040204020203" pitchFamily="34" charset="0"/>
            </a:endParaRPr>
          </a:p>
        </p:txBody>
      </p:sp>
      <p:sp>
        <p:nvSpPr>
          <p:cNvPr id="38" name="Title 1"/>
          <p:cNvSpPr txBox="1">
            <a:spLocks/>
          </p:cNvSpPr>
          <p:nvPr/>
        </p:nvSpPr>
        <p:spPr>
          <a:xfrm>
            <a:off x="269241" y="1035422"/>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353" dirty="0">
                <a:solidFill>
                  <a:schemeClr val="tx1"/>
                </a:solidFill>
                <a:latin typeface="Segoe UI Light" panose="020B0502040204020203" pitchFamily="34" charset="0"/>
                <a:cs typeface="Segoe UI Light" panose="020B0502040204020203" pitchFamily="34" charset="0"/>
              </a:rPr>
              <a:t>.NET  |  Node.js  |  PHP  |  Python  |  Java</a:t>
            </a:r>
          </a:p>
        </p:txBody>
      </p:sp>
      <p:pic>
        <p:nvPicPr>
          <p:cNvPr id="14" name="Picture 13"/>
          <p:cNvPicPr>
            <a:picLocks noChangeAspect="1"/>
          </p:cNvPicPr>
          <p:nvPr/>
        </p:nvPicPr>
        <p:blipFill>
          <a:blip r:embed="rId7">
            <a:duotone>
              <a:prstClr val="black"/>
              <a:schemeClr val="accent1">
                <a:tint val="45000"/>
                <a:satMod val="400000"/>
              </a:schemeClr>
            </a:duotone>
          </a:blip>
          <a:stretch>
            <a:fillRect/>
          </a:stretch>
        </p:blipFill>
        <p:spPr>
          <a:xfrm>
            <a:off x="2757974" y="3404765"/>
            <a:ext cx="498159" cy="355128"/>
          </a:xfrm>
          <a:prstGeom prst="rect">
            <a:avLst/>
          </a:prstGeom>
        </p:spPr>
      </p:pic>
      <p:grpSp>
        <p:nvGrpSpPr>
          <p:cNvPr id="5" name="Group 4"/>
          <p:cNvGrpSpPr/>
          <p:nvPr/>
        </p:nvGrpSpPr>
        <p:grpSpPr>
          <a:xfrm>
            <a:off x="1730593" y="3699512"/>
            <a:ext cx="2313894" cy="2844922"/>
            <a:chOff x="1765295" y="3773198"/>
            <a:chExt cx="2360292" cy="2901969"/>
          </a:xfrm>
        </p:grpSpPr>
        <p:pic>
          <p:nvPicPr>
            <p:cNvPr id="43" name="Picture 42"/>
            <p:cNvPicPr>
              <a:picLocks noChangeAspect="1"/>
            </p:cNvPicPr>
            <p:nvPr/>
          </p:nvPicPr>
          <p:blipFill>
            <a:blip r:embed="rId8"/>
            <a:stretch>
              <a:fillRect/>
            </a:stretch>
          </p:blipFill>
          <p:spPr>
            <a:xfrm>
              <a:off x="1765295" y="3773198"/>
              <a:ext cx="1235610" cy="1795041"/>
            </a:xfrm>
            <a:prstGeom prst="rect">
              <a:avLst/>
            </a:prstGeom>
          </p:spPr>
        </p:pic>
        <p:pic>
          <p:nvPicPr>
            <p:cNvPr id="44" name="Picture 43"/>
            <p:cNvPicPr>
              <a:picLocks noChangeAspect="1"/>
            </p:cNvPicPr>
            <p:nvPr/>
          </p:nvPicPr>
          <p:blipFill>
            <a:blip r:embed="rId9"/>
            <a:stretch>
              <a:fillRect/>
            </a:stretch>
          </p:blipFill>
          <p:spPr>
            <a:xfrm>
              <a:off x="2120371" y="5085435"/>
              <a:ext cx="1323849" cy="1589732"/>
            </a:xfrm>
            <a:prstGeom prst="rect">
              <a:avLst/>
            </a:prstGeom>
          </p:spPr>
        </p:pic>
        <p:pic>
          <p:nvPicPr>
            <p:cNvPr id="45" name="Picture 44"/>
            <p:cNvPicPr>
              <a:picLocks noChangeAspect="1"/>
            </p:cNvPicPr>
            <p:nvPr/>
          </p:nvPicPr>
          <p:blipFill>
            <a:blip r:embed="rId10"/>
            <a:stretch>
              <a:fillRect/>
            </a:stretch>
          </p:blipFill>
          <p:spPr>
            <a:xfrm>
              <a:off x="3695028" y="5134866"/>
              <a:ext cx="430559" cy="1145897"/>
            </a:xfrm>
            <a:prstGeom prst="rect">
              <a:avLst/>
            </a:prstGeom>
          </p:spPr>
        </p:pic>
      </p:grpSp>
      <p:pic>
        <p:nvPicPr>
          <p:cNvPr id="31" name="Picture 30"/>
          <p:cNvPicPr>
            <a:picLocks noChangeAspect="1"/>
          </p:cNvPicPr>
          <p:nvPr/>
        </p:nvPicPr>
        <p:blipFill>
          <a:blip r:embed="rId11"/>
          <a:stretch>
            <a:fillRect/>
          </a:stretch>
        </p:blipFill>
        <p:spPr>
          <a:xfrm>
            <a:off x="7449591" y="982097"/>
            <a:ext cx="936246" cy="1441444"/>
          </a:xfrm>
          <a:prstGeom prst="rect">
            <a:avLst/>
          </a:prstGeom>
        </p:spPr>
      </p:pic>
    </p:spTree>
    <p:extLst>
      <p:ext uri="{BB962C8B-B14F-4D97-AF65-F5344CB8AC3E}">
        <p14:creationId xmlns:p14="http://schemas.microsoft.com/office/powerpoint/2010/main" val="343261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Benefícios</a:t>
            </a:r>
            <a:r>
              <a:rPr lang="en-US" sz="4000" dirty="0"/>
              <a:t> do App Service</a:t>
            </a:r>
          </a:p>
        </p:txBody>
      </p:sp>
      <p:sp>
        <p:nvSpPr>
          <p:cNvPr id="3" name="Content Placeholder 2"/>
          <p:cNvSpPr>
            <a:spLocks noGrp="1"/>
          </p:cNvSpPr>
          <p:nvPr>
            <p:ph sz="quarter" idx="10"/>
          </p:nvPr>
        </p:nvSpPr>
        <p:spPr>
          <a:prstGeom prst="rect">
            <a:avLst/>
          </a:prstGeom>
        </p:spPr>
        <p:txBody>
          <a:bodyPr/>
          <a:lstStyle/>
          <a:p>
            <a:r>
              <a:rPr lang="en-US" sz="2400" dirty="0" err="1"/>
              <a:t>Atualização</a:t>
            </a:r>
            <a:r>
              <a:rPr lang="en-US" sz="2400" dirty="0"/>
              <a:t> </a:t>
            </a:r>
            <a:r>
              <a:rPr lang="en-US" sz="2400" dirty="0" err="1"/>
              <a:t>automática</a:t>
            </a:r>
            <a:r>
              <a:rPr lang="en-US" sz="2400" dirty="0"/>
              <a:t> do SO</a:t>
            </a:r>
          </a:p>
          <a:p>
            <a:r>
              <a:rPr lang="en-US" sz="2400" dirty="0" err="1"/>
              <a:t>Projetado</a:t>
            </a:r>
            <a:r>
              <a:rPr lang="en-US" sz="2400" dirty="0"/>
              <a:t> para </a:t>
            </a:r>
            <a:r>
              <a:rPr lang="en-US" sz="2400" dirty="0" err="1"/>
              <a:t>implemantar</a:t>
            </a:r>
            <a:r>
              <a:rPr lang="en-US" sz="2400" dirty="0"/>
              <a:t> </a:t>
            </a:r>
            <a:r>
              <a:rPr lang="en-US" sz="2400" dirty="0" err="1"/>
              <a:t>os</a:t>
            </a:r>
            <a:r>
              <a:rPr lang="en-US" sz="2400" dirty="0"/>
              <a:t> </a:t>
            </a:r>
            <a:r>
              <a:rPr lang="en-US" sz="2400" dirty="0" err="1"/>
              <a:t>mais</a:t>
            </a:r>
            <a:r>
              <a:rPr lang="en-US" sz="2400" dirty="0"/>
              <a:t> </a:t>
            </a:r>
            <a:r>
              <a:rPr lang="en-US" sz="2400" dirty="0" err="1"/>
              <a:t>rígidos</a:t>
            </a:r>
            <a:r>
              <a:rPr lang="en-US" sz="2400" dirty="0"/>
              <a:t> </a:t>
            </a:r>
            <a:r>
              <a:rPr lang="en-US" sz="2400" dirty="0" err="1"/>
              <a:t>padrões</a:t>
            </a:r>
            <a:r>
              <a:rPr lang="en-US" sz="2400" dirty="0"/>
              <a:t> de </a:t>
            </a:r>
            <a:r>
              <a:rPr lang="en-US" sz="2400" dirty="0" err="1"/>
              <a:t>segurança</a:t>
            </a:r>
            <a:r>
              <a:rPr lang="en-US" sz="2400" dirty="0"/>
              <a:t>;</a:t>
            </a:r>
          </a:p>
          <a:p>
            <a:r>
              <a:rPr lang="en-US" sz="2400" dirty="0"/>
              <a:t>Alta </a:t>
            </a:r>
            <a:r>
              <a:rPr lang="en-US" sz="2400" dirty="0" err="1"/>
              <a:t>disponibilidade</a:t>
            </a:r>
            <a:endParaRPr lang="en-US" sz="2400" dirty="0"/>
          </a:p>
          <a:p>
            <a:pPr lvl="1"/>
            <a:r>
              <a:rPr lang="pt-BR" sz="2400" dirty="0" err="1"/>
              <a:t>Scale</a:t>
            </a:r>
            <a:r>
              <a:rPr lang="pt-BR" sz="2400" dirty="0"/>
              <a:t> out/in automático</a:t>
            </a:r>
            <a:endParaRPr lang="en-US" sz="2400" dirty="0"/>
          </a:p>
          <a:p>
            <a:pPr lvl="1"/>
            <a:r>
              <a:rPr lang="en-US" sz="2400" dirty="0"/>
              <a:t>Load Balancing </a:t>
            </a:r>
            <a:r>
              <a:rPr lang="en-US" sz="2400" dirty="0" err="1"/>
              <a:t>por</a:t>
            </a:r>
            <a:r>
              <a:rPr lang="en-US" sz="2400" dirty="0"/>
              <a:t> </a:t>
            </a:r>
            <a:r>
              <a:rPr lang="en-US" sz="2400" dirty="0" err="1"/>
              <a:t>padrão</a:t>
            </a:r>
            <a:r>
              <a:rPr lang="en-US" sz="2400" dirty="0"/>
              <a:t> (</a:t>
            </a:r>
            <a:r>
              <a:rPr lang="en-US" sz="2400" dirty="0" err="1"/>
              <a:t>nativo</a:t>
            </a:r>
            <a:r>
              <a:rPr lang="en-US" sz="2400" dirty="0"/>
              <a:t>)</a:t>
            </a:r>
          </a:p>
          <a:p>
            <a:r>
              <a:rPr lang="en-US" sz="2400" dirty="0" err="1"/>
              <a:t>Suporte</a:t>
            </a:r>
            <a:r>
              <a:rPr lang="en-US" sz="2400" dirty="0"/>
              <a:t> a </a:t>
            </a:r>
            <a:r>
              <a:rPr lang="en-US" sz="2400" dirty="0" err="1"/>
              <a:t>múltiplas</a:t>
            </a:r>
            <a:r>
              <a:rPr lang="en-US" sz="2400" dirty="0"/>
              <a:t> </a:t>
            </a:r>
            <a:r>
              <a:rPr lang="en-US" sz="2400" dirty="0" err="1"/>
              <a:t>linguagens</a:t>
            </a:r>
            <a:r>
              <a:rPr lang="en-US" sz="2400" dirty="0"/>
              <a:t> e </a:t>
            </a:r>
            <a:r>
              <a:rPr lang="en-US" sz="2400" dirty="0" err="1"/>
              <a:t>plataformas</a:t>
            </a:r>
            <a:endParaRPr lang="en-US" sz="2400" dirty="0"/>
          </a:p>
          <a:p>
            <a:pPr lvl="1"/>
            <a:r>
              <a:rPr lang="en-US" sz="2400" dirty="0"/>
              <a:t>.NET, Node.js, Python, Ruby e </a:t>
            </a:r>
            <a:r>
              <a:rPr lang="en-US" sz="2400" dirty="0" err="1"/>
              <a:t>muito</a:t>
            </a:r>
            <a:r>
              <a:rPr lang="en-US" sz="2400" dirty="0"/>
              <a:t> </a:t>
            </a:r>
            <a:r>
              <a:rPr lang="en-US" sz="2400" dirty="0" err="1"/>
              <a:t>mais</a:t>
            </a:r>
            <a:endParaRPr lang="en-US" sz="2400" dirty="0"/>
          </a:p>
          <a:p>
            <a:r>
              <a:rPr lang="en-US" sz="2400" dirty="0"/>
              <a:t>F</a:t>
            </a:r>
            <a:r>
              <a:rPr lang="pt-BR" sz="2400" dirty="0" err="1"/>
              <a:t>ácil</a:t>
            </a:r>
            <a:r>
              <a:rPr lang="pt-BR" sz="2400" dirty="0"/>
              <a:t> implementação de </a:t>
            </a:r>
            <a:r>
              <a:rPr lang="pt-BR" sz="2400" dirty="0" err="1"/>
              <a:t>Continuous</a:t>
            </a:r>
            <a:r>
              <a:rPr lang="pt-BR" sz="2400" dirty="0"/>
              <a:t> Deployment</a:t>
            </a:r>
            <a:endParaRPr lang="en-US" sz="2400" dirty="0"/>
          </a:p>
          <a:p>
            <a:pPr lvl="1"/>
            <a:r>
              <a:rPr lang="pt-BR" sz="2400" dirty="0" err="1"/>
              <a:t>Continuous</a:t>
            </a:r>
            <a:r>
              <a:rPr lang="pt-BR" sz="2400" dirty="0"/>
              <a:t> delivery a partir dos principais </a:t>
            </a:r>
            <a:r>
              <a:rPr lang="pt-BR" sz="2400" dirty="0" err="1"/>
              <a:t>source</a:t>
            </a:r>
            <a:r>
              <a:rPr lang="pt-BR" sz="2400" dirty="0"/>
              <a:t> </a:t>
            </a:r>
            <a:r>
              <a:rPr lang="pt-BR" sz="2400" dirty="0" err="1"/>
              <a:t>control</a:t>
            </a:r>
            <a:r>
              <a:rPr lang="pt-BR" sz="2400" dirty="0"/>
              <a:t> </a:t>
            </a:r>
            <a:r>
              <a:rPr lang="pt-BR" sz="2400" dirty="0" err="1"/>
              <a:t>providers</a:t>
            </a:r>
            <a:endParaRPr lang="en-US" sz="2400" dirty="0"/>
          </a:p>
          <a:p>
            <a:pPr lvl="1"/>
            <a:r>
              <a:rPr lang="en-US" sz="2400" dirty="0" err="1"/>
              <a:t>Git</a:t>
            </a:r>
            <a:r>
              <a:rPr lang="en-US" sz="2400" dirty="0"/>
              <a:t> repo </a:t>
            </a:r>
            <a:r>
              <a:rPr lang="en-US" sz="2400" dirty="0" err="1"/>
              <a:t>nativo</a:t>
            </a:r>
            <a:endParaRPr lang="en-US" sz="2400" dirty="0"/>
          </a:p>
        </p:txBody>
      </p:sp>
    </p:spTree>
    <p:extLst>
      <p:ext uri="{BB962C8B-B14F-4D97-AF65-F5344CB8AC3E}">
        <p14:creationId xmlns:p14="http://schemas.microsoft.com/office/powerpoint/2010/main" val="25855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15130" y="4667877"/>
            <a:ext cx="11764366" cy="151277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bwMode="auto">
          <a:xfrm>
            <a:off x="215130"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8" name="Rectangle 47"/>
          <p:cNvSpPr/>
          <p:nvPr/>
        </p:nvSpPr>
        <p:spPr bwMode="auto">
          <a:xfrm>
            <a:off x="4167187"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9" name="Rectangle 48"/>
          <p:cNvSpPr/>
          <p:nvPr/>
        </p:nvSpPr>
        <p:spPr bwMode="auto">
          <a:xfrm>
            <a:off x="8119244"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101" name="Group 100"/>
          <p:cNvGrpSpPr/>
          <p:nvPr/>
        </p:nvGrpSpPr>
        <p:grpSpPr>
          <a:xfrm>
            <a:off x="418336" y="811842"/>
            <a:ext cx="3154702" cy="725263"/>
            <a:chOff x="426724" y="414669"/>
            <a:chExt cx="3217960" cy="739806"/>
          </a:xfrm>
        </p:grpSpPr>
        <p:sp>
          <p:nvSpPr>
            <p:cNvPr id="23" name="TextBox 22"/>
            <p:cNvSpPr txBox="1"/>
            <p:nvPr/>
          </p:nvSpPr>
          <p:spPr>
            <a:xfrm>
              <a:off x="1060347" y="414669"/>
              <a:ext cx="2584337" cy="739806"/>
            </a:xfrm>
            <a:prstGeom prst="hexagon">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Web Apps</a:t>
              </a:r>
            </a:p>
          </p:txBody>
        </p:sp>
        <p:pic>
          <p:nvPicPr>
            <p:cNvPr id="32" name="Picture 31"/>
            <p:cNvPicPr>
              <a:picLocks noChangeAspect="1"/>
            </p:cNvPicPr>
            <p:nvPr/>
          </p:nvPicPr>
          <p:blipFill>
            <a:blip r:embed="rId3"/>
            <a:stretch>
              <a:fillRect/>
            </a:stretch>
          </p:blipFill>
          <p:spPr>
            <a:xfrm>
              <a:off x="426724" y="438523"/>
              <a:ext cx="724385" cy="707495"/>
            </a:xfrm>
            <a:prstGeom prst="rect">
              <a:avLst/>
            </a:prstGeom>
          </p:spPr>
        </p:pic>
      </p:grpSp>
      <p:grpSp>
        <p:nvGrpSpPr>
          <p:cNvPr id="102" name="Group 101"/>
          <p:cNvGrpSpPr/>
          <p:nvPr/>
        </p:nvGrpSpPr>
        <p:grpSpPr>
          <a:xfrm>
            <a:off x="4366480" y="825635"/>
            <a:ext cx="2952308" cy="712772"/>
            <a:chOff x="4522860" y="428738"/>
            <a:chExt cx="3011508" cy="727065"/>
          </a:xfrm>
        </p:grpSpPr>
        <p:sp>
          <p:nvSpPr>
            <p:cNvPr id="27" name="TextBox 26"/>
            <p:cNvSpPr txBox="1"/>
            <p:nvPr/>
          </p:nvSpPr>
          <p:spPr>
            <a:xfrm>
              <a:off x="5301290" y="492613"/>
              <a:ext cx="2233078" cy="584775"/>
            </a:xfrm>
            <a:prstGeom prst="rect">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Logic Apps</a:t>
              </a:r>
            </a:p>
          </p:txBody>
        </p:sp>
        <p:pic>
          <p:nvPicPr>
            <p:cNvPr id="34" name="Picture 33"/>
            <p:cNvPicPr>
              <a:picLocks noChangeAspect="1"/>
            </p:cNvPicPr>
            <p:nvPr/>
          </p:nvPicPr>
          <p:blipFill>
            <a:blip r:embed="rId4"/>
            <a:stretch>
              <a:fillRect/>
            </a:stretch>
          </p:blipFill>
          <p:spPr>
            <a:xfrm>
              <a:off x="4522860" y="428738"/>
              <a:ext cx="727877" cy="727065"/>
            </a:xfrm>
            <a:prstGeom prst="rect">
              <a:avLst/>
            </a:prstGeom>
          </p:spPr>
        </p:pic>
      </p:grpSp>
      <p:grpSp>
        <p:nvGrpSpPr>
          <p:cNvPr id="103" name="Group 102"/>
          <p:cNvGrpSpPr/>
          <p:nvPr/>
        </p:nvGrpSpPr>
        <p:grpSpPr>
          <a:xfrm>
            <a:off x="8331594" y="825884"/>
            <a:ext cx="3393621" cy="787583"/>
            <a:chOff x="8498659" y="428993"/>
            <a:chExt cx="3461670" cy="803375"/>
          </a:xfrm>
        </p:grpSpPr>
        <p:sp>
          <p:nvSpPr>
            <p:cNvPr id="19" name="TextBox 18"/>
            <p:cNvSpPr txBox="1"/>
            <p:nvPr/>
          </p:nvSpPr>
          <p:spPr>
            <a:xfrm>
              <a:off x="9167121" y="503908"/>
              <a:ext cx="2793208"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Mobile Apps</a:t>
              </a:r>
            </a:p>
          </p:txBody>
        </p:sp>
        <p:pic>
          <p:nvPicPr>
            <p:cNvPr id="36" name="Picture 35"/>
            <p:cNvPicPr>
              <a:picLocks noChangeAspect="1"/>
            </p:cNvPicPr>
            <p:nvPr/>
          </p:nvPicPr>
          <p:blipFill>
            <a:blip r:embed="rId5"/>
            <a:stretch>
              <a:fillRect/>
            </a:stretch>
          </p:blipFill>
          <p:spPr>
            <a:xfrm>
              <a:off x="8498659" y="428993"/>
              <a:ext cx="505992" cy="726554"/>
            </a:xfrm>
            <a:prstGeom prst="rect">
              <a:avLst/>
            </a:prstGeom>
          </p:spPr>
        </p:pic>
      </p:grpSp>
      <p:grpSp>
        <p:nvGrpSpPr>
          <p:cNvPr id="104" name="Group 103"/>
          <p:cNvGrpSpPr/>
          <p:nvPr/>
        </p:nvGrpSpPr>
        <p:grpSpPr>
          <a:xfrm>
            <a:off x="485912" y="4984839"/>
            <a:ext cx="2588977" cy="815763"/>
            <a:chOff x="495655" y="4578565"/>
            <a:chExt cx="2640891" cy="832121"/>
          </a:xfrm>
        </p:grpSpPr>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655" y="4578565"/>
              <a:ext cx="832121" cy="832121"/>
            </a:xfrm>
            <a:prstGeom prst="rect">
              <a:avLst/>
            </a:prstGeom>
            <a:noFill/>
          </p:spPr>
        </p:pic>
        <p:sp>
          <p:nvSpPr>
            <p:cNvPr id="38" name="TextBox 37"/>
            <p:cNvSpPr txBox="1"/>
            <p:nvPr/>
          </p:nvSpPr>
          <p:spPr>
            <a:xfrm>
              <a:off x="1347440" y="4622500"/>
              <a:ext cx="1789106"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API Apps</a:t>
              </a:r>
            </a:p>
          </p:txBody>
        </p:sp>
      </p:grpSp>
      <p:grpSp>
        <p:nvGrpSpPr>
          <p:cNvPr id="5" name="Group 4"/>
          <p:cNvGrpSpPr/>
          <p:nvPr/>
        </p:nvGrpSpPr>
        <p:grpSpPr>
          <a:xfrm>
            <a:off x="5578422" y="4878398"/>
            <a:ext cx="1108608" cy="1108608"/>
            <a:chOff x="2336344" y="2754223"/>
            <a:chExt cx="739365" cy="739365"/>
          </a:xfrm>
        </p:grpSpPr>
        <p:sp>
          <p:nvSpPr>
            <p:cNvPr id="4" name="Rectangle 3"/>
            <p:cNvSpPr/>
            <p:nvPr/>
          </p:nvSpPr>
          <p:spPr bwMode="auto">
            <a:xfrm>
              <a:off x="2336344" y="2754223"/>
              <a:ext cx="739365" cy="73936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332" y="2908781"/>
              <a:ext cx="433482" cy="433482"/>
            </a:xfrm>
            <a:prstGeom prst="rect">
              <a:avLst/>
            </a:prstGeom>
          </p:spPr>
        </p:pic>
      </p:grpSp>
      <p:grpSp>
        <p:nvGrpSpPr>
          <p:cNvPr id="7" name="Group 6"/>
          <p:cNvGrpSpPr/>
          <p:nvPr/>
        </p:nvGrpSpPr>
        <p:grpSpPr>
          <a:xfrm>
            <a:off x="6841667" y="4878398"/>
            <a:ext cx="1108608" cy="1108608"/>
            <a:chOff x="2579844" y="2146998"/>
            <a:chExt cx="739365" cy="739365"/>
          </a:xfrm>
        </p:grpSpPr>
        <p:sp>
          <p:nvSpPr>
            <p:cNvPr id="39" name="Rectangle 38"/>
            <p:cNvSpPr/>
            <p:nvPr/>
          </p:nvSpPr>
          <p:spPr bwMode="auto">
            <a:xfrm>
              <a:off x="2579844" y="2146998"/>
              <a:ext cx="739365" cy="739365"/>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725" y="2230481"/>
              <a:ext cx="554882" cy="554882"/>
            </a:xfrm>
            <a:prstGeom prst="rect">
              <a:avLst/>
            </a:prstGeom>
          </p:spPr>
        </p:pic>
      </p:grpSp>
      <p:sp>
        <p:nvSpPr>
          <p:cNvPr id="45" name="Rectangle 44"/>
          <p:cNvSpPr/>
          <p:nvPr/>
        </p:nvSpPr>
        <p:spPr bwMode="auto">
          <a:xfrm>
            <a:off x="9316690" y="4878398"/>
            <a:ext cx="1108608" cy="110860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http</a:t>
            </a:r>
          </a:p>
        </p:txBody>
      </p:sp>
      <p:sp>
        <p:nvSpPr>
          <p:cNvPr id="47" name="Rectangle 46"/>
          <p:cNvSpPr/>
          <p:nvPr/>
        </p:nvSpPr>
        <p:spPr bwMode="auto">
          <a:xfrm>
            <a:off x="10563106" y="4878398"/>
            <a:ext cx="1108608" cy="110860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SQL</a:t>
            </a:r>
          </a:p>
        </p:txBody>
      </p:sp>
      <p:grpSp>
        <p:nvGrpSpPr>
          <p:cNvPr id="50" name="Group 49"/>
          <p:cNvGrpSpPr/>
          <p:nvPr/>
        </p:nvGrpSpPr>
        <p:grpSpPr>
          <a:xfrm>
            <a:off x="1516471" y="2062068"/>
            <a:ext cx="1222822" cy="1255262"/>
            <a:chOff x="477568" y="1073442"/>
            <a:chExt cx="1247342" cy="1280432"/>
          </a:xfrm>
        </p:grpSpPr>
        <p:pic>
          <p:nvPicPr>
            <p:cNvPr id="51" name="Picture 50"/>
            <p:cNvPicPr>
              <a:picLocks noChangeAspect="1"/>
            </p:cNvPicPr>
            <p:nvPr/>
          </p:nvPicPr>
          <p:blipFill>
            <a:blip r:embed="rId9"/>
            <a:stretch>
              <a:fillRect/>
            </a:stretch>
          </p:blipFill>
          <p:spPr>
            <a:xfrm>
              <a:off x="477568" y="1073442"/>
              <a:ext cx="1247342" cy="910893"/>
            </a:xfrm>
            <a:prstGeom prst="rect">
              <a:avLst/>
            </a:prstGeom>
          </p:spPr>
        </p:pic>
        <p:sp>
          <p:nvSpPr>
            <p:cNvPr id="52" name="TextBox 51"/>
            <p:cNvSpPr txBox="1"/>
            <p:nvPr/>
          </p:nvSpPr>
          <p:spPr>
            <a:xfrm>
              <a:off x="874042" y="2044308"/>
              <a:ext cx="468241"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Site</a:t>
              </a:r>
            </a:p>
          </p:txBody>
        </p:sp>
      </p:grpSp>
      <p:grpSp>
        <p:nvGrpSpPr>
          <p:cNvPr id="105" name="Group 104"/>
          <p:cNvGrpSpPr/>
          <p:nvPr/>
        </p:nvGrpSpPr>
        <p:grpSpPr>
          <a:xfrm>
            <a:off x="9970911" y="1638188"/>
            <a:ext cx="1859805" cy="1290172"/>
            <a:chOff x="8433929" y="1655866"/>
            <a:chExt cx="1897098" cy="1316042"/>
          </a:xfrm>
        </p:grpSpPr>
        <p:sp>
          <p:nvSpPr>
            <p:cNvPr id="58" name="TextBox 57"/>
            <p:cNvSpPr txBox="1"/>
            <p:nvPr/>
          </p:nvSpPr>
          <p:spPr>
            <a:xfrm>
              <a:off x="8433929" y="2662342"/>
              <a:ext cx="1897098"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Administração</a:t>
              </a:r>
              <a:r>
                <a:rPr lang="en-US" sz="1372" dirty="0">
                  <a:latin typeface="Segoe UI Light" panose="020B0502040204020203" pitchFamily="34" charset="0"/>
                  <a:cs typeface="Segoe UI Light" panose="020B0502040204020203" pitchFamily="34" charset="0"/>
                </a:rPr>
                <a:t> da APP</a:t>
              </a:r>
            </a:p>
          </p:txBody>
        </p:sp>
        <p:pic>
          <p:nvPicPr>
            <p:cNvPr id="60" name="Picture 59"/>
            <p:cNvPicPr>
              <a:picLocks noChangeAspect="1"/>
            </p:cNvPicPr>
            <p:nvPr/>
          </p:nvPicPr>
          <p:blipFill>
            <a:blip r:embed="rId10"/>
            <a:stretch>
              <a:fillRect/>
            </a:stretch>
          </p:blipFill>
          <p:spPr>
            <a:xfrm>
              <a:off x="8704373" y="1655866"/>
              <a:ext cx="1341232" cy="904858"/>
            </a:xfrm>
            <a:prstGeom prst="rect">
              <a:avLst/>
            </a:prstGeom>
          </p:spPr>
        </p:pic>
      </p:grpSp>
      <p:grpSp>
        <p:nvGrpSpPr>
          <p:cNvPr id="120" name="Group 119"/>
          <p:cNvGrpSpPr/>
          <p:nvPr/>
        </p:nvGrpSpPr>
        <p:grpSpPr>
          <a:xfrm>
            <a:off x="4756078" y="2064283"/>
            <a:ext cx="2670796" cy="1255262"/>
            <a:chOff x="4851443" y="1692224"/>
            <a:chExt cx="2724349" cy="1280432"/>
          </a:xfrm>
        </p:grpSpPr>
        <p:sp>
          <p:nvSpPr>
            <p:cNvPr id="63" name="TextBox 62"/>
            <p:cNvSpPr txBox="1"/>
            <p:nvPr/>
          </p:nvSpPr>
          <p:spPr>
            <a:xfrm>
              <a:off x="4851443" y="2663090"/>
              <a:ext cx="2724349"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Pedido</a:t>
              </a:r>
              <a:r>
                <a:rPr lang="en-US" sz="1372" dirty="0">
                  <a:latin typeface="Segoe UI Light" panose="020B0502040204020203" pitchFamily="34" charset="0"/>
                  <a:cs typeface="Segoe UI Light" panose="020B0502040204020203" pitchFamily="34" charset="0"/>
                </a:rPr>
                <a:t> </a:t>
              </a:r>
              <a:r>
                <a:rPr lang="en-US" sz="1372" dirty="0" err="1">
                  <a:latin typeface="Segoe UI Light" panose="020B0502040204020203" pitchFamily="34" charset="0"/>
                  <a:cs typeface="Segoe UI Light" panose="020B0502040204020203" pitchFamily="34" charset="0"/>
                </a:rPr>
                <a:t>completado</a:t>
              </a:r>
              <a:r>
                <a:rPr lang="en-US" sz="1372" dirty="0">
                  <a:latin typeface="Segoe UI Light" panose="020B0502040204020203" pitchFamily="34" charset="0"/>
                  <a:cs typeface="Segoe UI Light" panose="020B0502040204020203" pitchFamily="34" charset="0"/>
                </a:rPr>
                <a:t> com </a:t>
              </a:r>
              <a:r>
                <a:rPr lang="en-US" sz="1372" dirty="0" err="1">
                  <a:latin typeface="Segoe UI Light" panose="020B0502040204020203" pitchFamily="34" charset="0"/>
                  <a:cs typeface="Segoe UI Light" panose="020B0502040204020203" pitchFamily="34" charset="0"/>
                </a:rPr>
                <a:t>sucesso</a:t>
              </a:r>
              <a:endParaRPr lang="en-US" sz="1372" dirty="0">
                <a:latin typeface="Segoe UI Light" panose="020B0502040204020203" pitchFamily="34" charset="0"/>
                <a:cs typeface="Segoe UI Light" panose="020B0502040204020203" pitchFamily="34" charset="0"/>
              </a:endParaRPr>
            </a:p>
          </p:txBody>
        </p:sp>
        <p:grpSp>
          <p:nvGrpSpPr>
            <p:cNvPr id="12" name="Group 11"/>
            <p:cNvGrpSpPr/>
            <p:nvPr/>
          </p:nvGrpSpPr>
          <p:grpSpPr>
            <a:xfrm>
              <a:off x="5589940" y="1692224"/>
              <a:ext cx="1247342" cy="910893"/>
              <a:chOff x="4717731" y="1692224"/>
              <a:chExt cx="1247342" cy="910893"/>
            </a:xfrm>
          </p:grpSpPr>
          <p:pic>
            <p:nvPicPr>
              <p:cNvPr id="62" name="Picture 61"/>
              <p:cNvPicPr>
                <a:picLocks noChangeAspect="1"/>
              </p:cNvPicPr>
              <p:nvPr/>
            </p:nvPicPr>
            <p:blipFill>
              <a:blip r:embed="rId9"/>
              <a:stretch>
                <a:fillRect/>
              </a:stretch>
            </p:blipFill>
            <p:spPr>
              <a:xfrm>
                <a:off x="4717731" y="1692224"/>
                <a:ext cx="1247342" cy="910893"/>
              </a:xfrm>
              <a:prstGeom prst="rect">
                <a:avLst/>
              </a:prstGeom>
            </p:spPr>
          </p:pic>
          <p:sp>
            <p:nvSpPr>
              <p:cNvPr id="11" name="Rectangle 10"/>
              <p:cNvSpPr/>
              <p:nvPr/>
            </p:nvSpPr>
            <p:spPr bwMode="auto">
              <a:xfrm>
                <a:off x="4747968" y="1863365"/>
                <a:ext cx="1181492" cy="6975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6" name="Group 115"/>
            <p:cNvGrpSpPr/>
            <p:nvPr/>
          </p:nvGrpSpPr>
          <p:grpSpPr>
            <a:xfrm>
              <a:off x="5691444" y="2004349"/>
              <a:ext cx="138794" cy="303798"/>
              <a:chOff x="5691444" y="2004349"/>
              <a:chExt cx="138794" cy="303798"/>
            </a:xfrm>
          </p:grpSpPr>
          <p:sp>
            <p:nvSpPr>
              <p:cNvPr id="77" name="Rectangle 76"/>
              <p:cNvSpPr/>
              <p:nvPr/>
            </p:nvSpPr>
            <p:spPr bwMode="auto">
              <a:xfrm>
                <a:off x="5691444"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6" name="Rectangle 105"/>
              <p:cNvSpPr/>
              <p:nvPr/>
            </p:nvSpPr>
            <p:spPr bwMode="auto">
              <a:xfrm>
                <a:off x="5691444" y="2004349"/>
                <a:ext cx="138794" cy="45719"/>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5" name="Group 114"/>
            <p:cNvGrpSpPr/>
            <p:nvPr/>
          </p:nvGrpSpPr>
          <p:grpSpPr>
            <a:xfrm>
              <a:off x="5913082" y="2004349"/>
              <a:ext cx="138794" cy="303798"/>
              <a:chOff x="5891187" y="2004349"/>
              <a:chExt cx="138794" cy="303798"/>
            </a:xfrm>
          </p:grpSpPr>
          <p:sp>
            <p:nvSpPr>
              <p:cNvPr id="78" name="Rectangle 77"/>
              <p:cNvSpPr/>
              <p:nvPr/>
            </p:nvSpPr>
            <p:spPr bwMode="auto">
              <a:xfrm>
                <a:off x="5891187"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7" name="Rectangle 106"/>
              <p:cNvSpPr/>
              <p:nvPr/>
            </p:nvSpPr>
            <p:spPr bwMode="auto">
              <a:xfrm>
                <a:off x="5891187" y="2004349"/>
                <a:ext cx="138794" cy="45719"/>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4" name="Group 113"/>
            <p:cNvGrpSpPr/>
            <p:nvPr/>
          </p:nvGrpSpPr>
          <p:grpSpPr>
            <a:xfrm>
              <a:off x="6134720" y="2004349"/>
              <a:ext cx="138794" cy="303798"/>
              <a:chOff x="6090930" y="2004349"/>
              <a:chExt cx="138794" cy="303798"/>
            </a:xfrm>
          </p:grpSpPr>
          <p:sp>
            <p:nvSpPr>
              <p:cNvPr id="79" name="Rectangle 78"/>
              <p:cNvSpPr/>
              <p:nvPr/>
            </p:nvSpPr>
            <p:spPr bwMode="auto">
              <a:xfrm>
                <a:off x="6090930"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8" name="Rectangle 107"/>
              <p:cNvSpPr/>
              <p:nvPr/>
            </p:nvSpPr>
            <p:spPr bwMode="auto">
              <a:xfrm>
                <a:off x="6090930" y="2004349"/>
                <a:ext cx="138794" cy="4571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3" name="Group 112"/>
            <p:cNvGrpSpPr/>
            <p:nvPr/>
          </p:nvGrpSpPr>
          <p:grpSpPr>
            <a:xfrm>
              <a:off x="6356358" y="2004349"/>
              <a:ext cx="138793" cy="303798"/>
              <a:chOff x="6290673" y="2004349"/>
              <a:chExt cx="138793" cy="303798"/>
            </a:xfrm>
          </p:grpSpPr>
          <p:sp>
            <p:nvSpPr>
              <p:cNvPr id="80" name="Rectangle 79"/>
              <p:cNvSpPr/>
              <p:nvPr/>
            </p:nvSpPr>
            <p:spPr bwMode="auto">
              <a:xfrm>
                <a:off x="6290673"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9" name="Rectangle 108"/>
              <p:cNvSpPr/>
              <p:nvPr/>
            </p:nvSpPr>
            <p:spPr bwMode="auto">
              <a:xfrm>
                <a:off x="6290673" y="2004349"/>
                <a:ext cx="138793" cy="4571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2" name="Group 111"/>
            <p:cNvGrpSpPr/>
            <p:nvPr/>
          </p:nvGrpSpPr>
          <p:grpSpPr>
            <a:xfrm>
              <a:off x="6577994" y="2004349"/>
              <a:ext cx="138793" cy="303798"/>
              <a:chOff x="6490416" y="2004349"/>
              <a:chExt cx="138793" cy="303798"/>
            </a:xfrm>
          </p:grpSpPr>
          <p:sp>
            <p:nvSpPr>
              <p:cNvPr id="81" name="Rectangle 80"/>
              <p:cNvSpPr/>
              <p:nvPr/>
            </p:nvSpPr>
            <p:spPr bwMode="auto">
              <a:xfrm>
                <a:off x="6490416"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0" name="Rectangle 109"/>
              <p:cNvSpPr/>
              <p:nvPr/>
            </p:nvSpPr>
            <p:spPr bwMode="auto">
              <a:xfrm>
                <a:off x="6490416" y="2004349"/>
                <a:ext cx="138793" cy="4571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1" name="Chevron 110"/>
            <p:cNvSpPr/>
            <p:nvPr/>
          </p:nvSpPr>
          <p:spPr bwMode="auto">
            <a:xfrm>
              <a:off x="5846949"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7" name="Chevron 116"/>
            <p:cNvSpPr/>
            <p:nvPr/>
          </p:nvSpPr>
          <p:spPr bwMode="auto">
            <a:xfrm>
              <a:off x="6067607"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8" name="Chevron 117"/>
            <p:cNvSpPr/>
            <p:nvPr/>
          </p:nvSpPr>
          <p:spPr bwMode="auto">
            <a:xfrm>
              <a:off x="6288265"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9" name="Chevron 118"/>
            <p:cNvSpPr/>
            <p:nvPr/>
          </p:nvSpPr>
          <p:spPr bwMode="auto">
            <a:xfrm>
              <a:off x="6508924"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pic>
        <p:nvPicPr>
          <p:cNvPr id="66" name="Picture 65"/>
          <p:cNvPicPr>
            <a:picLocks noChangeAspect="1"/>
          </p:cNvPicPr>
          <p:nvPr/>
        </p:nvPicPr>
        <p:blipFill>
          <a:blip r:embed="rId10"/>
          <a:stretch>
            <a:fillRect/>
          </a:stretch>
        </p:blipFill>
        <p:spPr>
          <a:xfrm>
            <a:off x="8331594" y="2647748"/>
            <a:ext cx="1314866" cy="887070"/>
          </a:xfrm>
          <a:prstGeom prst="rect">
            <a:avLst/>
          </a:prstGeom>
        </p:spPr>
      </p:pic>
      <p:pic>
        <p:nvPicPr>
          <p:cNvPr id="72" name="Picture 71"/>
          <p:cNvPicPr>
            <a:picLocks noChangeAspect="1"/>
          </p:cNvPicPr>
          <p:nvPr/>
        </p:nvPicPr>
        <p:blipFill>
          <a:blip r:embed="rId10"/>
          <a:stretch>
            <a:fillRect/>
          </a:stretch>
        </p:blipFill>
        <p:spPr>
          <a:xfrm>
            <a:off x="8519643" y="2812426"/>
            <a:ext cx="1314866" cy="887070"/>
          </a:xfrm>
          <a:prstGeom prst="rect">
            <a:avLst/>
          </a:prstGeom>
        </p:spPr>
      </p:pic>
      <p:grpSp>
        <p:nvGrpSpPr>
          <p:cNvPr id="67" name="Group 66"/>
          <p:cNvGrpSpPr/>
          <p:nvPr/>
        </p:nvGrpSpPr>
        <p:grpSpPr>
          <a:xfrm>
            <a:off x="8732972" y="2949252"/>
            <a:ext cx="1314866" cy="1290172"/>
            <a:chOff x="8704373" y="1655866"/>
            <a:chExt cx="1341232" cy="1316042"/>
          </a:xfrm>
        </p:grpSpPr>
        <p:sp>
          <p:nvSpPr>
            <p:cNvPr id="68" name="TextBox 67"/>
            <p:cNvSpPr txBox="1"/>
            <p:nvPr/>
          </p:nvSpPr>
          <p:spPr>
            <a:xfrm>
              <a:off x="9128048" y="2662342"/>
              <a:ext cx="508858"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App</a:t>
              </a:r>
            </a:p>
          </p:txBody>
        </p:sp>
        <p:pic>
          <p:nvPicPr>
            <p:cNvPr id="69" name="Picture 68"/>
            <p:cNvPicPr>
              <a:picLocks noChangeAspect="1"/>
            </p:cNvPicPr>
            <p:nvPr/>
          </p:nvPicPr>
          <p:blipFill>
            <a:blip r:embed="rId10"/>
            <a:stretch>
              <a:fillRect/>
            </a:stretch>
          </p:blipFill>
          <p:spPr>
            <a:xfrm>
              <a:off x="8704373" y="1655866"/>
              <a:ext cx="1341232" cy="904858"/>
            </a:xfrm>
            <a:prstGeom prst="rect">
              <a:avLst/>
            </a:prstGeom>
          </p:spPr>
        </p:pic>
      </p:grpSp>
      <p:grpSp>
        <p:nvGrpSpPr>
          <p:cNvPr id="8" name="Group 7"/>
          <p:cNvGrpSpPr/>
          <p:nvPr/>
        </p:nvGrpSpPr>
        <p:grpSpPr>
          <a:xfrm>
            <a:off x="8070275" y="4878398"/>
            <a:ext cx="1111290" cy="1110333"/>
            <a:chOff x="8232100" y="4975723"/>
            <a:chExt cx="1133574" cy="1132597"/>
          </a:xfrm>
        </p:grpSpPr>
        <p:sp>
          <p:nvSpPr>
            <p:cNvPr id="42" name="Rectangle 41"/>
            <p:cNvSpPr/>
            <p:nvPr/>
          </p:nvSpPr>
          <p:spPr bwMode="auto">
            <a:xfrm>
              <a:off x="8232100" y="4975723"/>
              <a:ext cx="1130838" cy="113083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52352" y="4995002"/>
              <a:ext cx="1113322" cy="1113318"/>
            </a:xfrm>
            <a:prstGeom prst="rect">
              <a:avLst/>
            </a:prstGeom>
          </p:spPr>
        </p:pic>
      </p:grpSp>
    </p:spTree>
    <p:extLst>
      <p:ext uri="{BB962C8B-B14F-4D97-AF65-F5344CB8AC3E}">
        <p14:creationId xmlns:p14="http://schemas.microsoft.com/office/powerpoint/2010/main" val="364838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500" autoRev="1" fill="remove"/>
                                        <p:tgtEl>
                                          <p:spTgt spid="35"/>
                                        </p:tgtEl>
                                        <p:attrNameLst>
                                          <p:attrName>style.color</p:attrName>
                                        </p:attrNameLst>
                                      </p:cBhvr>
                                      <p:to>
                                        <a:srgbClr val="004139"/>
                                      </p:to>
                                    </p:animClr>
                                    <p:animClr clrSpc="rgb" dir="cw">
                                      <p:cBhvr>
                                        <p:cTn id="7" dur="500" autoRev="1" fill="remove"/>
                                        <p:tgtEl>
                                          <p:spTgt spid="35"/>
                                        </p:tgtEl>
                                        <p:attrNameLst>
                                          <p:attrName>fillcolor</p:attrName>
                                        </p:attrNameLst>
                                      </p:cBhvr>
                                      <p:to>
                                        <a:srgbClr val="004139"/>
                                      </p:to>
                                    </p:animClr>
                                    <p:set>
                                      <p:cBhvr>
                                        <p:cTn id="8" dur="500" autoRev="1" fill="remove"/>
                                        <p:tgtEl>
                                          <p:spTgt spid="35"/>
                                        </p:tgtEl>
                                        <p:attrNameLst>
                                          <p:attrName>fill.type</p:attrName>
                                        </p:attrNameLst>
                                      </p:cBhvr>
                                      <p:to>
                                        <p:strVal val="solid"/>
                                      </p:to>
                                    </p:set>
                                    <p:set>
                                      <p:cBhvr>
                                        <p:cTn id="9" dur="500" autoRev="1" fill="remove"/>
                                        <p:tgtEl>
                                          <p:spTgt spid="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WebApps</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687090" y="3567306"/>
            <a:ext cx="1285709" cy="1285709"/>
          </a:xfrm>
          <a:prstGeom prst="rect">
            <a:avLst/>
          </a:prstGeom>
        </p:spPr>
      </p:pic>
    </p:spTree>
    <p:extLst>
      <p:ext uri="{BB962C8B-B14F-4D97-AF65-F5344CB8AC3E}">
        <p14:creationId xmlns:p14="http://schemas.microsoft.com/office/powerpoint/2010/main" val="405047724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2780</Words>
  <Application>Microsoft Office PowerPoint</Application>
  <PresentationFormat>Widescreen</PresentationFormat>
  <Paragraphs>445</Paragraphs>
  <Slides>58</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Kozuka Gothic Pro R</vt:lpstr>
      <vt:lpstr>Segoe UI</vt:lpstr>
      <vt:lpstr>Segoe UI Light</vt:lpstr>
      <vt:lpstr>Wingdings</vt:lpstr>
      <vt:lpstr>2_Office Theme</vt:lpstr>
      <vt:lpstr>Implementando e Projetando WebSites</vt:lpstr>
      <vt:lpstr>Evilázaro Alves | @evilazaro</vt:lpstr>
      <vt:lpstr>Agenda</vt:lpstr>
      <vt:lpstr>PowerPoint Presentation</vt:lpstr>
      <vt:lpstr>PowerPoint Presentation</vt:lpstr>
      <vt:lpstr>PowerPoint Presentation</vt:lpstr>
      <vt:lpstr>Benefícios do App Service</vt:lpstr>
      <vt:lpstr>PowerPoint Presentation</vt:lpstr>
      <vt:lpstr>PowerPoint Presentation</vt:lpstr>
      <vt:lpstr>Introdução</vt:lpstr>
      <vt:lpstr>Introdução</vt:lpstr>
      <vt:lpstr>PowerPoint Presentation</vt:lpstr>
      <vt:lpstr>Capacidades WebApp:</vt:lpstr>
      <vt:lpstr>App Service WebApp</vt:lpstr>
      <vt:lpstr>Demo: Criando uma WebApp</vt:lpstr>
      <vt:lpstr>PowerPoint Presentation</vt:lpstr>
      <vt:lpstr>Visual Studio + App Service Web Apps</vt:lpstr>
      <vt:lpstr>Demo: Criando uma WebApp com a Server Explorer</vt:lpstr>
      <vt:lpstr>PowerPoint Presentation</vt:lpstr>
      <vt:lpstr>Introdução</vt:lpstr>
      <vt:lpstr>Métodos de publicação suportados</vt:lpstr>
      <vt:lpstr>Continuous Deployment</vt:lpstr>
      <vt:lpstr>Source Control</vt:lpstr>
      <vt:lpstr>Deployments</vt:lpstr>
      <vt:lpstr>Deployment Avançado</vt:lpstr>
      <vt:lpstr>Deployment Avançado</vt:lpstr>
      <vt:lpstr>FTP Deployment WebDeploy Deployment Continuous Integration Deployment</vt:lpstr>
      <vt:lpstr>WebDeploy</vt:lpstr>
      <vt:lpstr>PowerPoint Presentation</vt:lpstr>
      <vt:lpstr>Introdução</vt:lpstr>
      <vt:lpstr>Introdução</vt:lpstr>
      <vt:lpstr>PowerPoint Presentation</vt:lpstr>
      <vt:lpstr>Preparando e configurando ambientes de staging </vt:lpstr>
      <vt:lpstr>PowerPoint Presentation</vt:lpstr>
      <vt:lpstr>Web Hosting Plans (Planos de Hospedagem)</vt:lpstr>
      <vt:lpstr>Web Hosting Plans (Planos de Hospedagem)</vt:lpstr>
      <vt:lpstr>Gerenciando Web Hosting Plans (Planos de Hospedagens) </vt:lpstr>
      <vt:lpstr>Configurando WebApps</vt:lpstr>
      <vt:lpstr>Diagnostics &amp; Monitoring</vt:lpstr>
      <vt:lpstr>Configurando WebApps</vt:lpstr>
      <vt:lpstr>Configurando Log Streaming e Remote Debugging  </vt:lpstr>
      <vt:lpstr>PowerPoint Presentation</vt:lpstr>
      <vt:lpstr>Web Jobs</vt:lpstr>
      <vt:lpstr>Light-weight CPU Intensive Tasks</vt:lpstr>
      <vt:lpstr>PowerPoint Presentation</vt:lpstr>
      <vt:lpstr>PowerPoint Presentation</vt:lpstr>
      <vt:lpstr>Criando um WebJob Básico</vt:lpstr>
      <vt:lpstr>PowerPoint Presentation</vt:lpstr>
      <vt:lpstr>Web Site Scale and Resilience</vt:lpstr>
      <vt:lpstr>Scale Manual</vt:lpstr>
      <vt:lpstr>PowerPoint Presentation</vt:lpstr>
      <vt:lpstr>PowerPoint Presentation</vt:lpstr>
      <vt:lpstr>PowerPoint Presentation</vt:lpstr>
      <vt:lpstr>Auto-Scaling (Métricas)</vt:lpstr>
      <vt:lpstr>PowerPoint Presentation</vt:lpstr>
      <vt:lpstr>PowerPoint Presentation</vt:lpstr>
      <vt:lpstr>Configurando Autoscale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Evilázaro Alves</dc:creator>
  <cp:lastModifiedBy>Evilázaro Alves</cp:lastModifiedBy>
  <cp:revision>119</cp:revision>
  <dcterms:created xsi:type="dcterms:W3CDTF">2016-08-21T22:11:41Z</dcterms:created>
  <dcterms:modified xsi:type="dcterms:W3CDTF">2017-05-04T14:38:04Z</dcterms:modified>
</cp:coreProperties>
</file>