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57"/>
            <p14:sldId id="263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ABF77-E2E4-44CA-BA5C-65E132CF08D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4358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Azure Tools for Visual Studio (Azure SDK for .NET 2.9.5) </a:t>
            </a:r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ilazaro.com.br/" TargetMode="External"/><Relationship Id="rId2" Type="http://schemas.openxmlformats.org/officeDocument/2006/relationships/hyperlink" Target="mailto:evilazaro@outlook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510472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510472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documentation/articles/mobile-services-dotnet-backend-windows-store-dotnet-leaderboard/" TargetMode="External"/><Relationship Id="rId2" Type="http://schemas.openxmlformats.org/officeDocument/2006/relationships/hyperlink" Target="https://azure.microsoft.com/pt-br/documentation/articles/cloud-services-dotnet-get-started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o.microsoft.com/fwlink/?LinkId=51047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3271" y="5054991"/>
            <a:ext cx="5082114" cy="17398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Evilázaro Alves</a:t>
            </a:r>
          </a:p>
          <a:p>
            <a:r>
              <a:rPr lang="en-US" dirty="0"/>
              <a:t>Chief Business Development Officer</a:t>
            </a:r>
          </a:p>
          <a:p>
            <a:r>
              <a:rPr lang="en-US" dirty="0"/>
              <a:t>Microsoft Regional Director</a:t>
            </a:r>
          </a:p>
          <a:p>
            <a:r>
              <a:rPr lang="en-US" dirty="0"/>
              <a:t>Microsoft Azure MVP</a:t>
            </a:r>
          </a:p>
          <a:p>
            <a:r>
              <a:rPr lang="en-US" dirty="0">
                <a:hlinkClick r:id="rId2"/>
              </a:rPr>
              <a:t>evilazaro@outlook.com</a:t>
            </a:r>
            <a:endParaRPr lang="en-US" dirty="0"/>
          </a:p>
          <a:p>
            <a:r>
              <a:rPr lang="en-US" dirty="0">
                <a:hlinkClick r:id="rId3"/>
              </a:rPr>
              <a:t>www.evilazaro.com.br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evilazaro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Tools for Visual Studio (Azure SDK for .NET)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562" y="3141411"/>
            <a:ext cx="1064708" cy="1064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01" y="3141411"/>
            <a:ext cx="1064708" cy="10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1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endParaRPr lang="en-US" dirty="0"/>
          </a:p>
          <a:p>
            <a:r>
              <a:rPr lang="en-US" dirty="0"/>
              <a:t>O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incluído</a:t>
            </a:r>
            <a:r>
              <a:rPr lang="en-US" dirty="0"/>
              <a:t> no Azure SDK para .NET</a:t>
            </a:r>
          </a:p>
          <a:p>
            <a:r>
              <a:rPr lang="en-US" dirty="0"/>
              <a:t>O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incluído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instala</a:t>
            </a:r>
            <a:r>
              <a:rPr lang="en-US" dirty="0"/>
              <a:t> o SDK do Azure para .NET</a:t>
            </a:r>
          </a:p>
          <a:p>
            <a:r>
              <a:rPr lang="en-US" dirty="0"/>
              <a:t>Demo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eft Brace 61"/>
          <p:cNvSpPr/>
          <p:nvPr/>
        </p:nvSpPr>
        <p:spPr>
          <a:xfrm>
            <a:off x="1109141" y="2246325"/>
            <a:ext cx="302896" cy="3982815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8293" y="1244462"/>
            <a:ext cx="8720688" cy="513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Cloud Computing</a:t>
            </a:r>
            <a:endParaRPr lang="en-US" sz="5400" dirty="0">
              <a:solidFill>
                <a:schemeClr val="accent2">
                  <a:alpha val="99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6966" y="1461270"/>
            <a:ext cx="2427913" cy="4790431"/>
            <a:chOff x="855665" y="1583373"/>
            <a:chExt cx="2427913" cy="4790431"/>
          </a:xfrm>
        </p:grpSpPr>
        <p:sp>
          <p:nvSpPr>
            <p:cNvPr id="124" name="Rectangle 123"/>
            <p:cNvSpPr/>
            <p:nvPr/>
          </p:nvSpPr>
          <p:spPr>
            <a:xfrm>
              <a:off x="1416806" y="1583373"/>
              <a:ext cx="1866772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Packaged Software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96458" y="5537987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396458" y="5083168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96458" y="599280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396458" y="4173530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396458" y="3718711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396458" y="4628349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396458" y="2809073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396458" y="235425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396458" y="3263892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127" name="TextBox 52"/>
            <p:cNvSpPr txBox="1"/>
            <p:nvPr/>
          </p:nvSpPr>
          <p:spPr>
            <a:xfrm>
              <a:off x="855665" y="3820893"/>
              <a:ext cx="400110" cy="107042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You manage</a:t>
              </a: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4381891" y="1471317"/>
            <a:ext cx="2108505" cy="64008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t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1218836" fontAlgn="base">
              <a:spcAft>
                <a:spcPct val="0"/>
              </a:spcAft>
            </a:pPr>
            <a:r>
              <a:rPr lang="en-US" sz="20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Infrastructure</a:t>
            </a:r>
          </a:p>
          <a:p>
            <a:pPr defTabSz="1218936"/>
            <a:r>
              <a:rPr lang="en-US" sz="16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(as a Service)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412036" y="5415887"/>
            <a:ext cx="1638241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Storage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412036" y="4961068"/>
            <a:ext cx="1638241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Servers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412036" y="5870704"/>
            <a:ext cx="1638241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412036" y="4051430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412036" y="3596611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Middleware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412036" y="4506249"/>
            <a:ext cx="1638241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Virtualization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412036" y="2686973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4412036" y="2232154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12036" y="3141792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C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Runtime</a:t>
            </a:r>
          </a:p>
        </p:txBody>
      </p:sp>
      <p:sp>
        <p:nvSpPr>
          <p:cNvPr id="140" name="Left Brace 139"/>
          <p:cNvSpPr/>
          <p:nvPr/>
        </p:nvSpPr>
        <p:spPr>
          <a:xfrm flipH="1">
            <a:off x="6059507" y="4465140"/>
            <a:ext cx="228600" cy="1764000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" name="TextBox 56"/>
          <p:cNvSpPr txBox="1"/>
          <p:nvPr/>
        </p:nvSpPr>
        <p:spPr>
          <a:xfrm flipH="1">
            <a:off x="6233073" y="4521982"/>
            <a:ext cx="400110" cy="16911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218836" fontAlgn="base">
              <a:spcAft>
                <a:spcPct val="0"/>
              </a:spcAft>
            </a:pPr>
            <a:r>
              <a: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Managed by vendor</a:t>
            </a:r>
          </a:p>
        </p:txBody>
      </p:sp>
      <p:sp>
        <p:nvSpPr>
          <p:cNvPr id="142" name="Left Brace 141"/>
          <p:cNvSpPr/>
          <p:nvPr/>
        </p:nvSpPr>
        <p:spPr>
          <a:xfrm>
            <a:off x="4273527" y="2232154"/>
            <a:ext cx="133350" cy="2200272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" name="TextBox 58"/>
          <p:cNvSpPr txBox="1"/>
          <p:nvPr/>
        </p:nvSpPr>
        <p:spPr>
          <a:xfrm>
            <a:off x="3861258" y="2806315"/>
            <a:ext cx="400110" cy="10704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218836" fontAlgn="base">
              <a:spcAft>
                <a:spcPct val="0"/>
              </a:spcAft>
            </a:pPr>
            <a:r>
              <a: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You manage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63314" y="1461269"/>
            <a:ext cx="2706420" cy="4798706"/>
            <a:chOff x="5979422" y="1583373"/>
            <a:chExt cx="2706420" cy="4798706"/>
          </a:xfrm>
        </p:grpSpPr>
        <p:sp>
          <p:nvSpPr>
            <p:cNvPr id="154" name="Rectangle 153"/>
            <p:cNvSpPr/>
            <p:nvPr/>
          </p:nvSpPr>
          <p:spPr>
            <a:xfrm>
              <a:off x="6405737" y="1583373"/>
              <a:ext cx="2000311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Platform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(as a Service)</a:t>
              </a:r>
            </a:p>
          </p:txBody>
        </p:sp>
        <p:sp>
          <p:nvSpPr>
            <p:cNvPr id="155" name="Left Brace 154"/>
            <p:cNvSpPr/>
            <p:nvPr/>
          </p:nvSpPr>
          <p:spPr>
            <a:xfrm flipH="1">
              <a:off x="8131739" y="3259131"/>
              <a:ext cx="209580" cy="3122948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54"/>
            <p:cNvSpPr txBox="1"/>
            <p:nvPr/>
          </p:nvSpPr>
          <p:spPr>
            <a:xfrm flipH="1">
              <a:off x="8285732" y="3992249"/>
              <a:ext cx="400110" cy="169110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Managed by vendor</a:t>
              </a:r>
            </a:p>
          </p:txBody>
        </p:sp>
        <p:sp>
          <p:nvSpPr>
            <p:cNvPr id="157" name="Left Brace 156"/>
            <p:cNvSpPr/>
            <p:nvPr/>
          </p:nvSpPr>
          <p:spPr>
            <a:xfrm>
              <a:off x="6322411" y="2335206"/>
              <a:ext cx="152400" cy="84772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TextBox 60"/>
            <p:cNvSpPr txBox="1"/>
            <p:nvPr/>
          </p:nvSpPr>
          <p:spPr>
            <a:xfrm>
              <a:off x="5979422" y="2220697"/>
              <a:ext cx="400110" cy="107042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You manage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484238" y="5537990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484238" y="5083171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484238" y="5992807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484238" y="4173533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484238" y="3718714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484238" y="4628352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484238" y="2354257"/>
              <a:ext cx="163824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484238" y="3263895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484238" y="2809076"/>
              <a:ext cx="163824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C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464723" y="1461270"/>
            <a:ext cx="2323096" cy="4790431"/>
            <a:chOff x="8980831" y="1583373"/>
            <a:chExt cx="2323096" cy="4790431"/>
          </a:xfrm>
        </p:grpSpPr>
        <p:sp>
          <p:nvSpPr>
            <p:cNvPr id="170" name="Rectangle 169"/>
            <p:cNvSpPr/>
            <p:nvPr/>
          </p:nvSpPr>
          <p:spPr>
            <a:xfrm>
              <a:off x="8980831" y="1583373"/>
              <a:ext cx="2028257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Software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(as a Service)</a:t>
              </a:r>
            </a:p>
          </p:txBody>
        </p:sp>
        <p:sp>
          <p:nvSpPr>
            <p:cNvPr id="172" name="TextBox 64"/>
            <p:cNvSpPr txBox="1"/>
            <p:nvPr/>
          </p:nvSpPr>
          <p:spPr>
            <a:xfrm flipH="1">
              <a:off x="10903817" y="3520342"/>
              <a:ext cx="400110" cy="169110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Managed by vendor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040806" y="5537987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9040806" y="5083168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9040806" y="4173530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9040806" y="3718711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040806" y="4628349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9040806" y="2354254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040806" y="3263892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9040806" y="2809073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9040806" y="5992804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</p:grpSp>
      <p:pic>
        <p:nvPicPr>
          <p:cNvPr id="63" name="Picture 11" descr="Cloud 512x512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03" y="5492340"/>
            <a:ext cx="1014104" cy="101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Left Brace 63"/>
          <p:cNvSpPr/>
          <p:nvPr/>
        </p:nvSpPr>
        <p:spPr>
          <a:xfrm flipH="1">
            <a:off x="11169588" y="2244407"/>
            <a:ext cx="228600" cy="3977640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5" name="Picture 12" descr="Gift 512x512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2" y="5502085"/>
            <a:ext cx="806273" cy="8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" name="Rectangle 66"/>
          <p:cNvSpPr/>
          <p:nvPr/>
        </p:nvSpPr>
        <p:spPr bwMode="auto">
          <a:xfrm flipH="1">
            <a:off x="252797" y="1244462"/>
            <a:ext cx="2955496" cy="51398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4351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Conjunto de ferramentas:</a:t>
            </a:r>
          </a:p>
          <a:p>
            <a:pPr lvl="1"/>
            <a:r>
              <a:rPr lang="pt-BR" dirty="0"/>
              <a:t>Visual Studio, </a:t>
            </a:r>
          </a:p>
          <a:p>
            <a:pPr lvl="1"/>
            <a:r>
              <a:rPr lang="pt-BR" dirty="0"/>
              <a:t>Ferramentas de linha de comando</a:t>
            </a:r>
          </a:p>
          <a:p>
            <a:pPr lvl="1"/>
            <a:r>
              <a:rPr lang="pt-BR" dirty="0"/>
              <a:t>Binários de tempo de execução e bibliotecas de cliente que ajudam a desenvolver, testar e implantar aplicativos que são executados no </a:t>
            </a:r>
            <a:r>
              <a:rPr lang="pt-BR" dirty="0" err="1"/>
              <a:t>Azure</a:t>
            </a:r>
            <a:r>
              <a:rPr lang="pt-BR" dirty="0"/>
              <a:t>. </a:t>
            </a:r>
          </a:p>
          <a:p>
            <a:r>
              <a:rPr lang="pt-BR" dirty="0"/>
              <a:t>O SDK do </a:t>
            </a:r>
            <a:r>
              <a:rPr lang="pt-BR" dirty="0" err="1"/>
              <a:t>Azure</a:t>
            </a:r>
            <a:r>
              <a:rPr lang="pt-BR" dirty="0"/>
              <a:t> para .NET também inclui </a:t>
            </a:r>
            <a:r>
              <a:rPr lang="pt-BR" dirty="0">
                <a:hlinkClick r:id="rId2"/>
              </a:rPr>
              <a:t>bibliotecas de cliente para consumo de serviços do </a:t>
            </a:r>
            <a:r>
              <a:rPr lang="pt-BR" dirty="0" err="1">
                <a:hlinkClick r:id="rId2"/>
              </a:rPr>
              <a:t>Azure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Essas bibliotecas são instaladas separadamente utilizando o </a:t>
            </a:r>
            <a:r>
              <a:rPr lang="pt-BR" dirty="0" err="1"/>
              <a:t>NuGet</a:t>
            </a:r>
            <a:r>
              <a:rPr lang="pt-B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5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b="1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incluído</a:t>
            </a:r>
            <a:r>
              <a:rPr lang="en-US" dirty="0"/>
              <a:t> no SDK do Azure para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Bibliotecas de cliente</a:t>
            </a:r>
            <a:r>
              <a:rPr lang="pt-BR" dirty="0"/>
              <a:t>.</a:t>
            </a:r>
          </a:p>
          <a:p>
            <a:r>
              <a:rPr lang="pt-BR" dirty="0"/>
              <a:t>Nem todas as bibliotecas cliente são instaladas quando você instala o SDK. </a:t>
            </a:r>
          </a:p>
          <a:p>
            <a:pPr lvl="1"/>
            <a:r>
              <a:rPr lang="pt-BR" dirty="0"/>
              <a:t>Se o seu aplicativo precisar de uma biblioteca cliente que o SDK não instala, você poderá obtê-la no </a:t>
            </a:r>
            <a:r>
              <a:rPr lang="pt-BR" dirty="0">
                <a:hlinkClick r:id="rId2"/>
              </a:rPr>
              <a:t>NuGet.org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Se o seu aplicativo usar uma biblioteca de cliente que o SDK instala, é uma boa prática atualizá-la com a versão atual no NuGet.org.</a:t>
            </a:r>
          </a:p>
        </p:txBody>
      </p:sp>
    </p:spTree>
    <p:extLst>
      <p:ext uri="{BB962C8B-B14F-4D97-AF65-F5344CB8AC3E}">
        <p14:creationId xmlns:p14="http://schemas.microsoft.com/office/powerpoint/2010/main" val="249181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b="1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incluído</a:t>
            </a:r>
            <a:r>
              <a:rPr lang="en-US" dirty="0"/>
              <a:t> no SDK do Azure para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2800" b="1" dirty="0"/>
              <a:t>Modelos de projeto que incluem bibliotecas do cliente.</a:t>
            </a:r>
            <a:r>
              <a:rPr lang="pt-BR" sz="2800" dirty="0"/>
              <a:t> Somente modelos de projeto do </a:t>
            </a:r>
            <a:r>
              <a:rPr lang="pt-BR" sz="2800" dirty="0">
                <a:hlinkClick r:id="rId2"/>
              </a:rPr>
              <a:t>Serviço de Nuvem do </a:t>
            </a:r>
            <a:r>
              <a:rPr lang="pt-BR" sz="2800" dirty="0" err="1">
                <a:hlinkClick r:id="rId2"/>
              </a:rPr>
              <a:t>Azure</a:t>
            </a:r>
            <a:r>
              <a:rPr lang="pt-BR" sz="2800" dirty="0"/>
              <a:t> (</a:t>
            </a:r>
            <a:r>
              <a:rPr lang="pt-BR" sz="2800" dirty="0" err="1"/>
              <a:t>Azure</a:t>
            </a:r>
            <a:r>
              <a:rPr lang="pt-BR" sz="2800" dirty="0"/>
              <a:t> </a:t>
            </a:r>
            <a:r>
              <a:rPr lang="pt-BR" sz="2800" dirty="0" err="1"/>
              <a:t>Cloud</a:t>
            </a:r>
            <a:r>
              <a:rPr lang="pt-BR" sz="2800" dirty="0"/>
              <a:t> Services) e do </a:t>
            </a:r>
            <a:r>
              <a:rPr lang="pt-BR" sz="2800" dirty="0">
                <a:hlinkClick r:id="rId3"/>
              </a:rPr>
              <a:t>Serviço Móvel do </a:t>
            </a:r>
            <a:r>
              <a:rPr lang="pt-BR" sz="2800" dirty="0" err="1">
                <a:hlinkClick r:id="rId3"/>
              </a:rPr>
              <a:t>Azure</a:t>
            </a:r>
            <a:r>
              <a:rPr lang="pt-BR" sz="2800" dirty="0"/>
              <a:t> (</a:t>
            </a:r>
            <a:r>
              <a:rPr lang="pt-BR" sz="2800" dirty="0" err="1"/>
              <a:t>Azure</a:t>
            </a:r>
            <a:r>
              <a:rPr lang="pt-BR" sz="2800" dirty="0"/>
              <a:t> Mobile Services)incluem automaticamente algumas bibliotecas do cliente. </a:t>
            </a:r>
          </a:p>
          <a:p>
            <a:pPr lvl="1"/>
            <a:r>
              <a:rPr lang="pt-BR" sz="2400" dirty="0"/>
              <a:t>Para outras bibliotecas ou outros modelos, instale os </a:t>
            </a:r>
            <a:r>
              <a:rPr lang="pt-BR" sz="2400" dirty="0">
                <a:hlinkClick r:id="rId4"/>
              </a:rPr>
              <a:t>pacotes </a:t>
            </a:r>
            <a:r>
              <a:rPr lang="pt-BR" sz="2400" dirty="0" err="1">
                <a:hlinkClick r:id="rId4"/>
              </a:rPr>
              <a:t>NuGet</a:t>
            </a:r>
            <a:r>
              <a:rPr lang="pt-BR" sz="2400" dirty="0">
                <a:hlinkClick r:id="rId4"/>
              </a:rPr>
              <a:t> de bibliotecas de clientes</a:t>
            </a:r>
            <a:r>
              <a:rPr lang="pt-BR" sz="2400" dirty="0"/>
              <a:t> de que você precisa.</a:t>
            </a:r>
          </a:p>
          <a:p>
            <a:r>
              <a:rPr lang="pt-BR" sz="2800" dirty="0">
                <a:hlinkClick r:id="rId3"/>
              </a:rPr>
              <a:t>Modelos de projeto do Serviço Móvel do </a:t>
            </a:r>
            <a:r>
              <a:rPr lang="pt-BR" sz="2800" dirty="0" err="1">
                <a:hlinkClick r:id="rId3"/>
              </a:rPr>
              <a:t>Azure</a:t>
            </a:r>
            <a:r>
              <a:rPr lang="pt-BR" sz="2800" dirty="0"/>
              <a:t>.</a:t>
            </a:r>
          </a:p>
          <a:p>
            <a:pPr lvl="1"/>
            <a:r>
              <a:rPr lang="pt-BR" sz="2400" dirty="0"/>
              <a:t>Disponíveis apenas na atualização 2 do Visual Studio 2013 e posteriores. </a:t>
            </a:r>
          </a:p>
          <a:p>
            <a:pPr lvl="1"/>
            <a:r>
              <a:rPr lang="pt-BR" sz="2400" dirty="0"/>
              <a:t>Não estão disponíveis no Visual Studio 2012 ou versões anteriores nem na atualização 1 do Visual Studio 2013 ou anteriores, mesmo que você instale o SDK do </a:t>
            </a:r>
            <a:r>
              <a:rPr lang="pt-BR" sz="2400" dirty="0" err="1"/>
              <a:t>Azure</a:t>
            </a:r>
            <a:r>
              <a:rPr lang="pt-BR" sz="2400" dirty="0"/>
              <a:t> para .NET.</a:t>
            </a:r>
          </a:p>
        </p:txBody>
      </p:sp>
    </p:spTree>
    <p:extLst>
      <p:ext uri="{BB962C8B-B14F-4D97-AF65-F5344CB8AC3E}">
        <p14:creationId xmlns:p14="http://schemas.microsoft.com/office/powerpoint/2010/main" val="280736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5370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265</Words>
  <Application>Microsoft Office PowerPoint</Application>
  <PresentationFormat>Widescreen</PresentationFormat>
  <Paragraphs>82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Kozuka Gothic Pro R</vt:lpstr>
      <vt:lpstr>Segoe UI</vt:lpstr>
      <vt:lpstr>Segoe UI Light</vt:lpstr>
      <vt:lpstr>2_Office Theme</vt:lpstr>
      <vt:lpstr>Azure Tools for Visual Studio (Azure SDK for .NET) </vt:lpstr>
      <vt:lpstr>Agenda</vt:lpstr>
      <vt:lpstr>Cloud Computing</vt:lpstr>
      <vt:lpstr>Visão Geral</vt:lpstr>
      <vt:lpstr>O que não está incluído no SDK do Azure para .NET</vt:lpstr>
      <vt:lpstr>O que não está incluído no SDK do Azure para .NET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59</cp:revision>
  <dcterms:created xsi:type="dcterms:W3CDTF">2016-08-21T22:11:41Z</dcterms:created>
  <dcterms:modified xsi:type="dcterms:W3CDTF">2017-04-22T13:56:13Z</dcterms:modified>
</cp:coreProperties>
</file>