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63" r:id="rId6"/>
    <p:sldId id="262" r:id="rId7"/>
    <p:sldId id="261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resentação" id="{A3C4E77E-4C4B-4EE4-B288-E6CABAF39E81}">
          <p14:sldIdLst>
            <p14:sldId id="256"/>
            <p14:sldId id="257"/>
            <p14:sldId id="258"/>
            <p14:sldId id="264"/>
            <p14:sldId id="263"/>
            <p14:sldId id="262"/>
            <p14:sldId id="261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>
        <p:scale>
          <a:sx n="93" d="100"/>
          <a:sy n="93" d="100"/>
        </p:scale>
        <p:origin x="8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F8DFE-3F9E-4E76-8DEB-FC1A7CECE63A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6E05C-73BB-43D9-896B-48213213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6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579886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3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93271" y="2415641"/>
            <a:ext cx="8579886" cy="2603307"/>
          </a:xfrm>
          <a:prstGeom prst="rect">
            <a:avLst/>
          </a:prstGeom>
          <a:solidFill>
            <a:srgbClr val="0070C0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>
              <a:defRPr lang="en-US" sz="48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Course title style</a:t>
            </a:r>
          </a:p>
        </p:txBody>
      </p:sp>
      <p:sp>
        <p:nvSpPr>
          <p:cNvPr id="8" name="top right small rectangle"/>
          <p:cNvSpPr/>
          <p:nvPr userDrawn="1"/>
        </p:nvSpPr>
        <p:spPr bwMode="auto">
          <a:xfrm>
            <a:off x="8902492" y="2418735"/>
            <a:ext cx="3087947" cy="2600214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137160" tIns="137160" rIns="137160" bIns="13716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defTabSz="9137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1286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792">
          <p15:clr>
            <a:srgbClr val="FBAE40"/>
          </p15:clr>
        </p15:guide>
        <p15:guide id="2" pos="3839">
          <p15:clr>
            <a:srgbClr val="FBAE40"/>
          </p15:clr>
        </p15:guide>
        <p15:guide id="3" orient="horz" pos="72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>
                <a:ln w="3175">
                  <a:noFill/>
                </a:ln>
                <a:gradFill flip="none" rotWithShape="1"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18803" y="1336040"/>
            <a:ext cx="11188566" cy="464272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850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>
                <a:ln w="3175">
                  <a:noFill/>
                </a:ln>
                <a:gradFill flip="none" rotWithShape="1"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19248" y="1463676"/>
            <a:ext cx="11158586" cy="2215991"/>
          </a:xfrm>
        </p:spPr>
        <p:txBody>
          <a:bodyPr>
            <a:spAutoFit/>
          </a:bodyPr>
          <a:lstStyle>
            <a:lvl1pPr marL="0" indent="0">
              <a:buFontTx/>
              <a:buNone/>
              <a:defRPr/>
            </a:lvl1pPr>
            <a:lvl2pPr marL="460375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0013" indent="0">
              <a:buFontTx/>
              <a:buNone/>
              <a:defRPr/>
            </a:lvl4pPr>
            <a:lvl5pPr marL="1836738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400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391" y="2317689"/>
            <a:ext cx="11614318" cy="40831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White Background"/>
          <p:cNvGrpSpPr/>
          <p:nvPr userDrawn="1"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212140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5" name="Azure Dark" descr="MS-Azure_rgb_Bl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722" y="303716"/>
            <a:ext cx="1661373" cy="382084"/>
          </a:xfrm>
          <a:prstGeom prst="rect">
            <a:avLst/>
          </a:prstGeom>
        </p:spPr>
      </p:pic>
      <p:sp>
        <p:nvSpPr>
          <p:cNvPr id="5" name="Subhead"/>
          <p:cNvSpPr>
            <a:spLocks noGrp="1"/>
          </p:cNvSpPr>
          <p:nvPr>
            <p:ph type="body" sz="quarter" idx="11" hasCustomPrompt="1"/>
          </p:nvPr>
        </p:nvSpPr>
        <p:spPr>
          <a:xfrm>
            <a:off x="274391" y="1415482"/>
            <a:ext cx="9875655" cy="704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</a:rPr>
              <a:t>Subhead</a:t>
            </a:r>
          </a:p>
        </p:txBody>
      </p: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28172"/>
      </p:ext>
    </p:extLst>
  </p:cSld>
  <p:clrMapOvr>
    <a:masterClrMapping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16706" y="1690689"/>
            <a:ext cx="11158586" cy="1846659"/>
          </a:xfrm>
        </p:spPr>
        <p:txBody>
          <a:bodyPr/>
          <a:lstStyle>
            <a:lvl1pPr>
              <a:defRPr sz="2000"/>
            </a:lvl1pPr>
            <a:lvl2pPr marL="227013" indent="-6350">
              <a:defRPr sz="2000"/>
            </a:lvl2pPr>
            <a:lvl3pPr marL="463550" indent="-6350">
              <a:defRPr sz="2000"/>
            </a:lvl3pPr>
            <a:lvl4pPr marL="676275" indent="6350">
              <a:defRPr sz="2000"/>
            </a:lvl4pPr>
            <a:lvl5pPr marL="917575" indent="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0894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608171" y="3087325"/>
            <a:ext cx="11356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0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8171" y="4077925"/>
            <a:ext cx="11356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67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4627293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Intrutor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79413" y="1388226"/>
            <a:ext cx="11525250" cy="4627293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Informaçao</a:t>
            </a:r>
            <a:r>
              <a:rPr lang="en-US" dirty="0"/>
              <a:t> 1</a:t>
            </a:r>
          </a:p>
          <a:p>
            <a:pPr lvl="0"/>
            <a:r>
              <a:rPr lang="pt-BR" dirty="0"/>
              <a:t>Informaçào2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9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371601"/>
            <a:ext cx="5616915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275742" y="1371601"/>
            <a:ext cx="5619121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5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511" y="1330656"/>
            <a:ext cx="5616915" cy="639762"/>
          </a:xfrm>
          <a:prstGeom prst="rect">
            <a:avLst/>
          </a:prstGeom>
          <a:solidFill>
            <a:srgbClr val="86C400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981200"/>
            <a:ext cx="5616915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807" y="1330656"/>
            <a:ext cx="5619121" cy="639762"/>
          </a:xfrm>
          <a:prstGeom prst="rect">
            <a:avLst/>
          </a:prstGeom>
          <a:solidFill>
            <a:srgbClr val="1F497D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807" y="1981200"/>
            <a:ext cx="5619121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5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2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4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 userDrawn="1"/>
        </p:nvSpPr>
        <p:spPr>
          <a:xfrm>
            <a:off x="8738733" y="2685050"/>
            <a:ext cx="2241224" cy="2355337"/>
          </a:xfrm>
          <a:prstGeom prst="rect">
            <a:avLst/>
          </a:prstGeom>
        </p:spPr>
        <p:txBody>
          <a:bodyPr vert="horz" lIns="91409" tIns="45705" rIns="91409" bIns="45705" rtlCol="0" anchor="ctr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1800" b="1" kern="1200" spc="-30" baseline="0" dirty="0"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044" indent="0" algn="ctr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088" indent="0" algn="ctr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133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17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5222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267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311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35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-30" normalizeH="0" baseline="0" noProof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Click to edit Master subtitle style</a:t>
            </a: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193271" y="3376350"/>
            <a:ext cx="8409867" cy="1692617"/>
          </a:xfrm>
          <a:prstGeom prst="rect">
            <a:avLst/>
          </a:prstGeom>
          <a:solidFill>
            <a:srgbClr val="0070C0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 algn="l" defTabSz="914088" rtl="0" eaLnBrk="1" latinLnBrk="0" hangingPunct="1">
              <a:spcBef>
                <a:spcPct val="0"/>
              </a:spcBef>
              <a:buNone/>
              <a:defRPr lang="en-US" sz="40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 w="3175">
                <a:noFill/>
              </a:ln>
              <a:gradFill flip="none" rotWithShape="1">
                <a:gsLst>
                  <a:gs pos="4583">
                    <a:srgbClr val="FFFFFF"/>
                  </a:gs>
                  <a:gs pos="100000">
                    <a:srgbClr val="FFFFFF"/>
                  </a:gs>
                </a:gsLst>
                <a:lin ang="5400000" scaled="0"/>
                <a:tileRect/>
              </a:gradFill>
              <a:effectLst/>
              <a:uLnTx/>
              <a:uFillTx/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op right small rectangle"/>
          <p:cNvSpPr/>
          <p:nvPr userDrawn="1"/>
        </p:nvSpPr>
        <p:spPr bwMode="auto">
          <a:xfrm>
            <a:off x="8682790" y="3374967"/>
            <a:ext cx="3257419" cy="1694322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04" tIns="45703" rIns="91404" bIns="4570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7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1" y="3466407"/>
            <a:ext cx="8215796" cy="14855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600" b="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901726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28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73" r:id="rId4"/>
    <p:sldLayoutId id="2147483663" r:id="rId5"/>
    <p:sldLayoutId id="2147483664" r:id="rId6"/>
    <p:sldLayoutId id="2147483665" r:id="rId7"/>
    <p:sldLayoutId id="2147483666" r:id="rId8"/>
    <p:sldLayoutId id="2147483668" r:id="rId9"/>
    <p:sldLayoutId id="2147483669" r:id="rId10"/>
    <p:sldLayoutId id="2147483671" r:id="rId11"/>
    <p:sldLayoutId id="2147483672" r:id="rId12"/>
    <p:sldLayoutId id="2147483674" r:id="rId1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evilazaro.com.br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Evilázaro Alves</a:t>
            </a:r>
          </a:p>
          <a:p>
            <a:r>
              <a:rPr lang="pt-BR" dirty="0"/>
              <a:t>Microsoft Regional </a:t>
            </a:r>
            <a:r>
              <a:rPr lang="pt-BR" dirty="0" err="1"/>
              <a:t>Director</a:t>
            </a:r>
            <a:r>
              <a:rPr lang="pt-BR" dirty="0"/>
              <a:t> | Microsoft </a:t>
            </a:r>
            <a:r>
              <a:rPr lang="pt-BR" dirty="0" err="1"/>
              <a:t>Azure</a:t>
            </a:r>
            <a:r>
              <a:rPr lang="pt-BR" dirty="0"/>
              <a:t> MVP</a:t>
            </a:r>
          </a:p>
          <a:p>
            <a:r>
              <a:rPr lang="pt-BR" dirty="0">
                <a:hlinkClick r:id="rId2"/>
              </a:rPr>
              <a:t>www.evilazaro.com.br</a:t>
            </a:r>
            <a:endParaRPr lang="pt-BR" dirty="0"/>
          </a:p>
          <a:p>
            <a:r>
              <a:rPr lang="pt-BR" dirty="0"/>
              <a:t>evilazaro@gmail.com</a:t>
            </a:r>
          </a:p>
          <a:p>
            <a:r>
              <a:rPr lang="pt-BR" dirty="0"/>
              <a:t>@</a:t>
            </a:r>
            <a:r>
              <a:rPr lang="pt-BR" dirty="0" err="1"/>
              <a:t>evilazaro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r>
              <a:rPr lang="en-US" dirty="0"/>
              <a:t> a </a:t>
            </a:r>
            <a:r>
              <a:rPr lang="en-US" dirty="0" err="1"/>
              <a:t>Computação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Nuvem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438" y="2541436"/>
            <a:ext cx="2477512" cy="247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2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endParaRPr lang="en-US" dirty="0"/>
          </a:p>
          <a:p>
            <a:r>
              <a:rPr lang="en-US" dirty="0" err="1"/>
              <a:t>Evolução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endParaRPr lang="en-US" dirty="0"/>
          </a:p>
          <a:p>
            <a:r>
              <a:rPr lang="en-US" dirty="0"/>
              <a:t>O que é </a:t>
            </a:r>
            <a:r>
              <a:rPr lang="en-US" dirty="0" err="1"/>
              <a:t>Computação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Nuvem</a:t>
            </a:r>
            <a:r>
              <a:rPr lang="en-US" dirty="0"/>
              <a:t>?</a:t>
            </a:r>
          </a:p>
          <a:p>
            <a:r>
              <a:rPr lang="en-US" dirty="0" err="1"/>
              <a:t>Características</a:t>
            </a:r>
            <a:r>
              <a:rPr lang="en-US" dirty="0"/>
              <a:t> </a:t>
            </a:r>
            <a:r>
              <a:rPr lang="en-US" dirty="0" err="1"/>
              <a:t>Essenciais</a:t>
            </a:r>
            <a:r>
              <a:rPr lang="en-US" dirty="0"/>
              <a:t> que </a:t>
            </a:r>
            <a:r>
              <a:rPr lang="en-US" dirty="0" err="1"/>
              <a:t>definem</a:t>
            </a:r>
            <a:r>
              <a:rPr lang="en-US" dirty="0"/>
              <a:t> a </a:t>
            </a:r>
            <a:r>
              <a:rPr lang="en-US" dirty="0" err="1"/>
              <a:t>Nuvem</a:t>
            </a:r>
            <a:endParaRPr lang="en-US" dirty="0"/>
          </a:p>
          <a:p>
            <a:r>
              <a:rPr lang="en-US" dirty="0" err="1"/>
              <a:t>Modelos</a:t>
            </a:r>
            <a:r>
              <a:rPr lang="en-US" dirty="0"/>
              <a:t> de Serviços</a:t>
            </a:r>
          </a:p>
          <a:p>
            <a:r>
              <a:rPr lang="en-US" dirty="0" err="1"/>
              <a:t>Modelos</a:t>
            </a:r>
            <a:r>
              <a:rPr lang="en-US" dirty="0"/>
              <a:t> de Deployment</a:t>
            </a:r>
          </a:p>
        </p:txBody>
      </p:sp>
    </p:spTree>
    <p:extLst>
      <p:ext uri="{BB962C8B-B14F-4D97-AF65-F5344CB8AC3E}">
        <p14:creationId xmlns:p14="http://schemas.microsoft.com/office/powerpoint/2010/main" val="212253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646" y="2970413"/>
            <a:ext cx="2477512" cy="247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4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Evolução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646" y="2970413"/>
            <a:ext cx="2477512" cy="247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63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Evolução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94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que é </a:t>
            </a:r>
            <a:r>
              <a:rPr lang="en-US" dirty="0" err="1"/>
              <a:t>Computação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Nuvem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646" y="2970413"/>
            <a:ext cx="2477512" cy="247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3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é </a:t>
            </a:r>
            <a:r>
              <a:rPr lang="en-US" dirty="0" err="1"/>
              <a:t>Computação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Nuvem</a:t>
            </a:r>
            <a:r>
              <a:rPr lang="en-US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definições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Última</a:t>
            </a:r>
            <a:r>
              <a:rPr lang="en-US" dirty="0"/>
              <a:t> </a:t>
            </a:r>
            <a:r>
              <a:rPr lang="en-US" dirty="0" err="1"/>
              <a:t>evolução</a:t>
            </a:r>
            <a:r>
              <a:rPr lang="en-US" dirty="0"/>
              <a:t> da </a:t>
            </a:r>
            <a:r>
              <a:rPr lang="en-US" dirty="0" err="1"/>
              <a:t>computação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Novo </a:t>
            </a:r>
            <a:r>
              <a:rPr lang="en-US" dirty="0" err="1"/>
              <a:t>paradigma</a:t>
            </a:r>
            <a:endParaRPr lang="en-US" dirty="0"/>
          </a:p>
          <a:p>
            <a:pPr lvl="2"/>
            <a:r>
              <a:rPr lang="en-US" dirty="0" err="1"/>
              <a:t>Recursos</a:t>
            </a:r>
            <a:r>
              <a:rPr lang="en-US" dirty="0"/>
              <a:t> </a:t>
            </a:r>
            <a:r>
              <a:rPr lang="en-US" dirty="0" err="1"/>
              <a:t>computacionais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disponibilizados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necessário</a:t>
            </a:r>
            <a:r>
              <a:rPr lang="en-US" dirty="0"/>
              <a:t>;</a:t>
            </a:r>
          </a:p>
          <a:p>
            <a:pPr lvl="2"/>
            <a:r>
              <a:rPr lang="en-US" dirty="0" err="1"/>
              <a:t>Pagamento</a:t>
            </a:r>
            <a:r>
              <a:rPr lang="en-US" dirty="0"/>
              <a:t> </a:t>
            </a:r>
            <a:r>
              <a:rPr lang="en-US" dirty="0" err="1"/>
              <a:t>conforme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Modelo</a:t>
            </a:r>
            <a:r>
              <a:rPr lang="en-US" dirty="0"/>
              <a:t> similar a outros </a:t>
            </a:r>
            <a:r>
              <a:rPr lang="en-US" dirty="0" err="1"/>
              <a:t>modelos</a:t>
            </a:r>
            <a:r>
              <a:rPr lang="en-US" dirty="0"/>
              <a:t> “</a:t>
            </a:r>
            <a:r>
              <a:rPr lang="en-US" dirty="0" err="1"/>
              <a:t>comoditizados</a:t>
            </a:r>
            <a:r>
              <a:rPr lang="en-US" dirty="0"/>
              <a:t>”</a:t>
            </a:r>
          </a:p>
          <a:p>
            <a:pPr lvl="2"/>
            <a:r>
              <a:rPr lang="en-US" dirty="0" err="1"/>
              <a:t>Água</a:t>
            </a:r>
            <a:r>
              <a:rPr lang="en-US" dirty="0"/>
              <a:t> </a:t>
            </a:r>
            <a:r>
              <a:rPr lang="en-US" dirty="0" err="1"/>
              <a:t>encanada</a:t>
            </a:r>
            <a:r>
              <a:rPr lang="en-US" dirty="0"/>
              <a:t>;</a:t>
            </a:r>
          </a:p>
          <a:p>
            <a:pPr lvl="2"/>
            <a:r>
              <a:rPr lang="en-US" dirty="0" err="1"/>
              <a:t>Energia</a:t>
            </a:r>
            <a:r>
              <a:rPr lang="en-US" dirty="0"/>
              <a:t> </a:t>
            </a:r>
            <a:r>
              <a:rPr lang="en-US" dirty="0" err="1"/>
              <a:t>elétrica</a:t>
            </a:r>
            <a:r>
              <a:rPr lang="en-US" dirty="0"/>
              <a:t>;</a:t>
            </a:r>
          </a:p>
          <a:p>
            <a:pPr lvl="2"/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1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NIST – </a:t>
            </a:r>
            <a:r>
              <a:rPr lang="en-US" dirty="0" err="1"/>
              <a:t>Definição</a:t>
            </a:r>
            <a:r>
              <a:rPr lang="en-US" dirty="0"/>
              <a:t> </a:t>
            </a:r>
            <a:r>
              <a:rPr lang="en-US" dirty="0" err="1"/>
              <a:t>Computação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Nuvem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en-US" dirty="0"/>
              <a:t>“Cloud computing is a model for enabling convenient, on-demand network access to a </a:t>
            </a:r>
            <a:r>
              <a:rPr lang="en-US" b="1" dirty="0"/>
              <a:t>shared pool </a:t>
            </a:r>
            <a:r>
              <a:rPr lang="en-US" dirty="0"/>
              <a:t>of configurable computing resources (e.g., networks, servers, storage, applications, and services) that can be </a:t>
            </a:r>
            <a:r>
              <a:rPr lang="en-US" b="1" dirty="0"/>
              <a:t>rapidly provisioned</a:t>
            </a:r>
            <a:r>
              <a:rPr lang="en-US" dirty="0"/>
              <a:t> and released with minimal management effort or service provider interaction. </a:t>
            </a:r>
          </a:p>
          <a:p>
            <a:pPr algn="just"/>
            <a:r>
              <a:rPr lang="en-US" dirty="0"/>
              <a:t>This cloud model promotes availability and is composed of </a:t>
            </a:r>
            <a:r>
              <a:rPr lang="en-US" b="1" dirty="0"/>
              <a:t>five essential characteristics, three service models, and four deployment models.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1422721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187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2_Office Theme</vt:lpstr>
      <vt:lpstr>Introdução a Computação em Nuvem</vt:lpstr>
      <vt:lpstr>Agenda</vt:lpstr>
      <vt:lpstr>PowerPoint Presentation</vt:lpstr>
      <vt:lpstr>Introdução</vt:lpstr>
      <vt:lpstr>PowerPoint Presentation</vt:lpstr>
      <vt:lpstr>Evolução Computacional</vt:lpstr>
      <vt:lpstr>PowerPoint Presentation</vt:lpstr>
      <vt:lpstr>O que é Computação em Nuvem?</vt:lpstr>
      <vt:lpstr>NIST – Definição Computação em Nuvem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Evilázaro Alves</dc:creator>
  <cp:lastModifiedBy>Evilázaro Alves</cp:lastModifiedBy>
  <cp:revision>58</cp:revision>
  <dcterms:created xsi:type="dcterms:W3CDTF">2016-08-21T22:11:41Z</dcterms:created>
  <dcterms:modified xsi:type="dcterms:W3CDTF">2018-01-13T16:40:32Z</dcterms:modified>
</cp:coreProperties>
</file>