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84" r:id="rId33"/>
    <p:sldId id="300" r:id="rId34"/>
    <p:sldId id="302" r:id="rId35"/>
    <p:sldId id="303" r:id="rId36"/>
    <p:sldId id="304" r:id="rId37"/>
    <p:sldId id="305" r:id="rId38"/>
    <p:sldId id="296" r:id="rId39"/>
    <p:sldId id="306" r:id="rId40"/>
    <p:sldId id="307" r:id="rId41"/>
    <p:sldId id="308" r:id="rId42"/>
    <p:sldId id="309" r:id="rId43"/>
    <p:sldId id="310" r:id="rId44"/>
    <p:sldId id="295" r:id="rId45"/>
    <p:sldId id="297" r:id="rId46"/>
    <p:sldId id="285" r:id="rId47"/>
    <p:sldId id="286" r:id="rId48"/>
    <p:sldId id="287" r:id="rId49"/>
    <p:sldId id="288" r:id="rId50"/>
    <p:sldId id="289" r:id="rId51"/>
    <p:sldId id="290" r:id="rId52"/>
    <p:sldId id="29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2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9" autoAdjust="0"/>
    <p:restoredTop sz="94657" autoAdjust="0"/>
  </p:normalViewPr>
  <p:slideViewPr>
    <p:cSldViewPr snapToGrid="0">
      <p:cViewPr varScale="1">
        <p:scale>
          <a:sx n="98" d="100"/>
          <a:sy n="98" d="100"/>
        </p:scale>
        <p:origin x="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Microsoft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Microsoft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Microsoft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Microsoft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Microsoft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Highlight the different options available when deploying services to Microsoft Azure around Affinity Groups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200" dirty="0"/>
          </a:p>
          <a:p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NZ" sz="1400" b="1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Microsoft Azure Storage can be geo located, meaning you can choose in which geographical region it will be hosted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Different geographical regions have different implications when it comes to cost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geo-location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Legal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Business Continuity / Backup</a:t>
            </a:r>
          </a:p>
          <a:p>
            <a:pPr marL="171450" lvl="1" indent="-171450">
              <a:defRPr/>
            </a:pPr>
            <a:endParaRPr lang="en-NZ" sz="12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Associate data with Microsoft Azure services through an ‘Affinity Group’ </a:t>
            </a: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Affinity Group helps the Microsoft Azure Fabric Controller keep services &amp; data close together within the data centre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affinity grouping is Performance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The Microsoft Azure data-centre’s are so large that by having data and services located near each other can improve performance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Fewer network hops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lower communication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Microsoft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Microsoft Azure guest operating system that is compatible with the version of the Microsoft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Microsoft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Microsoft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Microsoft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4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1" Type="http://schemas.openxmlformats.org/officeDocument/2006/relationships/image" Target="../media/image4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Nada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Sem</a:t>
            </a:r>
            <a:r>
              <a:rPr lang="en-US" dirty="0"/>
              <a:t> endpoints Azure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  <a:p>
            <a:r>
              <a:rPr lang="en-US" dirty="0" err="1"/>
              <a:t>Roda</a:t>
            </a:r>
            <a:r>
              <a:rPr lang="en-US" dirty="0"/>
              <a:t> workloads </a:t>
            </a:r>
            <a:r>
              <a:rPr lang="en-US" dirty="0" err="1"/>
              <a:t>customizados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requerem</a:t>
            </a:r>
            <a:r>
              <a:rPr lang="en-US" dirty="0"/>
              <a:t> o IIS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Instalação</a:t>
            </a:r>
            <a:r>
              <a:rPr lang="en-US" dirty="0"/>
              <a:t> de software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scripts</a:t>
            </a:r>
          </a:p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WorkerRole.cs</a:t>
            </a:r>
            <a:endParaRPr lang="en-US" dirty="0"/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</a:t>
            </a:r>
            <a:r>
              <a:rPr lang="en-US" dirty="0" err="1"/>
              <a:t>Instâncias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(</a:t>
            </a:r>
            <a:r>
              <a:rPr lang="en-US" dirty="0" err="1"/>
              <a:t>Escalonamento</a:t>
            </a:r>
            <a:r>
              <a:rPr lang="en-US" dirty="0"/>
              <a:t> Horizontal)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3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prover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tolerância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1832416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necessidade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a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menor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Comportamento</a:t>
            </a:r>
            <a:r>
              <a:rPr lang="en-US" dirty="0">
                <a:cs typeface="Segoe UI Light" panose="020B0502040204020203" pitchFamily="34" charset="0"/>
              </a:rPr>
              <a:t> de Dados Web / 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88189" y="1433507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 err="1"/>
              <a:t>Máquinas</a:t>
            </a:r>
            <a:r>
              <a:rPr lang="en-US" sz="2400" dirty="0"/>
              <a:t> </a:t>
            </a:r>
            <a:r>
              <a:rPr lang="en-US" sz="2400" dirty="0" err="1"/>
              <a:t>Virtuais</a:t>
            </a:r>
            <a:r>
              <a:rPr lang="en-US" sz="2400" dirty="0"/>
              <a:t> (VMs) </a:t>
            </a:r>
            <a:r>
              <a:rPr lang="en-US" sz="2400" dirty="0" err="1"/>
              <a:t>Pré-configuradas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Rodando</a:t>
            </a:r>
            <a:r>
              <a:rPr lang="en-US" sz="2400" dirty="0"/>
              <a:t> Windows Server 2012 R2, 2012, or 2008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o SO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precias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o SO</a:t>
            </a:r>
          </a:p>
          <a:p>
            <a:pPr marL="0" indent="0">
              <a:buNone/>
            </a:pPr>
            <a:r>
              <a:rPr lang="en-US" sz="2800" dirty="0"/>
              <a:t>VMS SÃO STATELESS</a:t>
            </a:r>
          </a:p>
          <a:p>
            <a:pPr marL="460375" lvl="1" indent="0">
              <a:buNone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VM é “</a:t>
            </a:r>
            <a:r>
              <a:rPr lang="en-US" sz="2400" dirty="0" err="1"/>
              <a:t>reciclada</a:t>
            </a:r>
            <a:r>
              <a:rPr lang="en-US" sz="2400" dirty="0"/>
              <a:t>”, </a:t>
            </a:r>
            <a:r>
              <a:rPr lang="en-US" sz="2400" dirty="0" err="1"/>
              <a:t>nenhum</a:t>
            </a:r>
            <a:r>
              <a:rPr lang="en-US" sz="2400" dirty="0"/>
              <a:t> dado é </a:t>
            </a:r>
            <a:r>
              <a:rPr lang="en-US" sz="2400" dirty="0" err="1"/>
              <a:t>preservado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/>
              <a:t>Dados no storage local (local </a:t>
            </a:r>
            <a:r>
              <a:rPr lang="en-US" sz="2400" dirty="0" err="1"/>
              <a:t>na</a:t>
            </a:r>
            <a:r>
              <a:rPr lang="en-US" sz="2400" dirty="0"/>
              <a:t> VM)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perdido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Persista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Azure Storage Table, Blog Storage </a:t>
            </a:r>
            <a:r>
              <a:rPr lang="en-US" sz="2400" dirty="0" err="1"/>
              <a:t>ou</a:t>
            </a:r>
            <a:r>
              <a:rPr lang="en-US" sz="2400" dirty="0"/>
              <a:t> SQL Azure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Monte de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outras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coisas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legais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que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você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poderá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usar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Cloud Service </a:t>
            </a:r>
            <a:r>
              <a:rPr lang="en-US" dirty="0" err="1"/>
              <a:t>usando</a:t>
            </a:r>
            <a:r>
              <a:rPr lang="en-US" dirty="0"/>
              <a:t> o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Adicionando</a:t>
            </a:r>
            <a:r>
              <a:rPr lang="en-US" sz="3600" dirty="0"/>
              <a:t> e </a:t>
            </a:r>
            <a:r>
              <a:rPr lang="en-US" sz="3600" dirty="0" err="1"/>
              <a:t>Configurando</a:t>
            </a:r>
            <a:r>
              <a:rPr lang="en-US" sz="3600" dirty="0"/>
              <a:t>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no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 err="1"/>
              <a:t>Configuração</a:t>
            </a:r>
            <a:r>
              <a:rPr lang="en-US" sz="2000" dirty="0"/>
              <a:t>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Arquivo</a:t>
            </a:r>
            <a:r>
              <a:rPr lang="en-US" sz="2000" dirty="0"/>
              <a:t> de </a:t>
            </a:r>
            <a:r>
              <a:rPr lang="en-US" sz="2000" dirty="0" err="1"/>
              <a:t>Definição</a:t>
            </a:r>
            <a:r>
              <a:rPr lang="en-US" sz="2000" dirty="0"/>
              <a:t>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ASP.NET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Class Library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 err="1"/>
              <a:t>Contém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endParaRPr lang="en-US" sz="2400" dirty="0"/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diagnósticos</a:t>
            </a:r>
            <a:r>
              <a:rPr lang="en-US" sz="2400" dirty="0"/>
              <a:t> e </a:t>
            </a:r>
            <a:r>
              <a:rPr lang="en-US" sz="2400" dirty="0" err="1"/>
              <a:t>monitoramento</a:t>
            </a:r>
            <a:endParaRPr lang="en-US" sz="24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gerenciamento</a:t>
            </a:r>
            <a:r>
              <a:rPr lang="en-US" sz="2400" dirty="0"/>
              <a:t> de </a:t>
            </a:r>
            <a:r>
              <a:rPr lang="en-US" sz="2400" dirty="0" err="1"/>
              <a:t>diagnósticos</a:t>
            </a:r>
            <a:endParaRPr lang="en-US" sz="2400" dirty="0"/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para </a:t>
            </a:r>
            <a:r>
              <a:rPr lang="en-US" sz="2400" dirty="0" err="1"/>
              <a:t>trabalhar</a:t>
            </a:r>
            <a:r>
              <a:rPr lang="en-US" sz="2400" dirty="0"/>
              <a:t> com Tables, Blobs e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7028200" cy="4627293"/>
          </a:xfrm>
        </p:spPr>
        <p:txBody>
          <a:bodyPr/>
          <a:lstStyle/>
          <a:p>
            <a:r>
              <a:rPr lang="en-US" sz="2800" dirty="0" err="1"/>
              <a:t>Chamada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Service Runtime</a:t>
            </a:r>
          </a:p>
          <a:p>
            <a:r>
              <a:rPr lang="en-US" sz="2800" dirty="0" err="1"/>
              <a:t>Usada</a:t>
            </a:r>
            <a:r>
              <a:rPr lang="en-US" sz="2800" dirty="0"/>
              <a:t> para </a:t>
            </a:r>
            <a:r>
              <a:rPr lang="en-US" sz="2800" dirty="0" err="1"/>
              <a:t>gerenciar</a:t>
            </a:r>
            <a:r>
              <a:rPr lang="en-US" sz="2800" dirty="0"/>
              <a:t> o tempo de </a:t>
            </a:r>
            <a:r>
              <a:rPr lang="en-US" sz="2800" dirty="0" err="1"/>
              <a:t>vida</a:t>
            </a:r>
            <a:r>
              <a:rPr lang="en-US" sz="2800" dirty="0"/>
              <a:t> da role</a:t>
            </a:r>
          </a:p>
          <a:p>
            <a:r>
              <a:rPr lang="en-US" sz="2800" dirty="0" err="1"/>
              <a:t>Nomes</a:t>
            </a:r>
            <a:r>
              <a:rPr lang="en-US" sz="2800" dirty="0"/>
              <a:t> das </a:t>
            </a:r>
            <a:r>
              <a:rPr lang="en-US" sz="2800" dirty="0" err="1"/>
              <a:t>Classess</a:t>
            </a:r>
            <a:endParaRPr lang="en-US" sz="2800" dirty="0"/>
          </a:p>
          <a:p>
            <a:pPr lvl="1"/>
            <a:r>
              <a:rPr lang="en-US" sz="2400" b="1" dirty="0" err="1"/>
              <a:t>WebRole.cs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Web Role</a:t>
            </a:r>
          </a:p>
          <a:p>
            <a:pPr lvl="1"/>
            <a:r>
              <a:rPr lang="en-US" sz="2400" b="1" dirty="0" err="1"/>
              <a:t>WorkerRole.cs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Worker Role</a:t>
            </a:r>
          </a:p>
          <a:p>
            <a:r>
              <a:rPr lang="en-US" sz="2800" dirty="0"/>
              <a:t>Virtual Methods</a:t>
            </a:r>
          </a:p>
          <a:p>
            <a:pPr lvl="1"/>
            <a:r>
              <a:rPr lang="en-US" sz="2400" dirty="0" err="1"/>
              <a:t>OnStart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OnStop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ServiceDefinition.csdef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err="1"/>
              <a:t>Usado</a:t>
            </a:r>
            <a:r>
              <a:rPr lang="en-US" sz="2000" dirty="0"/>
              <a:t> para </a:t>
            </a:r>
            <a:r>
              <a:rPr lang="en-US" sz="2000" dirty="0" err="1"/>
              <a:t>configurar</a:t>
            </a:r>
            <a:r>
              <a:rPr lang="en-US" sz="2000" dirty="0"/>
              <a:t>: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 err="1"/>
              <a:t>Mudanças</a:t>
            </a:r>
            <a:r>
              <a:rPr lang="en-US" sz="2000" dirty="0"/>
              <a:t> </a:t>
            </a:r>
            <a:r>
              <a:rPr lang="en-US" sz="2000" dirty="0" err="1"/>
              <a:t>requerem</a:t>
            </a:r>
            <a:r>
              <a:rPr lang="en-US" sz="2000" dirty="0"/>
              <a:t> que o </a:t>
            </a:r>
            <a:r>
              <a:rPr lang="en-US" sz="2000" dirty="0" err="1"/>
              <a:t>pacote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re-</a:t>
            </a:r>
            <a:r>
              <a:rPr lang="en-US" sz="2000" dirty="0" err="1"/>
              <a:t>implantado</a:t>
            </a:r>
            <a:endParaRPr lang="en-US" sz="20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400" dirty="0" err="1"/>
              <a:t>ServiceConfiguration</a:t>
            </a:r>
            <a:r>
              <a:rPr lang="en-US" sz="2400" dirty="0"/>
              <a:t>.*.</a:t>
            </a:r>
            <a:r>
              <a:rPr lang="en-US" sz="2400" dirty="0" err="1"/>
              <a:t>cscfg</a:t>
            </a:r>
            <a:endParaRPr lang="en-US" sz="2400" dirty="0"/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Cloud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implantar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nuvem</a:t>
            </a:r>
            <a:r>
              <a:rPr lang="en-US" sz="2000" dirty="0"/>
              <a:t> (Microsoft Azure)</a:t>
            </a:r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Local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depurando</a:t>
            </a:r>
            <a:r>
              <a:rPr lang="en-US" sz="2000" dirty="0"/>
              <a:t> </a:t>
            </a:r>
            <a:r>
              <a:rPr lang="en-US" sz="2000" dirty="0" err="1"/>
              <a:t>localmente</a:t>
            </a:r>
            <a:endParaRPr lang="en-US" sz="2000" dirty="0"/>
          </a:p>
          <a:p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configurar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Instances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ConfigurationSettings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Certificates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  <a:endParaRPr lang="en-US" sz="2400" dirty="0"/>
          </a:p>
          <a:p>
            <a:pPr lvl="1"/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corresponder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pré-definidos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ServiceDefinition.csdef</a:t>
            </a:r>
            <a:endParaRPr lang="en-US" sz="2000" dirty="0"/>
          </a:p>
          <a:p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aletrado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necessidade</a:t>
            </a:r>
            <a:r>
              <a:rPr lang="en-US" sz="2400" dirty="0"/>
              <a:t> de re-</a:t>
            </a:r>
            <a:r>
              <a:rPr lang="en-US" sz="2400" dirty="0" err="1"/>
              <a:t>implantar</a:t>
            </a:r>
            <a:r>
              <a:rPr lang="en-US" sz="2400" dirty="0"/>
              <a:t> o </a:t>
            </a:r>
            <a:r>
              <a:rPr lang="en-US" sz="2400" dirty="0" err="1"/>
              <a:t>pacote</a:t>
            </a:r>
            <a:endParaRPr lang="en-US" sz="24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Emuladores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err="1"/>
              <a:t>Distribuido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parte</a:t>
            </a:r>
            <a:r>
              <a:rPr lang="en-US" sz="2800" dirty="0"/>
              <a:t> do Azure SDK</a:t>
            </a:r>
          </a:p>
          <a:p>
            <a:r>
              <a:rPr lang="en-US" sz="2800" dirty="0" err="1"/>
              <a:t>Duas</a:t>
            </a:r>
            <a:r>
              <a:rPr lang="en-US" sz="2800" dirty="0"/>
              <a:t> </a:t>
            </a:r>
            <a:r>
              <a:rPr lang="en-US" sz="2800" dirty="0" err="1"/>
              <a:t>versões</a:t>
            </a:r>
            <a:r>
              <a:rPr lang="en-US" sz="2800" dirty="0"/>
              <a:t> do </a:t>
            </a:r>
            <a:r>
              <a:rPr lang="en-US" sz="2800" dirty="0" err="1"/>
              <a:t>Emulador</a:t>
            </a:r>
            <a:r>
              <a:rPr lang="en-US" sz="2800" dirty="0"/>
              <a:t> de </a:t>
            </a:r>
            <a:r>
              <a:rPr lang="en-US" sz="2800" dirty="0" err="1"/>
              <a:t>Computação</a:t>
            </a:r>
            <a:endParaRPr lang="en-US" sz="2800" dirty="0"/>
          </a:p>
          <a:p>
            <a:pPr lvl="1"/>
            <a:r>
              <a:rPr lang="en-US" sz="2400" dirty="0"/>
              <a:t>Full Emulator</a:t>
            </a:r>
          </a:p>
          <a:p>
            <a:pPr lvl="2"/>
            <a:r>
              <a:rPr lang="en-US" sz="2000" dirty="0" err="1"/>
              <a:t>Emulador</a:t>
            </a:r>
            <a:r>
              <a:rPr lang="en-US" sz="2000" dirty="0"/>
              <a:t> Original</a:t>
            </a:r>
          </a:p>
          <a:p>
            <a:pPr lvl="2"/>
            <a:r>
              <a:rPr lang="en-US" sz="2000" dirty="0" err="1"/>
              <a:t>Requer</a:t>
            </a:r>
            <a:r>
              <a:rPr lang="en-US" sz="2000" dirty="0"/>
              <a:t> que o Visual Studio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 com </a:t>
            </a:r>
            <a:r>
              <a:rPr lang="en-US" sz="2000" dirty="0" err="1"/>
              <a:t>permissões</a:t>
            </a:r>
            <a:r>
              <a:rPr lang="en-US" sz="2000" dirty="0"/>
              <a:t> de </a:t>
            </a:r>
            <a:r>
              <a:rPr lang="en-US" sz="2000" dirty="0" err="1"/>
              <a:t>Administrador</a:t>
            </a:r>
            <a:endParaRPr lang="en-US" sz="2000" dirty="0"/>
          </a:p>
          <a:p>
            <a:pPr lvl="1"/>
            <a:r>
              <a:rPr lang="en-US" sz="2400" dirty="0"/>
              <a:t>Express Emulator</a:t>
            </a:r>
          </a:p>
          <a:p>
            <a:pPr lvl="2"/>
            <a:r>
              <a:rPr lang="en-US" sz="2000" dirty="0" err="1"/>
              <a:t>Só</a:t>
            </a:r>
            <a:r>
              <a:rPr lang="en-US" sz="2000" dirty="0"/>
              <a:t> </a:t>
            </a:r>
            <a:r>
              <a:rPr lang="en-US" sz="2000" dirty="0" err="1"/>
              <a:t>suporta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instância</a:t>
            </a:r>
            <a:r>
              <a:rPr lang="en-US" sz="2000" dirty="0"/>
              <a:t> simples para </a:t>
            </a:r>
            <a:r>
              <a:rPr lang="en-US" sz="2000" dirty="0" err="1"/>
              <a:t>cada</a:t>
            </a:r>
            <a:r>
              <a:rPr lang="en-US" sz="2000" dirty="0"/>
              <a:t> role</a:t>
            </a:r>
          </a:p>
          <a:p>
            <a:pPr lvl="2"/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requer</a:t>
            </a:r>
            <a:r>
              <a:rPr lang="en-US" sz="2000" dirty="0"/>
              <a:t> que o Visual Studio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 com </a:t>
            </a:r>
            <a:r>
              <a:rPr lang="en-US" sz="2000" dirty="0" err="1"/>
              <a:t>permissão</a:t>
            </a:r>
            <a:r>
              <a:rPr lang="en-US" sz="2000" dirty="0"/>
              <a:t> de </a:t>
            </a:r>
            <a:r>
              <a:rPr lang="en-US" sz="2000" dirty="0" err="1"/>
              <a:t>Administrador</a:t>
            </a:r>
            <a:endParaRPr lang="en-US" sz="2000" dirty="0"/>
          </a:p>
          <a:p>
            <a:r>
              <a:rPr lang="en-US" sz="2800" dirty="0" err="1"/>
              <a:t>Emulador</a:t>
            </a:r>
            <a:r>
              <a:rPr lang="en-US" sz="2800" dirty="0"/>
              <a:t> de Storage </a:t>
            </a:r>
            <a:r>
              <a:rPr lang="en-US" sz="2800" dirty="0" err="1"/>
              <a:t>usa</a:t>
            </a:r>
            <a:r>
              <a:rPr lang="en-US" sz="2800" dirty="0"/>
              <a:t> SQL Server </a:t>
            </a:r>
            <a:r>
              <a:rPr lang="en-US" sz="2800" dirty="0" err="1"/>
              <a:t>LocalDB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padrão</a:t>
            </a:r>
            <a:endParaRPr lang="en-US" sz="2400" dirty="0"/>
          </a:p>
          <a:p>
            <a:pPr lvl="1"/>
            <a:r>
              <a:rPr lang="en-US" sz="2400" dirty="0"/>
              <a:t>Use </a:t>
            </a:r>
            <a:r>
              <a:rPr lang="en-US" sz="2400" dirty="0">
                <a:hlinkClick r:id="rId2"/>
              </a:rPr>
              <a:t>WAStorageEmulator.exe /</a:t>
            </a:r>
            <a:r>
              <a:rPr lang="en-US" sz="2400" dirty="0" err="1">
                <a:hlinkClick r:id="rId2"/>
              </a:rPr>
              <a:t>init</a:t>
            </a:r>
            <a:r>
              <a:rPr lang="en-US" sz="2400" dirty="0"/>
              <a:t> para </a:t>
            </a:r>
            <a:r>
              <a:rPr lang="en-US" sz="2400" dirty="0" err="1"/>
              <a:t>apontar</a:t>
            </a:r>
            <a:r>
              <a:rPr lang="en-US" sz="2400" dirty="0"/>
              <a:t> para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instância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Arquitetura</a:t>
            </a:r>
            <a:r>
              <a:rPr lang="en-GB" dirty="0"/>
              <a:t> do Cloud Services</a:t>
            </a:r>
          </a:p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  <a:p>
            <a:r>
              <a:rPr lang="en-GB" dirty="0" err="1"/>
              <a:t>Implantando</a:t>
            </a:r>
            <a:r>
              <a:rPr lang="en-GB" dirty="0"/>
              <a:t> um Cloud Service</a:t>
            </a:r>
          </a:p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ambientes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Produção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Estágios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de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494710"/>
            <a:ext cx="2739780" cy="3355110"/>
            <a:chOff x="640410" y="785584"/>
            <a:chExt cx="2739780" cy="335511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785584"/>
              <a:ext cx="2739780" cy="7078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Desenvolvimento</a:t>
              </a: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teste local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para 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 err="1"/>
              <a:t>Empacotando</a:t>
            </a:r>
            <a:r>
              <a:rPr lang="en-US" dirty="0"/>
              <a:t> &amp; </a:t>
            </a:r>
            <a:r>
              <a:rPr lang="en-US" dirty="0" err="1"/>
              <a:t>Implantando</a:t>
            </a:r>
            <a:endParaRPr lang="en-US" dirty="0"/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Ferramentas do Visual Studio agora </a:t>
            </a:r>
            <a:r>
              <a:rPr 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suportam</a:t>
            </a: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“one-click deployment”.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também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integrar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o TFS para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gerenciamento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fonte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efetuar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0188"/>
            <a:ext cx="11149013" cy="747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Geo-Location &amp; Affinity Groups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89" y="2793844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9" y="4240089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352869" y="1233456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 resources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Ensures geo-location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single datacentre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specify sub-region also </a:t>
            </a: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(Recommended)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352869" y="2703027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Explicitly define sub-region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service by service basis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2869" y="4172599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chooses sub-region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(Not Recommended)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8776" y="5752322"/>
            <a:ext cx="8576893" cy="877078"/>
            <a:chOff x="1587187" y="5752322"/>
            <a:chExt cx="8576893" cy="877078"/>
          </a:xfrm>
        </p:grpSpPr>
        <p:sp>
          <p:nvSpPr>
            <p:cNvPr id="6" name="Rectangle 5"/>
            <p:cNvSpPr/>
            <p:nvPr>
              <p:custDataLst>
                <p:tags r:id="rId1"/>
              </p:custDataLst>
            </p:nvPr>
          </p:nvSpPr>
          <p:spPr bwMode="auto">
            <a:xfrm>
              <a:off x="2024744" y="5752322"/>
              <a:ext cx="8139336" cy="877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20" rIns="91404" bIns="91440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NZ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Affinity and Geo-Location Settings are Immutable</a:t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87187" y="5951841"/>
              <a:ext cx="515252" cy="420968"/>
            </a:xfrm>
            <a:custGeom>
              <a:avLst/>
              <a:gdLst>
                <a:gd name="T0" fmla="*/ 1349 w 1388"/>
                <a:gd name="T1" fmla="*/ 967 h 1134"/>
                <a:gd name="T2" fmla="*/ 781 w 1388"/>
                <a:gd name="T3" fmla="*/ 49 h 1134"/>
                <a:gd name="T4" fmla="*/ 692 w 1388"/>
                <a:gd name="T5" fmla="*/ 0 h 1134"/>
                <a:gd name="T6" fmla="*/ 600 w 1388"/>
                <a:gd name="T7" fmla="*/ 48 h 1134"/>
                <a:gd name="T8" fmla="*/ 32 w 1388"/>
                <a:gd name="T9" fmla="*/ 962 h 1134"/>
                <a:gd name="T10" fmla="*/ 29 w 1388"/>
                <a:gd name="T11" fmla="*/ 1074 h 1134"/>
                <a:gd name="T12" fmla="*/ 115 w 1388"/>
                <a:gd name="T13" fmla="*/ 1128 h 1134"/>
                <a:gd name="T14" fmla="*/ 1263 w 1388"/>
                <a:gd name="T15" fmla="*/ 1128 h 1134"/>
                <a:gd name="T16" fmla="*/ 1348 w 1388"/>
                <a:gd name="T17" fmla="*/ 1081 h 1134"/>
                <a:gd name="T18" fmla="*/ 1349 w 1388"/>
                <a:gd name="T19" fmla="*/ 967 h 1134"/>
                <a:gd name="T20" fmla="*/ 769 w 1388"/>
                <a:gd name="T21" fmla="*/ 996 h 1134"/>
                <a:gd name="T22" fmla="*/ 614 w 1388"/>
                <a:gd name="T23" fmla="*/ 996 h 1134"/>
                <a:gd name="T24" fmla="*/ 614 w 1388"/>
                <a:gd name="T25" fmla="*/ 849 h 1134"/>
                <a:gd name="T26" fmla="*/ 769 w 1388"/>
                <a:gd name="T27" fmla="*/ 849 h 1134"/>
                <a:gd name="T28" fmla="*/ 769 w 1388"/>
                <a:gd name="T29" fmla="*/ 996 h 1134"/>
                <a:gd name="T30" fmla="*/ 769 w 1388"/>
                <a:gd name="T31" fmla="*/ 492 h 1134"/>
                <a:gd name="T32" fmla="*/ 730 w 1388"/>
                <a:gd name="T33" fmla="*/ 751 h 1134"/>
                <a:gd name="T34" fmla="*/ 655 w 1388"/>
                <a:gd name="T35" fmla="*/ 751 h 1134"/>
                <a:gd name="T36" fmla="*/ 614 w 1388"/>
                <a:gd name="T37" fmla="*/ 492 h 1134"/>
                <a:gd name="T38" fmla="*/ 614 w 1388"/>
                <a:gd name="T39" fmla="*/ 332 h 1134"/>
                <a:gd name="T40" fmla="*/ 769 w 1388"/>
                <a:gd name="T41" fmla="*/ 332 h 1134"/>
                <a:gd name="T42" fmla="*/ 769 w 1388"/>
                <a:gd name="T43" fmla="*/ 4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8" h="1134">
                  <a:moveTo>
                    <a:pt x="1349" y="967"/>
                  </a:moveTo>
                  <a:cubicBezTo>
                    <a:pt x="781" y="49"/>
                    <a:pt x="781" y="49"/>
                    <a:pt x="781" y="49"/>
                  </a:cubicBezTo>
                  <a:cubicBezTo>
                    <a:pt x="781" y="49"/>
                    <a:pt x="758" y="0"/>
                    <a:pt x="692" y="0"/>
                  </a:cubicBezTo>
                  <a:cubicBezTo>
                    <a:pt x="626" y="0"/>
                    <a:pt x="600" y="48"/>
                    <a:pt x="600" y="48"/>
                  </a:cubicBezTo>
                  <a:cubicBezTo>
                    <a:pt x="32" y="962"/>
                    <a:pt x="32" y="962"/>
                    <a:pt x="32" y="962"/>
                  </a:cubicBezTo>
                  <a:cubicBezTo>
                    <a:pt x="32" y="962"/>
                    <a:pt x="0" y="1021"/>
                    <a:pt x="29" y="1074"/>
                  </a:cubicBezTo>
                  <a:cubicBezTo>
                    <a:pt x="58" y="1127"/>
                    <a:pt x="115" y="1128"/>
                    <a:pt x="115" y="1128"/>
                  </a:cubicBezTo>
                  <a:cubicBezTo>
                    <a:pt x="1263" y="1128"/>
                    <a:pt x="1263" y="1128"/>
                    <a:pt x="1263" y="1128"/>
                  </a:cubicBezTo>
                  <a:cubicBezTo>
                    <a:pt x="1263" y="1128"/>
                    <a:pt x="1308" y="1134"/>
                    <a:pt x="1348" y="1081"/>
                  </a:cubicBezTo>
                  <a:cubicBezTo>
                    <a:pt x="1388" y="1028"/>
                    <a:pt x="1349" y="967"/>
                    <a:pt x="1349" y="967"/>
                  </a:cubicBezTo>
                  <a:close/>
                  <a:moveTo>
                    <a:pt x="769" y="996"/>
                  </a:moveTo>
                  <a:cubicBezTo>
                    <a:pt x="614" y="996"/>
                    <a:pt x="614" y="996"/>
                    <a:pt x="614" y="996"/>
                  </a:cubicBezTo>
                  <a:cubicBezTo>
                    <a:pt x="614" y="849"/>
                    <a:pt x="614" y="849"/>
                    <a:pt x="614" y="849"/>
                  </a:cubicBezTo>
                  <a:cubicBezTo>
                    <a:pt x="769" y="849"/>
                    <a:pt x="769" y="849"/>
                    <a:pt x="769" y="849"/>
                  </a:cubicBezTo>
                  <a:lnTo>
                    <a:pt x="769" y="996"/>
                  </a:lnTo>
                  <a:close/>
                  <a:moveTo>
                    <a:pt x="769" y="492"/>
                  </a:moveTo>
                  <a:cubicBezTo>
                    <a:pt x="730" y="751"/>
                    <a:pt x="730" y="751"/>
                    <a:pt x="730" y="751"/>
                  </a:cubicBezTo>
                  <a:cubicBezTo>
                    <a:pt x="655" y="751"/>
                    <a:pt x="655" y="751"/>
                    <a:pt x="655" y="751"/>
                  </a:cubicBezTo>
                  <a:cubicBezTo>
                    <a:pt x="614" y="492"/>
                    <a:pt x="614" y="492"/>
                    <a:pt x="614" y="492"/>
                  </a:cubicBezTo>
                  <a:cubicBezTo>
                    <a:pt x="614" y="332"/>
                    <a:pt x="614" y="332"/>
                    <a:pt x="614" y="332"/>
                  </a:cubicBezTo>
                  <a:cubicBezTo>
                    <a:pt x="769" y="332"/>
                    <a:pt x="769" y="332"/>
                    <a:pt x="769" y="332"/>
                  </a:cubicBezTo>
                  <a:lnTo>
                    <a:pt x="769" y="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698" y="2951044"/>
            <a:ext cx="3601947" cy="984885"/>
            <a:chOff x="616109" y="2951043"/>
            <a:chExt cx="3601947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1568449" y="2951043"/>
              <a:ext cx="2649607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Specific </a:t>
              </a:r>
              <a:b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</a:br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Geo-located</a:t>
              </a:r>
            </a:p>
          </p:txBody>
        </p:sp>
        <p:grpSp>
          <p:nvGrpSpPr>
            <p:cNvPr id="26" name="Group 25"/>
            <p:cNvGrpSpPr/>
            <p:nvPr/>
          </p:nvGrpSpPr>
          <p:grpSpPr bwMode="black">
            <a:xfrm>
              <a:off x="616109" y="3062671"/>
              <a:ext cx="597684" cy="734888"/>
              <a:chOff x="11769473" y="2939274"/>
              <a:chExt cx="838704" cy="1031508"/>
            </a:xfrm>
          </p:grpSpPr>
          <p:sp>
            <p:nvSpPr>
              <p:cNvPr id="27" name="Trapezoid 26"/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no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2278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pc="-1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0702" y="4637314"/>
            <a:ext cx="3698943" cy="569168"/>
            <a:chOff x="519113" y="4637314"/>
            <a:chExt cx="3698943" cy="569168"/>
          </a:xfrm>
        </p:grpSpPr>
        <p:sp>
          <p:nvSpPr>
            <p:cNvPr id="17" name="TextBox 16"/>
            <p:cNvSpPr txBox="1"/>
            <p:nvPr/>
          </p:nvSpPr>
          <p:spPr>
            <a:xfrm>
              <a:off x="1568449" y="4683934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Un-Affinitized</a:t>
              </a: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113" y="4637314"/>
              <a:ext cx="849197" cy="56916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3428" y="1548696"/>
            <a:ext cx="3616217" cy="709434"/>
            <a:chOff x="601839" y="1548696"/>
            <a:chExt cx="3616217" cy="709434"/>
          </a:xfrm>
        </p:grpSpPr>
        <p:sp>
          <p:nvSpPr>
            <p:cNvPr id="11" name="TextBox 10"/>
            <p:cNvSpPr txBox="1"/>
            <p:nvPr/>
          </p:nvSpPr>
          <p:spPr>
            <a:xfrm>
              <a:off x="1568449" y="1651385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Affinitized</a:t>
              </a: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black">
            <a:xfrm>
              <a:off x="601839" y="1548696"/>
              <a:ext cx="709618" cy="709434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Microsoft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Services - </a:t>
            </a:r>
            <a:r>
              <a:rPr lang="en-US" dirty="0" err="1"/>
              <a:t>Plataforma</a:t>
            </a:r>
            <a:r>
              <a:rPr lang="en-US" dirty="0"/>
              <a:t> Como </a:t>
            </a:r>
            <a:r>
              <a:rPr lang="en-US" dirty="0" err="1"/>
              <a:t>Serviço</a:t>
            </a:r>
            <a:r>
              <a:rPr lang="en-US" dirty="0"/>
              <a:t> no Azure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Serviços de Nuvem são uma Plataforma como Serviço do </a:t>
            </a:r>
            <a:r>
              <a:rPr lang="pt-BR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dá suporte a aplicativos que são escalonáveis, confiáveis e ao mesmo tempo, oferecem a você controle sobre as máquinas virtuais. </a:t>
            </a:r>
          </a:p>
          <a:p>
            <a:pPr algn="just"/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Monitorando</a:t>
            </a:r>
            <a:r>
              <a:rPr lang="en-US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04794458"/>
              </p:ext>
            </p:extLst>
          </p:nvPr>
        </p:nvGraphicFramePr>
        <p:xfrm>
          <a:off x="379413" y="11612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3304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3304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3304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3304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58250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58501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58088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 que é um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coleção</a:t>
            </a:r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“service roles”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relacionadas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Cloud Service?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Propósito</a:t>
              </a: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Geral</a:t>
              </a:r>
              <a:endParaRPr lang="en-US" sz="3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linguagem</a:t>
              </a:r>
              <a:endPara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seu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Framework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Windows,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Pré-instalado</a:t>
            </a:r>
            <a:endParaRPr lang="en-US" dirty="0"/>
          </a:p>
          <a:p>
            <a:r>
              <a:rPr lang="en-US" dirty="0"/>
              <a:t>Firewall </a:t>
            </a:r>
            <a:r>
              <a:rPr lang="en-US" dirty="0" err="1"/>
              <a:t>configurado</a:t>
            </a:r>
            <a:r>
              <a:rPr lang="en-US" dirty="0"/>
              <a:t> com a porta 80</a:t>
            </a:r>
          </a:p>
          <a:p>
            <a:r>
              <a:rPr lang="en-US" dirty="0"/>
              <a:t>Default Endpoint para porta 80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workload IIS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Role</a:t>
            </a:r>
          </a:p>
          <a:p>
            <a:r>
              <a:rPr lang="en-US" dirty="0" err="1"/>
              <a:t>Customizável</a:t>
            </a:r>
            <a:r>
              <a:rPr lang="en-US" dirty="0"/>
              <a:t> com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B7MVGsp0SLtqIcVGSG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3567</Words>
  <Application>Microsoft Office PowerPoint</Application>
  <PresentationFormat>Widescreen</PresentationFormat>
  <Paragraphs>752</Paragraphs>
  <Slides>52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Plataforma Como Serviço no Azure</vt:lpstr>
      <vt:lpstr>Web Sites vs. Cloud Services vs. Virtual Machines</vt:lpstr>
      <vt:lpstr>O que é um Cloud Service?</vt:lpstr>
      <vt:lpstr>O que eu consigo rodar em um Cloud Service?</vt:lpstr>
      <vt:lpstr>Web Roles</vt:lpstr>
      <vt:lpstr>Worker Roles</vt:lpstr>
      <vt:lpstr>Roles vs. Instâncias</vt:lpstr>
      <vt:lpstr>Scale Up (Escalonamento Horizontal)</vt:lpstr>
      <vt:lpstr>Scale Down</vt:lpstr>
      <vt:lpstr>Comportamento de Dados Web / Worker Roles</vt:lpstr>
      <vt:lpstr>Azure Fabric Controller &amp; Role Instance Recovery</vt:lpstr>
      <vt:lpstr>Cloud Services</vt:lpstr>
      <vt:lpstr>Criando um Cloud Service usando o Portal</vt:lpstr>
      <vt:lpstr>PowerPoint Presentation</vt:lpstr>
      <vt:lpstr>Azure SDK</vt:lpstr>
      <vt:lpstr>Visual Studio Project Templates</vt:lpstr>
      <vt:lpstr>Adicionando e Configurando Cloud Service Role Projects</vt:lpstr>
      <vt:lpstr>Cloud Service &amp; Roles no Solution Explorer</vt:lpstr>
      <vt:lpstr>Microsoft.WindowsAzure.* Assembly References</vt:lpstr>
      <vt:lpstr>Implementação da Classe RoleEntryPoint Class</vt:lpstr>
      <vt:lpstr>Arquivo ServiceDefinition.csdef</vt:lpstr>
      <vt:lpstr>Arquivos ServiceConfiguration.*.cscfg</vt:lpstr>
      <vt:lpstr>Emuladores de Computação e Storage</vt:lpstr>
      <vt:lpstr>Desenvolvendo Cloud Services</vt:lpstr>
      <vt:lpstr>PowerPoint Presentation</vt:lpstr>
      <vt:lpstr>Dois ambientes independentes</vt:lpstr>
      <vt:lpstr>Estágios do Serviço de Deployment</vt:lpstr>
      <vt:lpstr>Packaging &amp; Deployment</vt:lpstr>
      <vt:lpstr>Empacotando &amp; Implantando</vt:lpstr>
      <vt:lpstr>Geo-Location &amp; Affinity Groups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Implantando Cloud Services</vt:lpstr>
      <vt:lpstr>PowerPoint Presentation</vt:lpstr>
      <vt:lpstr>Monitoring via the Portal</vt:lpstr>
      <vt:lpstr>Diagnostics Monitoring</vt:lpstr>
      <vt:lpstr>Auto Scale</vt:lpstr>
      <vt:lpstr>Monitorando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85</cp:revision>
  <dcterms:created xsi:type="dcterms:W3CDTF">2016-08-21T22:11:41Z</dcterms:created>
  <dcterms:modified xsi:type="dcterms:W3CDTF">2016-10-29T17:36:08Z</dcterms:modified>
</cp:coreProperties>
</file>