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6"/>
  </p:notesMasterIdLst>
  <p:sldIdLst>
    <p:sldId id="256" r:id="rId2"/>
    <p:sldId id="257" r:id="rId3"/>
    <p:sldId id="259" r:id="rId4"/>
    <p:sldId id="265" r:id="rId5"/>
    <p:sldId id="266" r:id="rId6"/>
    <p:sldId id="268" r:id="rId7"/>
    <p:sldId id="269" r:id="rId8"/>
    <p:sldId id="270" r:id="rId9"/>
    <p:sldId id="271" r:id="rId10"/>
    <p:sldId id="316" r:id="rId11"/>
    <p:sldId id="272" r:id="rId12"/>
    <p:sldId id="273" r:id="rId13"/>
    <p:sldId id="274" r:id="rId14"/>
    <p:sldId id="275" r:id="rId15"/>
    <p:sldId id="276" r:id="rId16"/>
    <p:sldId id="277" r:id="rId17"/>
    <p:sldId id="260" r:id="rId18"/>
    <p:sldId id="278" r:id="rId19"/>
    <p:sldId id="298" r:id="rId20"/>
    <p:sldId id="299" r:id="rId21"/>
    <p:sldId id="300" r:id="rId22"/>
    <p:sldId id="262" r:id="rId23"/>
    <p:sldId id="263" r:id="rId24"/>
    <p:sldId id="264" r:id="rId25"/>
    <p:sldId id="279" r:id="rId26"/>
    <p:sldId id="311" r:id="rId27"/>
    <p:sldId id="312" r:id="rId28"/>
    <p:sldId id="313" r:id="rId29"/>
    <p:sldId id="314" r:id="rId30"/>
    <p:sldId id="280" r:id="rId31"/>
    <p:sldId id="281" r:id="rId32"/>
    <p:sldId id="282" r:id="rId33"/>
    <p:sldId id="283" r:id="rId34"/>
    <p:sldId id="284" r:id="rId35"/>
    <p:sldId id="287" r:id="rId36"/>
    <p:sldId id="285" r:id="rId37"/>
    <p:sldId id="286" r:id="rId38"/>
    <p:sldId id="289" r:id="rId39"/>
    <p:sldId id="290" r:id="rId40"/>
    <p:sldId id="308" r:id="rId41"/>
    <p:sldId id="309" r:id="rId42"/>
    <p:sldId id="310" r:id="rId43"/>
    <p:sldId id="292" r:id="rId44"/>
    <p:sldId id="293" r:id="rId45"/>
    <p:sldId id="294" r:id="rId46"/>
    <p:sldId id="301" r:id="rId47"/>
    <p:sldId id="302" r:id="rId48"/>
    <p:sldId id="303" r:id="rId49"/>
    <p:sldId id="304" r:id="rId50"/>
    <p:sldId id="305" r:id="rId51"/>
    <p:sldId id="306" r:id="rId52"/>
    <p:sldId id="307" r:id="rId53"/>
    <p:sldId id="297" r:id="rId54"/>
    <p:sldId id="31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9"/>
            <p14:sldId id="265"/>
            <p14:sldId id="266"/>
            <p14:sldId id="268"/>
            <p14:sldId id="269"/>
            <p14:sldId id="270"/>
            <p14:sldId id="271"/>
            <p14:sldId id="316"/>
            <p14:sldId id="272"/>
            <p14:sldId id="273"/>
            <p14:sldId id="274"/>
            <p14:sldId id="275"/>
            <p14:sldId id="276"/>
            <p14:sldId id="277"/>
            <p14:sldId id="260"/>
            <p14:sldId id="278"/>
            <p14:sldId id="298"/>
            <p14:sldId id="299"/>
            <p14:sldId id="300"/>
            <p14:sldId id="262"/>
            <p14:sldId id="263"/>
            <p14:sldId id="264"/>
            <p14:sldId id="279"/>
            <p14:sldId id="311"/>
            <p14:sldId id="312"/>
            <p14:sldId id="313"/>
            <p14:sldId id="314"/>
            <p14:sldId id="280"/>
            <p14:sldId id="281"/>
            <p14:sldId id="282"/>
            <p14:sldId id="283"/>
            <p14:sldId id="284"/>
            <p14:sldId id="287"/>
            <p14:sldId id="285"/>
            <p14:sldId id="286"/>
            <p14:sldId id="289"/>
            <p14:sldId id="290"/>
            <p14:sldId id="308"/>
            <p14:sldId id="309"/>
            <p14:sldId id="310"/>
            <p14:sldId id="292"/>
            <p14:sldId id="293"/>
            <p14:sldId id="294"/>
            <p14:sldId id="301"/>
            <p14:sldId id="302"/>
            <p14:sldId id="303"/>
            <p14:sldId id="304"/>
            <p14:sldId id="305"/>
            <p14:sldId id="306"/>
            <p14:sldId id="307"/>
            <p14:sldId id="297"/>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6583" autoAdjust="0"/>
  </p:normalViewPr>
  <p:slideViewPr>
    <p:cSldViewPr snapToGrid="0">
      <p:cViewPr varScale="1">
        <p:scale>
          <a:sx n="79" d="100"/>
          <a:sy n="79" d="100"/>
        </p:scale>
        <p:origin x="61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7F7E2-24DB-4C95-9BEE-EA92E1C8FFCB}" type="doc">
      <dgm:prSet loTypeId="urn:microsoft.com/office/officeart/2005/8/layout/lProcess2" loCatId="list" qsTypeId="urn:microsoft.com/office/officeart/2005/8/quickstyle/simple1" qsCatId="simple" csTypeId="urn:microsoft.com/office/officeart/2005/8/colors/accent3_2" csCatId="accent3" phldr="1"/>
      <dgm:spPr/>
      <dgm:t>
        <a:bodyPr/>
        <a:lstStyle/>
        <a:p>
          <a:endParaRPr lang="en-US"/>
        </a:p>
      </dgm:t>
    </dgm:pt>
    <dgm:pt modelId="{8DB3AA50-8BEB-4294-A667-29EDCF9AB797}">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Shared Plan</a:t>
          </a:r>
        </a:p>
        <a:p>
          <a:r>
            <a:rPr lang="pt-BR" dirty="0">
              <a:solidFill>
                <a:schemeClr val="bg1"/>
              </a:solidFill>
              <a:latin typeface="Segoe UI Light" panose="020B0502040204020203" pitchFamily="34" charset="0"/>
              <a:cs typeface="Segoe UI Light" panose="020B0502040204020203" pitchFamily="34" charset="0"/>
            </a:rPr>
            <a:t>Plano Compartilhado</a:t>
          </a:r>
          <a:endParaRPr lang="en-US" dirty="0">
            <a:solidFill>
              <a:schemeClr val="bg1"/>
            </a:solidFill>
            <a:latin typeface="Segoe UI Light" panose="020B0502040204020203" pitchFamily="34" charset="0"/>
            <a:cs typeface="Segoe UI Light" panose="020B0502040204020203" pitchFamily="34" charset="0"/>
          </a:endParaRPr>
        </a:p>
      </dgm:t>
    </dgm:pt>
    <dgm:pt modelId="{56FCF6A6-63B9-4179-8CC9-71096FB017B6}" type="par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D6BFBC48-B68C-4641-B49D-BB1B4EA9A4D0}" type="sib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E410D9C9-4B46-467D-9DCD-C41AF54FF672}">
      <dgm:prSet phldrT="[Text]"/>
      <dgm:spPr>
        <a:solidFill>
          <a:schemeClr val="tx2"/>
        </a:solidFill>
      </dgm:spPr>
      <dgm:t>
        <a:bodyPr/>
        <a:lstStyle/>
        <a:p>
          <a:r>
            <a:rPr lang="en-US" dirty="0" err="1">
              <a:latin typeface="Segoe UI Light" panose="020B0502040204020203" pitchFamily="34" charset="0"/>
              <a:cs typeface="Segoe UI Light" panose="020B0502040204020203" pitchFamily="34" charset="0"/>
            </a:rPr>
            <a:t>Testar</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WebSites</a:t>
          </a:r>
          <a:endParaRPr lang="en-US" dirty="0">
            <a:latin typeface="Segoe UI Light" panose="020B0502040204020203" pitchFamily="34" charset="0"/>
            <a:cs typeface="Segoe UI Light" panose="020B0502040204020203" pitchFamily="34" charset="0"/>
          </a:endParaRPr>
        </a:p>
      </dgm:t>
    </dgm:pt>
    <dgm:pt modelId="{3861A8C6-A552-47A0-9041-CBBDB7D6C0E5}" type="par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D34CAB2D-E0AF-4993-A6EE-7678C3269441}" type="sib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E7AE3146-1F38-455D-8BCF-5B3C49C008D9}">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Free Plan</a:t>
          </a:r>
        </a:p>
        <a:p>
          <a:r>
            <a:rPr lang="pt-BR" dirty="0">
              <a:solidFill>
                <a:schemeClr val="bg1"/>
              </a:solidFill>
              <a:latin typeface="Segoe UI Light" panose="020B0502040204020203" pitchFamily="34" charset="0"/>
              <a:cs typeface="Segoe UI Light" panose="020B0502040204020203" pitchFamily="34" charset="0"/>
            </a:rPr>
            <a:t>Plano Gratuito</a:t>
          </a:r>
          <a:endParaRPr lang="en-US" dirty="0">
            <a:solidFill>
              <a:schemeClr val="bg1"/>
            </a:solidFill>
            <a:latin typeface="Segoe UI Light" panose="020B0502040204020203" pitchFamily="34" charset="0"/>
            <a:cs typeface="Segoe UI Light" panose="020B0502040204020203" pitchFamily="34" charset="0"/>
          </a:endParaRPr>
        </a:p>
      </dgm:t>
    </dgm:pt>
    <dgm:pt modelId="{62DA6122-1B10-4D55-8396-1C84EBB48FB8}" type="par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2B4A518E-D68F-4729-ACD9-35BF2FAC7038}" type="sib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3E89EBF9-1FFC-4C82-8D50-66073EA44FE3}">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Dev Website</a:t>
          </a:r>
        </a:p>
      </dgm:t>
    </dgm:pt>
    <dgm:pt modelId="{A71695CE-D780-49A4-B45B-439CF01249D0}" type="par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A85977CF-1142-463A-99AE-9F1C5566F311}" type="sib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BDCAF8D3-4DC6-4C85-9BAC-1EA95508A709}">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QA Website</a:t>
          </a:r>
        </a:p>
      </dgm:t>
    </dgm:pt>
    <dgm:pt modelId="{026CA759-634C-4565-A149-73C3BEBC86FA}" type="par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875DD23-0235-44D0-A4C4-413EC093574F}" type="sib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6EA544D-A446-4C71-93C4-6FD7F9C93AB8}">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Basic A3 Plan</a:t>
          </a:r>
        </a:p>
        <a:p>
          <a:r>
            <a:rPr lang="pt-BR" dirty="0">
              <a:solidFill>
                <a:schemeClr val="bg1"/>
              </a:solidFill>
              <a:latin typeface="Segoe UI Light" panose="020B0502040204020203" pitchFamily="34" charset="0"/>
              <a:cs typeface="Segoe UI Light" panose="020B0502040204020203" pitchFamily="34" charset="0"/>
            </a:rPr>
            <a:t>Plano Básico A3</a:t>
          </a:r>
          <a:endParaRPr lang="en-US" dirty="0">
            <a:solidFill>
              <a:schemeClr val="bg1"/>
            </a:solidFill>
            <a:latin typeface="Segoe UI Light" panose="020B0502040204020203" pitchFamily="34" charset="0"/>
            <a:cs typeface="Segoe UI Light" panose="020B0502040204020203" pitchFamily="34" charset="0"/>
          </a:endParaRPr>
        </a:p>
      </dgm:t>
    </dgm:pt>
    <dgm:pt modelId="{837400FA-5BAB-41E2-863A-BCA8360087CC}" type="par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9D7C9783-A84A-468A-8BE6-1B6BA11972DF}" type="sib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E41F4D26-6DB0-4C7C-BC25-05932DF069A4}">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Website </a:t>
          </a:r>
          <a:r>
            <a:rPr lang="en-US" dirty="0" err="1">
              <a:latin typeface="Segoe UI Light" panose="020B0502040204020203" pitchFamily="34" charset="0"/>
              <a:cs typeface="Segoe UI Light" panose="020B0502040204020203" pitchFamily="34" charset="0"/>
            </a:rPr>
            <a:t>Público</a:t>
          </a:r>
          <a:endParaRPr lang="en-US" dirty="0">
            <a:latin typeface="Segoe UI Light" panose="020B0502040204020203" pitchFamily="34" charset="0"/>
            <a:cs typeface="Segoe UI Light" panose="020B0502040204020203" pitchFamily="34" charset="0"/>
          </a:endParaRPr>
        </a:p>
      </dgm:t>
    </dgm:pt>
    <dgm:pt modelId="{CEE83DB0-7CC9-45DF-AE52-F4B7E417CF65}" type="par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0B2B38FD-4C8D-4E18-9A45-FFF18F7E3534}" type="sib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D8BA9343-C1A2-46A9-AF48-A155BDFAD442}">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B2B </a:t>
          </a:r>
          <a:r>
            <a:rPr lang="en-US" dirty="0" err="1">
              <a:latin typeface="Segoe UI Light" panose="020B0502040204020203" pitchFamily="34" charset="0"/>
              <a:cs typeface="Segoe UI Light" panose="020B0502040204020203" pitchFamily="34" charset="0"/>
            </a:rPr>
            <a:t>Webservices</a:t>
          </a:r>
          <a:endParaRPr lang="en-US" dirty="0">
            <a:latin typeface="Segoe UI Light" panose="020B0502040204020203" pitchFamily="34" charset="0"/>
            <a:cs typeface="Segoe UI Light" panose="020B0502040204020203" pitchFamily="34" charset="0"/>
          </a:endParaRPr>
        </a:p>
      </dgm:t>
    </dgm:pt>
    <dgm:pt modelId="{FFD98511-E5CC-47CD-9C93-C22E5A333EA5}" type="par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594668D2-1720-4988-8D62-BB9EF6D993D8}" type="sib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BC2131D8-A287-4718-98B3-B680AD4034A1}">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Demo Website</a:t>
          </a:r>
        </a:p>
      </dgm:t>
    </dgm:pt>
    <dgm:pt modelId="{BFFB7DDA-A9EE-48DA-8CDE-DE6B2A9E3A75}" type="par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16E279A7-1D08-4352-B77B-459572F52867}" type="sib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7DB53759-0E3F-4AB9-84C8-F55243FABD67}" type="pres">
      <dgm:prSet presAssocID="{B997F7E2-24DB-4C95-9BEE-EA92E1C8FFCB}" presName="theList" presStyleCnt="0">
        <dgm:presLayoutVars>
          <dgm:dir/>
          <dgm:animLvl val="lvl"/>
          <dgm:resizeHandles val="exact"/>
        </dgm:presLayoutVars>
      </dgm:prSet>
      <dgm:spPr/>
    </dgm:pt>
    <dgm:pt modelId="{9B1FBD1A-A4E7-46ED-BCBD-A225DEC6BF0B}" type="pres">
      <dgm:prSet presAssocID="{8DB3AA50-8BEB-4294-A667-29EDCF9AB797}" presName="compNode" presStyleCnt="0"/>
      <dgm:spPr/>
    </dgm:pt>
    <dgm:pt modelId="{C4F8983C-8E5A-4EC2-B1D4-C14EB6EE917D}" type="pres">
      <dgm:prSet presAssocID="{8DB3AA50-8BEB-4294-A667-29EDCF9AB797}" presName="aNode" presStyleLbl="bgShp" presStyleIdx="0" presStyleCnt="3"/>
      <dgm:spPr/>
    </dgm:pt>
    <dgm:pt modelId="{804F0AF4-6EF9-4858-BDAB-1B89E39D7979}" type="pres">
      <dgm:prSet presAssocID="{8DB3AA50-8BEB-4294-A667-29EDCF9AB797}" presName="textNode" presStyleLbl="bgShp" presStyleIdx="0" presStyleCnt="3"/>
      <dgm:spPr/>
    </dgm:pt>
    <dgm:pt modelId="{928F1FBC-CA21-4AB4-AE1C-89B015FA0C2D}" type="pres">
      <dgm:prSet presAssocID="{8DB3AA50-8BEB-4294-A667-29EDCF9AB797}" presName="compChildNode" presStyleCnt="0"/>
      <dgm:spPr/>
    </dgm:pt>
    <dgm:pt modelId="{8C02A655-88FA-492D-AD2B-00907A34E27E}" type="pres">
      <dgm:prSet presAssocID="{8DB3AA50-8BEB-4294-A667-29EDCF9AB797}" presName="theInnerList" presStyleCnt="0"/>
      <dgm:spPr/>
    </dgm:pt>
    <dgm:pt modelId="{5AC556D2-B082-48A0-8BE7-2DC9DED9B72F}" type="pres">
      <dgm:prSet presAssocID="{E410D9C9-4B46-467D-9DCD-C41AF54FF672}" presName="childNode" presStyleLbl="node1" presStyleIdx="0" presStyleCnt="6">
        <dgm:presLayoutVars>
          <dgm:bulletEnabled val="1"/>
        </dgm:presLayoutVars>
      </dgm:prSet>
      <dgm:spPr/>
    </dgm:pt>
    <dgm:pt modelId="{1972870C-45DF-455A-90A4-C2C676773C9C}" type="pres">
      <dgm:prSet presAssocID="{8DB3AA50-8BEB-4294-A667-29EDCF9AB797}" presName="aSpace" presStyleCnt="0"/>
      <dgm:spPr/>
    </dgm:pt>
    <dgm:pt modelId="{C6DF0C9E-355A-4CC2-B554-F0A62E11FB4D}" type="pres">
      <dgm:prSet presAssocID="{E7AE3146-1F38-455D-8BCF-5B3C49C008D9}" presName="compNode" presStyleCnt="0"/>
      <dgm:spPr/>
    </dgm:pt>
    <dgm:pt modelId="{1BD8028D-D696-48A2-80D0-78276ADAAEA5}" type="pres">
      <dgm:prSet presAssocID="{E7AE3146-1F38-455D-8BCF-5B3C49C008D9}" presName="aNode" presStyleLbl="bgShp" presStyleIdx="1" presStyleCnt="3"/>
      <dgm:spPr/>
    </dgm:pt>
    <dgm:pt modelId="{6E8C2E7B-DAA7-4B2F-87D4-E2AC6455E5B4}" type="pres">
      <dgm:prSet presAssocID="{E7AE3146-1F38-455D-8BCF-5B3C49C008D9}" presName="textNode" presStyleLbl="bgShp" presStyleIdx="1" presStyleCnt="3"/>
      <dgm:spPr/>
    </dgm:pt>
    <dgm:pt modelId="{07F9BFC9-E696-4C69-B96E-FA0071D3052E}" type="pres">
      <dgm:prSet presAssocID="{E7AE3146-1F38-455D-8BCF-5B3C49C008D9}" presName="compChildNode" presStyleCnt="0"/>
      <dgm:spPr/>
    </dgm:pt>
    <dgm:pt modelId="{2C78B210-7FC0-4C9F-B372-4599313AB475}" type="pres">
      <dgm:prSet presAssocID="{E7AE3146-1F38-455D-8BCF-5B3C49C008D9}" presName="theInnerList" presStyleCnt="0"/>
      <dgm:spPr/>
    </dgm:pt>
    <dgm:pt modelId="{DA4DBB1C-1959-4B40-9AA5-70B8F9FB4FFA}" type="pres">
      <dgm:prSet presAssocID="{3E89EBF9-1FFC-4C82-8D50-66073EA44FE3}" presName="childNode" presStyleLbl="node1" presStyleIdx="1" presStyleCnt="6">
        <dgm:presLayoutVars>
          <dgm:bulletEnabled val="1"/>
        </dgm:presLayoutVars>
      </dgm:prSet>
      <dgm:spPr/>
    </dgm:pt>
    <dgm:pt modelId="{8F41F711-576D-47DF-85BD-E8DFC89B88E8}" type="pres">
      <dgm:prSet presAssocID="{3E89EBF9-1FFC-4C82-8D50-66073EA44FE3}" presName="aSpace2" presStyleCnt="0"/>
      <dgm:spPr/>
    </dgm:pt>
    <dgm:pt modelId="{4F544ACF-BD1E-4160-BCB4-2D36C1A88DD4}" type="pres">
      <dgm:prSet presAssocID="{BDCAF8D3-4DC6-4C85-9BAC-1EA95508A709}" presName="childNode" presStyleLbl="node1" presStyleIdx="2" presStyleCnt="6">
        <dgm:presLayoutVars>
          <dgm:bulletEnabled val="1"/>
        </dgm:presLayoutVars>
      </dgm:prSet>
      <dgm:spPr/>
    </dgm:pt>
    <dgm:pt modelId="{284D5892-72DA-4140-BB3D-AF576FA1C4A4}" type="pres">
      <dgm:prSet presAssocID="{E7AE3146-1F38-455D-8BCF-5B3C49C008D9}" presName="aSpace" presStyleCnt="0"/>
      <dgm:spPr/>
    </dgm:pt>
    <dgm:pt modelId="{B439E71C-1D61-41B3-89FF-21372B193F62}" type="pres">
      <dgm:prSet presAssocID="{B6EA544D-A446-4C71-93C4-6FD7F9C93AB8}" presName="compNode" presStyleCnt="0"/>
      <dgm:spPr/>
    </dgm:pt>
    <dgm:pt modelId="{06504B72-86FE-447C-82A7-6E42790A86A6}" type="pres">
      <dgm:prSet presAssocID="{B6EA544D-A446-4C71-93C4-6FD7F9C93AB8}" presName="aNode" presStyleLbl="bgShp" presStyleIdx="2" presStyleCnt="3"/>
      <dgm:spPr/>
    </dgm:pt>
    <dgm:pt modelId="{AAF22E21-1B18-4FE7-AF6F-10C8147573AB}" type="pres">
      <dgm:prSet presAssocID="{B6EA544D-A446-4C71-93C4-6FD7F9C93AB8}" presName="textNode" presStyleLbl="bgShp" presStyleIdx="2" presStyleCnt="3"/>
      <dgm:spPr/>
    </dgm:pt>
    <dgm:pt modelId="{95E82968-00AD-48E2-8105-69A6C4399DA7}" type="pres">
      <dgm:prSet presAssocID="{B6EA544D-A446-4C71-93C4-6FD7F9C93AB8}" presName="compChildNode" presStyleCnt="0"/>
      <dgm:spPr/>
    </dgm:pt>
    <dgm:pt modelId="{84365838-E20C-4645-A532-F570C562DF47}" type="pres">
      <dgm:prSet presAssocID="{B6EA544D-A446-4C71-93C4-6FD7F9C93AB8}" presName="theInnerList" presStyleCnt="0"/>
      <dgm:spPr/>
    </dgm:pt>
    <dgm:pt modelId="{3088C237-3BDD-4262-AB3C-2FDC9B0C32D8}" type="pres">
      <dgm:prSet presAssocID="{E41F4D26-6DB0-4C7C-BC25-05932DF069A4}" presName="childNode" presStyleLbl="node1" presStyleIdx="3" presStyleCnt="6">
        <dgm:presLayoutVars>
          <dgm:bulletEnabled val="1"/>
        </dgm:presLayoutVars>
      </dgm:prSet>
      <dgm:spPr/>
    </dgm:pt>
    <dgm:pt modelId="{C1CBC3C1-7F3C-481A-B49E-4CF4824E340D}" type="pres">
      <dgm:prSet presAssocID="{E41F4D26-6DB0-4C7C-BC25-05932DF069A4}" presName="aSpace2" presStyleCnt="0"/>
      <dgm:spPr/>
    </dgm:pt>
    <dgm:pt modelId="{82F3FD26-77C8-4A49-A10A-24BBC7C7B575}" type="pres">
      <dgm:prSet presAssocID="{D8BA9343-C1A2-46A9-AF48-A155BDFAD442}" presName="childNode" presStyleLbl="node1" presStyleIdx="4" presStyleCnt="6">
        <dgm:presLayoutVars>
          <dgm:bulletEnabled val="1"/>
        </dgm:presLayoutVars>
      </dgm:prSet>
      <dgm:spPr/>
    </dgm:pt>
    <dgm:pt modelId="{6447919E-F866-4701-8D6C-189C8CC3E26D}" type="pres">
      <dgm:prSet presAssocID="{D8BA9343-C1A2-46A9-AF48-A155BDFAD442}" presName="aSpace2" presStyleCnt="0"/>
      <dgm:spPr/>
    </dgm:pt>
    <dgm:pt modelId="{13B654D8-9B0F-4B8C-A90D-C0FDBC0CCDF9}" type="pres">
      <dgm:prSet presAssocID="{BC2131D8-A287-4718-98B3-B680AD4034A1}" presName="childNode" presStyleLbl="node1" presStyleIdx="5" presStyleCnt="6">
        <dgm:presLayoutVars>
          <dgm:bulletEnabled val="1"/>
        </dgm:presLayoutVars>
      </dgm:prSet>
      <dgm:spPr/>
    </dgm:pt>
  </dgm:ptLst>
  <dgm:cxnLst>
    <dgm:cxn modelId="{393C5D2B-2152-4891-9596-7B78012AE4E6}" type="presOf" srcId="{8DB3AA50-8BEB-4294-A667-29EDCF9AB797}" destId="{804F0AF4-6EF9-4858-BDAB-1B89E39D7979}" srcOrd="1" destOrd="0" presId="urn:microsoft.com/office/officeart/2005/8/layout/lProcess2"/>
    <dgm:cxn modelId="{82E5677F-F503-4763-83BB-6EA43A11131C}" type="presOf" srcId="{E7AE3146-1F38-455D-8BCF-5B3C49C008D9}" destId="{1BD8028D-D696-48A2-80D0-78276ADAAEA5}" srcOrd="0" destOrd="0" presId="urn:microsoft.com/office/officeart/2005/8/layout/lProcess2"/>
    <dgm:cxn modelId="{26800F28-2CAF-400C-9AB5-C8A2BFCFAFB8}" type="presOf" srcId="{B6EA544D-A446-4C71-93C4-6FD7F9C93AB8}" destId="{AAF22E21-1B18-4FE7-AF6F-10C8147573AB}" srcOrd="1" destOrd="0" presId="urn:microsoft.com/office/officeart/2005/8/layout/lProcess2"/>
    <dgm:cxn modelId="{6352095D-85FB-4BF2-BD87-0E86BCDAC534}" srcId="{B6EA544D-A446-4C71-93C4-6FD7F9C93AB8}" destId="{BC2131D8-A287-4718-98B3-B680AD4034A1}" srcOrd="2" destOrd="0" parTransId="{BFFB7DDA-A9EE-48DA-8CDE-DE6B2A9E3A75}" sibTransId="{16E279A7-1D08-4352-B77B-459572F52867}"/>
    <dgm:cxn modelId="{337A7681-2ED2-42C4-A328-CD866F36682C}" type="presOf" srcId="{BDCAF8D3-4DC6-4C85-9BAC-1EA95508A709}" destId="{4F544ACF-BD1E-4160-BCB4-2D36C1A88DD4}" srcOrd="0" destOrd="0" presId="urn:microsoft.com/office/officeart/2005/8/layout/lProcess2"/>
    <dgm:cxn modelId="{9AC0767F-E651-4C9B-AFDB-A9DBBE9E5369}" type="presOf" srcId="{B997F7E2-24DB-4C95-9BEE-EA92E1C8FFCB}" destId="{7DB53759-0E3F-4AB9-84C8-F55243FABD67}" srcOrd="0" destOrd="0" presId="urn:microsoft.com/office/officeart/2005/8/layout/lProcess2"/>
    <dgm:cxn modelId="{6E7A7252-06D8-40FA-A026-88F21A57F135}" type="presOf" srcId="{B6EA544D-A446-4C71-93C4-6FD7F9C93AB8}" destId="{06504B72-86FE-447C-82A7-6E42790A86A6}" srcOrd="0" destOrd="0" presId="urn:microsoft.com/office/officeart/2005/8/layout/lProcess2"/>
    <dgm:cxn modelId="{7164CD6D-5F97-458B-B732-A91D699BDFC9}" type="presOf" srcId="{E41F4D26-6DB0-4C7C-BC25-05932DF069A4}" destId="{3088C237-3BDD-4262-AB3C-2FDC9B0C32D8}" srcOrd="0" destOrd="0" presId="urn:microsoft.com/office/officeart/2005/8/layout/lProcess2"/>
    <dgm:cxn modelId="{A7DCB2CC-BD00-4E54-BFB5-CDCE5C24B747}" type="presOf" srcId="{D8BA9343-C1A2-46A9-AF48-A155BDFAD442}" destId="{82F3FD26-77C8-4A49-A10A-24BBC7C7B575}" srcOrd="0" destOrd="0" presId="urn:microsoft.com/office/officeart/2005/8/layout/lProcess2"/>
    <dgm:cxn modelId="{5AF7228A-842F-4DBE-BEBA-FDE58C6EE6B7}" type="presOf" srcId="{3E89EBF9-1FFC-4C82-8D50-66073EA44FE3}" destId="{DA4DBB1C-1959-4B40-9AA5-70B8F9FB4FFA}" srcOrd="0" destOrd="0" presId="urn:microsoft.com/office/officeart/2005/8/layout/lProcess2"/>
    <dgm:cxn modelId="{B0EE90F8-D74F-4289-B8F4-DE38C489D1E7}" srcId="{E7AE3146-1F38-455D-8BCF-5B3C49C008D9}" destId="{3E89EBF9-1FFC-4C82-8D50-66073EA44FE3}" srcOrd="0" destOrd="0" parTransId="{A71695CE-D780-49A4-B45B-439CF01249D0}" sibTransId="{A85977CF-1142-463A-99AE-9F1C5566F311}"/>
    <dgm:cxn modelId="{8D0D7F87-D167-4425-90BF-32E117D43B04}" type="presOf" srcId="{8DB3AA50-8BEB-4294-A667-29EDCF9AB797}" destId="{C4F8983C-8E5A-4EC2-B1D4-C14EB6EE917D}" srcOrd="0" destOrd="0" presId="urn:microsoft.com/office/officeart/2005/8/layout/lProcess2"/>
    <dgm:cxn modelId="{FC8D477E-7228-4C34-8397-D91AFFDACE8E}" type="presOf" srcId="{E410D9C9-4B46-467D-9DCD-C41AF54FF672}" destId="{5AC556D2-B082-48A0-8BE7-2DC9DED9B72F}" srcOrd="0" destOrd="0" presId="urn:microsoft.com/office/officeart/2005/8/layout/lProcess2"/>
    <dgm:cxn modelId="{A803810A-9247-45F2-A896-2DD392695299}" srcId="{8DB3AA50-8BEB-4294-A667-29EDCF9AB797}" destId="{E410D9C9-4B46-467D-9DCD-C41AF54FF672}" srcOrd="0" destOrd="0" parTransId="{3861A8C6-A552-47A0-9041-CBBDB7D6C0E5}" sibTransId="{D34CAB2D-E0AF-4993-A6EE-7678C3269441}"/>
    <dgm:cxn modelId="{E28502E6-3050-425E-B5A5-8A488B7BF102}" type="presOf" srcId="{BC2131D8-A287-4718-98B3-B680AD4034A1}" destId="{13B654D8-9B0F-4B8C-A90D-C0FDBC0CCDF9}" srcOrd="0" destOrd="0" presId="urn:microsoft.com/office/officeart/2005/8/layout/lProcess2"/>
    <dgm:cxn modelId="{7B8E48C0-5DA6-4236-926C-B3842A528C55}" srcId="{B997F7E2-24DB-4C95-9BEE-EA92E1C8FFCB}" destId="{E7AE3146-1F38-455D-8BCF-5B3C49C008D9}" srcOrd="1" destOrd="0" parTransId="{62DA6122-1B10-4D55-8396-1C84EBB48FB8}" sibTransId="{2B4A518E-D68F-4729-ACD9-35BF2FAC7038}"/>
    <dgm:cxn modelId="{B98A3889-FAF3-4194-95C8-DF900A02D3ED}" srcId="{B6EA544D-A446-4C71-93C4-6FD7F9C93AB8}" destId="{E41F4D26-6DB0-4C7C-BC25-05932DF069A4}" srcOrd="0" destOrd="0" parTransId="{CEE83DB0-7CC9-45DF-AE52-F4B7E417CF65}" sibTransId="{0B2B38FD-4C8D-4E18-9A45-FFF18F7E3534}"/>
    <dgm:cxn modelId="{BAF94FB2-7E78-48CF-9B9B-B86D03A15376}" srcId="{E7AE3146-1F38-455D-8BCF-5B3C49C008D9}" destId="{BDCAF8D3-4DC6-4C85-9BAC-1EA95508A709}" srcOrd="1" destOrd="0" parTransId="{026CA759-634C-4565-A149-73C3BEBC86FA}" sibTransId="{B875DD23-0235-44D0-A4C4-413EC093574F}"/>
    <dgm:cxn modelId="{D65F0853-0EDE-408C-833F-FBAC5C924866}" srcId="{B6EA544D-A446-4C71-93C4-6FD7F9C93AB8}" destId="{D8BA9343-C1A2-46A9-AF48-A155BDFAD442}" srcOrd="1" destOrd="0" parTransId="{FFD98511-E5CC-47CD-9C93-C22E5A333EA5}" sibTransId="{594668D2-1720-4988-8D62-BB9EF6D993D8}"/>
    <dgm:cxn modelId="{E4AE4214-4723-4FC2-9F6D-45DC9B8843EE}" srcId="{B997F7E2-24DB-4C95-9BEE-EA92E1C8FFCB}" destId="{8DB3AA50-8BEB-4294-A667-29EDCF9AB797}" srcOrd="0" destOrd="0" parTransId="{56FCF6A6-63B9-4179-8CC9-71096FB017B6}" sibTransId="{D6BFBC48-B68C-4641-B49D-BB1B4EA9A4D0}"/>
    <dgm:cxn modelId="{A6E37F83-6E78-446A-971B-BB0488228D5C}" type="presOf" srcId="{E7AE3146-1F38-455D-8BCF-5B3C49C008D9}" destId="{6E8C2E7B-DAA7-4B2F-87D4-E2AC6455E5B4}" srcOrd="1" destOrd="0" presId="urn:microsoft.com/office/officeart/2005/8/layout/lProcess2"/>
    <dgm:cxn modelId="{8A087F46-53B6-4D47-8526-CEB5CF8768F7}" srcId="{B997F7E2-24DB-4C95-9BEE-EA92E1C8FFCB}" destId="{B6EA544D-A446-4C71-93C4-6FD7F9C93AB8}" srcOrd="2" destOrd="0" parTransId="{837400FA-5BAB-41E2-863A-BCA8360087CC}" sibTransId="{9D7C9783-A84A-468A-8BE6-1B6BA11972DF}"/>
    <dgm:cxn modelId="{A8358F0E-4C1F-4E4E-A13E-6F749B99C1A9}" type="presParOf" srcId="{7DB53759-0E3F-4AB9-84C8-F55243FABD67}" destId="{9B1FBD1A-A4E7-46ED-BCBD-A225DEC6BF0B}" srcOrd="0" destOrd="0" presId="urn:microsoft.com/office/officeart/2005/8/layout/lProcess2"/>
    <dgm:cxn modelId="{F4F2840D-5275-42B0-9000-DE65C1006C84}" type="presParOf" srcId="{9B1FBD1A-A4E7-46ED-BCBD-A225DEC6BF0B}" destId="{C4F8983C-8E5A-4EC2-B1D4-C14EB6EE917D}" srcOrd="0" destOrd="0" presId="urn:microsoft.com/office/officeart/2005/8/layout/lProcess2"/>
    <dgm:cxn modelId="{3DCCB797-DD34-48C9-B0EF-845FD9FFA1D9}" type="presParOf" srcId="{9B1FBD1A-A4E7-46ED-BCBD-A225DEC6BF0B}" destId="{804F0AF4-6EF9-4858-BDAB-1B89E39D7979}" srcOrd="1" destOrd="0" presId="urn:microsoft.com/office/officeart/2005/8/layout/lProcess2"/>
    <dgm:cxn modelId="{48DBAF93-88BB-49F8-8E9E-5A9991D74217}" type="presParOf" srcId="{9B1FBD1A-A4E7-46ED-BCBD-A225DEC6BF0B}" destId="{928F1FBC-CA21-4AB4-AE1C-89B015FA0C2D}" srcOrd="2" destOrd="0" presId="urn:microsoft.com/office/officeart/2005/8/layout/lProcess2"/>
    <dgm:cxn modelId="{D5E0379A-BF96-4B57-BA2B-740BB880313C}" type="presParOf" srcId="{928F1FBC-CA21-4AB4-AE1C-89B015FA0C2D}" destId="{8C02A655-88FA-492D-AD2B-00907A34E27E}" srcOrd="0" destOrd="0" presId="urn:microsoft.com/office/officeart/2005/8/layout/lProcess2"/>
    <dgm:cxn modelId="{BBD2AA37-03D9-419A-9210-7CA93FCA06DE}" type="presParOf" srcId="{8C02A655-88FA-492D-AD2B-00907A34E27E}" destId="{5AC556D2-B082-48A0-8BE7-2DC9DED9B72F}" srcOrd="0" destOrd="0" presId="urn:microsoft.com/office/officeart/2005/8/layout/lProcess2"/>
    <dgm:cxn modelId="{63F806D9-8461-4032-AE42-3E355ED5C600}" type="presParOf" srcId="{7DB53759-0E3F-4AB9-84C8-F55243FABD67}" destId="{1972870C-45DF-455A-90A4-C2C676773C9C}" srcOrd="1" destOrd="0" presId="urn:microsoft.com/office/officeart/2005/8/layout/lProcess2"/>
    <dgm:cxn modelId="{E22036F8-5E4D-486A-9162-A35D5303AC4E}" type="presParOf" srcId="{7DB53759-0E3F-4AB9-84C8-F55243FABD67}" destId="{C6DF0C9E-355A-4CC2-B554-F0A62E11FB4D}" srcOrd="2" destOrd="0" presId="urn:microsoft.com/office/officeart/2005/8/layout/lProcess2"/>
    <dgm:cxn modelId="{592F7673-76FA-48F3-AE44-7CDB94841396}" type="presParOf" srcId="{C6DF0C9E-355A-4CC2-B554-F0A62E11FB4D}" destId="{1BD8028D-D696-48A2-80D0-78276ADAAEA5}" srcOrd="0" destOrd="0" presId="urn:microsoft.com/office/officeart/2005/8/layout/lProcess2"/>
    <dgm:cxn modelId="{EF10327A-22FA-4AF9-A295-2ED0E9DE1862}" type="presParOf" srcId="{C6DF0C9E-355A-4CC2-B554-F0A62E11FB4D}" destId="{6E8C2E7B-DAA7-4B2F-87D4-E2AC6455E5B4}" srcOrd="1" destOrd="0" presId="urn:microsoft.com/office/officeart/2005/8/layout/lProcess2"/>
    <dgm:cxn modelId="{9AEB381F-DC3A-432C-8CD8-FFF35990B492}" type="presParOf" srcId="{C6DF0C9E-355A-4CC2-B554-F0A62E11FB4D}" destId="{07F9BFC9-E696-4C69-B96E-FA0071D3052E}" srcOrd="2" destOrd="0" presId="urn:microsoft.com/office/officeart/2005/8/layout/lProcess2"/>
    <dgm:cxn modelId="{B3C619FB-1220-4578-8705-A7F17D74911B}" type="presParOf" srcId="{07F9BFC9-E696-4C69-B96E-FA0071D3052E}" destId="{2C78B210-7FC0-4C9F-B372-4599313AB475}" srcOrd="0" destOrd="0" presId="urn:microsoft.com/office/officeart/2005/8/layout/lProcess2"/>
    <dgm:cxn modelId="{328E11A6-EA9E-46F7-BF66-A89CAA0F3A78}" type="presParOf" srcId="{2C78B210-7FC0-4C9F-B372-4599313AB475}" destId="{DA4DBB1C-1959-4B40-9AA5-70B8F9FB4FFA}" srcOrd="0" destOrd="0" presId="urn:microsoft.com/office/officeart/2005/8/layout/lProcess2"/>
    <dgm:cxn modelId="{A2B11375-8095-40D5-A231-70D984E7271C}" type="presParOf" srcId="{2C78B210-7FC0-4C9F-B372-4599313AB475}" destId="{8F41F711-576D-47DF-85BD-E8DFC89B88E8}" srcOrd="1" destOrd="0" presId="urn:microsoft.com/office/officeart/2005/8/layout/lProcess2"/>
    <dgm:cxn modelId="{D420CE66-0C1A-4DDC-8900-F0A8F23AF470}" type="presParOf" srcId="{2C78B210-7FC0-4C9F-B372-4599313AB475}" destId="{4F544ACF-BD1E-4160-BCB4-2D36C1A88DD4}" srcOrd="2" destOrd="0" presId="urn:microsoft.com/office/officeart/2005/8/layout/lProcess2"/>
    <dgm:cxn modelId="{A4AE2571-D813-4E5A-B2F3-4BA2C3F91B61}" type="presParOf" srcId="{7DB53759-0E3F-4AB9-84C8-F55243FABD67}" destId="{284D5892-72DA-4140-BB3D-AF576FA1C4A4}" srcOrd="3" destOrd="0" presId="urn:microsoft.com/office/officeart/2005/8/layout/lProcess2"/>
    <dgm:cxn modelId="{DA472A08-7EB5-4D5E-96D1-2C32F8E0524E}" type="presParOf" srcId="{7DB53759-0E3F-4AB9-84C8-F55243FABD67}" destId="{B439E71C-1D61-41B3-89FF-21372B193F62}" srcOrd="4" destOrd="0" presId="urn:microsoft.com/office/officeart/2005/8/layout/lProcess2"/>
    <dgm:cxn modelId="{4EA160B7-049A-4F92-B4E1-0E4DD70A79CE}" type="presParOf" srcId="{B439E71C-1D61-41B3-89FF-21372B193F62}" destId="{06504B72-86FE-447C-82A7-6E42790A86A6}" srcOrd="0" destOrd="0" presId="urn:microsoft.com/office/officeart/2005/8/layout/lProcess2"/>
    <dgm:cxn modelId="{35ABCDBF-1E9D-46EB-A64D-891D1B50228E}" type="presParOf" srcId="{B439E71C-1D61-41B3-89FF-21372B193F62}" destId="{AAF22E21-1B18-4FE7-AF6F-10C8147573AB}" srcOrd="1" destOrd="0" presId="urn:microsoft.com/office/officeart/2005/8/layout/lProcess2"/>
    <dgm:cxn modelId="{5AF0513C-7152-4878-8994-FCA44D3E89B3}" type="presParOf" srcId="{B439E71C-1D61-41B3-89FF-21372B193F62}" destId="{95E82968-00AD-48E2-8105-69A6C4399DA7}" srcOrd="2" destOrd="0" presId="urn:microsoft.com/office/officeart/2005/8/layout/lProcess2"/>
    <dgm:cxn modelId="{AA00A13D-53DD-4894-BA61-1958599D0A7A}" type="presParOf" srcId="{95E82968-00AD-48E2-8105-69A6C4399DA7}" destId="{84365838-E20C-4645-A532-F570C562DF47}" srcOrd="0" destOrd="0" presId="urn:microsoft.com/office/officeart/2005/8/layout/lProcess2"/>
    <dgm:cxn modelId="{E23EC44B-22B7-462E-BCB5-688CAD424DF9}" type="presParOf" srcId="{84365838-E20C-4645-A532-F570C562DF47}" destId="{3088C237-3BDD-4262-AB3C-2FDC9B0C32D8}" srcOrd="0" destOrd="0" presId="urn:microsoft.com/office/officeart/2005/8/layout/lProcess2"/>
    <dgm:cxn modelId="{4A6EAC4F-82B7-402B-8357-887EB621BAE2}" type="presParOf" srcId="{84365838-E20C-4645-A532-F570C562DF47}" destId="{C1CBC3C1-7F3C-481A-B49E-4CF4824E340D}" srcOrd="1" destOrd="0" presId="urn:microsoft.com/office/officeart/2005/8/layout/lProcess2"/>
    <dgm:cxn modelId="{30F59473-3682-438E-B784-A146121F9ACF}" type="presParOf" srcId="{84365838-E20C-4645-A532-F570C562DF47}" destId="{82F3FD26-77C8-4A49-A10A-24BBC7C7B575}" srcOrd="2" destOrd="0" presId="urn:microsoft.com/office/officeart/2005/8/layout/lProcess2"/>
    <dgm:cxn modelId="{1BC41296-6191-4F23-A800-AB05F49149EA}" type="presParOf" srcId="{84365838-E20C-4645-A532-F570C562DF47}" destId="{6447919E-F866-4701-8D6C-189C8CC3E26D}" srcOrd="3" destOrd="0" presId="urn:microsoft.com/office/officeart/2005/8/layout/lProcess2"/>
    <dgm:cxn modelId="{D0C68F56-836F-4987-8F1E-27B57833541B}" type="presParOf" srcId="{84365838-E20C-4645-A532-F570C562DF47}" destId="{13B654D8-9B0F-4B8C-A90D-C0FDBC0CCDF9}" srcOrd="4"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983C-8E5A-4EC2-B1D4-C14EB6EE917D}">
      <dsp:nvSpPr>
        <dsp:cNvPr id="0" name=""/>
        <dsp:cNvSpPr/>
      </dsp:nvSpPr>
      <dsp:spPr>
        <a:xfrm>
          <a:off x="1227"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Shared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Compartilhado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1227" y="0"/>
        <a:ext cx="3192614" cy="1385425"/>
      </dsp:txXfrm>
    </dsp:sp>
    <dsp:sp modelId="{5AC556D2-B082-48A0-8BE7-2DC9DED9B72F}">
      <dsp:nvSpPr>
        <dsp:cNvPr id="0" name=""/>
        <dsp:cNvSpPr/>
      </dsp:nvSpPr>
      <dsp:spPr>
        <a:xfrm>
          <a:off x="320489" y="1385425"/>
          <a:ext cx="2554091" cy="300175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Segoe UI Light" panose="020B0502040204020203" pitchFamily="34" charset="0"/>
              <a:cs typeface="Segoe UI Light" panose="020B0502040204020203" pitchFamily="34" charset="0"/>
            </a:rPr>
            <a:t>Testar</a:t>
          </a:r>
          <a:r>
            <a:rPr lang="en-US" sz="2600" kern="1200" dirty="0">
              <a:latin typeface="Segoe UI Light" panose="020B0502040204020203" pitchFamily="34" charset="0"/>
              <a:cs typeface="Segoe UI Light" panose="020B0502040204020203" pitchFamily="34" charset="0"/>
            </a:rPr>
            <a:t> </a:t>
          </a:r>
          <a:r>
            <a:rPr lang="en-US" sz="2600" kern="1200" dirty="0" err="1">
              <a:latin typeface="Segoe UI Light" panose="020B0502040204020203" pitchFamily="34" charset="0"/>
              <a:cs typeface="Segoe UI Light" panose="020B0502040204020203" pitchFamily="34" charset="0"/>
            </a:rPr>
            <a:t>WebSites</a:t>
          </a:r>
          <a:endParaRPr lang="en-US" sz="2600" kern="1200" dirty="0">
            <a:latin typeface="Segoe UI Light" panose="020B0502040204020203" pitchFamily="34" charset="0"/>
            <a:cs typeface="Segoe UI Light" panose="020B0502040204020203" pitchFamily="34" charset="0"/>
          </a:endParaRPr>
        </a:p>
      </dsp:txBody>
      <dsp:txXfrm>
        <a:off x="395296" y="1460232"/>
        <a:ext cx="2404477" cy="2852140"/>
      </dsp:txXfrm>
    </dsp:sp>
    <dsp:sp modelId="{1BD8028D-D696-48A2-80D0-78276ADAAEA5}">
      <dsp:nvSpPr>
        <dsp:cNvPr id="0" name=""/>
        <dsp:cNvSpPr/>
      </dsp:nvSpPr>
      <dsp:spPr>
        <a:xfrm>
          <a:off x="3433289"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Free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Gratuito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3433289" y="0"/>
        <a:ext cx="3192614" cy="1385425"/>
      </dsp:txXfrm>
    </dsp:sp>
    <dsp:sp modelId="{DA4DBB1C-1959-4B40-9AA5-70B8F9FB4FFA}">
      <dsp:nvSpPr>
        <dsp:cNvPr id="0" name=""/>
        <dsp:cNvSpPr/>
      </dsp:nvSpPr>
      <dsp:spPr>
        <a:xfrm>
          <a:off x="3752550" y="1386778"/>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Dev Website</a:t>
          </a:r>
        </a:p>
      </dsp:txBody>
      <dsp:txXfrm>
        <a:off x="3793332" y="1427560"/>
        <a:ext cx="2472527" cy="1310851"/>
      </dsp:txXfrm>
    </dsp:sp>
    <dsp:sp modelId="{4F544ACF-BD1E-4160-BCB4-2D36C1A88DD4}">
      <dsp:nvSpPr>
        <dsp:cNvPr id="0" name=""/>
        <dsp:cNvSpPr/>
      </dsp:nvSpPr>
      <dsp:spPr>
        <a:xfrm>
          <a:off x="3752550" y="2993411"/>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QA Website</a:t>
          </a:r>
        </a:p>
      </dsp:txBody>
      <dsp:txXfrm>
        <a:off x="3793332" y="3034193"/>
        <a:ext cx="2472527" cy="1310851"/>
      </dsp:txXfrm>
    </dsp:sp>
    <dsp:sp modelId="{06504B72-86FE-447C-82A7-6E42790A86A6}">
      <dsp:nvSpPr>
        <dsp:cNvPr id="0" name=""/>
        <dsp:cNvSpPr/>
      </dsp:nvSpPr>
      <dsp:spPr>
        <a:xfrm>
          <a:off x="6865350"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Basic A3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Básico A3</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6865350" y="0"/>
        <a:ext cx="3192614" cy="1385425"/>
      </dsp:txXfrm>
    </dsp:sp>
    <dsp:sp modelId="{3088C237-3BDD-4262-AB3C-2FDC9B0C32D8}">
      <dsp:nvSpPr>
        <dsp:cNvPr id="0" name=""/>
        <dsp:cNvSpPr/>
      </dsp:nvSpPr>
      <dsp:spPr>
        <a:xfrm>
          <a:off x="7184611" y="1385819"/>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Website </a:t>
          </a:r>
          <a:r>
            <a:rPr lang="en-US" sz="2600" kern="1200" dirty="0" err="1">
              <a:latin typeface="Segoe UI Light" panose="020B0502040204020203" pitchFamily="34" charset="0"/>
              <a:cs typeface="Segoe UI Light" panose="020B0502040204020203" pitchFamily="34" charset="0"/>
            </a:rPr>
            <a:t>Público</a:t>
          </a:r>
          <a:endParaRPr lang="en-US" sz="2600" kern="1200" dirty="0">
            <a:latin typeface="Segoe UI Light" panose="020B0502040204020203" pitchFamily="34" charset="0"/>
            <a:cs typeface="Segoe UI Light" panose="020B0502040204020203" pitchFamily="34" charset="0"/>
          </a:endParaRPr>
        </a:p>
      </dsp:txBody>
      <dsp:txXfrm>
        <a:off x="7211184" y="1412392"/>
        <a:ext cx="2500945" cy="854122"/>
      </dsp:txXfrm>
    </dsp:sp>
    <dsp:sp modelId="{82F3FD26-77C8-4A49-A10A-24BBC7C7B575}">
      <dsp:nvSpPr>
        <dsp:cNvPr id="0" name=""/>
        <dsp:cNvSpPr/>
      </dsp:nvSpPr>
      <dsp:spPr>
        <a:xfrm>
          <a:off x="7184611" y="2432668"/>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B2B </a:t>
          </a:r>
          <a:r>
            <a:rPr lang="en-US" sz="2600" kern="1200" dirty="0" err="1">
              <a:latin typeface="Segoe UI Light" panose="020B0502040204020203" pitchFamily="34" charset="0"/>
              <a:cs typeface="Segoe UI Light" panose="020B0502040204020203" pitchFamily="34" charset="0"/>
            </a:rPr>
            <a:t>Webservices</a:t>
          </a:r>
          <a:endParaRPr lang="en-US" sz="2600" kern="1200" dirty="0">
            <a:latin typeface="Segoe UI Light" panose="020B0502040204020203" pitchFamily="34" charset="0"/>
            <a:cs typeface="Segoe UI Light" panose="020B0502040204020203" pitchFamily="34" charset="0"/>
          </a:endParaRPr>
        </a:p>
      </dsp:txBody>
      <dsp:txXfrm>
        <a:off x="7211184" y="2459241"/>
        <a:ext cx="2500945" cy="854122"/>
      </dsp:txXfrm>
    </dsp:sp>
    <dsp:sp modelId="{13B654D8-9B0F-4B8C-A90D-C0FDBC0CCDF9}">
      <dsp:nvSpPr>
        <dsp:cNvPr id="0" name=""/>
        <dsp:cNvSpPr/>
      </dsp:nvSpPr>
      <dsp:spPr>
        <a:xfrm>
          <a:off x="7184611" y="3479516"/>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Demo Website</a:t>
          </a:r>
        </a:p>
      </dsp:txBody>
      <dsp:txXfrm>
        <a:off x="7211184" y="3506089"/>
        <a:ext cx="2500945" cy="8541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9/25/2016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89779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pitchFamily="34" charset="0"/>
                <a:ea typeface="+mn-ea"/>
                <a:cs typeface="+mn-cs"/>
              </a:rPr>
              <a:t>Slide Objectives: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Transition:</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Speaking Points: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Notes: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3684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21</a:t>
            </a:fld>
            <a:endParaRPr lang="en-US"/>
          </a:p>
        </p:txBody>
      </p:sp>
    </p:spTree>
    <p:extLst>
      <p:ext uri="{BB962C8B-B14F-4D97-AF65-F5344CB8AC3E}">
        <p14:creationId xmlns:p14="http://schemas.microsoft.com/office/powerpoint/2010/main" val="192119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616822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4554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766480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http://azure.microsoft.com/en-us/documentation/articles/web-sites-staged-publishing/</a:t>
            </a:r>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74386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364260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342652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2359394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9/25/2016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94509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33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276276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62245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3837313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17428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498300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will illustrate an </a:t>
            </a:r>
            <a:r>
              <a:rPr lang="en-US" baseline="0" dirty="0" err="1"/>
              <a:t>AutoScale</a:t>
            </a:r>
            <a:r>
              <a:rPr lang="en-US" baseline="0" dirty="0"/>
              <a:t> rule of a Web App.</a:t>
            </a:r>
          </a:p>
          <a:p>
            <a:endParaRPr lang="en-US" baseline="0" dirty="0"/>
          </a:p>
          <a:p>
            <a:r>
              <a:rPr lang="en-US" baseline="0" dirty="0"/>
              <a:t>Speaker notes.</a:t>
            </a:r>
          </a:p>
          <a:p>
            <a:endParaRPr lang="en-US" baseline="0" dirty="0"/>
          </a:p>
          <a:p>
            <a:r>
              <a:rPr lang="en-US" baseline="0" dirty="0"/>
              <a:t>You will be explaining </a:t>
            </a:r>
            <a:r>
              <a:rPr lang="en-US" baseline="0" dirty="0" err="1"/>
              <a:t>autoscale</a:t>
            </a:r>
            <a:r>
              <a:rPr lang="en-US" baseline="0" dirty="0"/>
              <a:t> rule example with CPU as the metric, threshold greater 70% and Duration time of 15 minutes before the first </a:t>
            </a:r>
            <a:r>
              <a:rPr lang="en-US" baseline="0" dirty="0" err="1"/>
              <a:t>autoscale</a:t>
            </a:r>
            <a:r>
              <a:rPr lang="en-US" baseline="0" dirty="0"/>
              <a:t> action is performed. This example rule has a Cool down time of 15 minutes before next </a:t>
            </a:r>
            <a:r>
              <a:rPr lang="en-US" baseline="0" dirty="0" err="1"/>
              <a:t>autoscale</a:t>
            </a:r>
            <a:r>
              <a:rPr lang="en-US" baseline="0" dirty="0"/>
              <a:t> action is performed if the usage of the CPU continues  to be above the threshold value. </a:t>
            </a:r>
            <a:r>
              <a:rPr lang="en-US" baseline="0" dirty="0" err="1"/>
              <a:t>Autoscale</a:t>
            </a:r>
            <a:r>
              <a:rPr lang="en-US" baseline="0" dirty="0"/>
              <a:t> Action will increase number of instances for the Web App by 1 in this example.</a:t>
            </a:r>
          </a:p>
          <a:p>
            <a:endParaRPr lang="en-US" baseline="0" dirty="0"/>
          </a:p>
          <a:p>
            <a:r>
              <a:rPr lang="en-US" baseline="0" dirty="0"/>
              <a:t>The </a:t>
            </a:r>
            <a:r>
              <a:rPr lang="en-US" baseline="0" dirty="0" err="1"/>
              <a:t>AutoScale</a:t>
            </a:r>
            <a:r>
              <a:rPr lang="en-US" baseline="0" dirty="0"/>
              <a:t> </a:t>
            </a:r>
            <a:r>
              <a:rPr lang="en-US" baseline="0"/>
              <a:t>rule is best </a:t>
            </a:r>
            <a:r>
              <a:rPr lang="en-US" baseline="0" dirty="0"/>
              <a:t>demonstrated by following this sequence of transitions.</a:t>
            </a:r>
          </a:p>
          <a:p>
            <a:endParaRPr lang="en-US" baseline="0" dirty="0"/>
          </a:p>
          <a:p>
            <a:r>
              <a:rPr lang="en-US" baseline="0" dirty="0"/>
              <a:t>Show traffic increase &lt;click&gt;</a:t>
            </a:r>
          </a:p>
          <a:p>
            <a:r>
              <a:rPr lang="en-US" baseline="0" dirty="0"/>
              <a:t>Show CPU usage spike above 70% &lt;click&gt;</a:t>
            </a:r>
          </a:p>
          <a:p>
            <a:r>
              <a:rPr lang="en-US" baseline="0" dirty="0"/>
              <a:t>Show with timer 15 minutes of Duration&lt;click&gt;</a:t>
            </a:r>
          </a:p>
          <a:p>
            <a:r>
              <a:rPr lang="en-US" baseline="0" dirty="0"/>
              <a:t>Show a new instance of Web App is being provisioned &lt;click&gt;</a:t>
            </a:r>
          </a:p>
          <a:p>
            <a:r>
              <a:rPr lang="en-US" baseline="0" dirty="0"/>
              <a:t>Show with timer 15 minutes of Cool down time &lt;click&gt;</a:t>
            </a:r>
          </a:p>
          <a:p>
            <a:r>
              <a:rPr lang="en-US" baseline="0" dirty="0"/>
              <a:t>Show another instance of Web App being provisioned&lt;click&gt;</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9206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6384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a:p>
        </p:txBody>
      </p:sp>
    </p:spTree>
    <p:extLst>
      <p:ext uri="{BB962C8B-B14F-4D97-AF65-F5344CB8AC3E}">
        <p14:creationId xmlns:p14="http://schemas.microsoft.com/office/powerpoint/2010/main" val="160718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err="1">
                <a:solidFill>
                  <a:schemeClr val="tx1"/>
                </a:solidFill>
                <a:effectLst/>
                <a:latin typeface="+mn-lt"/>
                <a:ea typeface="+mn-ea"/>
                <a:cs typeface="+mn-cs"/>
              </a:rPr>
              <a:t>WebApp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Crie aplicativos Web dimensionáveis</a:t>
            </a:r>
          </a:p>
          <a:p>
            <a:r>
              <a:rPr lang="pt-BR" sz="1200" b="0" i="0" kern="1200" dirty="0">
                <a:solidFill>
                  <a:schemeClr val="tx1"/>
                </a:solidFill>
                <a:effectLst/>
                <a:latin typeface="+mn-lt"/>
                <a:ea typeface="+mn-ea"/>
                <a:cs typeface="+mn-cs"/>
              </a:rPr>
              <a:t>Codifique na sua linguagem e IDE favoritos – .NET, </a:t>
            </a:r>
            <a:r>
              <a:rPr lang="pt-BR" sz="1200" b="0" i="0" kern="1200" dirty="0" err="1">
                <a:solidFill>
                  <a:schemeClr val="tx1"/>
                </a:solidFill>
                <a:effectLst/>
                <a:latin typeface="+mn-lt"/>
                <a:ea typeface="+mn-ea"/>
                <a:cs typeface="+mn-cs"/>
              </a:rPr>
              <a:t>NodeJS</a:t>
            </a:r>
            <a:r>
              <a:rPr lang="pt-BR" sz="1200" b="0" i="0" kern="1200" dirty="0">
                <a:solidFill>
                  <a:schemeClr val="tx1"/>
                </a:solidFill>
                <a:effectLst/>
                <a:latin typeface="+mn-lt"/>
                <a:ea typeface="+mn-ea"/>
                <a:cs typeface="+mn-cs"/>
              </a:rPr>
              <a:t>, PHP, Python ou Java – para criar aplicativos Web e </a:t>
            </a:r>
            <a:r>
              <a:rPr lang="pt-BR" sz="1200" b="0" i="0" kern="1200" dirty="0" err="1">
                <a:solidFill>
                  <a:schemeClr val="tx1"/>
                </a:solidFill>
                <a:effectLst/>
                <a:latin typeface="+mn-lt"/>
                <a:ea typeface="+mn-ea"/>
                <a:cs typeface="+mn-cs"/>
              </a:rPr>
              <a:t>APIs</a:t>
            </a:r>
            <a:r>
              <a:rPr lang="pt-BR" sz="1200" b="0" i="0" kern="1200" dirty="0">
                <a:solidFill>
                  <a:schemeClr val="tx1"/>
                </a:solidFill>
                <a:effectLst/>
                <a:latin typeface="+mn-lt"/>
                <a:ea typeface="+mn-ea"/>
                <a:cs typeface="+mn-cs"/>
              </a:rPr>
              <a:t> mais rápido do que nunca. Seja mais rápido com a integração contínua usando o Visual Studio Team Services ou o GitHub e com a depuração de site ativo. Dimensione facilmente aplicativos sob demanda com alta disponibilidade.</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baseline="0" dirty="0"/>
          </a:p>
          <a:p>
            <a:r>
              <a:rPr lang="pt-BR" sz="1200" b="1" i="0" kern="1200" dirty="0">
                <a:solidFill>
                  <a:schemeClr val="tx1"/>
                </a:solidFill>
                <a:effectLst/>
                <a:latin typeface="+mn-lt"/>
                <a:ea typeface="+mn-ea"/>
                <a:cs typeface="+mn-cs"/>
              </a:rPr>
              <a:t>Mobile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Aplicativos móveis atraentes</a:t>
            </a:r>
          </a:p>
          <a:p>
            <a:r>
              <a:rPr lang="pt-BR" sz="1200" b="0" i="0" kern="1200" dirty="0">
                <a:solidFill>
                  <a:schemeClr val="tx1"/>
                </a:solidFill>
                <a:effectLst/>
                <a:latin typeface="+mn-lt"/>
                <a:ea typeface="+mn-ea"/>
                <a:cs typeface="+mn-cs"/>
              </a:rPr>
              <a:t>Crie aplicativos móveis atraentes para iOS, </a:t>
            </a:r>
            <a:r>
              <a:rPr lang="pt-BR" sz="1200" b="0" i="0" kern="1200" dirty="0" err="1">
                <a:solidFill>
                  <a:schemeClr val="tx1"/>
                </a:solidFill>
                <a:effectLst/>
                <a:latin typeface="+mn-lt"/>
                <a:ea typeface="+mn-ea"/>
                <a:cs typeface="+mn-cs"/>
              </a:rPr>
              <a:t>Android</a:t>
            </a:r>
            <a:r>
              <a:rPr lang="pt-BR" sz="1200" b="0" i="0" kern="1200" dirty="0">
                <a:solidFill>
                  <a:schemeClr val="tx1"/>
                </a:solidFill>
                <a:effectLst/>
                <a:latin typeface="+mn-lt"/>
                <a:ea typeface="+mn-ea"/>
                <a:cs typeface="+mn-cs"/>
              </a:rPr>
              <a:t> e Windows. Adicione </a:t>
            </a:r>
            <a:r>
              <a:rPr lang="pt-BR" sz="1200" b="0" i="0" kern="1200" dirty="0" err="1">
                <a:solidFill>
                  <a:schemeClr val="tx1"/>
                </a:solidFill>
                <a:effectLst/>
                <a:latin typeface="+mn-lt"/>
                <a:ea typeface="+mn-ea"/>
                <a:cs typeface="+mn-cs"/>
              </a:rPr>
              <a:t>logon</a:t>
            </a:r>
            <a:r>
              <a:rPr lang="pt-BR" sz="1200" b="0" i="0" kern="1200" dirty="0">
                <a:solidFill>
                  <a:schemeClr val="tx1"/>
                </a:solidFill>
                <a:effectLst/>
                <a:latin typeface="+mn-lt"/>
                <a:ea typeface="+mn-ea"/>
                <a:cs typeface="+mn-cs"/>
              </a:rPr>
              <a:t> corporativo com facilidade e se conecte aos recursos locais com segurança. Crie aplicativos robustos que permanecem úteis mesmo onde há problemas de rede, para que os usuários possam criar e modificar dados mesmo quando estiverem </a:t>
            </a:r>
            <a:r>
              <a:rPr lang="pt-BR" sz="1200" b="0" i="0" kern="1200" dirty="0" err="1">
                <a:solidFill>
                  <a:schemeClr val="tx1"/>
                </a:solidFill>
                <a:effectLst/>
                <a:latin typeface="+mn-lt"/>
                <a:ea typeface="+mn-ea"/>
                <a:cs typeface="+mn-cs"/>
              </a:rPr>
              <a:t>offline</a:t>
            </a:r>
            <a:r>
              <a:rPr lang="pt-BR" sz="1200" b="0" i="0" kern="1200" dirty="0">
                <a:solidFill>
                  <a:schemeClr val="tx1"/>
                </a:solidFill>
                <a:effectLst/>
                <a:latin typeface="+mn-lt"/>
                <a:ea typeface="+mn-ea"/>
                <a:cs typeface="+mn-cs"/>
              </a:rPr>
              <a:t>. Difunda notificações por </a:t>
            </a:r>
            <a:r>
              <a:rPr lang="pt-BR" sz="1200" b="0" i="0" kern="1200" dirty="0" err="1">
                <a:solidFill>
                  <a:schemeClr val="tx1"/>
                </a:solidFill>
                <a:effectLst/>
                <a:latin typeface="+mn-lt"/>
                <a:ea typeface="+mn-ea"/>
                <a:cs typeface="+mn-cs"/>
              </a:rPr>
              <a:t>push</a:t>
            </a:r>
            <a:r>
              <a:rPr lang="pt-BR" sz="1200" b="0" i="0" kern="1200" dirty="0">
                <a:solidFill>
                  <a:schemeClr val="tx1"/>
                </a:solidFill>
                <a:effectLst/>
                <a:latin typeface="+mn-lt"/>
                <a:ea typeface="+mn-ea"/>
                <a:cs typeface="+mn-cs"/>
              </a:rPr>
              <a:t> personalizadas para milhões em minutos.</a:t>
            </a:r>
          </a:p>
          <a:p>
            <a:endParaRPr lang="pt-BR" sz="1200" b="0" i="0" kern="1200" dirty="0">
              <a:solidFill>
                <a:schemeClr val="tx1"/>
              </a:solidFill>
              <a:effectLst/>
              <a:latin typeface="+mn-lt"/>
              <a:ea typeface="+mn-ea"/>
              <a:cs typeface="+mn-cs"/>
            </a:endParaRPr>
          </a:p>
          <a:p>
            <a:r>
              <a:rPr lang="pt-BR" sz="1200" b="1" i="0" kern="1200" dirty="0" err="1">
                <a:solidFill>
                  <a:schemeClr val="tx1"/>
                </a:solidFill>
                <a:effectLst/>
                <a:latin typeface="+mn-lt"/>
                <a:ea typeface="+mn-ea"/>
                <a:cs typeface="+mn-cs"/>
              </a:rPr>
              <a:t>Logic</a:t>
            </a:r>
            <a:r>
              <a:rPr lang="pt-BR" sz="1200" b="1" i="0" kern="1200" dirty="0">
                <a:solidFill>
                  <a:schemeClr val="tx1"/>
                </a:solidFill>
                <a:effectLst/>
                <a:latin typeface="+mn-lt"/>
                <a:ea typeface="+mn-ea"/>
                <a:cs typeface="+mn-cs"/>
              </a:rPr>
              <a:t>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Integração simples</a:t>
            </a:r>
          </a:p>
          <a:p>
            <a:r>
              <a:rPr lang="pt-BR" sz="1200" b="0" i="0" kern="1200" dirty="0">
                <a:solidFill>
                  <a:schemeClr val="tx1"/>
                </a:solidFill>
                <a:effectLst/>
                <a:latin typeface="+mn-lt"/>
                <a:ea typeface="+mn-ea"/>
                <a:cs typeface="+mn-cs"/>
              </a:rPr>
              <a:t>Automatize os processos empresariais rapidamente com uma experiência de design visual para processos empresariais e fluxos de trabalho. Integre-se com seu SaaS e aplicativos empresariais com conectividade integrada a dezenas de serviços baseados em nuvem e aplicativos empresariais. Pronto para a empresa, com funcionalidades do </a:t>
            </a:r>
            <a:r>
              <a:rPr lang="pt-BR" sz="1200" b="0" i="0" kern="1200" dirty="0" err="1">
                <a:solidFill>
                  <a:schemeClr val="tx1"/>
                </a:solidFill>
                <a:effectLst/>
                <a:latin typeface="+mn-lt"/>
                <a:ea typeface="+mn-ea"/>
                <a:cs typeface="+mn-cs"/>
              </a:rPr>
              <a:t>Biztalk</a:t>
            </a:r>
            <a:r>
              <a:rPr lang="pt-BR" sz="1200" b="0" i="0" kern="1200" dirty="0">
                <a:solidFill>
                  <a:schemeClr val="tx1"/>
                </a:solidFill>
                <a:effectLst/>
                <a:latin typeface="+mn-lt"/>
                <a:ea typeface="+mn-ea"/>
                <a:cs typeface="+mn-cs"/>
              </a:rPr>
              <a:t> para automatizar EAI/B2B e o processo empresarial.</a:t>
            </a:r>
          </a:p>
          <a:p>
            <a:endParaRPr lang="pt-BR" sz="1200" b="0" i="0" kern="1200" dirty="0">
              <a:solidFill>
                <a:schemeClr val="tx1"/>
              </a:solidFill>
              <a:effectLst/>
              <a:latin typeface="+mn-lt"/>
              <a:ea typeface="+mn-ea"/>
              <a:cs typeface="+mn-cs"/>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0149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Slide Objectives:</a:t>
            </a:r>
            <a:endParaRPr lang="en-US" sz="1600" kern="1200" dirty="0">
              <a:solidFill>
                <a:schemeClr val="tx1"/>
              </a:solidFill>
              <a:effectLst/>
              <a:latin typeface="Segoe UI" pitchFamily="34" charset="0"/>
              <a:ea typeface="+mn-ea"/>
              <a:cs typeface="+mn-cs"/>
            </a:endParaRPr>
          </a:p>
          <a:p>
            <a:r>
              <a:rPr lang="en-US" dirty="0"/>
              <a:t>Explain the difference</a:t>
            </a:r>
            <a:r>
              <a:rPr lang="en-US" baseline="0" dirty="0"/>
              <a:t>s between traditional self-hosting and the three options of Windows Azure hosting.</a:t>
            </a:r>
          </a:p>
          <a:p>
            <a:endParaRPr lang="en-US" baseline="0" dirty="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Notes:</a:t>
            </a:r>
            <a:endParaRPr lang="en-US" sz="1200" b="0" kern="1200" baseline="0" dirty="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63418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0797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1546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8427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9/25/2016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401201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315748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a:t>
            </a:r>
            <a:r>
              <a:rPr lang="pt-BR" dirty="0" err="1"/>
              <a:t>Implement</a:t>
            </a:r>
            <a:r>
              <a:rPr lang="pt-BR" dirty="0"/>
              <a:t> </a:t>
            </a:r>
            <a:r>
              <a:rPr lang="pt-BR" dirty="0" err="1"/>
              <a:t>and</a:t>
            </a:r>
            <a:r>
              <a:rPr lang="pt-BR" dirty="0"/>
              <a:t> Design </a:t>
            </a:r>
            <a:r>
              <a:rPr lang="pt-BR" dirty="0" err="1"/>
              <a:t>WebSites</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19231"/>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t>
            </a:r>
            <a:r>
              <a:rPr lang="pt-BR" dirty="0" err="1"/>
              <a:t>Azure</a:t>
            </a:r>
            <a:r>
              <a:rPr lang="pt-BR" dirty="0"/>
              <a:t> </a:t>
            </a:r>
            <a:r>
              <a:rPr lang="pt-BR" dirty="0" err="1"/>
              <a:t>Solutions</a:t>
            </a:r>
            <a:r>
              <a:rPr lang="pt-BR" dirty="0"/>
              <a:t> – Implementando e Projetando</a:t>
            </a:r>
            <a:r>
              <a:rPr lang="pt-BR" baseline="0" dirty="0"/>
              <a:t> Websites</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 id="2147483721" r:id="rId1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vilazaro@outlook.com" TargetMode="External"/><Relationship Id="rId2" Type="http://schemas.openxmlformats.org/officeDocument/2006/relationships/hyperlink" Target="http://www.evilazaro.com.br/"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27.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slideLayout" Target="../slideLayouts/slideLayout8.xml"/><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7.emf"/><Relationship Id="rId7" Type="http://schemas.openxmlformats.org/officeDocument/2006/relationships/image" Target="../media/image50.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9.emf"/><Relationship Id="rId5" Type="http://schemas.openxmlformats.org/officeDocument/2006/relationships/image" Target="../media/image45.emf"/><Relationship Id="rId4" Type="http://schemas.openxmlformats.org/officeDocument/2006/relationships/image" Target="../media/image48.emf"/><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5.emf"/></Relationships>
</file>

<file path=ppt/slides/_rels/slide28.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55.emf"/><Relationship Id="rId18" Type="http://schemas.openxmlformats.org/officeDocument/2006/relationships/image" Target="../media/image71.emf"/><Relationship Id="rId3" Type="http://schemas.openxmlformats.org/officeDocument/2006/relationships/image" Target="../media/image57.emf"/><Relationship Id="rId21" Type="http://schemas.openxmlformats.org/officeDocument/2006/relationships/image" Target="../media/image74.emf"/><Relationship Id="rId7" Type="http://schemas.openxmlformats.org/officeDocument/2006/relationships/image" Target="../media/image61.emf"/><Relationship Id="rId12" Type="http://schemas.openxmlformats.org/officeDocument/2006/relationships/image" Target="../media/image66.png"/><Relationship Id="rId17" Type="http://schemas.openxmlformats.org/officeDocument/2006/relationships/image" Target="../media/image70.emf"/><Relationship Id="rId2" Type="http://schemas.openxmlformats.org/officeDocument/2006/relationships/image" Target="../media/image56.emf"/><Relationship Id="rId16" Type="http://schemas.openxmlformats.org/officeDocument/2006/relationships/image" Target="../media/image69.emf"/><Relationship Id="rId20"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5" Type="http://schemas.openxmlformats.org/officeDocument/2006/relationships/image" Target="../media/image68.emf"/><Relationship Id="rId23" Type="http://schemas.openxmlformats.org/officeDocument/2006/relationships/image" Target="../media/image76.emf"/><Relationship Id="rId10" Type="http://schemas.openxmlformats.org/officeDocument/2006/relationships/image" Target="../media/image64.emf"/><Relationship Id="rId19" Type="http://schemas.openxmlformats.org/officeDocument/2006/relationships/image" Target="../media/image72.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7.emf"/><Relationship Id="rId22" Type="http://schemas.openxmlformats.org/officeDocument/2006/relationships/image" Target="../media/image7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7.png"/><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85.jpe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41.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55.emf"/><Relationship Id="rId18" Type="http://schemas.openxmlformats.org/officeDocument/2006/relationships/image" Target="../media/image74.emf"/><Relationship Id="rId3" Type="http://schemas.openxmlformats.org/officeDocument/2006/relationships/image" Target="../media/image57.emf"/><Relationship Id="rId21" Type="http://schemas.openxmlformats.org/officeDocument/2006/relationships/image" Target="../media/image94.emf"/><Relationship Id="rId7" Type="http://schemas.openxmlformats.org/officeDocument/2006/relationships/image" Target="../media/image61.emf"/><Relationship Id="rId12" Type="http://schemas.openxmlformats.org/officeDocument/2006/relationships/image" Target="../media/image66.png"/><Relationship Id="rId17" Type="http://schemas.openxmlformats.org/officeDocument/2006/relationships/image" Target="../media/image92.emf"/><Relationship Id="rId2" Type="http://schemas.openxmlformats.org/officeDocument/2006/relationships/image" Target="../media/image90.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5" Type="http://schemas.openxmlformats.org/officeDocument/2006/relationships/image" Target="../media/image68.emf"/><Relationship Id="rId23" Type="http://schemas.openxmlformats.org/officeDocument/2006/relationships/image" Target="../media/image69.emf"/><Relationship Id="rId10" Type="http://schemas.openxmlformats.org/officeDocument/2006/relationships/image" Target="../media/image64.emf"/><Relationship Id="rId19" Type="http://schemas.openxmlformats.org/officeDocument/2006/relationships/image" Target="../media/image73.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7.emf"/><Relationship Id="rId22" Type="http://schemas.openxmlformats.org/officeDocument/2006/relationships/image" Target="../media/image95.emf"/></Relationships>
</file>

<file path=ppt/slides/_rels/slide42.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image" Target="../media/image66.png"/><Relationship Id="rId18" Type="http://schemas.openxmlformats.org/officeDocument/2006/relationships/image" Target="../media/image73.emf"/><Relationship Id="rId26" Type="http://schemas.openxmlformats.org/officeDocument/2006/relationships/image" Target="../media/image69.emf"/><Relationship Id="rId3" Type="http://schemas.openxmlformats.org/officeDocument/2006/relationships/image" Target="../media/image96.emf"/><Relationship Id="rId21" Type="http://schemas.openxmlformats.org/officeDocument/2006/relationships/image" Target="../media/image94.emf"/><Relationship Id="rId7" Type="http://schemas.openxmlformats.org/officeDocument/2006/relationships/image" Target="../media/image92.emf"/><Relationship Id="rId12" Type="http://schemas.openxmlformats.org/officeDocument/2006/relationships/image" Target="../media/image65.emf"/><Relationship Id="rId17" Type="http://schemas.openxmlformats.org/officeDocument/2006/relationships/image" Target="../media/image74.emf"/><Relationship Id="rId25" Type="http://schemas.openxmlformats.org/officeDocument/2006/relationships/image" Target="../media/image100.emf"/><Relationship Id="rId2" Type="http://schemas.openxmlformats.org/officeDocument/2006/relationships/image" Target="../media/image57.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61.emf"/><Relationship Id="rId11" Type="http://schemas.openxmlformats.org/officeDocument/2006/relationships/image" Target="../media/image64.emf"/><Relationship Id="rId24" Type="http://schemas.openxmlformats.org/officeDocument/2006/relationships/image" Target="../media/image99.emf"/><Relationship Id="rId5" Type="http://schemas.openxmlformats.org/officeDocument/2006/relationships/image" Target="../media/image63.emf"/><Relationship Id="rId15" Type="http://schemas.openxmlformats.org/officeDocument/2006/relationships/image" Target="../media/image68.emf"/><Relationship Id="rId23" Type="http://schemas.openxmlformats.org/officeDocument/2006/relationships/image" Target="../media/image98.emf"/><Relationship Id="rId10" Type="http://schemas.openxmlformats.org/officeDocument/2006/relationships/image" Target="../media/image62.emf"/><Relationship Id="rId19" Type="http://schemas.openxmlformats.org/officeDocument/2006/relationships/image" Target="../media/image97.emf"/><Relationship Id="rId4" Type="http://schemas.openxmlformats.org/officeDocument/2006/relationships/image" Target="../media/image90.emf"/><Relationship Id="rId9" Type="http://schemas.openxmlformats.org/officeDocument/2006/relationships/image" Target="../media/image59.emf"/><Relationship Id="rId14" Type="http://schemas.openxmlformats.org/officeDocument/2006/relationships/image" Target="../media/image67.emf"/><Relationship Id="rId22" Type="http://schemas.openxmlformats.org/officeDocument/2006/relationships/image" Target="../media/image95.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66.png"/><Relationship Id="rId3" Type="http://schemas.openxmlformats.org/officeDocument/2006/relationships/image" Target="../media/image58.emf"/><Relationship Id="rId7" Type="http://schemas.openxmlformats.org/officeDocument/2006/relationships/image" Target="../media/image74.emf"/><Relationship Id="rId12" Type="http://schemas.openxmlformats.org/officeDocument/2006/relationships/image" Target="../media/image65.emf"/><Relationship Id="rId2" Type="http://schemas.openxmlformats.org/officeDocument/2006/relationships/image" Target="../media/image57.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1.emf"/><Relationship Id="rId11" Type="http://schemas.openxmlformats.org/officeDocument/2006/relationships/image" Target="../media/image64.emf"/><Relationship Id="rId5" Type="http://schemas.openxmlformats.org/officeDocument/2006/relationships/image" Target="../media/image60.emf"/><Relationship Id="rId15" Type="http://schemas.openxmlformats.org/officeDocument/2006/relationships/image" Target="../media/image68.emf"/><Relationship Id="rId10" Type="http://schemas.openxmlformats.org/officeDocument/2006/relationships/image" Target="../media/image63.emf"/><Relationship Id="rId4" Type="http://schemas.openxmlformats.org/officeDocument/2006/relationships/image" Target="../media/image59.emf"/><Relationship Id="rId9" Type="http://schemas.openxmlformats.org/officeDocument/2006/relationships/image" Target="../media/image62.emf"/><Relationship Id="rId14" Type="http://schemas.openxmlformats.org/officeDocument/2006/relationships/image" Target="../media/image67.emf"/></Relationships>
</file>

<file path=ppt/slides/_rels/slide48.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image" Target="../media/image68.emf"/><Relationship Id="rId3" Type="http://schemas.openxmlformats.org/officeDocument/2006/relationships/image" Target="../media/image58.emf"/><Relationship Id="rId7" Type="http://schemas.openxmlformats.org/officeDocument/2006/relationships/image" Target="../media/image62.emf"/><Relationship Id="rId12" Type="http://schemas.openxmlformats.org/officeDocument/2006/relationships/image" Target="../media/image67.emf"/><Relationship Id="rId2" Type="http://schemas.openxmlformats.org/officeDocument/2006/relationships/image" Target="../media/image57.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1.emf"/><Relationship Id="rId11" Type="http://schemas.openxmlformats.org/officeDocument/2006/relationships/image" Target="../media/image66.png"/><Relationship Id="rId5" Type="http://schemas.openxmlformats.org/officeDocument/2006/relationships/image" Target="../media/image60.emf"/><Relationship Id="rId15" Type="http://schemas.openxmlformats.org/officeDocument/2006/relationships/image" Target="../media/image73.emf"/><Relationship Id="rId10" Type="http://schemas.openxmlformats.org/officeDocument/2006/relationships/image" Target="../media/image65.emf"/><Relationship Id="rId4" Type="http://schemas.openxmlformats.org/officeDocument/2006/relationships/image" Target="../media/image59.emf"/><Relationship Id="rId9" Type="http://schemas.openxmlformats.org/officeDocument/2006/relationships/image" Target="../media/image64.emf"/><Relationship Id="rId14" Type="http://schemas.openxmlformats.org/officeDocument/2006/relationships/image" Target="../media/image74.emf"/></Relationships>
</file>

<file path=ppt/slides/_rels/slide49.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image" Target="../media/image64.emf"/><Relationship Id="rId3" Type="http://schemas.openxmlformats.org/officeDocument/2006/relationships/image" Target="../media/image74.emf"/><Relationship Id="rId7" Type="http://schemas.openxmlformats.org/officeDocument/2006/relationships/image" Target="../media/image59.emf"/><Relationship Id="rId12" Type="http://schemas.openxmlformats.org/officeDocument/2006/relationships/image" Target="../media/image63.emf"/><Relationship Id="rId2" Type="http://schemas.openxmlformats.org/officeDocument/2006/relationships/image" Target="../media/image61.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58.emf"/><Relationship Id="rId11" Type="http://schemas.openxmlformats.org/officeDocument/2006/relationships/image" Target="../media/image66.png"/><Relationship Id="rId5" Type="http://schemas.openxmlformats.org/officeDocument/2006/relationships/image" Target="../media/image57.emf"/><Relationship Id="rId15" Type="http://schemas.openxmlformats.org/officeDocument/2006/relationships/image" Target="../media/image68.emf"/><Relationship Id="rId10" Type="http://schemas.openxmlformats.org/officeDocument/2006/relationships/image" Target="../media/image65.emf"/><Relationship Id="rId4" Type="http://schemas.openxmlformats.org/officeDocument/2006/relationships/image" Target="../media/image73.emf"/><Relationship Id="rId9" Type="http://schemas.openxmlformats.org/officeDocument/2006/relationships/image" Target="../media/image62.emf"/><Relationship Id="rId14" Type="http://schemas.openxmlformats.org/officeDocument/2006/relationships/image" Target="../media/image67.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image" Target="../media/image65.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4.emf"/><Relationship Id="rId17" Type="http://schemas.openxmlformats.org/officeDocument/2006/relationships/image" Target="../media/image69.emf"/><Relationship Id="rId2" Type="http://schemas.openxmlformats.org/officeDocument/2006/relationships/notesSlide" Target="../notesSlides/notesSlide25.xml"/><Relationship Id="rId16" Type="http://schemas.openxmlformats.org/officeDocument/2006/relationships/image" Target="../media/image68.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3.emf"/><Relationship Id="rId5" Type="http://schemas.openxmlformats.org/officeDocument/2006/relationships/image" Target="../media/image59.emf"/><Relationship Id="rId15" Type="http://schemas.openxmlformats.org/officeDocument/2006/relationships/image" Target="../media/image67.emf"/><Relationship Id="rId10" Type="http://schemas.openxmlformats.org/officeDocument/2006/relationships/image" Target="../media/image62.emf"/><Relationship Id="rId4" Type="http://schemas.openxmlformats.org/officeDocument/2006/relationships/image" Target="../media/image58.emf"/><Relationship Id="rId9" Type="http://schemas.openxmlformats.org/officeDocument/2006/relationships/image" Target="../media/image73.emf"/><Relationship Id="rId14" Type="http://schemas.openxmlformats.org/officeDocument/2006/relationships/image" Target="../media/image66.png"/></Relationships>
</file>

<file path=ppt/slides/_rels/slide52.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7.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6.png"/><Relationship Id="rId17" Type="http://schemas.openxmlformats.org/officeDocument/2006/relationships/image" Target="../media/image69.emf"/><Relationship Id="rId2" Type="http://schemas.openxmlformats.org/officeDocument/2006/relationships/notesSlide" Target="../notesSlides/notesSlide26.xml"/><Relationship Id="rId16"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5" Type="http://schemas.openxmlformats.org/officeDocument/2006/relationships/image" Target="../media/image74.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8.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8.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emf"/><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25.png"/><Relationship Id="rId5" Type="http://schemas.openxmlformats.org/officeDocument/2006/relationships/image" Target="../media/image10.emf"/><Relationship Id="rId10" Type="http://schemas.openxmlformats.org/officeDocument/2006/relationships/image" Target="../media/image24.emf"/><Relationship Id="rId4" Type="http://schemas.openxmlformats.org/officeDocument/2006/relationships/image" Target="../media/image9.emf"/><Relationship Id="rId9" Type="http://schemas.openxmlformats.org/officeDocument/2006/relationships/image" Target="../media/image23.e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77500" lnSpcReduction="20000"/>
          </a:bodyPr>
          <a:lstStyle/>
          <a:p>
            <a:r>
              <a:rPr lang="pt-BR" dirty="0"/>
              <a:t>Evilázaro Alves</a:t>
            </a:r>
          </a:p>
          <a:p>
            <a:r>
              <a:rPr lang="pt-BR" dirty="0"/>
              <a:t>Microsoft Regional </a:t>
            </a:r>
            <a:r>
              <a:rPr lang="pt-BR" dirty="0" err="1"/>
              <a:t>Director</a:t>
            </a:r>
            <a:r>
              <a:rPr lang="pt-BR" dirty="0"/>
              <a:t> | Microsoft </a:t>
            </a:r>
            <a:r>
              <a:rPr lang="pt-BR" dirty="0" err="1"/>
              <a:t>Azure</a:t>
            </a:r>
            <a:r>
              <a:rPr lang="pt-BR" dirty="0"/>
              <a:t> MVP</a:t>
            </a:r>
          </a:p>
          <a:p>
            <a:r>
              <a:rPr lang="pt-BR" dirty="0">
                <a:hlinkClick r:id="rId2"/>
              </a:rPr>
              <a:t>www.evilazaro.com.br</a:t>
            </a:r>
            <a:endParaRPr lang="pt-BR" dirty="0"/>
          </a:p>
          <a:p>
            <a:r>
              <a:rPr lang="pt-BR" dirty="0">
                <a:hlinkClick r:id="rId3"/>
              </a:rPr>
              <a:t>evilazaro@outlook.com</a:t>
            </a:r>
            <a:endParaRPr lang="pt-BR" dirty="0"/>
          </a:p>
          <a:p>
            <a:r>
              <a:rPr lang="pt-BR" dirty="0"/>
              <a:t>@</a:t>
            </a:r>
            <a:r>
              <a:rPr lang="pt-BR" dirty="0" err="1"/>
              <a:t>evilazaro</a:t>
            </a:r>
            <a:endParaRPr lang="en-US" dirty="0"/>
          </a:p>
        </p:txBody>
      </p:sp>
      <p:sp>
        <p:nvSpPr>
          <p:cNvPr id="3" name="Title 2"/>
          <p:cNvSpPr>
            <a:spLocks noGrp="1"/>
          </p:cNvSpPr>
          <p:nvPr>
            <p:ph type="ctrTitle"/>
          </p:nvPr>
        </p:nvSpPr>
        <p:spPr/>
        <p:txBody>
          <a:bodyPr/>
          <a:lstStyle/>
          <a:p>
            <a:r>
              <a:rPr lang="pt-BR" dirty="0"/>
              <a:t>Implementando e Projetando </a:t>
            </a:r>
            <a:r>
              <a:rPr lang="pt-BR" dirty="0" err="1"/>
              <a:t>WebSites</a:t>
            </a:r>
            <a:endParaRPr lang="en-US" dirty="0"/>
          </a:p>
        </p:txBody>
      </p:sp>
      <p:pic>
        <p:nvPicPr>
          <p:cNvPr id="4" name="Picture 3"/>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803021" y="3121665"/>
            <a:ext cx="1275673" cy="1275673"/>
          </a:xfrm>
          <a:prstGeom prst="rect">
            <a:avLst/>
          </a:prstGeom>
        </p:spPr>
      </p:pic>
    </p:spTree>
    <p:extLst>
      <p:ext uri="{BB962C8B-B14F-4D97-AF65-F5344CB8AC3E}">
        <p14:creationId xmlns:p14="http://schemas.microsoft.com/office/powerpoint/2010/main" val="112623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7360" y="2100975"/>
            <a:ext cx="7334129" cy="4347495"/>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01337" y="1035360"/>
            <a:ext cx="1618312"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Your Datacenter</a:t>
            </a:r>
          </a:p>
        </p:txBody>
      </p:sp>
      <p:sp>
        <p:nvSpPr>
          <p:cNvPr id="128" name="Rectangle 127"/>
          <p:cNvSpPr/>
          <p:nvPr/>
        </p:nvSpPr>
        <p:spPr>
          <a:xfrm>
            <a:off x="1680987" y="4039790"/>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Virtualization</a:t>
            </a:r>
          </a:p>
        </p:txBody>
      </p:sp>
      <p:sp>
        <p:nvSpPr>
          <p:cNvPr id="129" name="Rectangle 128"/>
          <p:cNvSpPr/>
          <p:nvPr/>
        </p:nvSpPr>
        <p:spPr>
          <a:xfrm>
            <a:off x="1680987" y="3584972"/>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O/S</a:t>
            </a:r>
          </a:p>
        </p:txBody>
      </p:sp>
      <p:sp>
        <p:nvSpPr>
          <p:cNvPr id="130" name="Rectangle 129"/>
          <p:cNvSpPr/>
          <p:nvPr/>
        </p:nvSpPr>
        <p:spPr>
          <a:xfrm>
            <a:off x="1680987" y="449460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Hardware</a:t>
            </a:r>
          </a:p>
        </p:txBody>
      </p:sp>
      <p:sp>
        <p:nvSpPr>
          <p:cNvPr id="133" name="Rectangle 132"/>
          <p:cNvSpPr/>
          <p:nvPr/>
        </p:nvSpPr>
        <p:spPr>
          <a:xfrm>
            <a:off x="1680987" y="3130152"/>
            <a:ext cx="1638668" cy="381000"/>
          </a:xfrm>
          <a:prstGeom prst="rect">
            <a:avLst/>
          </a:prstGeom>
          <a:solidFill>
            <a:schemeClr val="tx2"/>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Network</a:t>
            </a:r>
          </a:p>
        </p:txBody>
      </p:sp>
      <p:sp>
        <p:nvSpPr>
          <p:cNvPr id="134" name="Rectangle 133"/>
          <p:cNvSpPr/>
          <p:nvPr/>
        </p:nvSpPr>
        <p:spPr>
          <a:xfrm>
            <a:off x="1680987" y="220352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35" name="Rectangle 134"/>
          <p:cNvSpPr/>
          <p:nvPr/>
        </p:nvSpPr>
        <p:spPr>
          <a:xfrm>
            <a:off x="1680987" y="1748709"/>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36" name="Rectangle 135"/>
          <p:cNvSpPr/>
          <p:nvPr/>
        </p:nvSpPr>
        <p:spPr>
          <a:xfrm>
            <a:off x="1680986" y="2675333"/>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70" name="Rectangle 169"/>
          <p:cNvSpPr/>
          <p:nvPr/>
        </p:nvSpPr>
        <p:spPr>
          <a:xfrm>
            <a:off x="9364296"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Web </a:t>
            </a:r>
            <a:b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b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Sites</a:t>
            </a:r>
          </a:p>
        </p:txBody>
      </p:sp>
      <p:sp>
        <p:nvSpPr>
          <p:cNvPr id="180" name="Rectangle 179"/>
          <p:cNvSpPr/>
          <p:nvPr/>
        </p:nvSpPr>
        <p:spPr>
          <a:xfrm>
            <a:off x="9364296" y="1750042"/>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82" name="Rectangle 181"/>
          <p:cNvSpPr/>
          <p:nvPr/>
        </p:nvSpPr>
        <p:spPr>
          <a:xfrm>
            <a:off x="9364296" y="2204861"/>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54" name="Rectangle 153"/>
          <p:cNvSpPr/>
          <p:nvPr/>
        </p:nvSpPr>
        <p:spPr>
          <a:xfrm>
            <a:off x="6807063"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Cloud Services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66" name="Rectangle 165"/>
          <p:cNvSpPr/>
          <p:nvPr/>
        </p:nvSpPr>
        <p:spPr>
          <a:xfrm>
            <a:off x="6807061" y="1750045"/>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67" name="Rectangle 166"/>
          <p:cNvSpPr/>
          <p:nvPr/>
        </p:nvSpPr>
        <p:spPr>
          <a:xfrm>
            <a:off x="6807061" y="2682549"/>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 Rules</a:t>
            </a:r>
          </a:p>
        </p:txBody>
      </p:sp>
      <p:sp>
        <p:nvSpPr>
          <p:cNvPr id="168" name="Rectangle 167"/>
          <p:cNvSpPr/>
          <p:nvPr/>
        </p:nvSpPr>
        <p:spPr>
          <a:xfrm>
            <a:off x="6807061" y="2204864"/>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77" name="Rectangle 76"/>
          <p:cNvSpPr/>
          <p:nvPr/>
        </p:nvSpPr>
        <p:spPr>
          <a:xfrm>
            <a:off x="6807061" y="3149605"/>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 Network</a:t>
            </a:r>
          </a:p>
        </p:txBody>
      </p:sp>
      <p:sp>
        <p:nvSpPr>
          <p:cNvPr id="138" name="Rectangle 137"/>
          <p:cNvSpPr/>
          <p:nvPr/>
        </p:nvSpPr>
        <p:spPr>
          <a:xfrm>
            <a:off x="4256818" y="1036693"/>
            <a:ext cx="1638668"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Virtual Machines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49" name="Rectangle 148"/>
          <p:cNvSpPr/>
          <p:nvPr/>
        </p:nvSpPr>
        <p:spPr>
          <a:xfrm>
            <a:off x="4256818" y="3131484"/>
            <a:ext cx="1638668" cy="381000"/>
          </a:xfrm>
          <a:prstGeom prst="rect">
            <a:avLst/>
          </a:prstGeom>
          <a:solidFill>
            <a:schemeClr val="accent5"/>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 Network</a:t>
            </a:r>
          </a:p>
        </p:txBody>
      </p:sp>
      <p:sp>
        <p:nvSpPr>
          <p:cNvPr id="150" name="Rectangle 149"/>
          <p:cNvSpPr/>
          <p:nvPr/>
        </p:nvSpPr>
        <p:spPr>
          <a:xfrm>
            <a:off x="4256818" y="220486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Data</a:t>
            </a:r>
          </a:p>
        </p:txBody>
      </p:sp>
      <p:sp>
        <p:nvSpPr>
          <p:cNvPr id="151" name="Rectangle 150"/>
          <p:cNvSpPr/>
          <p:nvPr/>
        </p:nvSpPr>
        <p:spPr>
          <a:xfrm>
            <a:off x="4256818" y="175004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Applications</a:t>
            </a:r>
          </a:p>
        </p:txBody>
      </p:sp>
      <p:sp>
        <p:nvSpPr>
          <p:cNvPr id="152" name="Rectangle 151"/>
          <p:cNvSpPr/>
          <p:nvPr/>
        </p:nvSpPr>
        <p:spPr>
          <a:xfrm>
            <a:off x="4256818" y="267666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 Rules</a:t>
            </a:r>
          </a:p>
        </p:txBody>
      </p:sp>
      <p:sp>
        <p:nvSpPr>
          <p:cNvPr id="71" name="Rectangle 70"/>
          <p:cNvSpPr/>
          <p:nvPr/>
        </p:nvSpPr>
        <p:spPr>
          <a:xfrm>
            <a:off x="4256818" y="358630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O/S</a:t>
            </a:r>
          </a:p>
        </p:txBody>
      </p:sp>
      <p:sp>
        <p:nvSpPr>
          <p:cNvPr id="41" name="Pentagon 40"/>
          <p:cNvSpPr/>
          <p:nvPr/>
        </p:nvSpPr>
        <p:spPr bwMode="auto">
          <a:xfrm>
            <a:off x="595745" y="5584068"/>
            <a:ext cx="10861620"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84" fontAlgn="base">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740" y="4396840"/>
            <a:ext cx="1025891" cy="102562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25887" y="551800"/>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40762" y="-1840006"/>
            <a:ext cx="444993" cy="524075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40" tIns="45721" rIns="91440" bIns="45721" rtlCol="0" anchor="ctr"/>
          <a:lstStyle/>
          <a:p>
            <a:pPr algn="ctr"/>
            <a:endParaRPr lang="en-US" sz="2400">
              <a:latin typeface="Segoe UI Light" panose="020B0502040204020203" pitchFamily="34" charset="0"/>
              <a:cs typeface="Segoe UI Light" panose="020B0502040204020203" pitchFamily="34" charset="0"/>
            </a:endParaRPr>
          </a:p>
        </p:txBody>
      </p:sp>
      <p:sp>
        <p:nvSpPr>
          <p:cNvPr id="38" name="Rectangle 37"/>
          <p:cNvSpPr/>
          <p:nvPr/>
        </p:nvSpPr>
        <p:spPr>
          <a:xfrm>
            <a:off x="6246027" y="24145"/>
            <a:ext cx="264798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Microsoft Azure</a:t>
            </a:r>
          </a:p>
        </p:txBody>
      </p:sp>
    </p:spTree>
    <p:extLst>
      <p:ext uri="{BB962C8B-B14F-4D97-AF65-F5344CB8AC3E}">
        <p14:creationId xmlns:p14="http://schemas.microsoft.com/office/powerpoint/2010/main" val="231969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Capacidades </a:t>
            </a:r>
            <a:r>
              <a:rPr lang="pt-BR" dirty="0" err="1"/>
              <a:t>WebApp</a:t>
            </a:r>
            <a:r>
              <a:rPr lang="pt-BR" dirty="0"/>
              <a:t>:</a:t>
            </a:r>
            <a:endParaRPr lang="en-US" dirty="0"/>
          </a:p>
        </p:txBody>
      </p:sp>
      <p:sp>
        <p:nvSpPr>
          <p:cNvPr id="5" name="Content Placeholder 4"/>
          <p:cNvSpPr>
            <a:spLocks noGrp="1"/>
          </p:cNvSpPr>
          <p:nvPr>
            <p:ph sz="quarter" idx="10"/>
          </p:nvPr>
        </p:nvSpPr>
        <p:spPr/>
        <p:txBody>
          <a:bodyPr/>
          <a:lstStyle/>
          <a:p>
            <a:pPr marL="342000" indent="-342000" defTabSz="878526"/>
            <a:r>
              <a:rPr lang="en-US" dirty="0"/>
              <a:t>.NET, Node.js, Java, PHP, e Python</a:t>
            </a:r>
          </a:p>
          <a:p>
            <a:pPr marL="342000" indent="-342000" defTabSz="878526"/>
            <a:r>
              <a:rPr lang="en-US" dirty="0" err="1"/>
              <a:t>WebJobs</a:t>
            </a:r>
            <a:r>
              <a:rPr lang="en-US" dirty="0"/>
              <a:t> para </a:t>
            </a:r>
            <a:r>
              <a:rPr lang="en-US" dirty="0" err="1"/>
              <a:t>tarefas</a:t>
            </a:r>
            <a:r>
              <a:rPr lang="en-US" dirty="0"/>
              <a:t> de longa </a:t>
            </a:r>
            <a:r>
              <a:rPr lang="en-US" dirty="0" err="1"/>
              <a:t>duração</a:t>
            </a:r>
            <a:endParaRPr lang="en-US" dirty="0"/>
          </a:p>
          <a:p>
            <a:pPr marL="342000" indent="-342000" defTabSz="878526"/>
            <a:r>
              <a:rPr lang="en-US" dirty="0" err="1"/>
              <a:t>Publicação</a:t>
            </a:r>
            <a:r>
              <a:rPr lang="en-US" dirty="0"/>
              <a:t>, </a:t>
            </a:r>
            <a:r>
              <a:rPr lang="en-US" dirty="0" err="1"/>
              <a:t>depuração</a:t>
            </a:r>
            <a:r>
              <a:rPr lang="en-US" dirty="0"/>
              <a:t> </a:t>
            </a:r>
            <a:r>
              <a:rPr lang="en-US" dirty="0" err="1"/>
              <a:t>remota</a:t>
            </a:r>
            <a:r>
              <a:rPr lang="en-US" dirty="0"/>
              <a:t> Integradas </a:t>
            </a:r>
            <a:r>
              <a:rPr lang="en-US" dirty="0" err="1"/>
              <a:t>ao</a:t>
            </a:r>
            <a:r>
              <a:rPr lang="en-US" dirty="0"/>
              <a:t> Visual Studio</a:t>
            </a:r>
          </a:p>
          <a:p>
            <a:pPr marL="342000" indent="-342000" defTabSz="878526"/>
            <a:r>
              <a:rPr lang="en-US" dirty="0"/>
              <a:t>Continuous Integration com GitHub, </a:t>
            </a:r>
            <a:r>
              <a:rPr lang="en-US" dirty="0" err="1"/>
              <a:t>BitBucket</a:t>
            </a:r>
            <a:r>
              <a:rPr lang="en-US" dirty="0"/>
              <a:t>, VSO </a:t>
            </a:r>
          </a:p>
          <a:p>
            <a:pPr marL="342000" indent="-342000" defTabSz="878526">
              <a:spcAft>
                <a:spcPts val="200"/>
              </a:spcAft>
            </a:pPr>
            <a:r>
              <a:rPr lang="en-US" dirty="0"/>
              <a:t>Auto-load balance, </a:t>
            </a:r>
            <a:r>
              <a:rPr lang="en-US" dirty="0" err="1"/>
              <a:t>Autoscale</a:t>
            </a:r>
            <a:r>
              <a:rPr lang="en-US" dirty="0"/>
              <a:t>, Geo DR</a:t>
            </a:r>
          </a:p>
          <a:p>
            <a:pPr marL="342000" indent="-342000" defTabSz="878526">
              <a:spcAft>
                <a:spcPts val="200"/>
              </a:spcAft>
            </a:pPr>
            <a:r>
              <a:rPr lang="en-US" dirty="0" err="1"/>
              <a:t>Rede</a:t>
            </a:r>
            <a:r>
              <a:rPr lang="en-US" dirty="0"/>
              <a:t> virtual e </a:t>
            </a:r>
            <a:r>
              <a:rPr lang="en-US" dirty="0" err="1"/>
              <a:t>conexões</a:t>
            </a:r>
            <a:r>
              <a:rPr lang="en-US" dirty="0"/>
              <a:t> </a:t>
            </a:r>
            <a:r>
              <a:rPr lang="en-US" dirty="0" err="1"/>
              <a:t>híbridas</a:t>
            </a:r>
            <a:endParaRPr lang="en-US" dirty="0"/>
          </a:p>
          <a:p>
            <a:pPr marL="342000" indent="-342000" defTabSz="878526">
              <a:spcAft>
                <a:spcPts val="2353"/>
              </a:spcAft>
            </a:pPr>
            <a:r>
              <a:rPr lang="en-US" dirty="0"/>
              <a:t>Site slots para deployments </a:t>
            </a:r>
            <a:r>
              <a:rPr lang="en-US" dirty="0" err="1"/>
              <a:t>em</a:t>
            </a:r>
            <a:r>
              <a:rPr lang="en-US" dirty="0"/>
              <a:t> Staging</a:t>
            </a:r>
          </a:p>
          <a:p>
            <a:endParaRPr lang="en-US" sz="2400" dirty="0"/>
          </a:p>
        </p:txBody>
      </p:sp>
    </p:spTree>
    <p:extLst>
      <p:ext uri="{BB962C8B-B14F-4D97-AF65-F5344CB8AC3E}">
        <p14:creationId xmlns:p14="http://schemas.microsoft.com/office/powerpoint/2010/main" val="398287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solidFill>
                <a:srgbClr val="0070C0"/>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Segoe UI Light"/>
                  </a:rPr>
                  <a:t>Azure App Service Web App</a:t>
                </a:r>
              </a:p>
            </p:txBody>
          </p:sp>
          <p:sp>
            <p:nvSpPr>
              <p:cNvPr id="13" name="Rectangle 23"/>
              <p:cNvSpPr/>
              <p:nvPr/>
            </p:nvSpPr>
            <p:spPr>
              <a:xfrm>
                <a:off x="5475919" y="3440399"/>
                <a:ext cx="1916175" cy="729325"/>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Public Site Extensions</a:t>
                </a:r>
              </a:p>
            </p:txBody>
          </p:sp>
          <p:sp>
            <p:nvSpPr>
              <p:cNvPr id="14" name="Rectangle 24"/>
              <p:cNvSpPr/>
              <p:nvPr/>
            </p:nvSpPr>
            <p:spPr>
              <a:xfrm>
                <a:off x="7449084" y="3440399"/>
                <a:ext cx="1973215" cy="730809"/>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Private Site Extensions</a:t>
                </a:r>
              </a:p>
            </p:txBody>
          </p:sp>
          <p:sp>
            <p:nvSpPr>
              <p:cNvPr id="15" name="Rectangle 25"/>
              <p:cNvSpPr/>
              <p:nvPr/>
            </p:nvSpPr>
            <p:spPr>
              <a:xfrm>
                <a:off x="4312504" y="2036620"/>
                <a:ext cx="1106424" cy="2134588"/>
              </a:xfrm>
              <a:prstGeom prst="rect">
                <a:avLst/>
              </a:prstGeom>
              <a:solidFill>
                <a:srgbClr val="0070C0"/>
              </a:solid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Segoe UI Light"/>
                  </a:rPr>
                  <a:t>Web Site</a:t>
                </a:r>
              </a:p>
            </p:txBody>
          </p:sp>
        </p:grpSp>
        <p:sp>
          <p:nvSpPr>
            <p:cNvPr id="7" name="Rectangle 16"/>
            <p:cNvSpPr/>
            <p:nvPr/>
          </p:nvSpPr>
          <p:spPr>
            <a:xfrm>
              <a:off x="4064812" y="2606397"/>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Kudu</a:t>
              </a:r>
            </a:p>
          </p:txBody>
        </p:sp>
        <p:sp>
          <p:nvSpPr>
            <p:cNvPr id="8" name="Rectangle 17"/>
            <p:cNvSpPr/>
            <p:nvPr/>
          </p:nvSpPr>
          <p:spPr>
            <a:xfrm>
              <a:off x="5504956" y="260639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Web Jobs</a:t>
              </a:r>
            </a:p>
          </p:txBody>
        </p:sp>
        <p:sp>
          <p:nvSpPr>
            <p:cNvPr id="9" name="Rectangle 18"/>
            <p:cNvSpPr/>
            <p:nvPr/>
          </p:nvSpPr>
          <p:spPr>
            <a:xfrm>
              <a:off x="4064811" y="1904508"/>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Monaco</a:t>
              </a:r>
            </a:p>
          </p:txBody>
        </p:sp>
        <p:sp>
          <p:nvSpPr>
            <p:cNvPr id="10" name="Rectangle 19"/>
            <p:cNvSpPr/>
            <p:nvPr/>
          </p:nvSpPr>
          <p:spPr>
            <a:xfrm>
              <a:off x="5504954" y="190450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Segoe UI Light"/>
                </a:rPr>
                <a:t>MSDeploy</a:t>
              </a:r>
              <a:endParaRPr lang="en-US" sz="2400" dirty="0">
                <a:solidFill>
                  <a:prstClr val="white"/>
                </a:solidFill>
                <a:latin typeface="Segoe UI Light"/>
              </a:endParaRPr>
            </a:p>
          </p:txBody>
        </p:sp>
        <p:sp>
          <p:nvSpPr>
            <p:cNvPr id="11" name="Rectangle 20"/>
            <p:cNvSpPr/>
            <p:nvPr/>
          </p:nvSpPr>
          <p:spPr>
            <a:xfrm>
              <a:off x="6945097" y="1904506"/>
              <a:ext cx="2880363" cy="626421"/>
            </a:xfrm>
            <a:prstGeom prst="rect">
              <a:avLst/>
            </a:prstGeom>
            <a:solidFill>
              <a:srgbClr val="0070C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Build/Upload Your Own</a:t>
              </a:r>
            </a:p>
          </p:txBody>
        </p:sp>
        <p:sp>
          <p:nvSpPr>
            <p:cNvPr id="16" name="Rectangle 21"/>
            <p:cNvSpPr/>
            <p:nvPr/>
          </p:nvSpPr>
          <p:spPr>
            <a:xfrm>
              <a:off x="6945097" y="2613135"/>
              <a:ext cx="2880363" cy="626421"/>
            </a:xfrm>
            <a:prstGeom prst="rect">
              <a:avLst/>
            </a:prstGeom>
            <a:solidFill>
              <a:srgbClr val="0070C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Gallery</a:t>
              </a: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App Service Web App</a:t>
            </a:r>
          </a:p>
        </p:txBody>
      </p:sp>
      <p:sp>
        <p:nvSpPr>
          <p:cNvPr id="4" name="Title 3"/>
          <p:cNvSpPr>
            <a:spLocks noGrp="1"/>
          </p:cNvSpPr>
          <p:nvPr>
            <p:ph type="title"/>
          </p:nvPr>
        </p:nvSpPr>
        <p:spPr/>
        <p:txBody>
          <a:bodyPr/>
          <a:lstStyle/>
          <a:p>
            <a:r>
              <a:rPr lang="pt-BR" dirty="0" err="1"/>
              <a:t>App</a:t>
            </a:r>
            <a:r>
              <a:rPr lang="pt-BR" dirty="0"/>
              <a:t> Service </a:t>
            </a:r>
            <a:r>
              <a:rPr lang="pt-BR" dirty="0" err="1"/>
              <a:t>WebApp</a:t>
            </a:r>
            <a:endParaRPr lang="en-US" dirty="0"/>
          </a:p>
        </p:txBody>
      </p:sp>
    </p:spTree>
    <p:extLst>
      <p:ext uri="{BB962C8B-B14F-4D97-AF65-F5344CB8AC3E}">
        <p14:creationId xmlns:p14="http://schemas.microsoft.com/office/powerpoint/2010/main" val="353459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endParaRPr lang="en-US" dirty="0"/>
          </a:p>
        </p:txBody>
      </p:sp>
    </p:spTree>
    <p:extLst>
      <p:ext uri="{BB962C8B-B14F-4D97-AF65-F5344CB8AC3E}">
        <p14:creationId xmlns:p14="http://schemas.microsoft.com/office/powerpoint/2010/main" val="13231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Box 2"/>
          <p:cNvSpPr txBox="1"/>
          <p:nvPr/>
        </p:nvSpPr>
        <p:spPr>
          <a:xfrm>
            <a:off x="125129" y="51930"/>
            <a:ext cx="12066872" cy="646331"/>
          </a:xfrm>
          <a:prstGeom prst="rect">
            <a:avLst/>
          </a:prstGeom>
          <a:noFill/>
        </p:spPr>
        <p:txBody>
          <a:bodyPr wrap="square" rtlCol="0">
            <a:spAutoFit/>
          </a:bodyPr>
          <a:lstStyle/>
          <a:p>
            <a:pPr algn="r"/>
            <a:r>
              <a:rPr lang="en-US" sz="3600" dirty="0">
                <a:solidFill>
                  <a:prstClr val="white"/>
                </a:solidFill>
                <a:latin typeface="Segoe UI Light" panose="020B0502040204020203" pitchFamily="34" charset="0"/>
                <a:cs typeface="Segoe UI Light" panose="020B0502040204020203" pitchFamily="34" charset="0"/>
              </a:rPr>
              <a:t>App Service Web App Architecture</a:t>
            </a:r>
          </a:p>
        </p:txBody>
      </p:sp>
      <p:grpSp>
        <p:nvGrpSpPr>
          <p:cNvPr id="4" name="Group 3"/>
          <p:cNvGrpSpPr/>
          <p:nvPr/>
        </p:nvGrpSpPr>
        <p:grpSpPr>
          <a:xfrm>
            <a:off x="395812" y="3329198"/>
            <a:ext cx="1711109" cy="1190005"/>
            <a:chOff x="240402" y="3319836"/>
            <a:chExt cx="1711109" cy="1190005"/>
          </a:xfrm>
        </p:grpSpPr>
        <p:sp>
          <p:nvSpPr>
            <p:cNvPr id="5" name="TextBox 4"/>
            <p:cNvSpPr txBox="1"/>
            <p:nvPr/>
          </p:nvSpPr>
          <p:spPr>
            <a:xfrm>
              <a:off x="240402" y="3863510"/>
              <a:ext cx="1711109" cy="646331"/>
            </a:xfrm>
            <a:prstGeom prst="rect">
              <a:avLst/>
            </a:prstGeom>
            <a:noFill/>
          </p:spPr>
          <p:txBody>
            <a:bodyPr wrap="none" rtlCol="0">
              <a:spAutoFit/>
            </a:bodyPr>
            <a:lstStyle/>
            <a:p>
              <a:pPr algn="ctr"/>
              <a:r>
                <a:rPr lang="en-US">
                  <a:solidFill>
                    <a:prstClr val="white"/>
                  </a:solidFill>
                  <a:latin typeface="Segoe UI Light" panose="020B0502040204020203" pitchFamily="34" charset="0"/>
                  <a:cs typeface="Segoe UI Light" panose="020B0502040204020203" pitchFamily="34" charset="0"/>
                </a:rPr>
                <a:t>Microsoft Azure</a:t>
              </a:r>
              <a:endParaRPr lang="en-US" dirty="0">
                <a:solidFill>
                  <a:prstClr val="white"/>
                </a:solidFill>
                <a:latin typeface="Segoe UI Light" panose="020B0502040204020203" pitchFamily="34" charset="0"/>
                <a:cs typeface="Segoe UI Light" panose="020B0502040204020203" pitchFamily="34" charset="0"/>
              </a:endParaRPr>
            </a:p>
            <a:p>
              <a:pPr algn="ctr"/>
              <a:r>
                <a:rPr lang="en-US" dirty="0">
                  <a:solidFill>
                    <a:prstClr val="white"/>
                  </a:solidFill>
                  <a:latin typeface="Segoe UI Light" panose="020B0502040204020203" pitchFamily="34" charset="0"/>
                  <a:cs typeface="Segoe UI Light" panose="020B0502040204020203" pitchFamily="34" charset="0"/>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latin typeface="Segoe UI Light" panose="020B0502040204020203" pitchFamily="34" charset="0"/>
                  <a:cs typeface="Segoe UI Light" panose="020B0502040204020203" pitchFamily="34" charset="0"/>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23811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Frontend (IIS ARR)</a:t>
              </a:r>
            </a:p>
          </p:txBody>
        </p:sp>
      </p:grpSp>
      <p:grpSp>
        <p:nvGrpSpPr>
          <p:cNvPr id="32" name="Group 31"/>
          <p:cNvGrpSpPr/>
          <p:nvPr/>
        </p:nvGrpSpPr>
        <p:grpSpPr>
          <a:xfrm>
            <a:off x="2590851" y="1689999"/>
            <a:ext cx="2380050" cy="398196"/>
            <a:chOff x="1604917" y="2185356"/>
            <a:chExt cx="2380050"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604917" y="2192789"/>
              <a:ext cx="1803699" cy="369332"/>
            </a:xfrm>
            <a:prstGeom prst="rect">
              <a:avLst/>
            </a:prstGeom>
            <a:noFill/>
          </p:spPr>
          <p:txBody>
            <a:bodyPr wrap="non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Light" panose="020B0502040204020203" pitchFamily="34" charset="0"/>
                <a:cs typeface="Segoe UI Light" panose="020B0502040204020203" pitchFamily="34" charset="0"/>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367682"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Deployment</a:t>
            </a:r>
          </a:p>
          <a:p>
            <a:pPr algn="ctr"/>
            <a:r>
              <a:rPr lang="en-US" dirty="0">
                <a:solidFill>
                  <a:prstClr val="white"/>
                </a:solidFill>
                <a:latin typeface="Segoe UI Light" panose="020B0502040204020203" pitchFamily="34" charset="0"/>
                <a:cs typeface="Segoe UI Light" panose="020B0502040204020203" pitchFamily="34" charset="0"/>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85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30275"/>
            <a:ext cx="9975850" cy="917575"/>
          </a:xfrm>
        </p:spPr>
        <p:txBody>
          <a:bodyPr anchor="ctr">
            <a:normAutofit/>
          </a:bodyPr>
          <a:lstStyle/>
          <a:p>
            <a:pPr marL="252000">
              <a:spcBef>
                <a:spcPts val="0"/>
              </a:spcBef>
            </a:pPr>
            <a:r>
              <a:rPr lang="en-US" dirty="0"/>
              <a:t>Visual Studio + App Service Web Apps</a:t>
            </a:r>
          </a:p>
        </p:txBody>
      </p:sp>
      <p:sp>
        <p:nvSpPr>
          <p:cNvPr id="4" name="Content Placeholder 3"/>
          <p:cNvSpPr>
            <a:spLocks noGrp="1"/>
          </p:cNvSpPr>
          <p:nvPr>
            <p:ph sz="quarter" idx="4294967295"/>
          </p:nvPr>
        </p:nvSpPr>
        <p:spPr>
          <a:xfrm>
            <a:off x="4911725" y="2336800"/>
            <a:ext cx="7280275" cy="2736850"/>
          </a:xfrm>
          <a:prstGeom prst="rect">
            <a:avLst/>
          </a:prstGeom>
        </p:spPr>
        <p:txBody>
          <a:bodyPr/>
          <a:lstStyle/>
          <a:p>
            <a:pPr marL="0" indent="0">
              <a:buNone/>
            </a:pPr>
            <a:r>
              <a:rPr lang="en-US" sz="3200" dirty="0" err="1">
                <a:solidFill>
                  <a:schemeClr val="tx1"/>
                </a:solidFill>
              </a:rPr>
              <a:t>Gerencie</a:t>
            </a:r>
            <a:r>
              <a:rPr lang="en-US" sz="3200" dirty="0">
                <a:solidFill>
                  <a:schemeClr val="tx1"/>
                </a:solidFill>
              </a:rPr>
              <a:t> </a:t>
            </a:r>
            <a:r>
              <a:rPr lang="en-US" sz="3200" dirty="0" err="1">
                <a:solidFill>
                  <a:schemeClr val="tx1"/>
                </a:solidFill>
              </a:rPr>
              <a:t>recursos</a:t>
            </a:r>
            <a:r>
              <a:rPr lang="en-US" sz="3200" dirty="0">
                <a:solidFill>
                  <a:schemeClr val="tx1"/>
                </a:solidFill>
              </a:rPr>
              <a:t> do Microsoft Azure com a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302" y="2149475"/>
            <a:ext cx="4110493" cy="2719388"/>
          </a:xfrm>
          <a:prstGeom prst="rect">
            <a:avLst/>
          </a:prstGeom>
        </p:spPr>
      </p:pic>
      <p:sp>
        <p:nvSpPr>
          <p:cNvPr id="2" name="Right Triangle 1"/>
          <p:cNvSpPr/>
          <p:nvPr/>
        </p:nvSpPr>
        <p:spPr bwMode="auto">
          <a:xfrm>
            <a:off x="4761795" y="4434729"/>
            <a:ext cx="1014666" cy="434134"/>
          </a:xfrm>
          <a:prstGeom prst="rtTriangle">
            <a:avLst/>
          </a:prstGeom>
          <a:solidFill>
            <a:schemeClr val="tx1">
              <a:lumMod val="40000"/>
              <a:lumOff val="60000"/>
              <a:alpha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38714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r>
              <a:rPr lang="en-US" dirty="0"/>
              <a:t> com a </a:t>
            </a:r>
            <a:r>
              <a:rPr lang="en-US"/>
              <a:t>Server Explorer</a:t>
            </a:r>
            <a:endParaRPr lang="en-US" dirty="0"/>
          </a:p>
        </p:txBody>
      </p:sp>
    </p:spTree>
    <p:extLst>
      <p:ext uri="{BB962C8B-B14F-4D97-AF65-F5344CB8AC3E}">
        <p14:creationId xmlns:p14="http://schemas.microsoft.com/office/powerpoint/2010/main" val="162020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Deployment</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973037" y="3819024"/>
            <a:ext cx="780290" cy="780290"/>
          </a:xfrm>
          <a:prstGeom prst="rect">
            <a:avLst/>
          </a:prstGeom>
        </p:spPr>
      </p:pic>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56961"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0996312" y="3819024"/>
            <a:ext cx="780290" cy="780290"/>
          </a:xfrm>
          <a:prstGeom prst="rect">
            <a:avLst/>
          </a:prstGeom>
        </p:spPr>
      </p:pic>
    </p:spTree>
    <p:extLst>
      <p:ext uri="{BB962C8B-B14F-4D97-AF65-F5344CB8AC3E}">
        <p14:creationId xmlns:p14="http://schemas.microsoft.com/office/powerpoint/2010/main" val="2187615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Métodos</a:t>
            </a:r>
            <a:r>
              <a:rPr lang="en-US" dirty="0"/>
              <a:t> de </a:t>
            </a:r>
            <a:r>
              <a:rPr lang="en-US" dirty="0" err="1"/>
              <a:t>publicação</a:t>
            </a:r>
            <a:r>
              <a:rPr lang="en-US" dirty="0"/>
              <a:t> </a:t>
            </a:r>
            <a:r>
              <a:rPr lang="en-US" dirty="0" err="1"/>
              <a:t>suportados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grpSp>
        <p:nvGrpSpPr>
          <p:cNvPr id="18" name="Group 17"/>
          <p:cNvGrpSpPr/>
          <p:nvPr/>
        </p:nvGrpSpPr>
        <p:grpSpPr>
          <a:xfrm>
            <a:off x="3282933" y="3787416"/>
            <a:ext cx="2364507" cy="2004564"/>
            <a:chOff x="9136594" y="3001265"/>
            <a:chExt cx="2363891" cy="2004564"/>
          </a:xfrm>
        </p:grpSpPr>
        <p:sp>
          <p:nvSpPr>
            <p:cNvPr id="19" name="Rectangle 18"/>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0"/>
            <a:ext cx="1553889" cy="648707"/>
          </a:xfrm>
          <a:prstGeom prst="rect">
            <a:avLst/>
          </a:prstGeom>
        </p:spPr>
      </p:pic>
      <p:grpSp>
        <p:nvGrpSpPr>
          <p:cNvPr id="35" name="Group 34"/>
          <p:cNvGrpSpPr/>
          <p:nvPr/>
        </p:nvGrpSpPr>
        <p:grpSpPr>
          <a:xfrm>
            <a:off x="6189017" y="3757233"/>
            <a:ext cx="2364507" cy="2004564"/>
            <a:chOff x="9136594" y="3001265"/>
            <a:chExt cx="2363891" cy="2004564"/>
          </a:xfrm>
        </p:grpSpPr>
        <p:sp>
          <p:nvSpPr>
            <p:cNvPr id="36" name="Rectangle 3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DropBox</a:t>
              </a:r>
              <a:endPar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271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Continuous Deployment</a:t>
            </a:r>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Production Slot</a:t>
            </a: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Source Control / Code Repo  </a:t>
            </a: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Staging Slot</a:t>
            </a: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Commits </a:t>
            </a: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4888529" y="1908367"/>
            <a:ext cx="6038834" cy="461665"/>
          </a:xfrm>
          <a:prstGeom prst="rect">
            <a:avLst/>
          </a:prstGeom>
        </p:spPr>
        <p:txBody>
          <a:bodyPr wrap="none">
            <a:spAutoFit/>
          </a:bodyPr>
          <a:lstStyle/>
          <a:p>
            <a:pPr algn="r"/>
            <a:r>
              <a:rPr lang="en-US" sz="2400" dirty="0" err="1">
                <a:solidFill>
                  <a:schemeClr val="bg1"/>
                </a:solidFill>
                <a:latin typeface="Segoe UI Light" panose="020B0502040204020203" pitchFamily="34" charset="0"/>
                <a:cs typeface="Segoe UI Light" panose="020B0502040204020203" pitchFamily="34" charset="0"/>
              </a:rPr>
              <a:t>Agilidade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através</a:t>
            </a:r>
            <a:r>
              <a:rPr lang="en-US" sz="2400" dirty="0">
                <a:solidFill>
                  <a:schemeClr val="bg1"/>
                </a:solidFill>
                <a:latin typeface="Segoe UI Light" panose="020B0502040204020203" pitchFamily="34" charset="0"/>
                <a:cs typeface="Segoe UI Light" panose="020B0502040204020203" pitchFamily="34" charset="0"/>
              </a:rPr>
              <a:t> do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Auto-Swap </a:t>
            </a: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Changes </a:t>
            </a: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Hooks</a:t>
            </a: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a:solidFill>
                  <a:schemeClr val="bg1"/>
                </a:solidFill>
                <a:latin typeface="Segoe UI Light" panose="020B0502040204020203" pitchFamily="34" charset="0"/>
                <a:cs typeface="Segoe UI Light" panose="020B0502040204020203" pitchFamily="34" charset="0"/>
              </a:rPr>
              <a:t>Git</a:t>
            </a:r>
            <a:r>
              <a:rPr lang="en-US" kern="0" dirty="0">
                <a:solidFill>
                  <a:schemeClr val="bg1"/>
                </a:solidFill>
                <a:latin typeface="Segoe UI Light" panose="020B0502040204020203" pitchFamily="34" charset="0"/>
                <a:cs typeface="Segoe UI Light" panose="020B0502040204020203" pitchFamily="34" charset="0"/>
              </a:rPr>
              <a:t> pull</a:t>
            </a: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Developer</a:t>
            </a:r>
          </a:p>
        </p:txBody>
      </p:sp>
    </p:spTree>
    <p:extLst>
      <p:ext uri="{BB962C8B-B14F-4D97-AF65-F5344CB8AC3E}">
        <p14:creationId xmlns:p14="http://schemas.microsoft.com/office/powerpoint/2010/main" val="11806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t-BR" sz="6600" dirty="0"/>
              <a:t>Evilázaro Alves | @</a:t>
            </a:r>
            <a:r>
              <a:rPr lang="pt-BR" sz="6600" dirty="0" err="1"/>
              <a:t>evilazaro</a:t>
            </a:r>
            <a:endParaRPr lang="en-US" sz="6600" dirty="0"/>
          </a:p>
        </p:txBody>
      </p:sp>
      <p:sp>
        <p:nvSpPr>
          <p:cNvPr id="4" name="Content Placeholder 3"/>
          <p:cNvSpPr>
            <a:spLocks noGrp="1"/>
          </p:cNvSpPr>
          <p:nvPr>
            <p:ph sz="quarter" idx="10"/>
          </p:nvPr>
        </p:nvSpPr>
        <p:spPr/>
        <p:txBody>
          <a:bodyPr/>
          <a:lstStyle/>
          <a:p>
            <a:r>
              <a:rPr lang="pt-BR" dirty="0"/>
              <a:t>Colocar informações sobre </a:t>
            </a:r>
            <a:r>
              <a:rPr lang="pt-BR"/>
              <a:t>o instrutor aqui</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85" y="121311"/>
            <a:ext cx="1828800" cy="1828800"/>
          </a:xfrm>
          <a:prstGeom prst="rect">
            <a:avLst/>
          </a:prstGeom>
        </p:spPr>
      </p:pic>
      <p:pic>
        <p:nvPicPr>
          <p:cNvPr id="5" name="Picture 4"/>
          <p:cNvPicPr>
            <a:picLocks noChangeAspect="1"/>
          </p:cNvPicPr>
          <p:nvPr/>
        </p:nvPicPr>
        <p:blipFill>
          <a:blip r:embed="rId3"/>
          <a:stretch>
            <a:fillRect/>
          </a:stretch>
        </p:blipFill>
        <p:spPr>
          <a:xfrm>
            <a:off x="6384477" y="5377434"/>
            <a:ext cx="3467100" cy="990600"/>
          </a:xfrm>
          <a:prstGeom prst="rect">
            <a:avLst/>
          </a:prstGeom>
        </p:spPr>
      </p:pic>
      <p:pic>
        <p:nvPicPr>
          <p:cNvPr id="6" name="Picture 5"/>
          <p:cNvPicPr>
            <a:picLocks noChangeAspect="1"/>
          </p:cNvPicPr>
          <p:nvPr/>
        </p:nvPicPr>
        <p:blipFill>
          <a:blip r:embed="rId4"/>
          <a:stretch>
            <a:fillRect/>
          </a:stretch>
        </p:blipFill>
        <p:spPr>
          <a:xfrm>
            <a:off x="9851577" y="5444488"/>
            <a:ext cx="2289053" cy="923546"/>
          </a:xfrm>
          <a:prstGeom prst="rect">
            <a:avLst/>
          </a:prstGeom>
        </p:spPr>
      </p:pic>
    </p:spTree>
    <p:extLst>
      <p:ext uri="{BB962C8B-B14F-4D97-AF65-F5344CB8AC3E}">
        <p14:creationId xmlns:p14="http://schemas.microsoft.com/office/powerpoint/2010/main" val="69696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864339"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GitHub</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25390"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Visual Studio</a:t>
              </a:r>
            </a:p>
            <a:p>
              <a:pPr algn="ctr"/>
              <a:r>
                <a:rPr lang="en-US" dirty="0">
                  <a:solidFill>
                    <a:prstClr val="white"/>
                  </a:solidFill>
                  <a:latin typeface="Segoe UI Light" panose="020B0502040204020203" pitchFamily="34" charset="0"/>
                  <a:cs typeface="Segoe UI Light" panose="020B0502040204020203" pitchFamily="34" charset="0"/>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55574"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06631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BitBucket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CodePlex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20408" cy="369332"/>
            </a:xfrm>
            <a:prstGeom prst="rect">
              <a:avLst/>
            </a:prstGeom>
          </p:spPr>
          <p:txBody>
            <a:bodyPr wrap="none">
              <a:spAutoFit/>
            </a:bodyPr>
            <a:lstStyle/>
            <a:p>
              <a:r>
                <a:rPr lang="en-US" dirty="0" err="1">
                  <a:solidFill>
                    <a:prstClr val="white"/>
                  </a:solidFill>
                  <a:latin typeface="Segoe UI Light" panose="020B0502040204020203" pitchFamily="34" charset="0"/>
                  <a:cs typeface="Segoe UI Light" panose="020B0502040204020203" pitchFamily="34" charset="0"/>
                </a:rPr>
                <a:t>DropBox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FTP</a:t>
              </a:r>
            </a:p>
          </p:txBody>
        </p:sp>
      </p:grpSp>
      <p:sp>
        <p:nvSpPr>
          <p:cNvPr id="17" name="Title 16"/>
          <p:cNvSpPr>
            <a:spLocks noGrp="1"/>
          </p:cNvSpPr>
          <p:nvPr>
            <p:ph type="title"/>
          </p:nvPr>
        </p:nvSpPr>
        <p:spPr/>
        <p:txBody>
          <a:bodyPr/>
          <a:lstStyle/>
          <a:p>
            <a:r>
              <a:rPr lang="pt-BR" dirty="0" err="1">
                <a:solidFill>
                  <a:schemeClr val="bg1"/>
                </a:solidFill>
              </a:rPr>
              <a:t>Source</a:t>
            </a:r>
            <a:r>
              <a:rPr lang="pt-BR" dirty="0">
                <a:solidFill>
                  <a:schemeClr val="bg1"/>
                </a:solidFill>
              </a:rPr>
              <a:t> </a:t>
            </a:r>
            <a:r>
              <a:rPr lang="pt-BR" dirty="0" err="1">
                <a:solidFill>
                  <a:schemeClr val="bg1"/>
                </a:solidFill>
              </a:rPr>
              <a:t>Control</a:t>
            </a:r>
            <a:endParaRPr lang="en-US" dirty="0">
              <a:solidFill>
                <a:schemeClr val="bg1"/>
              </a:solidFill>
            </a:endParaRPr>
          </a:p>
        </p:txBody>
      </p:sp>
    </p:spTree>
    <p:extLst>
      <p:ext uri="{BB962C8B-B14F-4D97-AF65-F5344CB8AC3E}">
        <p14:creationId xmlns:p14="http://schemas.microsoft.com/office/powerpoint/2010/main" val="1927887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err="1">
                <a:solidFill>
                  <a:schemeClr val="bg1"/>
                </a:solidFill>
              </a:rPr>
              <a:t>Deployments</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919023" y="939432"/>
            <a:ext cx="10091878" cy="5100935"/>
          </a:xfrm>
          <a:prstGeom prst="rect">
            <a:avLst/>
          </a:prstGeom>
        </p:spPr>
      </p:pic>
    </p:spTree>
    <p:extLst>
      <p:ext uri="{BB962C8B-B14F-4D97-AF65-F5344CB8AC3E}">
        <p14:creationId xmlns:p14="http://schemas.microsoft.com/office/powerpoint/2010/main" val="2239369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a:t>Deployment Avançado</a:t>
            </a:r>
            <a:endParaRPr lang="en-US" dirty="0"/>
          </a:p>
        </p:txBody>
      </p:sp>
      <p:sp>
        <p:nvSpPr>
          <p:cNvPr id="4" name="Content Placeholder 3"/>
          <p:cNvSpPr>
            <a:spLocks noGrp="1"/>
          </p:cNvSpPr>
          <p:nvPr>
            <p:ph sz="quarter" idx="10"/>
          </p:nvPr>
        </p:nvSpPr>
        <p:spPr/>
        <p:txBody>
          <a:bodyPr/>
          <a:lstStyle/>
          <a:p>
            <a:r>
              <a:rPr lang="en-US" dirty="0"/>
              <a:t>KUDU</a:t>
            </a:r>
          </a:p>
          <a:p>
            <a:r>
              <a:rPr lang="en-US" dirty="0"/>
              <a:t>Azure Websites Migration Assistant</a:t>
            </a:r>
          </a:p>
          <a:p>
            <a:r>
              <a:rPr lang="en-US" dirty="0"/>
              <a:t>Website Slots</a:t>
            </a:r>
          </a:p>
          <a:p>
            <a:pPr lvl="1"/>
            <a:r>
              <a:rPr lang="en-US" dirty="0" err="1"/>
              <a:t>Publicação</a:t>
            </a:r>
            <a:r>
              <a:rPr lang="en-US" dirty="0"/>
              <a:t> </a:t>
            </a:r>
            <a:r>
              <a:rPr lang="en-US" dirty="0" err="1"/>
              <a:t>em</a:t>
            </a:r>
            <a:r>
              <a:rPr lang="en-US" dirty="0"/>
              <a:t> Staging</a:t>
            </a:r>
          </a:p>
          <a:p>
            <a:endParaRPr lang="en-US" dirty="0"/>
          </a:p>
        </p:txBody>
      </p:sp>
    </p:spTree>
    <p:extLst>
      <p:ext uri="{BB962C8B-B14F-4D97-AF65-F5344CB8AC3E}">
        <p14:creationId xmlns:p14="http://schemas.microsoft.com/office/powerpoint/2010/main" val="1773990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Deployment </a:t>
            </a:r>
            <a:r>
              <a:rPr lang="en-US" dirty="0" err="1"/>
              <a:t>Avançado</a:t>
            </a:r>
            <a:endParaRPr lang="en-US" dirty="0"/>
          </a:p>
        </p:txBody>
      </p:sp>
      <p:sp>
        <p:nvSpPr>
          <p:cNvPr id="7" name="Web Site"/>
          <p:cNvSpPr/>
          <p:nvPr/>
        </p:nvSpPr>
        <p:spPr>
          <a:xfrm>
            <a:off x="587829" y="1649186"/>
            <a:ext cx="3102428" cy="2530928"/>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Azure Website</a:t>
            </a:r>
          </a:p>
        </p:txBody>
      </p:sp>
      <p:sp>
        <p:nvSpPr>
          <p:cNvPr id="9" name="IDE"/>
          <p:cNvSpPr/>
          <p:nvPr/>
        </p:nvSpPr>
        <p:spPr>
          <a:xfrm>
            <a:off x="9846129" y="4180114"/>
            <a:ext cx="1790700" cy="19594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IDE</a:t>
            </a:r>
          </a:p>
        </p:txBody>
      </p:sp>
      <p:sp>
        <p:nvSpPr>
          <p:cNvPr id="10" name="Source Control Provider"/>
          <p:cNvSpPr/>
          <p:nvPr/>
        </p:nvSpPr>
        <p:spPr>
          <a:xfrm>
            <a:off x="7315200" y="1763486"/>
            <a:ext cx="2188029" cy="1877785"/>
          </a:xfrm>
          <a:prstGeom prst="snip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Source Control Provider</a:t>
            </a:r>
          </a:p>
        </p:txBody>
      </p:sp>
      <p:sp>
        <p:nvSpPr>
          <p:cNvPr id="26" name="Step 4 Arrow I"/>
          <p:cNvSpPr/>
          <p:nvPr/>
        </p:nvSpPr>
        <p:spPr>
          <a:xfrm>
            <a:off x="7261553" y="3722914"/>
            <a:ext cx="985506" cy="981824"/>
          </a:xfrm>
          <a:custGeom>
            <a:avLst/>
            <a:gdLst>
              <a:gd name="connsiteX0" fmla="*/ 674133 w 985506"/>
              <a:gd name="connsiteY0" fmla="*/ 0 h 981824"/>
              <a:gd name="connsiteX1" fmla="*/ 984376 w 985506"/>
              <a:gd name="connsiteY1" fmla="*/ 440872 h 981824"/>
              <a:gd name="connsiteX2" fmla="*/ 576161 w 985506"/>
              <a:gd name="connsiteY2" fmla="*/ 979715 h 981824"/>
              <a:gd name="connsiteX3" fmla="*/ 4661 w 985506"/>
              <a:gd name="connsiteY3" fmla="*/ 604157 h 981824"/>
              <a:gd name="connsiteX4" fmla="*/ 265918 w 985506"/>
              <a:gd name="connsiteY4" fmla="*/ 16329 h 98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506" h="981824">
                <a:moveTo>
                  <a:pt x="674133" y="0"/>
                </a:moveTo>
                <a:cubicBezTo>
                  <a:pt x="837419" y="138793"/>
                  <a:pt x="1000705" y="277586"/>
                  <a:pt x="984376" y="440872"/>
                </a:cubicBezTo>
                <a:cubicBezTo>
                  <a:pt x="968047" y="604158"/>
                  <a:pt x="739447" y="952501"/>
                  <a:pt x="576161" y="979715"/>
                </a:cubicBezTo>
                <a:cubicBezTo>
                  <a:pt x="412875" y="1006929"/>
                  <a:pt x="56368" y="764721"/>
                  <a:pt x="4661" y="604157"/>
                </a:cubicBezTo>
                <a:cubicBezTo>
                  <a:pt x="-47046" y="443593"/>
                  <a:pt x="350282" y="136072"/>
                  <a:pt x="265918" y="16329"/>
                </a:cubicBezTo>
              </a:path>
            </a:pathLst>
          </a:cu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8" name="Step 3 Box I"/>
          <p:cNvSpPr/>
          <p:nvPr/>
        </p:nvSpPr>
        <p:spPr>
          <a:xfrm>
            <a:off x="898071" y="4180114"/>
            <a:ext cx="2481943" cy="128995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Staged Slot</a:t>
            </a:r>
          </a:p>
        </p:txBody>
      </p:sp>
      <p:cxnSp>
        <p:nvCxnSpPr>
          <p:cNvPr id="18" name="Step 2 Arrow II"/>
          <p:cNvCxnSpPr/>
          <p:nvPr/>
        </p:nvCxnSpPr>
        <p:spPr>
          <a:xfrm flipH="1">
            <a:off x="3812722" y="2702378"/>
            <a:ext cx="3339192"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ep 2 Arrow I"/>
          <p:cNvCxnSpPr/>
          <p:nvPr/>
        </p:nvCxnSpPr>
        <p:spPr>
          <a:xfrm flipH="1" flipV="1">
            <a:off x="8980715" y="3771900"/>
            <a:ext cx="702128" cy="898071"/>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ep 1 Arrow I"/>
          <p:cNvCxnSpPr/>
          <p:nvPr/>
        </p:nvCxnSpPr>
        <p:spPr>
          <a:xfrm flipV="1">
            <a:off x="3820886" y="2702378"/>
            <a:ext cx="3331028"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ep 5 Arrow I"/>
          <p:cNvCxnSpPr/>
          <p:nvPr/>
        </p:nvCxnSpPr>
        <p:spPr>
          <a:xfrm flipV="1">
            <a:off x="3600450" y="2914650"/>
            <a:ext cx="3615593" cy="1910442"/>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ep 6 Arrow I"/>
          <p:cNvCxnSpPr/>
          <p:nvPr/>
        </p:nvCxnSpPr>
        <p:spPr>
          <a:xfrm flipH="1">
            <a:off x="3641285" y="2914650"/>
            <a:ext cx="3510629" cy="19104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ep 7 Arrow I"/>
          <p:cNvCxnSpPr/>
          <p:nvPr/>
        </p:nvCxnSpPr>
        <p:spPr>
          <a:xfrm flipH="1">
            <a:off x="3820887" y="2702378"/>
            <a:ext cx="3331027" cy="212272"/>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8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12"/>
                                        </p:tgtEl>
                                      </p:cBhvr>
                                    </p:animEffect>
                                    <p:set>
                                      <p:cBhvr>
                                        <p:cTn id="12" dur="1" fill="hold">
                                          <p:stCondLst>
                                            <p:cond delay="249"/>
                                          </p:stCondLst>
                                        </p:cTn>
                                        <p:tgtEl>
                                          <p:spTgt spid="12"/>
                                        </p:tgtEl>
                                        <p:attrNameLst>
                                          <p:attrName>style.visibility</p:attrName>
                                        </p:attrNameLst>
                                      </p:cBhvr>
                                      <p:to>
                                        <p:strVal val="hidden"/>
                                      </p:to>
                                    </p:set>
                                  </p:childTnLst>
                                </p:cTn>
                              </p:par>
                              <p:par>
                                <p:cTn id="13" presetID="10" presetClass="entr" presetSubtype="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18"/>
                                        </p:tgtEl>
                                      </p:cBhvr>
                                    </p:animEffect>
                                    <p:set>
                                      <p:cBhvr>
                                        <p:cTn id="23" dur="1" fill="hold">
                                          <p:stCondLst>
                                            <p:cond delay="249"/>
                                          </p:stCondLst>
                                        </p:cTn>
                                        <p:tgtEl>
                                          <p:spTgt spid="1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50" fill="hold"/>
                                        <p:tgtEl>
                                          <p:spTgt spid="14"/>
                                        </p:tgtEl>
                                        <p:attrNameLst>
                                          <p:attrName>stroke.color</p:attrName>
                                        </p:attrNameLst>
                                      </p:cBhvr>
                                      <p:to>
                                        <a:srgbClr val="FF0000"/>
                                      </p:to>
                                    </p:animClr>
                                    <p:set>
                                      <p:cBhvr>
                                        <p:cTn id="41" dur="250" fill="hold"/>
                                        <p:tgtEl>
                                          <p:spTgt spid="14"/>
                                        </p:tgtEl>
                                        <p:attrNameLst>
                                          <p:attrName>stroke.on</p:attrName>
                                        </p:attrNameLst>
                                      </p:cBhvr>
                                      <p:to>
                                        <p:strVal val="true"/>
                                      </p:to>
                                    </p:set>
                                  </p:childTnLst>
                                </p:cTn>
                              </p:par>
                              <p:par>
                                <p:cTn id="42" presetID="10" presetClass="exit" presetSubtype="0" fill="hold" nodeType="withEffect">
                                  <p:stCondLst>
                                    <p:cond delay="0"/>
                                  </p:stCondLst>
                                  <p:childTnLst>
                                    <p:animEffect transition="out" filter="fade">
                                      <p:cBhvr>
                                        <p:cTn id="43" dur="250"/>
                                        <p:tgtEl>
                                          <p:spTgt spid="27"/>
                                        </p:tgtEl>
                                      </p:cBhvr>
                                    </p:animEffect>
                                    <p:set>
                                      <p:cBhvr>
                                        <p:cTn id="44" dur="1" fill="hold">
                                          <p:stCondLst>
                                            <p:cond delay="249"/>
                                          </p:stCondLst>
                                        </p:cTn>
                                        <p:tgtEl>
                                          <p:spTgt spid="27"/>
                                        </p:tgtEl>
                                        <p:attrNameLst>
                                          <p:attrName>style.visibility</p:attrName>
                                        </p:attrNameLst>
                                      </p:cBhvr>
                                      <p:to>
                                        <p:strVal val="hidden"/>
                                      </p:to>
                                    </p:set>
                                  </p:childTnLst>
                                </p:cTn>
                              </p:par>
                              <p:par>
                                <p:cTn id="45" presetID="10" presetClass="entr" presetSubtype="0" fill="hold" nodeType="withEffect">
                                  <p:stCondLst>
                                    <p:cond delay="25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50" fill="hold"/>
                                        <p:tgtEl>
                                          <p:spTgt spid="26"/>
                                        </p:tgtEl>
                                        <p:attrNameLst>
                                          <p:attrName>stroke.color</p:attrName>
                                        </p:attrNameLst>
                                      </p:cBhvr>
                                      <p:to>
                                        <a:srgbClr val="FF0000"/>
                                      </p:to>
                                    </p:animClr>
                                    <p:set>
                                      <p:cBhvr>
                                        <p:cTn id="52" dur="250" fill="hold"/>
                                        <p:tgtEl>
                                          <p:spTgt spid="26"/>
                                        </p:tgtEl>
                                        <p:attrNameLst>
                                          <p:attrName>stroke.on</p:attrName>
                                        </p:attrNameLst>
                                      </p:cBhvr>
                                      <p:to>
                                        <p:strVal val="true"/>
                                      </p:to>
                                    </p:set>
                                  </p:childTnLst>
                                </p:cTn>
                              </p:par>
                              <p:par>
                                <p:cTn id="53" presetID="10" presetClass="exit" presetSubtype="0" fill="hold" nodeType="withEffect">
                                  <p:stCondLst>
                                    <p:cond delay="0"/>
                                  </p:stCondLst>
                                  <p:childTnLst>
                                    <p:animEffect transition="out" filter="fade">
                                      <p:cBhvr>
                                        <p:cTn id="54" dur="250"/>
                                        <p:tgtEl>
                                          <p:spTgt spid="33"/>
                                        </p:tgtEl>
                                      </p:cBhvr>
                                    </p:animEffect>
                                    <p:set>
                                      <p:cBhvr>
                                        <p:cTn id="55" dur="1" fill="hold">
                                          <p:stCondLst>
                                            <p:cond delay="249"/>
                                          </p:stCondLst>
                                        </p:cTn>
                                        <p:tgtEl>
                                          <p:spTgt spid="33"/>
                                        </p:tgtEl>
                                        <p:attrNameLst>
                                          <p:attrName>style.visibility</p:attrName>
                                        </p:attrNameLst>
                                      </p:cBhvr>
                                      <p:to>
                                        <p:strVal val="hidden"/>
                                      </p:to>
                                    </p:set>
                                  </p:childTnLst>
                                </p:cTn>
                              </p:par>
                              <p:par>
                                <p:cTn id="56" presetID="10" presetClass="entr" presetSubtype="0" fill="hold" nodeType="withEffect">
                                  <p:stCondLst>
                                    <p:cond delay="25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 Deployment</a:t>
            </a:r>
            <a:br>
              <a:rPr lang="en-US" dirty="0"/>
            </a:br>
            <a:r>
              <a:rPr lang="en-US" dirty="0" err="1"/>
              <a:t>WebDeploy</a:t>
            </a:r>
            <a:r>
              <a:rPr lang="en-US" dirty="0"/>
              <a:t> Deployment</a:t>
            </a:r>
            <a:br>
              <a:rPr lang="en-US" dirty="0"/>
            </a:br>
            <a:r>
              <a:rPr lang="en-US" dirty="0"/>
              <a:t>Continuous Integration Deployment</a:t>
            </a:r>
          </a:p>
        </p:txBody>
      </p:sp>
    </p:spTree>
    <p:extLst>
      <p:ext uri="{BB962C8B-B14F-4D97-AF65-F5344CB8AC3E}">
        <p14:creationId xmlns:p14="http://schemas.microsoft.com/office/powerpoint/2010/main" val="246124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66750" y="182563"/>
            <a:ext cx="11525250" cy="1063625"/>
          </a:xfrm>
        </p:spPr>
        <p:txBody>
          <a:bodyPr/>
          <a:lstStyle/>
          <a:p>
            <a:r>
              <a:rPr lang="en-US" dirty="0" err="1"/>
              <a:t>WebDeploy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19" y="731520"/>
            <a:ext cx="5930163" cy="5505994"/>
          </a:xfrm>
          <a:prstGeom prst="rect">
            <a:avLst/>
          </a:prstGeom>
        </p:spPr>
      </p:pic>
    </p:spTree>
    <p:extLst>
      <p:ext uri="{BB962C8B-B14F-4D97-AF65-F5344CB8AC3E}">
        <p14:creationId xmlns:p14="http://schemas.microsoft.com/office/powerpoint/2010/main" val="2913959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a:t>Deployment Slots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7254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354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Light" panose="020B0502040204020203" pitchFamily="34" charset="0"/>
              <a:cs typeface="Segoe UI Light" panose="020B0502040204020203" pitchFamily="34" charset="0"/>
            </a:endParaRPr>
          </a:p>
        </p:txBody>
      </p:sp>
      <p:sp>
        <p:nvSpPr>
          <p:cNvPr id="26" name="TextBox 25"/>
          <p:cNvSpPr txBox="1"/>
          <p:nvPr/>
        </p:nvSpPr>
        <p:spPr>
          <a:xfrm>
            <a:off x="5650915" y="2162275"/>
            <a:ext cx="1229382" cy="362072"/>
          </a:xfrm>
          <a:prstGeom prst="rect">
            <a:avLst/>
          </a:prstGeom>
          <a:noFill/>
        </p:spPr>
        <p:txBody>
          <a:bodyPr wrap="square" rtlCol="0">
            <a:spAutoFit/>
          </a:bodyPr>
          <a:lstStyle/>
          <a:p>
            <a:r>
              <a:rPr lang="en-US" sz="1765" dirty="0">
                <a:solidFill>
                  <a:schemeClr val="bg1"/>
                </a:solidFill>
                <a:latin typeface="Segoe UI Light" panose="020B0502040204020203" pitchFamily="34" charset="0"/>
                <a:cs typeface="Segoe UI Light" panose="020B0502040204020203" pitchFamily="34" charset="0"/>
              </a:rPr>
              <a:t>swap</a:t>
            </a:r>
          </a:p>
        </p:txBody>
      </p:sp>
      <p:pic>
        <p:nvPicPr>
          <p:cNvPr id="27" name="Picture 26"/>
          <p:cNvPicPr>
            <a:picLocks noChangeAspect="1"/>
          </p:cNvPicPr>
          <p:nvPr/>
        </p:nvPicPr>
        <p:blipFill>
          <a:blip r:embed="rId3">
            <a:biLevel thresh="25000"/>
          </a:blip>
          <a:stretch>
            <a:fillRect/>
          </a:stretch>
        </p:blipFill>
        <p:spPr>
          <a:xfrm>
            <a:off x="4070753" y="2088634"/>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6616960" y="1461149"/>
            <a:ext cx="877161" cy="871427"/>
          </a:xfrm>
          <a:prstGeom prst="rect">
            <a:avLst/>
          </a:prstGeom>
        </p:spPr>
      </p:pic>
      <p:pic>
        <p:nvPicPr>
          <p:cNvPr id="29" name="Picture 28"/>
          <p:cNvPicPr>
            <a:picLocks noChangeAspect="1"/>
          </p:cNvPicPr>
          <p:nvPr/>
        </p:nvPicPr>
        <p:blipFill>
          <a:blip r:embed="rId4"/>
          <a:stretch>
            <a:fillRect/>
          </a:stretch>
        </p:blipFill>
        <p:spPr>
          <a:xfrm rot="1315097">
            <a:off x="5017926" y="1698074"/>
            <a:ext cx="1529021" cy="992723"/>
          </a:xfrm>
          <a:prstGeom prst="rect">
            <a:avLst/>
          </a:prstGeom>
        </p:spPr>
      </p:pic>
      <p:sp>
        <p:nvSpPr>
          <p:cNvPr id="30" name="Title 2"/>
          <p:cNvSpPr txBox="1">
            <a:spLocks/>
          </p:cNvSpPr>
          <p:nvPr/>
        </p:nvSpPr>
        <p:spPr>
          <a:xfrm>
            <a:off x="0" y="367230"/>
            <a:ext cx="11640620" cy="537933"/>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endParaRPr lang="en-US" sz="4000" dirty="0">
              <a:latin typeface="Segoe UI Light" panose="020B0502040204020203" pitchFamily="34" charset="0"/>
              <a:cs typeface="Segoe UI Light" panose="020B0502040204020203" pitchFamily="34" charset="0"/>
            </a:endParaRPr>
          </a:p>
        </p:txBody>
      </p:sp>
      <p:sp>
        <p:nvSpPr>
          <p:cNvPr id="31" name="Rectangle 30"/>
          <p:cNvSpPr/>
          <p:nvPr/>
        </p:nvSpPr>
        <p:spPr>
          <a:xfrm>
            <a:off x="3207205" y="2343311"/>
            <a:ext cx="914032" cy="646331"/>
          </a:xfrm>
          <a:prstGeom prst="rect">
            <a:avLst/>
          </a:prstGeom>
        </p:spPr>
        <p:txBody>
          <a:bodyPr wrap="none">
            <a:spAutoFit/>
          </a:bodyPr>
          <a:lstStyle/>
          <a:p>
            <a:pPr algn="r"/>
            <a:r>
              <a:rPr lang="en-US" dirty="0">
                <a:solidFill>
                  <a:schemeClr val="bg1"/>
                </a:solidFill>
                <a:latin typeface="Segoe UI Light" panose="020B0502040204020203" pitchFamily="34" charset="0"/>
                <a:cs typeface="Segoe UI Light" panose="020B0502040204020203" pitchFamily="34" charset="0"/>
              </a:rPr>
              <a:t>Staging</a:t>
            </a:r>
            <a:br>
              <a:rPr lang="en-US" dirty="0">
                <a:solidFill>
                  <a:schemeClr val="bg1"/>
                </a:solidFill>
                <a:latin typeface="Segoe UI Light" panose="020B0502040204020203" pitchFamily="34" charset="0"/>
                <a:cs typeface="Segoe UI Light" panose="020B0502040204020203" pitchFamily="34" charset="0"/>
              </a:rPr>
            </a:br>
            <a:r>
              <a:rPr lang="en-US" dirty="0">
                <a:solidFill>
                  <a:schemeClr val="bg1"/>
                </a:solidFill>
                <a:latin typeface="Segoe UI Light" panose="020B0502040204020203" pitchFamily="34" charset="0"/>
                <a:cs typeface="Segoe UI Light" panose="020B0502040204020203" pitchFamily="34" charset="0"/>
              </a:rPr>
              <a:t>slot</a:t>
            </a:r>
          </a:p>
        </p:txBody>
      </p:sp>
      <p:sp>
        <p:nvSpPr>
          <p:cNvPr id="32" name="TextBox 31"/>
          <p:cNvSpPr txBox="1"/>
          <p:nvPr/>
        </p:nvSpPr>
        <p:spPr>
          <a:xfrm>
            <a:off x="7467348" y="1623466"/>
            <a:ext cx="1695819" cy="635559"/>
          </a:xfrm>
          <a:prstGeom prst="rect">
            <a:avLst/>
          </a:prstGeom>
          <a:noFill/>
        </p:spPr>
        <p:txBody>
          <a:bodyPr wrap="square" rtlCol="0">
            <a:spAutoFit/>
          </a:bodyPr>
          <a:lstStyle/>
          <a:p>
            <a:r>
              <a:rPr lang="en-US" sz="1765" dirty="0">
                <a:solidFill>
                  <a:schemeClr val="bg1"/>
                </a:solidFill>
                <a:latin typeface="Segoe UI Light" panose="020B0502040204020203" pitchFamily="34" charset="0"/>
                <a:cs typeface="Segoe UI Light" panose="020B0502040204020203" pitchFamily="34" charset="0"/>
              </a:rPr>
              <a:t>Production </a:t>
            </a:r>
          </a:p>
          <a:p>
            <a:r>
              <a:rPr lang="en-US" sz="1765" dirty="0">
                <a:solidFill>
                  <a:schemeClr val="bg1"/>
                </a:solidFill>
                <a:latin typeface="Segoe UI Light" panose="020B0502040204020203" pitchFamily="34" charset="0"/>
                <a:cs typeface="Segoe UI Light" panose="020B0502040204020203" pitchFamily="34" charset="0"/>
              </a:rPr>
              <a:t>slot</a:t>
            </a:r>
          </a:p>
        </p:txBody>
      </p:sp>
      <p:sp>
        <p:nvSpPr>
          <p:cNvPr id="2" name="TextBox 1"/>
          <p:cNvSpPr txBox="1"/>
          <p:nvPr/>
        </p:nvSpPr>
        <p:spPr>
          <a:xfrm>
            <a:off x="2553419" y="4485736"/>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
        <p:nvSpPr>
          <p:cNvPr id="33" name="Content Placeholder 3"/>
          <p:cNvSpPr txBox="1">
            <a:spLocks/>
          </p:cNvSpPr>
          <p:nvPr/>
        </p:nvSpPr>
        <p:spPr>
          <a:xfrm>
            <a:off x="2541531" y="3605787"/>
            <a:ext cx="9544076" cy="3364351"/>
          </a:xfrm>
          <a:prstGeom prst="rect">
            <a:avLst/>
          </a:prstGeom>
        </p:spPr>
        <p:txBody>
          <a:bodyPr/>
          <a:lstStyle>
            <a:lvl1pPr marL="336076" marR="0" indent="-336076"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3920"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indent="0">
              <a:lnSpc>
                <a:spcPct val="75000"/>
              </a:lnSpc>
              <a:spcBef>
                <a:spcPts val="0"/>
              </a:spcBef>
              <a:buNone/>
            </a:pPr>
            <a:r>
              <a:rPr lang="en-US" sz="2800" dirty="0">
                <a:solidFill>
                  <a:schemeClr val="tx1"/>
                </a:solidFill>
                <a:latin typeface="Segoe UI Light" panose="020B0502040204020203" pitchFamily="34" charset="0"/>
                <a:cs typeface="Segoe UI Light" panose="020B0502040204020203" pitchFamily="34" charset="0"/>
              </a:rPr>
              <a:t>Streamline dev, test and production deployment workflow</a:t>
            </a:r>
            <a:br>
              <a:rPr lang="en-US" sz="2800" dirty="0">
                <a:solidFill>
                  <a:schemeClr val="tx1"/>
                </a:solidFill>
                <a:latin typeface="Segoe UI Light" panose="020B0502040204020203" pitchFamily="34" charset="0"/>
                <a:cs typeface="Segoe UI Light" panose="020B0502040204020203" pitchFamily="34" charset="0"/>
              </a:rPr>
            </a:b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Swap staging and production with zero downtime</a:t>
            </a: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Instantaneous rollback to previous “last known good site”</a:t>
            </a:r>
          </a:p>
          <a:p>
            <a:pPr marL="0" indent="0">
              <a:lnSpc>
                <a:spcPct val="75000"/>
              </a:lnSpc>
              <a:buNone/>
            </a:pP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latin typeface="Segoe UI Light" panose="020B0502040204020203" pitchFamily="34" charset="0"/>
                <a:cs typeface="Segoe UI Light" panose="020B0502040204020203" pitchFamily="34" charset="0"/>
              </a:rPr>
              <a:t>Enables A/B testing, continuous deployment, staged publishing and much more</a:t>
            </a:r>
            <a:br>
              <a:rPr lang="en-US" sz="2800" dirty="0">
                <a:solidFill>
                  <a:schemeClr val="tx1"/>
                </a:solidFill>
                <a:latin typeface="Segoe UI Light" panose="020B0502040204020203" pitchFamily="34" charset="0"/>
                <a:cs typeface="Segoe UI Light" panose="020B0502040204020203" pitchFamily="34" charset="0"/>
              </a:rPr>
            </a:b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4947914" y="1014555"/>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Web App</a:t>
            </a:r>
          </a:p>
        </p:txBody>
      </p:sp>
      <p:sp>
        <p:nvSpPr>
          <p:cNvPr id="13" name="TextBox 12"/>
          <p:cNvSpPr txBox="1"/>
          <p:nvPr/>
        </p:nvSpPr>
        <p:spPr>
          <a:xfrm>
            <a:off x="1051120" y="3897171"/>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Web App</a:t>
            </a:r>
          </a:p>
        </p:txBody>
      </p:sp>
      <p:sp>
        <p:nvSpPr>
          <p:cNvPr id="14" name="Flowchart: Alternate Process 13"/>
          <p:cNvSpPr/>
          <p:nvPr/>
        </p:nvSpPr>
        <p:spPr>
          <a:xfrm>
            <a:off x="3001818" y="1357740"/>
            <a:ext cx="5865091" cy="1773381"/>
          </a:xfrm>
          <a:prstGeom prst="flowChartAlternateProcess">
            <a:avLst/>
          </a:prstGeom>
          <a:noFill/>
          <a:ln w="1270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normAutofit/>
          </a:bodyPr>
          <a:lstStyle/>
          <a:p>
            <a:r>
              <a:rPr lang="en-US" dirty="0">
                <a:solidFill>
                  <a:schemeClr val="bg1"/>
                </a:solidFill>
              </a:rPr>
              <a:t>Deployment Slots</a:t>
            </a:r>
          </a:p>
        </p:txBody>
      </p:sp>
    </p:spTree>
    <p:extLst>
      <p:ext uri="{BB962C8B-B14F-4D97-AF65-F5344CB8AC3E}">
        <p14:creationId xmlns:p14="http://schemas.microsoft.com/office/powerpoint/2010/main" val="1593095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9" name="Picture 48"/>
          <p:cNvPicPr>
            <a:picLocks noChangeAspect="1"/>
          </p:cNvPicPr>
          <p:nvPr/>
        </p:nvPicPr>
        <p:blipFill>
          <a:blip r:embed="rId2"/>
          <a:stretch>
            <a:fillRect/>
          </a:stretch>
        </p:blipFill>
        <p:spPr>
          <a:xfrm>
            <a:off x="1971711" y="672071"/>
            <a:ext cx="9420190" cy="6090299"/>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a:solidFill>
                  <a:srgbClr val="FFFFFF"/>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6"/>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rgbClr val="FFFFFF"/>
                </a:solidFill>
                <a:latin typeface="Segoe UI Light" panose="020B0502040204020203" pitchFamily="34" charset="0"/>
                <a:cs typeface="Segoe UI Light" panose="020B0502040204020203" pitchFamily="34" charset="0"/>
              </a:rPr>
              <a:t>Web App</a:t>
            </a:r>
          </a:p>
          <a:p>
            <a:endParaRPr lang="en-US" sz="2800" dirty="0">
              <a:solidFill>
                <a:srgbClr val="FFFFFF"/>
              </a:solidFill>
              <a:latin typeface="Segoe UI Light" panose="020B0502040204020203" pitchFamily="34" charset="0"/>
              <a:cs typeface="Segoe UI Light" panose="020B0502040204020203" pitchFamily="34" charset="0"/>
            </a:endParaRPr>
          </a:p>
        </p:txBody>
      </p:sp>
      <p:pic>
        <p:nvPicPr>
          <p:cNvPr id="42" name="Picture 41"/>
          <p:cNvPicPr>
            <a:picLocks noChangeAspect="1"/>
          </p:cNvPicPr>
          <p:nvPr/>
        </p:nvPicPr>
        <p:blipFill>
          <a:blip r:embed="rId17"/>
          <a:stretch>
            <a:fillRect/>
          </a:stretch>
        </p:blipFill>
        <p:spPr>
          <a:xfrm>
            <a:off x="8326480" y="267557"/>
            <a:ext cx="3327976" cy="2148255"/>
          </a:xfrm>
          <a:prstGeom prst="rect">
            <a:avLst/>
          </a:prstGeom>
        </p:spPr>
      </p:pic>
      <p:pic>
        <p:nvPicPr>
          <p:cNvPr id="34" name="Picture 33"/>
          <p:cNvPicPr>
            <a:picLocks noChangeAspect="1"/>
          </p:cNvPicPr>
          <p:nvPr/>
        </p:nvPicPr>
        <p:blipFill>
          <a:blip r:embed="rId18"/>
          <a:stretch>
            <a:fillRect/>
          </a:stretch>
        </p:blipFill>
        <p:spPr>
          <a:xfrm>
            <a:off x="6578741" y="1703709"/>
            <a:ext cx="2761520" cy="4105186"/>
          </a:xfrm>
          <a:prstGeom prst="rect">
            <a:avLst/>
          </a:prstGeom>
        </p:spPr>
      </p:pic>
      <p:grpSp>
        <p:nvGrpSpPr>
          <p:cNvPr id="43" name="Group 42"/>
          <p:cNvGrpSpPr/>
          <p:nvPr/>
        </p:nvGrpSpPr>
        <p:grpSpPr>
          <a:xfrm>
            <a:off x="6585323" y="1696450"/>
            <a:ext cx="2771287" cy="4119704"/>
            <a:chOff x="6722970" y="1674257"/>
            <a:chExt cx="2780259" cy="4133042"/>
          </a:xfrm>
        </p:grpSpPr>
        <p:pic>
          <p:nvPicPr>
            <p:cNvPr id="47" name="Picture 46"/>
            <p:cNvPicPr>
              <a:picLocks noChangeAspect="1"/>
            </p:cNvPicPr>
            <p:nvPr/>
          </p:nvPicPr>
          <p:blipFill>
            <a:blip r:embed="rId19"/>
            <a:stretch>
              <a:fillRect/>
            </a:stretch>
          </p:blipFill>
          <p:spPr>
            <a:xfrm>
              <a:off x="6722970" y="1674257"/>
              <a:ext cx="2780259" cy="4133042"/>
            </a:xfrm>
            <a:prstGeom prst="rect">
              <a:avLst/>
            </a:prstGeom>
          </p:spPr>
        </p:pic>
        <p:pic>
          <p:nvPicPr>
            <p:cNvPr id="48" name="Picture 47"/>
            <p:cNvPicPr>
              <a:picLocks noChangeAspect="1"/>
            </p:cNvPicPr>
            <p:nvPr/>
          </p:nvPicPr>
          <p:blipFill>
            <a:blip r:embed="rId20"/>
            <a:stretch>
              <a:fillRect/>
            </a:stretch>
          </p:blipFill>
          <p:spPr>
            <a:xfrm>
              <a:off x="7470523" y="3260826"/>
              <a:ext cx="979669" cy="1295431"/>
            </a:xfrm>
            <a:prstGeom prst="rect">
              <a:avLst/>
            </a:prstGeom>
          </p:spPr>
        </p:pic>
      </p:grpSp>
      <p:grpSp>
        <p:nvGrpSpPr>
          <p:cNvPr id="55" name="Group 54"/>
          <p:cNvGrpSpPr/>
          <p:nvPr/>
        </p:nvGrpSpPr>
        <p:grpSpPr>
          <a:xfrm>
            <a:off x="7825002" y="678670"/>
            <a:ext cx="2771287" cy="4119704"/>
            <a:chOff x="6772558" y="1785830"/>
            <a:chExt cx="2780259" cy="4133042"/>
          </a:xfrm>
        </p:grpSpPr>
        <p:pic>
          <p:nvPicPr>
            <p:cNvPr id="59" name="Picture 58"/>
            <p:cNvPicPr>
              <a:picLocks noChangeAspect="1"/>
            </p:cNvPicPr>
            <p:nvPr/>
          </p:nvPicPr>
          <p:blipFill>
            <a:blip r:embed="rId19"/>
            <a:stretch>
              <a:fillRect/>
            </a:stretch>
          </p:blipFill>
          <p:spPr>
            <a:xfrm>
              <a:off x="6772558" y="1785830"/>
              <a:ext cx="2780259" cy="4133042"/>
            </a:xfrm>
            <a:prstGeom prst="rect">
              <a:avLst/>
            </a:prstGeom>
          </p:spPr>
        </p:pic>
        <p:pic>
          <p:nvPicPr>
            <p:cNvPr id="60" name="Picture 59"/>
            <p:cNvPicPr>
              <a:picLocks noChangeAspect="1"/>
            </p:cNvPicPr>
            <p:nvPr/>
          </p:nvPicPr>
          <p:blipFill>
            <a:blip r:embed="rId20"/>
            <a:stretch>
              <a:fillRect/>
            </a:stretch>
          </p:blipFill>
          <p:spPr>
            <a:xfrm>
              <a:off x="7521854" y="3365444"/>
              <a:ext cx="979669" cy="1295431"/>
            </a:xfrm>
            <a:prstGeom prst="rect">
              <a:avLst/>
            </a:prstGeom>
          </p:spPr>
        </p:pic>
      </p:grpSp>
      <p:grpSp>
        <p:nvGrpSpPr>
          <p:cNvPr id="44" name="Group 43"/>
          <p:cNvGrpSpPr/>
          <p:nvPr/>
        </p:nvGrpSpPr>
        <p:grpSpPr>
          <a:xfrm>
            <a:off x="4971099" y="490524"/>
            <a:ext cx="2775838" cy="4134755"/>
            <a:chOff x="3719625" y="-351356"/>
            <a:chExt cx="2775838" cy="4134755"/>
          </a:xfrm>
        </p:grpSpPr>
        <p:pic>
          <p:nvPicPr>
            <p:cNvPr id="45" name="Picture 44"/>
            <p:cNvPicPr>
              <a:picLocks noChangeAspect="1"/>
            </p:cNvPicPr>
            <p:nvPr/>
          </p:nvPicPr>
          <p:blipFill>
            <a:blip r:embed="rId21"/>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grpSp>
        <p:nvGrpSpPr>
          <p:cNvPr id="52" name="Group 51"/>
          <p:cNvGrpSpPr/>
          <p:nvPr/>
        </p:nvGrpSpPr>
        <p:grpSpPr>
          <a:xfrm>
            <a:off x="3761580" y="-2279173"/>
            <a:ext cx="2771287" cy="4119704"/>
            <a:chOff x="6772558" y="1794152"/>
            <a:chExt cx="2780259" cy="4133042"/>
          </a:xfrm>
        </p:grpSpPr>
        <p:pic>
          <p:nvPicPr>
            <p:cNvPr id="53" name="Picture 52"/>
            <p:cNvPicPr>
              <a:picLocks noChangeAspect="1"/>
            </p:cNvPicPr>
            <p:nvPr/>
          </p:nvPicPr>
          <p:blipFill>
            <a:blip r:embed="rId19"/>
            <a:stretch>
              <a:fillRect/>
            </a:stretch>
          </p:blipFill>
          <p:spPr>
            <a:xfrm>
              <a:off x="6772558" y="1794152"/>
              <a:ext cx="2780259" cy="4133042"/>
            </a:xfrm>
            <a:prstGeom prst="rect">
              <a:avLst/>
            </a:prstGeom>
          </p:spPr>
        </p:pic>
        <p:pic>
          <p:nvPicPr>
            <p:cNvPr id="54" name="Picture 53"/>
            <p:cNvPicPr>
              <a:picLocks noChangeAspect="1"/>
            </p:cNvPicPr>
            <p:nvPr/>
          </p:nvPicPr>
          <p:blipFill>
            <a:blip r:embed="rId20"/>
            <a:stretch>
              <a:fillRect/>
            </a:stretch>
          </p:blipFill>
          <p:spPr>
            <a:xfrm>
              <a:off x="7521854" y="3365444"/>
              <a:ext cx="979669" cy="1295431"/>
            </a:xfrm>
            <a:prstGeom prst="rect">
              <a:avLst/>
            </a:prstGeom>
          </p:spPr>
        </p:pic>
      </p:grpSp>
      <p:pic>
        <p:nvPicPr>
          <p:cNvPr id="51" name="Picture 50"/>
          <p:cNvPicPr>
            <a:picLocks noChangeAspect="1"/>
          </p:cNvPicPr>
          <p:nvPr/>
        </p:nvPicPr>
        <p:blipFill>
          <a:blip r:embed="rId22"/>
          <a:stretch>
            <a:fillRect/>
          </a:stretch>
        </p:blipFill>
        <p:spPr>
          <a:xfrm>
            <a:off x="3805413" y="473057"/>
            <a:ext cx="900012" cy="707152"/>
          </a:xfrm>
          <a:prstGeom prst="rect">
            <a:avLst/>
          </a:prstGeom>
        </p:spPr>
      </p:pic>
      <p:pic>
        <p:nvPicPr>
          <p:cNvPr id="50" name="Picture 49"/>
          <p:cNvPicPr>
            <a:picLocks noChangeAspect="1"/>
          </p:cNvPicPr>
          <p:nvPr/>
        </p:nvPicPr>
        <p:blipFill>
          <a:blip r:embed="rId23"/>
          <a:stretch>
            <a:fillRect/>
          </a:stretch>
        </p:blipFill>
        <p:spPr>
          <a:xfrm>
            <a:off x="6783951" y="2425449"/>
            <a:ext cx="587762" cy="477557"/>
          </a:xfrm>
          <a:prstGeom prst="rect">
            <a:avLst/>
          </a:prstGeom>
        </p:spPr>
      </p:pic>
    </p:spTree>
    <p:extLst>
      <p:ext uri="{BB962C8B-B14F-4D97-AF65-F5344CB8AC3E}">
        <p14:creationId xmlns:p14="http://schemas.microsoft.com/office/powerpoint/2010/main" val="178278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000"/>
                                        <p:tgtEl>
                                          <p:spTgt spid="49"/>
                                        </p:tgtEl>
                                      </p:cBhvr>
                                    </p:animEffect>
                                  </p:child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06705 -0.07986 L -0.11197 -0.09422 " pathEditMode="relative" rAng="0" ptsTypes="AA">
                                      <p:cBhvr>
                                        <p:cTn id="25" dur="2000" fill="hold"/>
                                        <p:tgtEl>
                                          <p:spTgt spid="44"/>
                                        </p:tgtEl>
                                        <p:attrNameLst>
                                          <p:attrName>ppt_x</p:attrName>
                                          <p:attrName>ppt_y</p:attrName>
                                        </p:attrNameLst>
                                      </p:cBhvr>
                                      <p:rCtr x="-2253" y="-718"/>
                                    </p:animMotion>
                                  </p:childTnLst>
                                </p:cTn>
                              </p:par>
                              <p:par>
                                <p:cTn id="26" presetID="10"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 presetClass="entr" presetSubtype="0" fill="hold" nodeType="withEffect">
                                  <p:stCondLst>
                                    <p:cond delay="175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1750"/>
                                  </p:stCondLst>
                                  <p:childTnLst>
                                    <p:set>
                                      <p:cBhvr>
                                        <p:cTn id="32" dur="1" fill="hold">
                                          <p:stCondLst>
                                            <p:cond delay="0"/>
                                          </p:stCondLst>
                                        </p:cTn>
                                        <p:tgtEl>
                                          <p:spTgt spid="51"/>
                                        </p:tgtEl>
                                        <p:attrNameLst>
                                          <p:attrName>style.visibility</p:attrName>
                                        </p:attrNameLst>
                                      </p:cBhvr>
                                      <p:to>
                                        <p:strVal val="visible"/>
                                      </p:to>
                                    </p:set>
                                  </p:childTnLst>
                                </p:cTn>
                              </p:par>
                              <p:par>
                                <p:cTn id="33" presetID="47" presetClass="entr" presetSubtype="0" fill="hold" nodeType="withEffect">
                                  <p:stCondLst>
                                    <p:cond delay="175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1" presetClass="exit" presetSubtype="0" fill="hold" nodeType="withEffect">
                                  <p:stCondLst>
                                    <p:cond delay="1750"/>
                                  </p:stCondLst>
                                  <p:childTnLst>
                                    <p:set>
                                      <p:cBhvr>
                                        <p:cTn id="39" dur="1" fill="hold">
                                          <p:stCondLst>
                                            <p:cond delay="0"/>
                                          </p:stCondLst>
                                        </p:cTn>
                                        <p:tgtEl>
                                          <p:spTgt spid="34"/>
                                        </p:tgtEl>
                                        <p:attrNameLst>
                                          <p:attrName>style.visibility</p:attrName>
                                        </p:attrNameLst>
                                      </p:cBhvr>
                                      <p:to>
                                        <p:strVal val="hidden"/>
                                      </p:to>
                                    </p:set>
                                  </p:childTnLst>
                                </p:cTn>
                              </p:par>
                              <p:par>
                                <p:cTn id="40" presetID="1" presetClass="entr" presetSubtype="0" fill="hold" nodeType="withEffect">
                                  <p:stCondLst>
                                    <p:cond delay="175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0"/>
                                        </p:tgtEl>
                                      </p:cBhvr>
                                    </p:animEffect>
                                    <p:set>
                                      <p:cBhvr>
                                        <p:cTn id="46" dur="1" fill="hold">
                                          <p:stCondLst>
                                            <p:cond delay="499"/>
                                          </p:stCondLst>
                                        </p:cTn>
                                        <p:tgtEl>
                                          <p:spTgt spid="50"/>
                                        </p:tgtEl>
                                        <p:attrNameLst>
                                          <p:attrName>style.visibility</p:attrName>
                                        </p:attrNameLst>
                                      </p:cBhvr>
                                      <p:to>
                                        <p:strVal val="hidden"/>
                                      </p:to>
                                    </p:set>
                                  </p:childTnLst>
                                </p:cTn>
                              </p:par>
                            </p:childTnLst>
                          </p:cTn>
                        </p:par>
                        <p:par>
                          <p:cTn id="47" fill="hold">
                            <p:stCondLst>
                              <p:cond delay="500"/>
                            </p:stCondLst>
                            <p:childTnLst>
                              <p:par>
                                <p:cTn id="48" presetID="10" presetClass="exit" presetSubtype="0" fill="hold" nodeType="afterEffect">
                                  <p:stCondLst>
                                    <p:cond delay="0"/>
                                  </p:stCondLst>
                                  <p:childTnLst>
                                    <p:animEffect transition="out" filter="fade">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par>
                          <p:cTn id="51" fill="hold">
                            <p:stCondLst>
                              <p:cond delay="1000"/>
                            </p:stCondLst>
                            <p:childTnLst>
                              <p:par>
                                <p:cTn id="52" presetID="56" presetClass="path" presetSubtype="0" accel="50000" decel="50000" fill="hold" nodeType="afterEffect">
                                  <p:stCondLst>
                                    <p:cond delay="0"/>
                                  </p:stCondLst>
                                  <p:childTnLst>
                                    <p:animMotion origin="layout" path="M 0.00104 -0.00394 L 0.10104 -0.14862 " pathEditMode="relative" rAng="0" ptsTypes="AA">
                                      <p:cBhvr>
                                        <p:cTn id="53" dur="2000" fill="hold"/>
                                        <p:tgtEl>
                                          <p:spTgt spid="43"/>
                                        </p:tgtEl>
                                        <p:attrNameLst>
                                          <p:attrName>ppt_x</p:attrName>
                                          <p:attrName>ppt_y</p:attrName>
                                        </p:attrNameLst>
                                      </p:cBhvr>
                                      <p:rCtr x="5000" y="-7245"/>
                                    </p:animMotion>
                                  </p:childTnLst>
                                </p:cTn>
                              </p:par>
                            </p:childTnLst>
                          </p:cTn>
                        </p:par>
                        <p:par>
                          <p:cTn id="54" fill="hold">
                            <p:stCondLst>
                              <p:cond delay="3000"/>
                            </p:stCondLst>
                            <p:childTnLst>
                              <p:par>
                                <p:cTn id="55" presetID="1" presetClass="entr" presetSubtype="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par>
                          <p:cTn id="57" fill="hold">
                            <p:stCondLst>
                              <p:cond delay="3000"/>
                            </p:stCondLst>
                            <p:childTnLst>
                              <p:par>
                                <p:cTn id="58" presetID="10" presetClass="exit" presetSubtype="0" fill="hold" nodeType="afterEffect">
                                  <p:stCondLst>
                                    <p:cond delay="0"/>
                                  </p:stCondLst>
                                  <p:childTnLst>
                                    <p:animEffect transition="out" filter="fade">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par>
                                <p:cTn id="61" presetID="49" presetClass="path" presetSubtype="0" accel="50000" decel="50000" fill="hold" nodeType="withEffect">
                                  <p:stCondLst>
                                    <p:cond delay="0"/>
                                  </p:stCondLst>
                                  <p:childTnLst>
                                    <p:animMotion origin="layout" path="M 1.25E-6 4.44444E-6 L -0.33242 -0.42732 " pathEditMode="relative" rAng="0" ptsTypes="AA">
                                      <p:cBhvr>
                                        <p:cTn id="62" dur="2000" fill="hold"/>
                                        <p:tgtEl>
                                          <p:spTgt spid="55"/>
                                        </p:tgtEl>
                                        <p:attrNameLst>
                                          <p:attrName>ppt_x</p:attrName>
                                          <p:attrName>ppt_y</p:attrName>
                                        </p:attrNameLst>
                                      </p:cBhvr>
                                      <p:rCtr x="-16628" y="-21366"/>
                                    </p:animMotion>
                                  </p:childTnLst>
                                </p:cTn>
                              </p:par>
                            </p:childTnLst>
                          </p:cTn>
                        </p:par>
                        <p:par>
                          <p:cTn id="63" fill="hold">
                            <p:stCondLst>
                              <p:cond delay="5000"/>
                            </p:stCondLst>
                            <p:childTnLst>
                              <p:par>
                                <p:cTn id="64" presetID="1" presetClass="entr" presetSubtype="0"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childTnLst>
                          </p:cTn>
                        </p:par>
                        <p:par>
                          <p:cTn id="66" fill="hold">
                            <p:stCondLst>
                              <p:cond delay="5000"/>
                            </p:stCondLst>
                            <p:childTnLst>
                              <p:par>
                                <p:cTn id="67" presetID="10" presetClass="exit" presetSubtype="0" fill="hold" nodeType="afterEffect">
                                  <p:stCondLst>
                                    <p:cond delay="0"/>
                                  </p:stCondLst>
                                  <p:childTnLst>
                                    <p:animEffect transition="out" filter="fade">
                                      <p:cBhvr>
                                        <p:cTn id="68" dur="500"/>
                                        <p:tgtEl>
                                          <p:spTgt spid="55"/>
                                        </p:tgtEl>
                                      </p:cBhvr>
                                    </p:animEffect>
                                    <p:set>
                                      <p:cBhvr>
                                        <p:cTn id="69" dur="1" fill="hold">
                                          <p:stCondLst>
                                            <p:cond delay="499"/>
                                          </p:stCondLst>
                                        </p:cTn>
                                        <p:tgtEl>
                                          <p:spTgt spid="55"/>
                                        </p:tgtEl>
                                        <p:attrNameLst>
                                          <p:attrName>style.visibility</p:attrName>
                                        </p:attrNameLst>
                                      </p:cBhvr>
                                      <p:to>
                                        <p:strVal val="hidden"/>
                                      </p:to>
                                    </p:set>
                                  </p:childTnLst>
                                </p:cTn>
                              </p:par>
                              <p:par>
                                <p:cTn id="70" presetID="49" presetClass="path" presetSubtype="0" accel="50000" decel="50000" fill="hold" nodeType="withEffect">
                                  <p:stCondLst>
                                    <p:cond delay="0"/>
                                  </p:stCondLst>
                                  <p:childTnLst>
                                    <p:animMotion origin="layout" path="M -4.375E-6 3.33333E-6 L 0.13334 0.18055 " pathEditMode="relative" rAng="0" ptsTypes="AA">
                                      <p:cBhvr>
                                        <p:cTn id="71" dur="3000" fill="hold"/>
                                        <p:tgtEl>
                                          <p:spTgt spid="44"/>
                                        </p:tgtEl>
                                        <p:attrNameLst>
                                          <p:attrName>ppt_x</p:attrName>
                                          <p:attrName>ppt_y</p:attrName>
                                        </p:attrNameLst>
                                      </p:cBhvr>
                                      <p:rCtr x="6667" y="9028"/>
                                    </p:animMotion>
                                  </p:childTnLst>
                                </p:cTn>
                              </p:par>
                              <p:par>
                                <p:cTn id="72" presetID="42" presetClass="path" presetSubtype="0" accel="50000" decel="50000" fill="hold" nodeType="withEffect">
                                  <p:stCondLst>
                                    <p:cond delay="0"/>
                                  </p:stCondLst>
                                  <p:childTnLst>
                                    <p:animMotion origin="layout" path="M 4.58333E-6 4.44444E-6 L -0.01055 0.29652 " pathEditMode="relative" rAng="0" ptsTypes="AA">
                                      <p:cBhvr>
                                        <p:cTn id="73" dur="3000" fill="hold"/>
                                        <p:tgtEl>
                                          <p:spTgt spid="52"/>
                                        </p:tgtEl>
                                        <p:attrNameLst>
                                          <p:attrName>ppt_x</p:attrName>
                                          <p:attrName>ppt_y</p:attrName>
                                        </p:attrNameLst>
                                      </p:cBhvr>
                                      <p:rCtr x="-534" y="14815"/>
                                    </p:animMotion>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a:t>
            </a:r>
            <a:r>
              <a:rPr lang="en-US" dirty="0" err="1"/>
              <a:t>Preparando</a:t>
            </a:r>
            <a:r>
              <a:rPr lang="en-US" dirty="0"/>
              <a:t> e </a:t>
            </a:r>
            <a:r>
              <a:rPr lang="en-US" dirty="0" err="1"/>
              <a:t>configurando</a:t>
            </a:r>
            <a:r>
              <a:rPr lang="en-US" dirty="0"/>
              <a:t> </a:t>
            </a:r>
            <a:r>
              <a:rPr lang="en-US" dirty="0" err="1"/>
              <a:t>ambientes</a:t>
            </a:r>
            <a:r>
              <a:rPr lang="en-US" dirty="0"/>
              <a:t> de staging</a:t>
            </a:r>
            <a:br>
              <a:rPr lang="en-US" dirty="0"/>
            </a:br>
            <a:endParaRPr lang="en-US" dirty="0"/>
          </a:p>
        </p:txBody>
      </p:sp>
    </p:spTree>
    <p:extLst>
      <p:ext uri="{BB962C8B-B14F-4D97-AF65-F5344CB8AC3E}">
        <p14:creationId xmlns:p14="http://schemas.microsoft.com/office/powerpoint/2010/main" val="2199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20000"/>
          </a:bodyPr>
          <a:lstStyle/>
          <a:p>
            <a:r>
              <a:rPr lang="pt-BR" dirty="0" err="1"/>
              <a:t>Azure</a:t>
            </a:r>
            <a:r>
              <a:rPr lang="pt-BR" dirty="0"/>
              <a:t> </a:t>
            </a:r>
            <a:r>
              <a:rPr lang="pt-BR" dirty="0" err="1"/>
              <a:t>App</a:t>
            </a:r>
            <a:r>
              <a:rPr lang="pt-BR" dirty="0"/>
              <a:t> Service</a:t>
            </a:r>
            <a:endParaRPr lang="en-US" dirty="0"/>
          </a:p>
          <a:p>
            <a:r>
              <a:rPr lang="pt-BR" dirty="0" err="1"/>
              <a:t>WebApp</a:t>
            </a:r>
            <a:endParaRPr lang="pt-BR" dirty="0"/>
          </a:p>
          <a:p>
            <a:r>
              <a:rPr lang="en-US" dirty="0"/>
              <a:t>Deployment</a:t>
            </a:r>
          </a:p>
          <a:p>
            <a:pPr lvl="1"/>
            <a:r>
              <a:rPr lang="pt-BR" dirty="0"/>
              <a:t>Deployment Slots</a:t>
            </a:r>
          </a:p>
          <a:p>
            <a:pPr lvl="1"/>
            <a:r>
              <a:rPr lang="pt-BR" dirty="0" err="1"/>
              <a:t>Continuous</a:t>
            </a:r>
            <a:r>
              <a:rPr lang="pt-BR" dirty="0"/>
              <a:t> </a:t>
            </a:r>
            <a:r>
              <a:rPr lang="pt-BR" dirty="0" err="1"/>
              <a:t>Integration</a:t>
            </a:r>
            <a:endParaRPr lang="en-US" dirty="0"/>
          </a:p>
          <a:p>
            <a:r>
              <a:rPr lang="en-US" dirty="0" err="1"/>
              <a:t>Configuração</a:t>
            </a:r>
            <a:r>
              <a:rPr lang="en-US" dirty="0"/>
              <a:t> e </a:t>
            </a:r>
            <a:r>
              <a:rPr lang="en-US" dirty="0" err="1"/>
              <a:t>Monitoramento</a:t>
            </a:r>
            <a:endParaRPr lang="en-US" dirty="0"/>
          </a:p>
          <a:p>
            <a:r>
              <a:rPr lang="en-US" dirty="0"/>
              <a:t>Web Jobs</a:t>
            </a:r>
          </a:p>
          <a:p>
            <a:r>
              <a:rPr lang="en-US" dirty="0" err="1"/>
              <a:t>Escala</a:t>
            </a:r>
            <a:r>
              <a:rPr lang="en-US" dirty="0"/>
              <a:t> e </a:t>
            </a:r>
            <a:r>
              <a:rPr lang="en-US" dirty="0" err="1"/>
              <a:t>Resiliência</a:t>
            </a:r>
            <a:endParaRPr lang="en-US" dirty="0"/>
          </a:p>
          <a:p>
            <a:r>
              <a:rPr lang="pt-BR" dirty="0" err="1"/>
              <a:t>Hands</a:t>
            </a:r>
            <a:r>
              <a:rPr lang="pt-BR" dirty="0"/>
              <a:t> </a:t>
            </a:r>
            <a:r>
              <a:rPr lang="pt-BR" dirty="0" err="1"/>
              <a:t>on</a:t>
            </a:r>
            <a:r>
              <a:rPr lang="pt-BR" dirty="0"/>
              <a:t> </a:t>
            </a:r>
            <a:r>
              <a:rPr lang="pt-BR" dirty="0" err="1"/>
              <a:t>Labs</a:t>
            </a:r>
            <a:r>
              <a:rPr lang="pt-BR" dirty="0"/>
              <a:t> (Laboratórios Técnicos)</a:t>
            </a:r>
            <a:endParaRPr lang="en-US" dirty="0"/>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5048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Configurando</a:t>
            </a:r>
            <a:r>
              <a:rPr lang="en-US" dirty="0"/>
              <a:t> e </a:t>
            </a:r>
            <a:r>
              <a:rPr lang="en-US" dirty="0" err="1"/>
              <a:t>Monitorando</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018592" y="3819024"/>
            <a:ext cx="780290" cy="780290"/>
          </a:xfrm>
          <a:prstGeom prst="rect">
            <a:avLst/>
          </a:prstGeom>
        </p:spPr>
      </p:pic>
      <p:pic>
        <p:nvPicPr>
          <p:cNvPr id="6" name="Picture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27484"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1036376" y="3819024"/>
            <a:ext cx="780290" cy="780290"/>
          </a:xfrm>
          <a:prstGeom prst="rect">
            <a:avLst/>
          </a:prstGeom>
        </p:spPr>
      </p:pic>
    </p:spTree>
    <p:extLst>
      <p:ext uri="{BB962C8B-B14F-4D97-AF65-F5344CB8AC3E}">
        <p14:creationId xmlns:p14="http://schemas.microsoft.com/office/powerpoint/2010/main" val="3043789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sp>
        <p:nvSpPr>
          <p:cNvPr id="3" name="Content Placeholder 2"/>
          <p:cNvSpPr>
            <a:spLocks noGrp="1"/>
          </p:cNvSpPr>
          <p:nvPr>
            <p:ph sz="quarter" idx="10"/>
          </p:nvPr>
        </p:nvSpPr>
        <p:spPr/>
        <p:txBody>
          <a:bodyPr/>
          <a:lstStyle/>
          <a:p>
            <a:pPr lvl="0"/>
            <a:r>
              <a:rPr lang="en-US" dirty="0">
                <a:solidFill>
                  <a:srgbClr val="000000"/>
                </a:solidFill>
              </a:rPr>
              <a:t>Web Hosting Plans can logically group Websites </a:t>
            </a:r>
            <a:br>
              <a:rPr lang="en-US" dirty="0">
                <a:solidFill>
                  <a:srgbClr val="000000"/>
                </a:solidFill>
              </a:rPr>
            </a:br>
            <a:r>
              <a:rPr lang="en-US" dirty="0">
                <a:solidFill>
                  <a:srgbClr val="000000"/>
                </a:solidFill>
              </a:rPr>
              <a:t>within a subscription.</a:t>
            </a:r>
          </a:p>
          <a:p>
            <a:pPr lvl="1"/>
            <a:r>
              <a:rPr lang="en-US" dirty="0">
                <a:solidFill>
                  <a:srgbClr val="000000"/>
                </a:solidFill>
              </a:rPr>
              <a:t>Characteristics such as features, capacity and tiers are shared amongst the Website instance in the group.</a:t>
            </a:r>
          </a:p>
          <a:p>
            <a:pPr lvl="0"/>
            <a:r>
              <a:rPr lang="en-US" dirty="0">
                <a:solidFill>
                  <a:srgbClr val="000000"/>
                </a:solidFill>
              </a:rPr>
              <a:t>Zero-to-many Web Hosting Plans can exist in a Resource Group and Zero-to-many Websites can exist in a Web Hosting Plan.</a:t>
            </a:r>
          </a:p>
          <a:p>
            <a:pPr lvl="1"/>
            <a:endParaRPr lang="en-US" dirty="0">
              <a:solidFill>
                <a:srgbClr val="000000"/>
              </a:solidFill>
            </a:endParaRPr>
          </a:p>
          <a:p>
            <a:endParaRPr lang="en-US" dirty="0"/>
          </a:p>
        </p:txBody>
      </p:sp>
    </p:spTree>
    <p:extLst>
      <p:ext uri="{BB962C8B-B14F-4D97-AF65-F5344CB8AC3E}">
        <p14:creationId xmlns:p14="http://schemas.microsoft.com/office/powerpoint/2010/main" val="128761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223462134"/>
              </p:ext>
            </p:extLst>
          </p:nvPr>
        </p:nvGraphicFramePr>
        <p:xfrm>
          <a:off x="1044236" y="1211445"/>
          <a:ext cx="10059193" cy="4618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964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Gerenciando</a:t>
            </a:r>
            <a:r>
              <a:rPr lang="en-US" dirty="0"/>
              <a:t> Web Hosting Plans (</a:t>
            </a:r>
            <a:r>
              <a:rPr lang="en-US" dirty="0" err="1"/>
              <a:t>Planos</a:t>
            </a:r>
            <a:r>
              <a:rPr lang="en-US" dirty="0"/>
              <a:t> de </a:t>
            </a:r>
            <a:r>
              <a:rPr lang="en-US" dirty="0" err="1"/>
              <a:t>Hospedagens</a:t>
            </a:r>
            <a:r>
              <a:rPr lang="en-US" dirty="0"/>
              <a:t>)</a:t>
            </a:r>
            <a:br>
              <a:rPr lang="en-US" dirty="0"/>
            </a:br>
            <a:endParaRPr lang="en-US" dirty="0"/>
          </a:p>
        </p:txBody>
      </p:sp>
    </p:spTree>
    <p:extLst>
      <p:ext uri="{BB962C8B-B14F-4D97-AF65-F5344CB8AC3E}">
        <p14:creationId xmlns:p14="http://schemas.microsoft.com/office/powerpoint/2010/main" val="1527230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53226" y="1330656"/>
            <a:ext cx="2743200" cy="639762"/>
          </a:xfrm>
        </p:spPr>
        <p:txBody>
          <a:bodyPr/>
          <a:lstStyle/>
          <a:p>
            <a:r>
              <a:rPr lang="en-US" dirty="0"/>
              <a:t>Portal </a:t>
            </a:r>
            <a:r>
              <a:rPr lang="en-US" dirty="0" err="1"/>
              <a:t>Atual</a:t>
            </a:r>
            <a:endParaRPr lang="en-US" dirty="0"/>
          </a:p>
        </p:txBody>
      </p:sp>
      <p:sp>
        <p:nvSpPr>
          <p:cNvPr id="7" name="Text Placeholder 6"/>
          <p:cNvSpPr>
            <a:spLocks noGrp="1"/>
          </p:cNvSpPr>
          <p:nvPr>
            <p:ph type="body" sz="quarter" idx="3"/>
          </p:nvPr>
        </p:nvSpPr>
        <p:spPr>
          <a:xfrm>
            <a:off x="6345807" y="1330656"/>
            <a:ext cx="2743200" cy="639762"/>
          </a:xfrm>
        </p:spPr>
        <p:txBody>
          <a:bodyPr/>
          <a:lstStyle/>
          <a:p>
            <a:r>
              <a:rPr lang="en-US" dirty="0"/>
              <a:t>Novo Portal</a:t>
            </a:r>
          </a:p>
        </p:txBody>
      </p:sp>
      <p:sp>
        <p:nvSpPr>
          <p:cNvPr id="2" name="Title 1"/>
          <p:cNvSpPr>
            <a:spLocks noGrp="1"/>
          </p:cNvSpPr>
          <p:nvPr>
            <p:ph type="title"/>
          </p:nvPr>
        </p:nvSpPr>
        <p:spPr/>
        <p:txBody>
          <a:bodyPr>
            <a:normAutofit/>
          </a:bodyPr>
          <a:lstStyle/>
          <a:p>
            <a:r>
              <a:rPr lang="en-US" dirty="0" err="1"/>
              <a:t>Configurando</a:t>
            </a:r>
            <a:r>
              <a:rPr lang="en-US" dirty="0"/>
              <a:t> </a:t>
            </a:r>
            <a:r>
              <a:rPr lang="en-US" dirty="0" err="1"/>
              <a:t>WebApps</a:t>
            </a:r>
            <a:endParaRPr lang="en-US" dirty="0"/>
          </a:p>
        </p:txBody>
      </p:sp>
      <p:pic>
        <p:nvPicPr>
          <p:cNvPr id="12" name="Content Placeholder 10"/>
          <p:cNvPicPr>
            <a:picLocks noGrp="1" noChangeAspect="1"/>
          </p:cNvPicPr>
          <p:nvPr>
            <p:ph sz="half" idx="2"/>
          </p:nvPr>
        </p:nvPicPr>
        <p:blipFill rotWithShape="1">
          <a:blip r:embed="rId3"/>
          <a:srcRect t="1" r="22516" b="1256"/>
          <a:stretch/>
        </p:blipFill>
        <p:spPr>
          <a:xfrm>
            <a:off x="1973066" y="2085693"/>
            <a:ext cx="4023360" cy="4016273"/>
          </a:xfrm>
          <a:prstGeom prst="rect">
            <a:avLst/>
          </a:prstGeom>
        </p:spPr>
      </p:pic>
      <p:pic>
        <p:nvPicPr>
          <p:cNvPr id="17" name="Content Placeholder 16"/>
          <p:cNvPicPr>
            <a:picLocks noGrp="1" noChangeAspect="1"/>
          </p:cNvPicPr>
          <p:nvPr>
            <p:ph sz="quarter" idx="4"/>
          </p:nvPr>
        </p:nvPicPr>
        <p:blipFill rotWithShape="1">
          <a:blip r:embed="rId4"/>
          <a:srcRect t="6814"/>
          <a:stretch/>
        </p:blipFill>
        <p:spPr>
          <a:xfrm>
            <a:off x="6345807" y="2054508"/>
            <a:ext cx="4020121" cy="4047458"/>
          </a:xfrm>
          <a:prstGeom prst="rect">
            <a:avLst/>
          </a:prstGeom>
        </p:spPr>
      </p:pic>
    </p:spTree>
    <p:extLst>
      <p:ext uri="{BB962C8B-B14F-4D97-AF65-F5344CB8AC3E}">
        <p14:creationId xmlns:p14="http://schemas.microsoft.com/office/powerpoint/2010/main" val="2931247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a:t>Diagnostics &amp; Monitoring</a:t>
            </a:r>
          </a:p>
        </p:txBody>
      </p:sp>
      <p:sp>
        <p:nvSpPr>
          <p:cNvPr id="10" name="Rectangle 9"/>
          <p:cNvSpPr/>
          <p:nvPr/>
        </p:nvSpPr>
        <p:spPr bwMode="auto">
          <a:xfrm>
            <a:off x="1974074"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HTTP Logs</a:t>
            </a:r>
          </a:p>
        </p:txBody>
      </p:sp>
      <p:sp>
        <p:nvSpPr>
          <p:cNvPr id="11" name="Freeform 88"/>
          <p:cNvSpPr>
            <a:spLocks noEditPoints="1"/>
          </p:cNvSpPr>
          <p:nvPr/>
        </p:nvSpPr>
        <p:spPr bwMode="black">
          <a:xfrm>
            <a:off x="1901981"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3" name="Rectangle 12"/>
          <p:cNvSpPr/>
          <p:nvPr/>
        </p:nvSpPr>
        <p:spPr bwMode="auto">
          <a:xfrm>
            <a:off x="4808066"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Error Logs</a:t>
            </a:r>
          </a:p>
        </p:txBody>
      </p:sp>
      <p:sp>
        <p:nvSpPr>
          <p:cNvPr id="14" name="Freeform 88"/>
          <p:cNvSpPr>
            <a:spLocks noEditPoints="1"/>
          </p:cNvSpPr>
          <p:nvPr/>
        </p:nvSpPr>
        <p:spPr bwMode="black">
          <a:xfrm>
            <a:off x="4735973"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6" name="Rectangle 15"/>
          <p:cNvSpPr/>
          <p:nvPr/>
        </p:nvSpPr>
        <p:spPr bwMode="auto">
          <a:xfrm>
            <a:off x="7642058"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Portal Monitoring</a:t>
            </a:r>
          </a:p>
        </p:txBody>
      </p:sp>
      <p:sp>
        <p:nvSpPr>
          <p:cNvPr id="17" name="Freeform 88"/>
          <p:cNvSpPr>
            <a:spLocks noEditPoints="1"/>
          </p:cNvSpPr>
          <p:nvPr/>
        </p:nvSpPr>
        <p:spPr bwMode="black">
          <a:xfrm>
            <a:off x="7569965"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1"/>
            <a:ext cx="1553889" cy="648707"/>
          </a:xfrm>
          <a:prstGeom prst="rect">
            <a:avLst/>
          </a:prstGeom>
        </p:spPr>
      </p:pic>
      <p:sp>
        <p:nvSpPr>
          <p:cNvPr id="36" name="Rectangle 35"/>
          <p:cNvSpPr/>
          <p:nvPr/>
        </p:nvSpPr>
        <p:spPr bwMode="auto">
          <a:xfrm>
            <a:off x="6261109"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Application Insights</a:t>
            </a:r>
          </a:p>
        </p:txBody>
      </p:sp>
      <p:sp>
        <p:nvSpPr>
          <p:cNvPr id="37" name="Freeform 88"/>
          <p:cNvSpPr>
            <a:spLocks noEditPoints="1"/>
          </p:cNvSpPr>
          <p:nvPr/>
        </p:nvSpPr>
        <p:spPr bwMode="black">
          <a:xfrm>
            <a:off x="6189016"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21" name="Rectangle 20"/>
          <p:cNvSpPr/>
          <p:nvPr/>
        </p:nvSpPr>
        <p:spPr bwMode="auto">
          <a:xfrm>
            <a:off x="3424397"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Log Streaming</a:t>
            </a:r>
          </a:p>
        </p:txBody>
      </p:sp>
      <p:sp>
        <p:nvSpPr>
          <p:cNvPr id="22" name="Freeform 88"/>
          <p:cNvSpPr>
            <a:spLocks noEditPoints="1"/>
          </p:cNvSpPr>
          <p:nvPr/>
        </p:nvSpPr>
        <p:spPr bwMode="black">
          <a:xfrm>
            <a:off x="3352304"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76450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379511" y="1371601"/>
            <a:ext cx="3784275" cy="4953001"/>
          </a:xfrm>
        </p:spPr>
        <p:txBody>
          <a:bodyPr/>
          <a:lstStyle/>
          <a:p>
            <a:r>
              <a:rPr lang="en-US" dirty="0" err="1"/>
              <a:t>Automação</a:t>
            </a:r>
            <a:endParaRPr lang="en-US" dirty="0"/>
          </a:p>
          <a:p>
            <a:pPr lvl="1"/>
            <a:r>
              <a:rPr lang="en-US" dirty="0"/>
              <a:t>PowerShell</a:t>
            </a:r>
          </a:p>
          <a:p>
            <a:pPr lvl="1"/>
            <a:r>
              <a:rPr lang="en-US" dirty="0" err="1"/>
              <a:t>Bibliotecas</a:t>
            </a:r>
            <a:r>
              <a:rPr lang="en-US" dirty="0"/>
              <a:t> </a:t>
            </a:r>
            <a:r>
              <a:rPr lang="en-US" dirty="0" err="1"/>
              <a:t>Cliente</a:t>
            </a:r>
            <a:r>
              <a:rPr lang="en-US" dirty="0"/>
              <a:t> (Client Libraries)</a:t>
            </a:r>
          </a:p>
          <a:p>
            <a:pPr lvl="2"/>
            <a:r>
              <a:rPr lang="en-US" dirty="0"/>
              <a:t>.NET, Java, Python</a:t>
            </a:r>
          </a:p>
          <a:p>
            <a:pPr lvl="1"/>
            <a:r>
              <a:rPr lang="en-US" dirty="0" err="1"/>
              <a:t>Xplat</a:t>
            </a:r>
            <a:r>
              <a:rPr lang="en-US" dirty="0"/>
              <a:t> CLI</a:t>
            </a:r>
          </a:p>
          <a:p>
            <a:r>
              <a:rPr lang="en-US" dirty="0"/>
              <a:t>IDE</a:t>
            </a:r>
          </a:p>
          <a:p>
            <a:pPr lvl="1"/>
            <a:r>
              <a:rPr lang="en-US" dirty="0"/>
              <a:t>Visual Studio</a:t>
            </a:r>
          </a:p>
        </p:txBody>
      </p:sp>
      <p:pic>
        <p:nvPicPr>
          <p:cNvPr id="9" name="Content Placeholder 8"/>
          <p:cNvPicPr>
            <a:picLocks noGrp="1" noChangeAspect="1"/>
          </p:cNvPicPr>
          <p:nvPr>
            <p:ph sz="quarter" idx="4"/>
          </p:nvPr>
        </p:nvPicPr>
        <p:blipFill rotWithShape="1">
          <a:blip r:embed="rId2"/>
          <a:srcRect t="16763"/>
          <a:stretch/>
        </p:blipFill>
        <p:spPr>
          <a:xfrm>
            <a:off x="4161792" y="2188030"/>
            <a:ext cx="7742154" cy="4136572"/>
          </a:xfrm>
          <a:prstGeom prst="rect">
            <a:avLst/>
          </a:prstGeom>
        </p:spPr>
      </p:pic>
      <p:sp>
        <p:nvSpPr>
          <p:cNvPr id="6" name="Title 5"/>
          <p:cNvSpPr>
            <a:spLocks noGrp="1"/>
          </p:cNvSpPr>
          <p:nvPr>
            <p:ph type="title"/>
          </p:nvPr>
        </p:nvSpPr>
        <p:spPr/>
        <p:txBody>
          <a:bodyPr/>
          <a:lstStyle/>
          <a:p>
            <a:r>
              <a:rPr lang="en-US" dirty="0" err="1"/>
              <a:t>Configurando</a:t>
            </a:r>
            <a:r>
              <a:rPr lang="en-US" dirty="0"/>
              <a:t> </a:t>
            </a:r>
            <a:r>
              <a:rPr lang="en-US" dirty="0" err="1"/>
              <a:t>WebApps</a:t>
            </a:r>
            <a:endParaRPr lang="en-US" dirty="0"/>
          </a:p>
        </p:txBody>
      </p:sp>
    </p:spTree>
    <p:extLst>
      <p:ext uri="{BB962C8B-B14F-4D97-AF65-F5344CB8AC3E}">
        <p14:creationId xmlns:p14="http://schemas.microsoft.com/office/powerpoint/2010/main" val="546445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Log Streaming e Remote Debugging </a:t>
            </a:r>
            <a:br>
              <a:rPr lang="en-US" dirty="0"/>
            </a:br>
            <a:endParaRPr lang="en-US" dirty="0"/>
          </a:p>
        </p:txBody>
      </p:sp>
    </p:spTree>
    <p:extLst>
      <p:ext uri="{BB962C8B-B14F-4D97-AF65-F5344CB8AC3E}">
        <p14:creationId xmlns:p14="http://schemas.microsoft.com/office/powerpoint/2010/main" val="2807206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Jobs</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731754" y="3534671"/>
            <a:ext cx="1348995" cy="1348995"/>
          </a:xfrm>
          <a:prstGeom prst="rect">
            <a:avLst/>
          </a:prstGeom>
        </p:spPr>
      </p:pic>
    </p:spTree>
    <p:extLst>
      <p:ext uri="{BB962C8B-B14F-4D97-AF65-F5344CB8AC3E}">
        <p14:creationId xmlns:p14="http://schemas.microsoft.com/office/powerpoint/2010/main" val="2739309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Jobs</a:t>
            </a:r>
          </a:p>
        </p:txBody>
      </p:sp>
      <p:sp>
        <p:nvSpPr>
          <p:cNvPr id="6" name="Content Placeholder 5"/>
          <p:cNvSpPr>
            <a:spLocks noGrp="1"/>
          </p:cNvSpPr>
          <p:nvPr>
            <p:ph sz="quarter" idx="10"/>
          </p:nvPr>
        </p:nvSpPr>
        <p:spPr/>
        <p:txBody>
          <a:bodyPr/>
          <a:lstStyle/>
          <a:p>
            <a:r>
              <a:rPr lang="pt-BR" dirty="0"/>
              <a:t>Host (Hospedagem) e agendamento de tarefas em um </a:t>
            </a:r>
            <a:r>
              <a:rPr lang="pt-BR" dirty="0" err="1"/>
              <a:t>WebApp</a:t>
            </a:r>
            <a:r>
              <a:rPr lang="pt-BR" dirty="0"/>
              <a:t> Existente;</a:t>
            </a:r>
            <a:endParaRPr lang="en-US" dirty="0"/>
          </a:p>
          <a:p>
            <a:r>
              <a:rPr lang="en-US" dirty="0" err="1"/>
              <a:t>Disparado</a:t>
            </a:r>
            <a:r>
              <a:rPr lang="en-US" dirty="0"/>
              <a:t> </a:t>
            </a:r>
            <a:r>
              <a:rPr lang="en-US" dirty="0" err="1"/>
              <a:t>uma</a:t>
            </a:r>
            <a:r>
              <a:rPr lang="en-US" dirty="0"/>
              <a:t> </a:t>
            </a:r>
            <a:r>
              <a:rPr lang="en-US" dirty="0" err="1"/>
              <a:t>vez</a:t>
            </a:r>
            <a:r>
              <a:rPr lang="en-US" dirty="0"/>
              <a:t>, </a:t>
            </a:r>
            <a:r>
              <a:rPr lang="en-US" dirty="0" err="1"/>
              <a:t>por</a:t>
            </a:r>
            <a:r>
              <a:rPr lang="en-US" dirty="0"/>
              <a:t> </a:t>
            </a:r>
            <a:r>
              <a:rPr lang="en-US" dirty="0" err="1"/>
              <a:t>agendamento</a:t>
            </a:r>
            <a:r>
              <a:rPr lang="en-US" dirty="0"/>
              <a:t> </a:t>
            </a:r>
            <a:r>
              <a:rPr lang="en-US" dirty="0" err="1"/>
              <a:t>ou</a:t>
            </a:r>
            <a:r>
              <a:rPr lang="en-US" dirty="0"/>
              <a:t> </a:t>
            </a:r>
            <a:r>
              <a:rPr lang="en-US" dirty="0" err="1"/>
              <a:t>rodar</a:t>
            </a:r>
            <a:r>
              <a:rPr lang="en-US" dirty="0"/>
              <a:t> </a:t>
            </a:r>
            <a:r>
              <a:rPr lang="en-US" dirty="0" err="1"/>
              <a:t>continuamente</a:t>
            </a:r>
            <a:r>
              <a:rPr lang="en-US" dirty="0"/>
              <a:t>;</a:t>
            </a:r>
          </a:p>
          <a:p>
            <a:r>
              <a:rPr lang="pt-BR" dirty="0"/>
              <a:t>Experiência através de </a:t>
            </a:r>
            <a:r>
              <a:rPr lang="pt-BR" dirty="0" err="1"/>
              <a:t>Dashboard</a:t>
            </a:r>
            <a:r>
              <a:rPr lang="pt-BR" dirty="0"/>
              <a:t>;</a:t>
            </a:r>
            <a:endParaRPr lang="en-US" dirty="0"/>
          </a:p>
          <a:p>
            <a:r>
              <a:rPr lang="en-US" dirty="0"/>
              <a:t>.NET SDK e Templates de </a:t>
            </a:r>
            <a:r>
              <a:rPr lang="en-US" dirty="0" err="1"/>
              <a:t>Projeto</a:t>
            </a:r>
            <a:r>
              <a:rPr lang="en-US" dirty="0"/>
              <a:t> do Visual Studio;</a:t>
            </a:r>
          </a:p>
          <a:p>
            <a:r>
              <a:rPr lang="en-US" dirty="0" err="1"/>
              <a:t>Método</a:t>
            </a:r>
            <a:r>
              <a:rPr lang="en-US" dirty="0"/>
              <a:t> de Binding para o Azure Services</a:t>
            </a:r>
          </a:p>
          <a:p>
            <a:pPr lvl="1"/>
            <a:r>
              <a:rPr lang="en-US" dirty="0"/>
              <a:t>Blobs</a:t>
            </a:r>
          </a:p>
          <a:p>
            <a:pPr lvl="1"/>
            <a:r>
              <a:rPr lang="en-US" dirty="0"/>
              <a:t>Queues</a:t>
            </a:r>
          </a:p>
          <a:p>
            <a:endParaRPr lang="en-US" dirty="0"/>
          </a:p>
          <a:p>
            <a:endParaRPr lang="en-US" dirty="0"/>
          </a:p>
          <a:p>
            <a:endParaRPr lang="en-US" dirty="0"/>
          </a:p>
        </p:txBody>
      </p:sp>
    </p:spTree>
    <p:extLst>
      <p:ext uri="{BB962C8B-B14F-4D97-AF65-F5344CB8AC3E}">
        <p14:creationId xmlns:p14="http://schemas.microsoft.com/office/powerpoint/2010/main" val="176535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Azure</a:t>
            </a:r>
            <a:r>
              <a:rPr lang="pt-BR" dirty="0"/>
              <a:t> </a:t>
            </a:r>
            <a:r>
              <a:rPr lang="pt-BR" dirty="0" err="1"/>
              <a:t>App</a:t>
            </a:r>
            <a:r>
              <a:rPr lang="pt-BR" dirty="0"/>
              <a:t> Service</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800106" y="3656213"/>
            <a:ext cx="1105911" cy="1105911"/>
          </a:xfrm>
          <a:prstGeom prst="rect">
            <a:avLst/>
          </a:prstGeom>
        </p:spPr>
      </p:pic>
    </p:spTree>
    <p:extLst>
      <p:ext uri="{BB962C8B-B14F-4D97-AF65-F5344CB8AC3E}">
        <p14:creationId xmlns:p14="http://schemas.microsoft.com/office/powerpoint/2010/main" val="1387792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Autofit/>
          </a:bodyPr>
          <a:lstStyle/>
          <a:p>
            <a:pPr marL="252000">
              <a:spcBef>
                <a:spcPts val="0"/>
              </a:spcBef>
            </a:pPr>
            <a:r>
              <a:rPr lang="en-US" sz="4400" dirty="0"/>
              <a:t>Light-weight CPU Intensive Tasks</a:t>
            </a: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041" y="4174969"/>
            <a:ext cx="780290" cy="780290"/>
          </a:xfrm>
          <a:prstGeom prst="rect">
            <a:avLst/>
          </a:prstGeom>
        </p:spPr>
      </p:pic>
      <p:sp>
        <p:nvSpPr>
          <p:cNvPr id="43" name="AutoShape 2" descr="Image result for exe icon"/>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44" name="AutoShape 4" descr="Image result for exe icon"/>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grpSp>
        <p:nvGrpSpPr>
          <p:cNvPr id="46" name="Group 45"/>
          <p:cNvGrpSpPr/>
          <p:nvPr/>
        </p:nvGrpSpPr>
        <p:grpSpPr>
          <a:xfrm>
            <a:off x="527657" y="1269452"/>
            <a:ext cx="9606527" cy="1075147"/>
            <a:chOff x="567531" y="3258922"/>
            <a:chExt cx="10642799" cy="1516298"/>
          </a:xfrm>
        </p:grpSpPr>
        <p:grpSp>
          <p:nvGrpSpPr>
            <p:cNvPr id="47" name="Group 46"/>
            <p:cNvGrpSpPr/>
            <p:nvPr/>
          </p:nvGrpSpPr>
          <p:grpSpPr>
            <a:xfrm>
              <a:off x="567531" y="3276179"/>
              <a:ext cx="1975181" cy="1499041"/>
              <a:chOff x="567531" y="3290916"/>
              <a:chExt cx="1975181" cy="1499041"/>
            </a:xfrm>
          </p:grpSpPr>
          <p:pic>
            <p:nvPicPr>
              <p:cNvPr id="66" name="Picture 65" descr="http://static2.xdeb.org/sites/default/files/blog_image_gallery/termin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1670" y="3290916"/>
                <a:ext cx="941247" cy="9412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10"/>
              <p:cNvSpPr txBox="1"/>
              <p:nvPr/>
            </p:nvSpPr>
            <p:spPr>
              <a:xfrm>
                <a:off x="567531" y="4269082"/>
                <a:ext cx="19751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run.cmd, run.bat</a:t>
                </a:r>
              </a:p>
            </p:txBody>
          </p:sp>
        </p:grpSp>
        <p:grpSp>
          <p:nvGrpSpPr>
            <p:cNvPr id="48" name="Group 47"/>
            <p:cNvGrpSpPr/>
            <p:nvPr/>
          </p:nvGrpSpPr>
          <p:grpSpPr>
            <a:xfrm>
              <a:off x="2718720" y="3322937"/>
              <a:ext cx="987769" cy="1451682"/>
              <a:chOff x="2320559" y="3383229"/>
              <a:chExt cx="987769" cy="1451682"/>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479" y="3383229"/>
                <a:ext cx="699005" cy="780288"/>
              </a:xfrm>
              <a:prstGeom prst="rect">
                <a:avLst/>
              </a:prstGeom>
            </p:spPr>
          </p:pic>
          <p:sp>
            <p:nvSpPr>
              <p:cNvPr id="65" name="TextBox 11"/>
              <p:cNvSpPr txBox="1"/>
              <p:nvPr/>
            </p:nvSpPr>
            <p:spPr>
              <a:xfrm>
                <a:off x="2320559" y="4314036"/>
                <a:ext cx="987769"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run.exe</a:t>
                </a:r>
              </a:p>
            </p:txBody>
          </p:sp>
        </p:grpSp>
        <p:grpSp>
          <p:nvGrpSpPr>
            <p:cNvPr id="49" name="Group 48"/>
            <p:cNvGrpSpPr/>
            <p:nvPr/>
          </p:nvGrpSpPr>
          <p:grpSpPr>
            <a:xfrm>
              <a:off x="3987232" y="3258922"/>
              <a:ext cx="1007302" cy="1515697"/>
              <a:chOff x="3640103" y="3255198"/>
              <a:chExt cx="1007302" cy="1515697"/>
            </a:xfrm>
          </p:grpSpPr>
          <p:pic>
            <p:nvPicPr>
              <p:cNvPr id="62" name="Picture 61" descr="http://ts2.mm.bing.net/th?id=HN.608047454047176771&amp;w=161&amp;h=164&amp;c=7&amp;rs=1&amp;pid=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103" y="3255198"/>
                <a:ext cx="994156" cy="1012681"/>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15"/>
              <p:cNvSpPr txBox="1"/>
              <p:nvPr/>
            </p:nvSpPr>
            <p:spPr>
              <a:xfrm>
                <a:off x="3693381" y="4250020"/>
                <a:ext cx="954024"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run.ps1</a:t>
                </a:r>
              </a:p>
            </p:txBody>
          </p:sp>
        </p:grpSp>
        <p:grpSp>
          <p:nvGrpSpPr>
            <p:cNvPr id="50" name="Group 49"/>
            <p:cNvGrpSpPr/>
            <p:nvPr/>
          </p:nvGrpSpPr>
          <p:grpSpPr>
            <a:xfrm>
              <a:off x="5363054" y="3294879"/>
              <a:ext cx="912520" cy="1479740"/>
              <a:chOff x="5102707" y="3328315"/>
              <a:chExt cx="912520" cy="1479740"/>
            </a:xfrm>
          </p:grpSpPr>
          <p:pic>
            <p:nvPicPr>
              <p:cNvPr id="60" name="Picture 59" descr="http://secpod.org/blog/wp-content/uploads/2014/09/bash_sh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2707" y="3328315"/>
                <a:ext cx="890119" cy="89011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16"/>
              <p:cNvSpPr txBox="1"/>
              <p:nvPr/>
            </p:nvSpPr>
            <p:spPr>
              <a:xfrm>
                <a:off x="5158877" y="4287180"/>
                <a:ext cx="856350"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run.sh</a:t>
                </a:r>
              </a:p>
            </p:txBody>
          </p:sp>
        </p:grpSp>
        <p:grpSp>
          <p:nvGrpSpPr>
            <p:cNvPr id="51" name="Group 50"/>
            <p:cNvGrpSpPr/>
            <p:nvPr/>
          </p:nvGrpSpPr>
          <p:grpSpPr>
            <a:xfrm>
              <a:off x="6634839" y="3352382"/>
              <a:ext cx="1206349" cy="1422237"/>
              <a:chOff x="6461274" y="3449567"/>
              <a:chExt cx="1206349" cy="1422237"/>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274" y="3449567"/>
                <a:ext cx="1206349" cy="647619"/>
              </a:xfrm>
              <a:prstGeom prst="rect">
                <a:avLst/>
              </a:prstGeom>
            </p:spPr>
          </p:pic>
          <p:sp>
            <p:nvSpPr>
              <p:cNvPr id="59" name="TextBox 17"/>
              <p:cNvSpPr txBox="1"/>
              <p:nvPr/>
            </p:nvSpPr>
            <p:spPr>
              <a:xfrm>
                <a:off x="6598615" y="4350929"/>
                <a:ext cx="1044598"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latin typeface="Segoe UI Light" panose="020B0502040204020203" pitchFamily="34" charset="0"/>
                    <a:cs typeface="Segoe UI Light" panose="020B0502040204020203" pitchFamily="34" charset="0"/>
                  </a:rPr>
                  <a:t>run.php</a:t>
                </a:r>
                <a:endParaRPr lang="en-US" dirty="0">
                  <a:latin typeface="Segoe UI Light" panose="020B0502040204020203" pitchFamily="34" charset="0"/>
                  <a:cs typeface="Segoe UI Light" panose="020B0502040204020203" pitchFamily="34" charset="0"/>
                </a:endParaRPr>
              </a:p>
            </p:txBody>
          </p:sp>
        </p:grpSp>
        <p:grpSp>
          <p:nvGrpSpPr>
            <p:cNvPr id="52" name="Group 51"/>
            <p:cNvGrpSpPr/>
            <p:nvPr/>
          </p:nvGrpSpPr>
          <p:grpSpPr>
            <a:xfrm>
              <a:off x="8222854" y="3276781"/>
              <a:ext cx="1000395" cy="1497838"/>
              <a:chOff x="8136071" y="3290916"/>
              <a:chExt cx="1000395" cy="1497838"/>
            </a:xfrm>
          </p:grpSpPr>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6071" y="3290916"/>
                <a:ext cx="1000395" cy="964920"/>
              </a:xfrm>
              <a:prstGeom prst="rect">
                <a:avLst/>
              </a:prstGeom>
            </p:spPr>
          </p:pic>
          <p:sp>
            <p:nvSpPr>
              <p:cNvPr id="57" name="TextBox 56"/>
              <p:cNvSpPr txBox="1"/>
              <p:nvPr/>
            </p:nvSpPr>
            <p:spPr>
              <a:xfrm>
                <a:off x="8240743" y="4267879"/>
                <a:ext cx="879436"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run.py</a:t>
                </a:r>
              </a:p>
            </p:txBody>
          </p:sp>
        </p:grpSp>
        <p:grpSp>
          <p:nvGrpSpPr>
            <p:cNvPr id="53" name="Group 52"/>
            <p:cNvGrpSpPr/>
            <p:nvPr/>
          </p:nvGrpSpPr>
          <p:grpSpPr>
            <a:xfrm>
              <a:off x="9604913" y="3302188"/>
              <a:ext cx="1605417" cy="1468901"/>
              <a:chOff x="9604913" y="3341731"/>
              <a:chExt cx="1605417" cy="1468901"/>
            </a:xfrm>
          </p:grpSpPr>
          <p:pic>
            <p:nvPicPr>
              <p:cNvPr id="54" name="Picture 53"/>
              <p:cNvPicPr>
                <a:picLocks noChangeAspect="1"/>
              </p:cNvPicPr>
              <p:nvPr/>
            </p:nvPicPr>
            <p:blipFill>
              <a:blip r:embed="rId10"/>
              <a:stretch>
                <a:fillRect/>
              </a:stretch>
            </p:blipFill>
            <p:spPr>
              <a:xfrm>
                <a:off x="9604913" y="3341731"/>
                <a:ext cx="1605417" cy="863290"/>
              </a:xfrm>
              <a:prstGeom prst="rect">
                <a:avLst/>
              </a:prstGeom>
            </p:spPr>
          </p:pic>
          <p:sp>
            <p:nvSpPr>
              <p:cNvPr id="55" name="TextBox 19"/>
              <p:cNvSpPr txBox="1"/>
              <p:nvPr/>
            </p:nvSpPr>
            <p:spPr>
              <a:xfrm>
                <a:off x="10052395" y="4289757"/>
                <a:ext cx="7728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run.js</a:t>
                </a:r>
              </a:p>
            </p:txBody>
          </p:sp>
        </p:grpSp>
      </p:grpSp>
      <p:sp>
        <p:nvSpPr>
          <p:cNvPr id="70" name="Content Placeholder 4"/>
          <p:cNvSpPr txBox="1">
            <a:spLocks/>
          </p:cNvSpPr>
          <p:nvPr/>
        </p:nvSpPr>
        <p:spPr>
          <a:xfrm>
            <a:off x="3907352" y="3614201"/>
            <a:ext cx="908124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BlobTrigger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TableTrigger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QueueTrigger</a:t>
            </a: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err="1">
                <a:solidFill>
                  <a:schemeClr val="tx1"/>
                </a:solidFill>
                <a:latin typeface="Segoe UI Light" panose="020B0502040204020203" pitchFamily="34" charset="0"/>
                <a:cs typeface="Segoe UI Light" panose="020B0502040204020203" pitchFamily="34" charset="0"/>
              </a:rPr>
              <a:t>ServicebusTrigger</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71" name="Content Placeholder 4"/>
          <p:cNvSpPr txBox="1">
            <a:spLocks/>
          </p:cNvSpPr>
          <p:nvPr/>
        </p:nvSpPr>
        <p:spPr>
          <a:xfrm>
            <a:off x="2748408" y="289350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Scale:</a:t>
            </a:r>
          </a:p>
        </p:txBody>
      </p:sp>
      <p:sp>
        <p:nvSpPr>
          <p:cNvPr id="72" name="Content Placeholder 4"/>
          <p:cNvSpPr txBox="1">
            <a:spLocks/>
          </p:cNvSpPr>
          <p:nvPr/>
        </p:nvSpPr>
        <p:spPr>
          <a:xfrm>
            <a:off x="3907352" y="2877021"/>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Singleton, Multi-instance</a:t>
            </a:r>
          </a:p>
        </p:txBody>
      </p:sp>
      <p:sp>
        <p:nvSpPr>
          <p:cNvPr id="73" name="Content Placeholder 4"/>
          <p:cNvSpPr txBox="1">
            <a:spLocks/>
          </p:cNvSpPr>
          <p:nvPr/>
        </p:nvSpPr>
        <p:spPr>
          <a:xfrm>
            <a:off x="2226933" y="233425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Job Type:</a:t>
            </a:r>
          </a:p>
        </p:txBody>
      </p:sp>
      <p:sp>
        <p:nvSpPr>
          <p:cNvPr id="74" name="Content Placeholder 4"/>
          <p:cNvSpPr txBox="1">
            <a:spLocks/>
          </p:cNvSpPr>
          <p:nvPr/>
        </p:nvSpPr>
        <p:spPr>
          <a:xfrm>
            <a:off x="3867178" y="2354172"/>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On-Demand, Scheduled, Continuous</a:t>
            </a:r>
          </a:p>
        </p:txBody>
      </p:sp>
      <p:sp>
        <p:nvSpPr>
          <p:cNvPr id="78" name="Content Placeholder 4"/>
          <p:cNvSpPr txBox="1">
            <a:spLocks/>
          </p:cNvSpPr>
          <p:nvPr/>
        </p:nvSpPr>
        <p:spPr>
          <a:xfrm>
            <a:off x="264283" y="3400922"/>
            <a:ext cx="3898928"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WebJobs</a:t>
            </a:r>
            <a:r>
              <a:rPr lang="en-US" sz="2800" dirty="0">
                <a:solidFill>
                  <a:schemeClr val="tx1"/>
                </a:solidFill>
                <a:latin typeface="Segoe UI Light" panose="020B0502040204020203" pitchFamily="34" charset="0"/>
                <a:cs typeface="Segoe UI Light" panose="020B0502040204020203" pitchFamily="34" charset="0"/>
              </a:rPr>
              <a:t> SDK Feature:</a:t>
            </a:r>
          </a:p>
        </p:txBody>
      </p:sp>
      <p:sp>
        <p:nvSpPr>
          <p:cNvPr id="79" name="Content Placeholder 4"/>
          <p:cNvSpPr txBox="1">
            <a:spLocks/>
          </p:cNvSpPr>
          <p:nvPr/>
        </p:nvSpPr>
        <p:spPr>
          <a:xfrm>
            <a:off x="1702873" y="4333472"/>
            <a:ext cx="247076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Deployment:</a:t>
            </a:r>
          </a:p>
        </p:txBody>
      </p:sp>
      <p:sp>
        <p:nvSpPr>
          <p:cNvPr id="80" name="Content Placeholder 4"/>
          <p:cNvSpPr txBox="1">
            <a:spLocks/>
          </p:cNvSpPr>
          <p:nvPr/>
        </p:nvSpPr>
        <p:spPr>
          <a:xfrm>
            <a:off x="3907352" y="4346439"/>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Portal, Visual Studio, CLI, </a:t>
            </a:r>
            <a:r>
              <a:rPr lang="en-US" sz="2800" dirty="0" err="1">
                <a:solidFill>
                  <a:schemeClr val="tx1"/>
                </a:solidFill>
                <a:latin typeface="Segoe UI Light" panose="020B0502040204020203" pitchFamily="34" charset="0"/>
                <a:cs typeface="Segoe UI Light" panose="020B0502040204020203" pitchFamily="34" charset="0"/>
              </a:rPr>
              <a:t>Git</a:t>
            </a:r>
            <a:endParaRPr lang="en-US" sz="28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73391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346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62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Criando</a:t>
            </a:r>
            <a:r>
              <a:rPr lang="en-US" dirty="0"/>
              <a:t> um </a:t>
            </a:r>
            <a:r>
              <a:rPr lang="en-US" dirty="0" err="1"/>
              <a:t>WebJob</a:t>
            </a:r>
            <a:r>
              <a:rPr lang="en-US" dirty="0"/>
              <a:t> </a:t>
            </a:r>
            <a:r>
              <a:rPr lang="en-US" dirty="0" err="1"/>
              <a:t>Básico</a:t>
            </a:r>
            <a:endParaRPr lang="en-US" dirty="0"/>
          </a:p>
        </p:txBody>
      </p:sp>
    </p:spTree>
    <p:extLst>
      <p:ext uri="{BB962C8B-B14F-4D97-AF65-F5344CB8AC3E}">
        <p14:creationId xmlns:p14="http://schemas.microsoft.com/office/powerpoint/2010/main" val="1960940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Escala</a:t>
            </a:r>
            <a:r>
              <a:rPr lang="en-US" dirty="0"/>
              <a:t> e </a:t>
            </a:r>
            <a:r>
              <a:rPr lang="en-US" dirty="0" err="1"/>
              <a:t>Resiliência</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528554" y="3366396"/>
            <a:ext cx="1685545" cy="1685545"/>
          </a:xfrm>
          <a:prstGeom prst="rect">
            <a:avLst/>
          </a:prstGeom>
        </p:spPr>
      </p:pic>
    </p:spTree>
    <p:extLst>
      <p:ext uri="{BB962C8B-B14F-4D97-AF65-F5344CB8AC3E}">
        <p14:creationId xmlns:p14="http://schemas.microsoft.com/office/powerpoint/2010/main" val="1072079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92500" lnSpcReduction="10000"/>
          </a:bodyPr>
          <a:lstStyle/>
          <a:p>
            <a:r>
              <a:rPr lang="en-US" dirty="0" err="1"/>
              <a:t>Autoscale</a:t>
            </a:r>
            <a:endParaRPr lang="en-US" dirty="0"/>
          </a:p>
          <a:p>
            <a:pPr lvl="1"/>
            <a:r>
              <a:rPr lang="pt-BR" dirty="0"/>
              <a:t>Moldar sua solução para melhor se “encaixar/adaptar” a utilização dos recursos do </a:t>
            </a:r>
            <a:r>
              <a:rPr lang="pt-BR" dirty="0" err="1"/>
              <a:t>Azure</a:t>
            </a:r>
            <a:r>
              <a:rPr lang="pt-BR" dirty="0"/>
              <a:t> </a:t>
            </a:r>
            <a:r>
              <a:rPr lang="pt-BR" dirty="0" err="1"/>
              <a:t>WebApp</a:t>
            </a:r>
            <a:r>
              <a:rPr lang="pt-BR" dirty="0"/>
              <a:t>;</a:t>
            </a:r>
            <a:endParaRPr lang="en-US" dirty="0"/>
          </a:p>
          <a:p>
            <a:pPr lvl="1"/>
            <a:r>
              <a:rPr lang="en-US" dirty="0" err="1"/>
              <a:t>Suportado</a:t>
            </a:r>
            <a:r>
              <a:rPr lang="en-US" dirty="0"/>
              <a:t> </a:t>
            </a:r>
            <a:r>
              <a:rPr lang="en-US" dirty="0" err="1"/>
              <a:t>nas</a:t>
            </a:r>
            <a:r>
              <a:rPr lang="en-US" dirty="0"/>
              <a:t> </a:t>
            </a:r>
            <a:r>
              <a:rPr lang="en-US" dirty="0" err="1"/>
              <a:t>opções</a:t>
            </a:r>
            <a:r>
              <a:rPr lang="en-US" dirty="0"/>
              <a:t> Standard/Basic do Web Hosting Plan (Plano de </a:t>
            </a:r>
            <a:r>
              <a:rPr lang="en-US" dirty="0" err="1"/>
              <a:t>Hospedagem</a:t>
            </a:r>
            <a:r>
              <a:rPr lang="en-US" dirty="0"/>
              <a:t>)</a:t>
            </a:r>
          </a:p>
          <a:p>
            <a:pPr lvl="1"/>
            <a:r>
              <a:rPr lang="pt-BR" dirty="0"/>
              <a:t>Novo portal suporta métricas </a:t>
            </a:r>
            <a:r>
              <a:rPr lang="pt-BR" dirty="0" err="1"/>
              <a:t>extendidas</a:t>
            </a:r>
            <a:endParaRPr lang="en-US" dirty="0"/>
          </a:p>
          <a:p>
            <a:pPr lvl="2"/>
            <a:r>
              <a:rPr lang="pt-BR" dirty="0"/>
              <a:t>Percentual de memória, Tamanho das Filas no Disco, Tamanho das filas HTTP, </a:t>
            </a:r>
            <a:r>
              <a:rPr lang="en-US" dirty="0"/>
              <a:t>Data In/Out</a:t>
            </a:r>
          </a:p>
        </p:txBody>
      </p:sp>
      <p:sp>
        <p:nvSpPr>
          <p:cNvPr id="5" name="Content Placeholder 4"/>
          <p:cNvSpPr>
            <a:spLocks noGrp="1"/>
          </p:cNvSpPr>
          <p:nvPr>
            <p:ph sz="quarter" idx="4"/>
          </p:nvPr>
        </p:nvSpPr>
        <p:spPr/>
        <p:txBody>
          <a:bodyPr/>
          <a:lstStyle/>
          <a:p>
            <a:r>
              <a:rPr lang="en-US" dirty="0"/>
              <a:t>Traffic Manager</a:t>
            </a:r>
          </a:p>
          <a:p>
            <a:pPr lvl="1"/>
            <a:r>
              <a:rPr lang="en-US" dirty="0"/>
              <a:t>Load Balancer</a:t>
            </a:r>
          </a:p>
          <a:p>
            <a:pPr lvl="2"/>
            <a:r>
              <a:rPr lang="en-US" dirty="0"/>
              <a:t>Performance</a:t>
            </a:r>
          </a:p>
          <a:p>
            <a:pPr lvl="2"/>
            <a:r>
              <a:rPr lang="en-US" dirty="0"/>
              <a:t>Round Robin</a:t>
            </a:r>
          </a:p>
          <a:p>
            <a:pPr lvl="2"/>
            <a:r>
              <a:rPr lang="en-US" dirty="0"/>
              <a:t>Failover</a:t>
            </a:r>
          </a:p>
          <a:p>
            <a:pPr lvl="1"/>
            <a:r>
              <a:rPr lang="en-US" dirty="0" err="1"/>
              <a:t>Distribuir</a:t>
            </a:r>
            <a:r>
              <a:rPr lang="en-US" dirty="0"/>
              <a:t> </a:t>
            </a:r>
            <a:r>
              <a:rPr lang="en-US" dirty="0" err="1"/>
              <a:t>servi</a:t>
            </a:r>
            <a:r>
              <a:rPr lang="pt-BR" dirty="0" err="1"/>
              <a:t>ços</a:t>
            </a:r>
            <a:r>
              <a:rPr lang="pt-BR" dirty="0"/>
              <a:t> em todas as regiões do Microsoft </a:t>
            </a:r>
            <a:r>
              <a:rPr lang="pt-BR" dirty="0" err="1"/>
              <a:t>Azure</a:t>
            </a:r>
            <a:r>
              <a:rPr lang="pt-BR" dirty="0"/>
              <a:t>.</a:t>
            </a:r>
            <a:endParaRPr lang="en-US" b="1" dirty="0"/>
          </a:p>
        </p:txBody>
      </p:sp>
      <p:sp>
        <p:nvSpPr>
          <p:cNvPr id="2" name="Title 1"/>
          <p:cNvSpPr>
            <a:spLocks noGrp="1"/>
          </p:cNvSpPr>
          <p:nvPr>
            <p:ph type="title"/>
          </p:nvPr>
        </p:nvSpPr>
        <p:spPr/>
        <p:txBody>
          <a:bodyPr>
            <a:normAutofit/>
          </a:bodyPr>
          <a:lstStyle/>
          <a:p>
            <a:r>
              <a:rPr lang="en-US" dirty="0"/>
              <a:t>Web Site Scale and Resilience</a:t>
            </a:r>
          </a:p>
        </p:txBody>
      </p:sp>
    </p:spTree>
    <p:extLst>
      <p:ext uri="{BB962C8B-B14F-4D97-AF65-F5344CB8AC3E}">
        <p14:creationId xmlns:p14="http://schemas.microsoft.com/office/powerpoint/2010/main" val="599823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2" name="Group 1"/>
          <p:cNvGrpSpPr/>
          <p:nvPr/>
        </p:nvGrpSpPr>
        <p:grpSpPr>
          <a:xfrm>
            <a:off x="697226" y="2514536"/>
            <a:ext cx="10702971" cy="532565"/>
            <a:chOff x="339034" y="1899061"/>
            <a:chExt cx="10702971"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sp>
          <p:nvSpPr>
            <p:cNvPr id="20" name="TextBox 19"/>
            <p:cNvSpPr txBox="1"/>
            <p:nvPr/>
          </p:nvSpPr>
          <p:spPr>
            <a:xfrm>
              <a:off x="339034" y="1899061"/>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3" name="TextBox 22"/>
            <p:cNvSpPr txBox="1"/>
            <p:nvPr/>
          </p:nvSpPr>
          <p:spPr>
            <a:xfrm>
              <a:off x="9486771" y="1908406"/>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grpSp>
      <p:pic>
        <p:nvPicPr>
          <p:cNvPr id="14" name="Picture 13"/>
          <p:cNvPicPr>
            <a:picLocks noChangeAspect="1"/>
          </p:cNvPicPr>
          <p:nvPr/>
        </p:nvPicPr>
        <p:blipFill>
          <a:blip r:embed="rId2">
            <a:lum bright="70000" contrast="-70000"/>
          </a:blip>
          <a:stretch>
            <a:fillRect/>
          </a:stretch>
        </p:blipFill>
        <p:spPr>
          <a:xfrm>
            <a:off x="379177" y="4569250"/>
            <a:ext cx="1430383" cy="1453330"/>
          </a:xfrm>
          <a:prstGeom prst="rect">
            <a:avLst/>
          </a:prstGeom>
        </p:spPr>
      </p:pic>
      <p:pic>
        <p:nvPicPr>
          <p:cNvPr id="15" name="Picture 14"/>
          <p:cNvPicPr>
            <a:picLocks noChangeAspect="1"/>
          </p:cNvPicPr>
          <p:nvPr/>
        </p:nvPicPr>
        <p:blipFill>
          <a:blip r:embed="rId2">
            <a:lum bright="70000" contrast="-70000"/>
          </a:blip>
          <a:stretch>
            <a:fillRect/>
          </a:stretch>
        </p:blipFill>
        <p:spPr>
          <a:xfrm>
            <a:off x="1809560" y="4569250"/>
            <a:ext cx="1430383" cy="1453330"/>
          </a:xfrm>
          <a:prstGeom prst="rect">
            <a:avLst/>
          </a:prstGeom>
        </p:spPr>
      </p:pic>
      <p:pic>
        <p:nvPicPr>
          <p:cNvPr id="16" name="Picture 15"/>
          <p:cNvPicPr>
            <a:picLocks noChangeAspect="1"/>
          </p:cNvPicPr>
          <p:nvPr/>
        </p:nvPicPr>
        <p:blipFill>
          <a:blip r:embed="rId2">
            <a:lum bright="70000" contrast="-70000"/>
          </a:blip>
          <a:stretch>
            <a:fillRect/>
          </a:stretch>
        </p:blipFill>
        <p:spPr>
          <a:xfrm>
            <a:off x="3239943" y="4569250"/>
            <a:ext cx="1430383" cy="1453330"/>
          </a:xfrm>
          <a:prstGeom prst="rect">
            <a:avLst/>
          </a:prstGeom>
        </p:spPr>
      </p:pic>
      <p:pic>
        <p:nvPicPr>
          <p:cNvPr id="17" name="Picture 16"/>
          <p:cNvPicPr>
            <a:picLocks noChangeAspect="1"/>
          </p:cNvPicPr>
          <p:nvPr/>
        </p:nvPicPr>
        <p:blipFill>
          <a:blip r:embed="rId2">
            <a:lum bright="70000" contrast="-70000"/>
          </a:blip>
          <a:stretch>
            <a:fillRect/>
          </a:stretch>
        </p:blipFill>
        <p:spPr>
          <a:xfrm>
            <a:off x="7531092" y="4569250"/>
            <a:ext cx="1430383" cy="1453330"/>
          </a:xfrm>
          <a:prstGeom prst="rect">
            <a:avLst/>
          </a:prstGeom>
        </p:spPr>
      </p:pic>
      <p:pic>
        <p:nvPicPr>
          <p:cNvPr id="18" name="Picture 17"/>
          <p:cNvPicPr>
            <a:picLocks noChangeAspect="1"/>
          </p:cNvPicPr>
          <p:nvPr/>
        </p:nvPicPr>
        <p:blipFill>
          <a:blip r:embed="rId2">
            <a:lum bright="70000" contrast="-70000"/>
          </a:blip>
          <a:stretch>
            <a:fillRect/>
          </a:stretch>
        </p:blipFill>
        <p:spPr>
          <a:xfrm>
            <a:off x="8961475" y="4569250"/>
            <a:ext cx="1430383" cy="1453330"/>
          </a:xfrm>
          <a:prstGeom prst="rect">
            <a:avLst/>
          </a:prstGeom>
        </p:spPr>
      </p:pic>
      <p:pic>
        <p:nvPicPr>
          <p:cNvPr id="19" name="Picture 18"/>
          <p:cNvPicPr>
            <a:picLocks noChangeAspect="1"/>
          </p:cNvPicPr>
          <p:nvPr/>
        </p:nvPicPr>
        <p:blipFill>
          <a:blip r:embed="rId2">
            <a:lum bright="70000" contrast="-70000"/>
          </a:blip>
          <a:stretch>
            <a:fillRect/>
          </a:stretch>
        </p:blipFill>
        <p:spPr>
          <a:xfrm>
            <a:off x="10391858" y="4569250"/>
            <a:ext cx="1430383" cy="1453330"/>
          </a:xfrm>
          <a:prstGeom prst="rect">
            <a:avLst/>
          </a:prstGeom>
        </p:spPr>
      </p:pic>
      <p:pic>
        <p:nvPicPr>
          <p:cNvPr id="21" name="Picture 20"/>
          <p:cNvPicPr>
            <a:picLocks noChangeAspect="1"/>
          </p:cNvPicPr>
          <p:nvPr/>
        </p:nvPicPr>
        <p:blipFill>
          <a:blip r:embed="rId2">
            <a:lum bright="70000" contrast="-70000"/>
          </a:blip>
          <a:stretch>
            <a:fillRect/>
          </a:stretch>
        </p:blipFill>
        <p:spPr>
          <a:xfrm>
            <a:off x="-1051206" y="4569250"/>
            <a:ext cx="1430383" cy="1453330"/>
          </a:xfrm>
          <a:prstGeom prst="rect">
            <a:avLst/>
          </a:prstGeom>
        </p:spPr>
      </p:pic>
      <p:pic>
        <p:nvPicPr>
          <p:cNvPr id="22" name="Picture 21"/>
          <p:cNvPicPr>
            <a:picLocks noChangeAspect="1"/>
          </p:cNvPicPr>
          <p:nvPr/>
        </p:nvPicPr>
        <p:blipFill>
          <a:blip r:embed="rId2">
            <a:lum bright="70000" contrast="-70000"/>
          </a:blip>
          <a:stretch>
            <a:fillRect/>
          </a:stretch>
        </p:blipFill>
        <p:spPr>
          <a:xfrm>
            <a:off x="11822241" y="4569250"/>
            <a:ext cx="1430383" cy="1453330"/>
          </a:xfrm>
          <a:prstGeom prst="rect">
            <a:avLst/>
          </a:prstGeom>
        </p:spPr>
      </p:pic>
      <p:pic>
        <p:nvPicPr>
          <p:cNvPr id="24" name="Picture 23"/>
          <p:cNvPicPr>
            <a:picLocks noChangeAspect="1"/>
          </p:cNvPicPr>
          <p:nvPr/>
        </p:nvPicPr>
        <p:blipFill>
          <a:blip r:embed="rId3">
            <a:lum bright="70000" contrast="-70000"/>
          </a:blip>
          <a:stretch>
            <a:fillRect/>
          </a:stretch>
        </p:blipFill>
        <p:spPr>
          <a:xfrm>
            <a:off x="4668925" y="5053262"/>
            <a:ext cx="1430383" cy="484013"/>
          </a:xfrm>
          <a:prstGeom prst="rect">
            <a:avLst/>
          </a:prstGeom>
        </p:spPr>
      </p:pic>
      <p:pic>
        <p:nvPicPr>
          <p:cNvPr id="25" name="Picture 24"/>
          <p:cNvPicPr>
            <a:picLocks noChangeAspect="1"/>
          </p:cNvPicPr>
          <p:nvPr/>
        </p:nvPicPr>
        <p:blipFill>
          <a:blip r:embed="rId3">
            <a:lum bright="70000" contrast="-70000"/>
          </a:blip>
          <a:stretch>
            <a:fillRect/>
          </a:stretch>
        </p:blipFill>
        <p:spPr>
          <a:xfrm>
            <a:off x="4670325" y="5538566"/>
            <a:ext cx="1430383" cy="484013"/>
          </a:xfrm>
          <a:prstGeom prst="rect">
            <a:avLst/>
          </a:prstGeom>
        </p:spPr>
      </p:pic>
      <p:pic>
        <p:nvPicPr>
          <p:cNvPr id="26" name="Picture 25"/>
          <p:cNvPicPr>
            <a:picLocks noChangeAspect="1"/>
          </p:cNvPicPr>
          <p:nvPr/>
        </p:nvPicPr>
        <p:blipFill>
          <a:blip r:embed="rId3">
            <a:lum bright="70000" contrast="-70000"/>
          </a:blip>
          <a:stretch>
            <a:fillRect/>
          </a:stretch>
        </p:blipFill>
        <p:spPr>
          <a:xfrm>
            <a:off x="6102108" y="5053908"/>
            <a:ext cx="1430383" cy="484013"/>
          </a:xfrm>
          <a:prstGeom prst="rect">
            <a:avLst/>
          </a:prstGeom>
        </p:spPr>
      </p:pic>
      <p:pic>
        <p:nvPicPr>
          <p:cNvPr id="27" name="Picture 26"/>
          <p:cNvPicPr>
            <a:picLocks noChangeAspect="1"/>
          </p:cNvPicPr>
          <p:nvPr/>
        </p:nvPicPr>
        <p:blipFill>
          <a:blip r:embed="rId3">
            <a:lum bright="70000" contrast="-70000"/>
          </a:blip>
          <a:stretch>
            <a:fillRect/>
          </a:stretch>
        </p:blipFill>
        <p:spPr>
          <a:xfrm>
            <a:off x="6100709" y="5538567"/>
            <a:ext cx="1430383" cy="484013"/>
          </a:xfrm>
          <a:prstGeom prst="rect">
            <a:avLst/>
          </a:prstGeom>
        </p:spPr>
      </p:pic>
      <p:pic>
        <p:nvPicPr>
          <p:cNvPr id="28" name="Picture 27"/>
          <p:cNvPicPr>
            <a:picLocks noChangeAspect="1"/>
          </p:cNvPicPr>
          <p:nvPr/>
        </p:nvPicPr>
        <p:blipFill>
          <a:blip r:embed="rId3">
            <a:lum bright="70000" contrast="-70000"/>
          </a:blip>
          <a:stretch>
            <a:fillRect/>
          </a:stretch>
        </p:blipFill>
        <p:spPr>
          <a:xfrm>
            <a:off x="4673124" y="4568603"/>
            <a:ext cx="1430383" cy="484013"/>
          </a:xfrm>
          <a:prstGeom prst="rect">
            <a:avLst/>
          </a:prstGeom>
        </p:spPr>
      </p:pic>
      <p:pic>
        <p:nvPicPr>
          <p:cNvPr id="29" name="Picture 28"/>
          <p:cNvPicPr>
            <a:picLocks noChangeAspect="1"/>
          </p:cNvPicPr>
          <p:nvPr/>
        </p:nvPicPr>
        <p:blipFill>
          <a:blip r:embed="rId3">
            <a:lum bright="70000" contrast="-70000"/>
          </a:blip>
          <a:stretch>
            <a:fillRect/>
          </a:stretch>
        </p:blipFill>
        <p:spPr>
          <a:xfrm>
            <a:off x="6097911" y="4567311"/>
            <a:ext cx="1430383" cy="484013"/>
          </a:xfrm>
          <a:prstGeom prst="rect">
            <a:avLst/>
          </a:prstGeom>
        </p:spPr>
      </p:pic>
      <p:sp>
        <p:nvSpPr>
          <p:cNvPr id="3" name="Title 2"/>
          <p:cNvSpPr>
            <a:spLocks noGrp="1"/>
          </p:cNvSpPr>
          <p:nvPr>
            <p:ph type="title"/>
          </p:nvPr>
        </p:nvSpPr>
        <p:spPr/>
        <p:txBody>
          <a:bodyPr/>
          <a:lstStyle/>
          <a:p>
            <a:r>
              <a:rPr lang="pt-BR" dirty="0" err="1">
                <a:solidFill>
                  <a:schemeClr val="bg1"/>
                </a:solidFill>
              </a:rPr>
              <a:t>Scale</a:t>
            </a:r>
            <a:r>
              <a:rPr lang="pt-BR" dirty="0">
                <a:solidFill>
                  <a:schemeClr val="bg1"/>
                </a:solidFill>
              </a:rPr>
              <a:t> Manual</a:t>
            </a:r>
            <a:endParaRPr lang="en-US" dirty="0">
              <a:solidFill>
                <a:schemeClr val="bg1"/>
              </a:solidFill>
            </a:endParaRPr>
          </a:p>
        </p:txBody>
      </p:sp>
    </p:spTree>
    <p:extLst>
      <p:ext uri="{BB962C8B-B14F-4D97-AF65-F5344CB8AC3E}">
        <p14:creationId xmlns:p14="http://schemas.microsoft.com/office/powerpoint/2010/main" val="1830291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
        <p:nvSpPr>
          <p:cNvPr id="2" name="Rectangle 1"/>
          <p:cNvSpPr/>
          <p:nvPr/>
        </p:nvSpPr>
        <p:spPr bwMode="auto">
          <a:xfrm>
            <a:off x="10629452" y="6194772"/>
            <a:ext cx="1469643" cy="6728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6188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403857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186140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233715" y="1989429"/>
            <a:ext cx="7671045" cy="3912522"/>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41" name="Group 40"/>
          <p:cNvGrpSpPr/>
          <p:nvPr/>
        </p:nvGrpSpPr>
        <p:grpSpPr>
          <a:xfrm>
            <a:off x="5919847" y="3730889"/>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0" name="Rectangle 39"/>
            <p:cNvSpPr/>
            <p:nvPr/>
          </p:nvSpPr>
          <p:spPr bwMode="auto">
            <a:xfrm>
              <a:off x="4924540" y="3102933"/>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29" name="Title 2"/>
          <p:cNvSpPr txBox="1">
            <a:spLocks/>
          </p:cNvSpPr>
          <p:nvPr/>
        </p:nvSpPr>
        <p:spPr>
          <a:xfrm>
            <a:off x="517178" y="439513"/>
            <a:ext cx="11088385" cy="89940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214">
              <a:lnSpc>
                <a:spcPct val="100000"/>
              </a:lnSpc>
              <a:spcAft>
                <a:spcPts val="588"/>
              </a:spcAft>
            </a:pPr>
            <a:r>
              <a:rPr lang="en-US" sz="4705" dirty="0">
                <a:solidFill>
                  <a:schemeClr val="tx1"/>
                </a:solidFill>
                <a:latin typeface="Segoe UI Light" panose="020B0502040204020203" pitchFamily="34" charset="0"/>
                <a:cs typeface="Segoe UI Light" panose="020B0502040204020203" pitchFamily="34" charset="0"/>
              </a:rPr>
              <a:t>Azure App Service</a:t>
            </a:r>
            <a:endParaRPr lang="en-US" sz="1372" dirty="0">
              <a:solidFill>
                <a:schemeClr val="tx1"/>
              </a:solidFill>
              <a:latin typeface="Segoe UI Light" panose="020B0502040204020203" pitchFamily="34" charset="0"/>
              <a:cs typeface="Segoe UI Light" panose="020B0502040204020203" pitchFamily="34"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33" y="2502391"/>
            <a:ext cx="2824153" cy="2824153"/>
          </a:xfrm>
          <a:prstGeom prst="rect">
            <a:avLst/>
          </a:prstGeom>
        </p:spPr>
      </p:pic>
      <p:grpSp>
        <p:nvGrpSpPr>
          <p:cNvPr id="3" name="Group 2"/>
          <p:cNvGrpSpPr/>
          <p:nvPr/>
        </p:nvGrpSpPr>
        <p:grpSpPr>
          <a:xfrm>
            <a:off x="6917721" y="2172444"/>
            <a:ext cx="2448008" cy="3417180"/>
            <a:chOff x="6325445" y="2030785"/>
            <a:chExt cx="2497097" cy="3485702"/>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1994669" cy="3485702"/>
            </a:xfrm>
            <a:prstGeom prst="rect">
              <a:avLst/>
            </a:prstGeom>
            <a:noFill/>
          </p:spPr>
          <p:txBody>
            <a:bodyPr wrap="none" lIns="179285" tIns="143428" rIns="179285" bIns="143428" rtlCol="0">
              <a:spAutoFit/>
            </a:bodyPr>
            <a:lstStyle/>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Web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Mobile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Logic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API Apps</a:t>
              </a:r>
            </a:p>
          </p:txBody>
        </p:sp>
      </p:grpSp>
    </p:spTree>
    <p:extLst>
      <p:ext uri="{BB962C8B-B14F-4D97-AF65-F5344CB8AC3E}">
        <p14:creationId xmlns:p14="http://schemas.microsoft.com/office/powerpoint/2010/main" val="89854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714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4" name="Group 3"/>
          <p:cNvGrpSpPr/>
          <p:nvPr/>
        </p:nvGrpSpPr>
        <p:grpSpPr>
          <a:xfrm>
            <a:off x="3072857" y="1552221"/>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0" name="Rectangle 9"/>
              <p:cNvSpPr/>
              <p:nvPr/>
            </p:nvSpPr>
            <p:spPr bwMode="auto">
              <a:xfrm>
                <a:off x="3796684" y="2025776"/>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grpSp>
        <p:nvGrpSpPr>
          <p:cNvPr id="12" name="Group 11"/>
          <p:cNvGrpSpPr/>
          <p:nvPr/>
        </p:nvGrpSpPr>
        <p:grpSpPr>
          <a:xfrm>
            <a:off x="3072857" y="2633142"/>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80</a:t>
              </a:r>
            </a:p>
          </p:txBody>
        </p:sp>
      </p:grpSp>
      <p:sp>
        <p:nvSpPr>
          <p:cNvPr id="20" name="TextBox 19"/>
          <p:cNvSpPr txBox="1"/>
          <p:nvPr/>
        </p:nvSpPr>
        <p:spPr>
          <a:xfrm>
            <a:off x="412606" y="1552220"/>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1" name="TextBox 20"/>
          <p:cNvSpPr txBox="1"/>
          <p:nvPr/>
        </p:nvSpPr>
        <p:spPr>
          <a:xfrm>
            <a:off x="3270069" y="3714063"/>
            <a:ext cx="5651863" cy="2246769"/>
          </a:xfrm>
          <a:prstGeom prst="rect">
            <a:avLst/>
          </a:prstGeom>
          <a:noFill/>
        </p:spPr>
        <p:txBody>
          <a:bodyPr wrap="square" numCol="2"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CPU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Memory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Disk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HTTP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Out </a:t>
            </a:r>
          </a:p>
        </p:txBody>
      </p:sp>
      <p:sp>
        <p:nvSpPr>
          <p:cNvPr id="22" name="TextBox 21"/>
          <p:cNvSpPr txBox="1"/>
          <p:nvPr/>
        </p:nvSpPr>
        <p:spPr>
          <a:xfrm>
            <a:off x="9560343" y="2633142"/>
            <a:ext cx="135761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Percent</a:t>
            </a:r>
          </a:p>
        </p:txBody>
      </p:sp>
      <p:sp>
        <p:nvSpPr>
          <p:cNvPr id="23" name="TextBox 22"/>
          <p:cNvSpPr txBox="1"/>
          <p:nvPr/>
        </p:nvSpPr>
        <p:spPr>
          <a:xfrm>
            <a:off x="9560343" y="1561565"/>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sp>
        <p:nvSpPr>
          <p:cNvPr id="24" name="TextBox 23"/>
          <p:cNvSpPr txBox="1"/>
          <p:nvPr/>
        </p:nvSpPr>
        <p:spPr>
          <a:xfrm>
            <a:off x="1559273" y="2589070"/>
            <a:ext cx="132600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[Metric]</a:t>
            </a:r>
          </a:p>
        </p:txBody>
      </p:sp>
      <p:sp>
        <p:nvSpPr>
          <p:cNvPr id="25" name="Title 2"/>
          <p:cNvSpPr txBox="1">
            <a:spLocks/>
          </p:cNvSpPr>
          <p:nvPr/>
        </p:nvSpPr>
        <p:spPr>
          <a:xfrm>
            <a:off x="0" y="367231"/>
            <a:ext cx="11640620" cy="533400"/>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marR="0" lvl="0" indent="0" algn="l"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normAutofit/>
          </a:bodyPr>
          <a:lstStyle/>
          <a:p>
            <a:r>
              <a:rPr lang="en-US" dirty="0">
                <a:solidFill>
                  <a:schemeClr val="bg1"/>
                </a:solidFill>
              </a:rPr>
              <a:t>Auto-Scaling (</a:t>
            </a:r>
            <a:r>
              <a:rPr lang="en-US" dirty="0" err="1">
                <a:solidFill>
                  <a:schemeClr val="bg1"/>
                </a:solidFill>
              </a:rPr>
              <a:t>Métricas</a:t>
            </a:r>
            <a:r>
              <a:rPr lang="en-US" dirty="0">
                <a:solidFill>
                  <a:schemeClr val="bg1"/>
                </a:solidFill>
              </a:rPr>
              <a:t>)</a:t>
            </a:r>
            <a:endParaRPr lang="en-US" dirty="0"/>
          </a:p>
        </p:txBody>
      </p:sp>
    </p:spTree>
    <p:extLst>
      <p:ext uri="{BB962C8B-B14F-4D97-AF65-F5344CB8AC3E}">
        <p14:creationId xmlns:p14="http://schemas.microsoft.com/office/powerpoint/2010/main" val="1206561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40111" y="1587734"/>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84" name="Straight Connector 83"/>
          <p:cNvCxnSpPr/>
          <p:nvPr/>
        </p:nvCxnSpPr>
        <p:spPr>
          <a:xfrm>
            <a:off x="4279787" y="6221991"/>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435537" y="5836562"/>
            <a:ext cx="1350459" cy="1100180"/>
            <a:chOff x="4846638" y="2360815"/>
            <a:chExt cx="1350459" cy="1100180"/>
          </a:xfrm>
        </p:grpSpPr>
        <p:sp>
          <p:nvSpPr>
            <p:cNvPr id="87" name="Block Arc 86"/>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8" name="TextBox 87"/>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spTree>
    <p:extLst>
      <p:ext uri="{BB962C8B-B14F-4D97-AF65-F5344CB8AC3E}">
        <p14:creationId xmlns:p14="http://schemas.microsoft.com/office/powerpoint/2010/main" val="188010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08380" y="4146760"/>
            <a:ext cx="2172796" cy="1400076"/>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35371" y="1584506"/>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sp>
        <p:nvSpPr>
          <p:cNvPr id="39" name="TextBox 38"/>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46" name="Straight Connector 45"/>
          <p:cNvCxnSpPr/>
          <p:nvPr/>
        </p:nvCxnSpPr>
        <p:spPr>
          <a:xfrm>
            <a:off x="4276147" y="6227868"/>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noChangeAspect="1"/>
          </p:cNvCxnSpPr>
          <p:nvPr/>
        </p:nvCxnSpPr>
        <p:spPr>
          <a:xfrm rot="2400000">
            <a:off x="4345478" y="6235925"/>
            <a:ext cx="105539" cy="2677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430198" y="5839925"/>
            <a:ext cx="1350459" cy="1100180"/>
            <a:chOff x="4846638" y="2360815"/>
            <a:chExt cx="1350459" cy="1100180"/>
          </a:xfrm>
        </p:grpSpPr>
        <p:sp>
          <p:nvSpPr>
            <p:cNvPr id="64" name="Block Arc 63"/>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65" name="TextBox 64"/>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grpSp>
        <p:nvGrpSpPr>
          <p:cNvPr id="66" name="Group 65"/>
          <p:cNvGrpSpPr/>
          <p:nvPr/>
        </p:nvGrpSpPr>
        <p:grpSpPr>
          <a:xfrm>
            <a:off x="3929852" y="5989235"/>
            <a:ext cx="1853318" cy="951474"/>
            <a:chOff x="7286599" y="2938419"/>
            <a:chExt cx="1853318" cy="951474"/>
          </a:xfrm>
        </p:grpSpPr>
        <p:grpSp>
          <p:nvGrpSpPr>
            <p:cNvPr id="67" name="Group 66"/>
            <p:cNvGrpSpPr/>
            <p:nvPr/>
          </p:nvGrpSpPr>
          <p:grpSpPr>
            <a:xfrm>
              <a:off x="7286599" y="3040063"/>
              <a:ext cx="849830" cy="849830"/>
              <a:chOff x="4877868" y="2083575"/>
              <a:chExt cx="849830" cy="849830"/>
            </a:xfrm>
          </p:grpSpPr>
          <p:grpSp>
            <p:nvGrpSpPr>
              <p:cNvPr id="69" name="Group 68"/>
              <p:cNvGrpSpPr/>
              <p:nvPr/>
            </p:nvGrpSpPr>
            <p:grpSpPr>
              <a:xfrm>
                <a:off x="4877868" y="2083575"/>
                <a:ext cx="849830" cy="849830"/>
                <a:chOff x="4542376" y="2084636"/>
                <a:chExt cx="849830" cy="849830"/>
              </a:xfrm>
            </p:grpSpPr>
            <p:sp>
              <p:nvSpPr>
                <p:cNvPr id="71" name="Block Arc 70"/>
                <p:cNvSpPr>
                  <a:spLocks noChangeAspect="1"/>
                </p:cNvSpPr>
                <p:nvPr/>
              </p:nvSpPr>
              <p:spPr bwMode="auto">
                <a:xfrm rot="19795492">
                  <a:off x="4542376" y="2089667"/>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2" name="Block Arc 71"/>
                <p:cNvSpPr>
                  <a:spLocks noChangeAspect="1"/>
                </p:cNvSpPr>
                <p:nvPr/>
              </p:nvSpPr>
              <p:spPr bwMode="auto">
                <a:xfrm rot="18816704">
                  <a:off x="4542376" y="2088618"/>
                  <a:ext cx="849830" cy="841866"/>
                </a:xfrm>
                <a:prstGeom prst="blockArc">
                  <a:avLst>
                    <a:gd name="adj1" fmla="val 13550593"/>
                    <a:gd name="adj2" fmla="val 1829396"/>
                    <a:gd name="adj3" fmla="val 7842"/>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3" name="Block Arc 72"/>
                <p:cNvSpPr>
                  <a:spLocks noChangeAspect="1"/>
                </p:cNvSpPr>
                <p:nvPr/>
              </p:nvSpPr>
              <p:spPr bwMode="auto">
                <a:xfrm rot="16200000">
                  <a:off x="4542376" y="2088618"/>
                  <a:ext cx="849830" cy="841866"/>
                </a:xfrm>
                <a:prstGeom prst="blockArc">
                  <a:avLst>
                    <a:gd name="adj1" fmla="val 16174409"/>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cxnSp>
            <p:nvCxnSpPr>
              <p:cNvPr id="70" name="Straight Connector 69"/>
              <p:cNvCxnSpPr/>
              <p:nvPr/>
            </p:nvCxnSpPr>
            <p:spPr>
              <a:xfrm flipH="1">
                <a:off x="5289233" y="2274871"/>
                <a:ext cx="223520" cy="2259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932214" y="2938419"/>
              <a:ext cx="120770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70%-90%</a:t>
              </a:r>
            </a:p>
          </p:txBody>
        </p:sp>
      </p:grpSp>
      <p:grpSp>
        <p:nvGrpSpPr>
          <p:cNvPr id="74" name="Group 73"/>
          <p:cNvGrpSpPr/>
          <p:nvPr/>
        </p:nvGrpSpPr>
        <p:grpSpPr>
          <a:xfrm>
            <a:off x="5929959" y="5987993"/>
            <a:ext cx="512056" cy="571793"/>
            <a:chOff x="6091899" y="1857426"/>
            <a:chExt cx="841866" cy="940079"/>
          </a:xfrm>
        </p:grpSpPr>
        <p:sp>
          <p:nvSpPr>
            <p:cNvPr id="75" name="Block Arc 74"/>
            <p:cNvSpPr>
              <a:spLocks noChangeAspect="1"/>
            </p:cNvSpPr>
            <p:nvPr/>
          </p:nvSpPr>
          <p:spPr bwMode="auto">
            <a:xfrm rot="14405664">
              <a:off x="6087917" y="1951657"/>
              <a:ext cx="849830" cy="841866"/>
            </a:xfrm>
            <a:prstGeom prst="blockArc">
              <a:avLst>
                <a:gd name="adj1" fmla="val 1737425"/>
                <a:gd name="adj2" fmla="val 1626486"/>
                <a:gd name="adj3" fmla="val 98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6" name="Rectangle 75"/>
            <p:cNvSpPr/>
            <p:nvPr/>
          </p:nvSpPr>
          <p:spPr bwMode="auto">
            <a:xfrm>
              <a:off x="6370297" y="1857426"/>
              <a:ext cx="278892" cy="1325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77" name="Straight Connector 76"/>
            <p:cNvCxnSpPr/>
            <p:nvPr/>
          </p:nvCxnSpPr>
          <p:spPr>
            <a:xfrm>
              <a:off x="6109119" y="2376561"/>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512918" y="1990014"/>
              <a:ext cx="0" cy="114431"/>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6512362" y="2636673"/>
              <a:ext cx="556" cy="139683"/>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764090" y="2378940"/>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bwMode="auto">
            <a:xfrm>
              <a:off x="6456538" y="2314311"/>
              <a:ext cx="117998" cy="1165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sp>
        <p:nvSpPr>
          <p:cNvPr id="83" name="Block Arc 82"/>
          <p:cNvSpPr>
            <a:spLocks noChangeAspect="1"/>
          </p:cNvSpPr>
          <p:nvPr/>
        </p:nvSpPr>
        <p:spPr bwMode="auto">
          <a:xfrm rot="15787128">
            <a:off x="6061143" y="6140417"/>
            <a:ext cx="294810" cy="292047"/>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5" name="Block Arc 84"/>
          <p:cNvSpPr>
            <a:spLocks noChangeAspect="1"/>
          </p:cNvSpPr>
          <p:nvPr/>
        </p:nvSpPr>
        <p:spPr bwMode="auto">
          <a:xfrm rot="17046963">
            <a:off x="6056065" y="6139669"/>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6" name="Block Arc 85"/>
          <p:cNvSpPr>
            <a:spLocks noChangeAspect="1"/>
          </p:cNvSpPr>
          <p:nvPr/>
        </p:nvSpPr>
        <p:spPr bwMode="auto">
          <a:xfrm rot="19865323">
            <a:off x="6042004" y="6152223"/>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nvGrpSpPr>
          <p:cNvPr id="87" name="Group 86"/>
          <p:cNvGrpSpPr/>
          <p:nvPr/>
        </p:nvGrpSpPr>
        <p:grpSpPr>
          <a:xfrm>
            <a:off x="7777456" y="2422420"/>
            <a:ext cx="2712308" cy="4040125"/>
            <a:chOff x="768089" y="-1605208"/>
            <a:chExt cx="3768750" cy="5613751"/>
          </a:xfrm>
        </p:grpSpPr>
        <p:pic>
          <p:nvPicPr>
            <p:cNvPr id="88" name="Picture 87"/>
            <p:cNvPicPr>
              <a:picLocks noChangeAspect="1"/>
            </p:cNvPicPr>
            <p:nvPr/>
          </p:nvPicPr>
          <p:blipFill>
            <a:blip r:embed="rId15"/>
            <a:stretch>
              <a:fillRect/>
            </a:stretch>
          </p:blipFill>
          <p:spPr>
            <a:xfrm>
              <a:off x="768089" y="-1605208"/>
              <a:ext cx="3768750" cy="5613751"/>
            </a:xfrm>
            <a:prstGeom prst="rect">
              <a:avLst/>
            </a:prstGeom>
          </p:spPr>
        </p:pic>
        <p:pic>
          <p:nvPicPr>
            <p:cNvPr id="89" name="Picture 88"/>
            <p:cNvPicPr>
              <a:picLocks noChangeAspect="1"/>
            </p:cNvPicPr>
            <p:nvPr/>
          </p:nvPicPr>
          <p:blipFill>
            <a:blip r:embed="rId16"/>
            <a:stretch>
              <a:fillRect/>
            </a:stretch>
          </p:blipFill>
          <p:spPr>
            <a:xfrm>
              <a:off x="1755198" y="534480"/>
              <a:ext cx="1361250" cy="1800000"/>
            </a:xfrm>
            <a:prstGeom prst="rect">
              <a:avLst/>
            </a:prstGeom>
          </p:spPr>
        </p:pic>
      </p:grpSp>
      <p:sp>
        <p:nvSpPr>
          <p:cNvPr id="90" name="Block Arc 89"/>
          <p:cNvSpPr>
            <a:spLocks noChangeAspect="1"/>
          </p:cNvSpPr>
          <p:nvPr/>
        </p:nvSpPr>
        <p:spPr bwMode="auto">
          <a:xfrm rot="21292199">
            <a:off x="6025058" y="6169101"/>
            <a:ext cx="323794" cy="320759"/>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1" name="Block Arc 90"/>
          <p:cNvSpPr>
            <a:spLocks noChangeAspect="1"/>
          </p:cNvSpPr>
          <p:nvPr/>
        </p:nvSpPr>
        <p:spPr bwMode="auto">
          <a:xfrm rot="1020381">
            <a:off x="6049904" y="6182078"/>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2" name="Block Arc 91"/>
          <p:cNvSpPr>
            <a:spLocks noChangeAspect="1"/>
          </p:cNvSpPr>
          <p:nvPr/>
        </p:nvSpPr>
        <p:spPr bwMode="auto">
          <a:xfrm rot="3643749">
            <a:off x="6045623" y="6189742"/>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01" name="TextBox 100"/>
          <p:cNvSpPr txBox="1"/>
          <p:nvPr/>
        </p:nvSpPr>
        <p:spPr>
          <a:xfrm>
            <a:off x="6241153" y="5866101"/>
            <a:ext cx="863057"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Duration</a:t>
            </a:r>
          </a:p>
        </p:txBody>
      </p:sp>
      <p:sp>
        <p:nvSpPr>
          <p:cNvPr id="102" name="TextBox 101"/>
          <p:cNvSpPr txBox="1"/>
          <p:nvPr/>
        </p:nvSpPr>
        <p:spPr>
          <a:xfrm>
            <a:off x="6244058" y="6282175"/>
            <a:ext cx="981679"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Cool down</a:t>
            </a:r>
          </a:p>
        </p:txBody>
      </p:sp>
    </p:spTree>
    <p:extLst>
      <p:ext uri="{BB962C8B-B14F-4D97-AF65-F5344CB8AC3E}">
        <p14:creationId xmlns:p14="http://schemas.microsoft.com/office/powerpoint/2010/main" val="242770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xit" presetSubtype="0" fill="hold"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200"/>
                                  </p:stCondLst>
                                  <p:childTnLst>
                                    <p:set>
                                      <p:cBhvr>
                                        <p:cTn id="18" dur="1" fill="hold">
                                          <p:stCondLst>
                                            <p:cond delay="0"/>
                                          </p:stCondLst>
                                        </p:cTn>
                                        <p:tgtEl>
                                          <p:spTgt spid="53"/>
                                        </p:tgtEl>
                                        <p:attrNameLst>
                                          <p:attrName>style.visibility</p:attrName>
                                        </p:attrNameLst>
                                      </p:cBhvr>
                                      <p:to>
                                        <p:strVal val="hidden"/>
                                      </p:to>
                                    </p:set>
                                  </p:childTnLst>
                                </p:cTn>
                              </p:par>
                              <p:par>
                                <p:cTn id="19" presetID="22" presetClass="exit" presetSubtype="4" fill="hold" nodeType="withEffect">
                                  <p:stCondLst>
                                    <p:cond delay="1000"/>
                                  </p:stCondLst>
                                  <p:childTnLst>
                                    <p:animEffect transition="out" filter="wipe(down)">
                                      <p:cBhvr>
                                        <p:cTn id="20" dur="100"/>
                                        <p:tgtEl>
                                          <p:spTgt spid="63"/>
                                        </p:tgtEl>
                                      </p:cBhvr>
                                    </p:animEffect>
                                    <p:set>
                                      <p:cBhvr>
                                        <p:cTn id="21" dur="1" fill="hold">
                                          <p:stCondLst>
                                            <p:cond delay="99"/>
                                          </p:stCondLst>
                                        </p:cTn>
                                        <p:tgtEl>
                                          <p:spTgt spid="63"/>
                                        </p:tgtEl>
                                        <p:attrNameLst>
                                          <p:attrName>style.visibility</p:attrName>
                                        </p:attrNameLst>
                                      </p:cBhvr>
                                      <p:to>
                                        <p:strVal val="hidden"/>
                                      </p:to>
                                    </p:set>
                                  </p:childTnLst>
                                </p:cTn>
                              </p:par>
                            </p:childTnLst>
                          </p:cTn>
                        </p:par>
                        <p:par>
                          <p:cTn id="22" fill="hold">
                            <p:stCondLst>
                              <p:cond delay="1600"/>
                            </p:stCondLst>
                            <p:childTnLst>
                              <p:par>
                                <p:cTn id="23" presetID="22" presetClass="entr" presetSubtype="4"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childTnLst>
                          </p:cTn>
                        </p:par>
                        <p:par>
                          <p:cTn id="26" fill="hold">
                            <p:stCondLst>
                              <p:cond delay="2100"/>
                            </p:stCondLst>
                            <p:childTnLst>
                              <p:par>
                                <p:cTn id="27" presetID="42" presetClass="entr" presetSubtype="0"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90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par>
                          <p:cTn id="37" fill="hold">
                            <p:stCondLst>
                              <p:cond delay="1400"/>
                            </p:stCondLst>
                            <p:childTnLst>
                              <p:par>
                                <p:cTn id="38" presetID="10"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0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20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90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par>
                          <p:cTn id="56" fill="hold">
                            <p:stCondLst>
                              <p:cond delay="1400"/>
                            </p:stCondLst>
                            <p:childTnLst>
                              <p:par>
                                <p:cTn id="57" presetID="10"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6" grpId="0" animBg="1"/>
      <p:bldP spid="90" grpId="0" animBg="1"/>
      <p:bldP spid="91" grpId="0" animBg="1"/>
      <p:bldP spid="92" grpId="0" animBg="1"/>
      <p:bldP spid="101" grpId="0"/>
      <p:bldP spid="10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a:t>
            </a:r>
            <a:r>
              <a:rPr lang="en-US" dirty="0" err="1"/>
              <a:t>Autoscale</a:t>
            </a:r>
            <a:endParaRPr lang="en-US" dirty="0"/>
          </a:p>
        </p:txBody>
      </p:sp>
    </p:spTree>
    <p:extLst>
      <p:ext uri="{BB962C8B-B14F-4D97-AF65-F5344CB8AC3E}">
        <p14:creationId xmlns:p14="http://schemas.microsoft.com/office/powerpoint/2010/main" val="2687387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Hands</a:t>
            </a:r>
            <a:r>
              <a:rPr lang="pt-BR" dirty="0"/>
              <a:t> </a:t>
            </a:r>
            <a:r>
              <a:rPr lang="pt-BR" dirty="0" err="1"/>
              <a:t>on</a:t>
            </a:r>
            <a:r>
              <a:rPr lang="pt-BR" dirty="0"/>
              <a:t> </a:t>
            </a:r>
            <a:r>
              <a:rPr lang="pt-BR" dirty="0" err="1"/>
              <a:t>Labs</a:t>
            </a:r>
            <a:endParaRPr lang="en-US" dirty="0"/>
          </a:p>
        </p:txBody>
      </p:sp>
      <p:sp>
        <p:nvSpPr>
          <p:cNvPr id="3" name="Subtitle 2"/>
          <p:cNvSpPr>
            <a:spLocks noGrp="1"/>
          </p:cNvSpPr>
          <p:nvPr>
            <p:ph type="subTitle" idx="1"/>
          </p:nvPr>
        </p:nvSpPr>
        <p:spPr/>
        <p:txBody>
          <a:bodyPr>
            <a:normAutofit fontScale="47500" lnSpcReduction="20000"/>
          </a:bodyPr>
          <a:lstStyle/>
          <a:p>
            <a:endParaRPr lang="en-US" dirty="0"/>
          </a:p>
          <a:p>
            <a:r>
              <a:rPr lang="pt-BR" sz="3300" dirty="0"/>
              <a:t>Management Portal</a:t>
            </a:r>
          </a:p>
          <a:p>
            <a:r>
              <a:rPr lang="pt-BR" sz="3300" dirty="0" err="1"/>
              <a:t>ASPNETAzureWebSites</a:t>
            </a:r>
            <a:r>
              <a:rPr lang="pt-BR" sz="3300" dirty="0"/>
              <a:t> </a:t>
            </a:r>
          </a:p>
          <a:p>
            <a:r>
              <a:rPr lang="en-US" sz="3300" dirty="0"/>
              <a:t>Get started with </a:t>
            </a:r>
            <a:r>
              <a:rPr lang="en-US" sz="3300" dirty="0" err="1"/>
              <a:t>WebApps</a:t>
            </a:r>
            <a:r>
              <a:rPr lang="en-US" sz="3300" dirty="0"/>
              <a:t> and ASP.NET</a:t>
            </a:r>
          </a:p>
          <a:p>
            <a:r>
              <a:rPr lang="en-US" sz="3300" dirty="0"/>
              <a:t>HOL-</a:t>
            </a:r>
            <a:r>
              <a:rPr lang="en-US" sz="3300" dirty="0" err="1"/>
              <a:t>ASPNETAzureWebSitesTFS</a:t>
            </a:r>
            <a:endParaRPr lang="en-US" sz="3300" dirty="0"/>
          </a:p>
          <a:p>
            <a:r>
              <a:rPr lang="en-US" sz="3300" dirty="0"/>
              <a:t>HOL-</a:t>
            </a:r>
            <a:r>
              <a:rPr lang="en-US" sz="3300" dirty="0" err="1"/>
              <a:t>GettingStartedAzurePreviewPortal</a:t>
            </a:r>
            <a:endParaRPr lang="en-US" sz="3300" dirty="0"/>
          </a:p>
        </p:txBody>
      </p:sp>
    </p:spTree>
    <p:extLst>
      <p:ext uri="{BB962C8B-B14F-4D97-AF65-F5344CB8AC3E}">
        <p14:creationId xmlns:p14="http://schemas.microsoft.com/office/powerpoint/2010/main" val="277848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3"/>
          <a:stretch>
            <a:fillRect/>
          </a:stretch>
        </p:blipFill>
        <p:spPr>
          <a:xfrm>
            <a:off x="5184391" y="2219040"/>
            <a:ext cx="1526112" cy="2144927"/>
          </a:xfrm>
          <a:prstGeom prst="rect">
            <a:avLst/>
          </a:prstGeom>
        </p:spPr>
      </p:pic>
      <p:pic>
        <p:nvPicPr>
          <p:cNvPr id="13" name="Picture 12"/>
          <p:cNvPicPr>
            <a:picLocks noChangeAspect="1"/>
          </p:cNvPicPr>
          <p:nvPr/>
        </p:nvPicPr>
        <p:blipFill>
          <a:blip r:embed="rId4">
            <a:duotone>
              <a:prstClr val="black"/>
              <a:schemeClr val="accent1">
                <a:tint val="45000"/>
                <a:satMod val="400000"/>
              </a:schemeClr>
            </a:duotone>
          </a:blip>
          <a:stretch>
            <a:fillRect/>
          </a:stretch>
        </p:blipFill>
        <p:spPr>
          <a:xfrm>
            <a:off x="2199988" y="2076108"/>
            <a:ext cx="1843189" cy="1221641"/>
          </a:xfrm>
          <a:prstGeom prst="rect">
            <a:avLst/>
          </a:prstGeom>
        </p:spPr>
      </p:pic>
      <p:pic>
        <p:nvPicPr>
          <p:cNvPr id="19" name="Picture 18"/>
          <p:cNvPicPr>
            <a:picLocks noChangeAspect="1"/>
          </p:cNvPicPr>
          <p:nvPr/>
        </p:nvPicPr>
        <p:blipFill>
          <a:blip r:embed="rId5">
            <a:duotone>
              <a:prstClr val="black"/>
              <a:schemeClr val="accent1">
                <a:tint val="45000"/>
                <a:satMod val="400000"/>
              </a:schemeClr>
            </a:duotone>
          </a:blip>
          <a:stretch>
            <a:fillRect/>
          </a:stretch>
        </p:blipFill>
        <p:spPr>
          <a:xfrm>
            <a:off x="9620880" y="3351617"/>
            <a:ext cx="932271" cy="603717"/>
          </a:xfrm>
          <a:prstGeom prst="rect">
            <a:avLst/>
          </a:prstGeom>
        </p:spPr>
      </p:pic>
      <p:pic>
        <p:nvPicPr>
          <p:cNvPr id="26" name="Picture 25"/>
          <p:cNvPicPr>
            <a:picLocks noChangeAspect="1"/>
          </p:cNvPicPr>
          <p:nvPr/>
        </p:nvPicPr>
        <p:blipFill>
          <a:blip r:embed="rId6">
            <a:duotone>
              <a:prstClr val="black"/>
              <a:schemeClr val="accent1">
                <a:tint val="45000"/>
                <a:satMod val="400000"/>
              </a:schemeClr>
            </a:duotone>
          </a:blip>
          <a:stretch>
            <a:fillRect/>
          </a:stretch>
        </p:blipFill>
        <p:spPr>
          <a:xfrm>
            <a:off x="4923341" y="3671842"/>
            <a:ext cx="1166102" cy="749692"/>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705" dirty="0">
                <a:solidFill>
                  <a:schemeClr val="tx1"/>
                </a:solidFill>
                <a:latin typeface="Segoe UI Light" panose="020B0502040204020203" pitchFamily="34" charset="0"/>
                <a:cs typeface="Segoe UI Light" panose="020B0502040204020203" pitchFamily="34" charset="0"/>
              </a:rPr>
              <a:t>Desenvolva </a:t>
            </a:r>
            <a:r>
              <a:rPr lang="pt-BR" sz="4705" dirty="0" err="1">
                <a:solidFill>
                  <a:schemeClr val="tx1"/>
                </a:solidFill>
                <a:latin typeface="Segoe UI Light" panose="020B0502040204020203" pitchFamily="34" charset="0"/>
                <a:cs typeface="Segoe UI Light" panose="020B0502040204020203" pitchFamily="34" charset="0"/>
              </a:rPr>
              <a:t>apps</a:t>
            </a:r>
            <a:r>
              <a:rPr lang="pt-BR" sz="4705" dirty="0">
                <a:solidFill>
                  <a:schemeClr val="tx1"/>
                </a:solidFill>
                <a:latin typeface="Segoe UI Light" panose="020B0502040204020203" pitchFamily="34" charset="0"/>
                <a:cs typeface="Segoe UI Light" panose="020B0502040204020203" pitchFamily="34" charset="0"/>
              </a:rPr>
              <a:t> com...</a:t>
            </a:r>
            <a:endParaRPr lang="en-US" sz="4705" dirty="0">
              <a:solidFill>
                <a:schemeClr val="tx1"/>
              </a:solidFill>
              <a:latin typeface="Segoe UI Light" panose="020B0502040204020203" pitchFamily="34" charset="0"/>
              <a:cs typeface="Segoe UI Light" panose="020B0502040204020203" pitchFamily="34" charset="0"/>
            </a:endParaRPr>
          </a:p>
        </p:txBody>
      </p:sp>
      <p:sp>
        <p:nvSpPr>
          <p:cNvPr id="38" name="Title 1"/>
          <p:cNvSpPr txBox="1">
            <a:spLocks/>
          </p:cNvSpPr>
          <p:nvPr/>
        </p:nvSpPr>
        <p:spPr>
          <a:xfrm>
            <a:off x="269241" y="1035422"/>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353" dirty="0">
                <a:solidFill>
                  <a:schemeClr val="tx1"/>
                </a:solidFill>
                <a:latin typeface="Segoe UI Light" panose="020B0502040204020203" pitchFamily="34" charset="0"/>
                <a:cs typeface="Segoe UI Light" panose="020B0502040204020203" pitchFamily="34" charset="0"/>
              </a:rPr>
              <a:t>.NET  |  Node.js  |  PHP  |  Python  |  Java</a:t>
            </a:r>
          </a:p>
        </p:txBody>
      </p:sp>
      <p:pic>
        <p:nvPicPr>
          <p:cNvPr id="14" name="Picture 13"/>
          <p:cNvPicPr>
            <a:picLocks noChangeAspect="1"/>
          </p:cNvPicPr>
          <p:nvPr/>
        </p:nvPicPr>
        <p:blipFill>
          <a:blip r:embed="rId7">
            <a:duotone>
              <a:prstClr val="black"/>
              <a:schemeClr val="accent1">
                <a:tint val="45000"/>
                <a:satMod val="400000"/>
              </a:schemeClr>
            </a:duotone>
          </a:blip>
          <a:stretch>
            <a:fillRect/>
          </a:stretch>
        </p:blipFill>
        <p:spPr>
          <a:xfrm>
            <a:off x="2757974" y="3404765"/>
            <a:ext cx="498159" cy="355128"/>
          </a:xfrm>
          <a:prstGeom prst="rect">
            <a:avLst/>
          </a:prstGeom>
        </p:spPr>
      </p:pic>
      <p:grpSp>
        <p:nvGrpSpPr>
          <p:cNvPr id="5" name="Group 4"/>
          <p:cNvGrpSpPr/>
          <p:nvPr/>
        </p:nvGrpSpPr>
        <p:grpSpPr>
          <a:xfrm>
            <a:off x="1730593" y="3699512"/>
            <a:ext cx="2313894" cy="2844922"/>
            <a:chOff x="1765295" y="3773198"/>
            <a:chExt cx="2360292" cy="2901969"/>
          </a:xfrm>
        </p:grpSpPr>
        <p:pic>
          <p:nvPicPr>
            <p:cNvPr id="43" name="Picture 42"/>
            <p:cNvPicPr>
              <a:picLocks noChangeAspect="1"/>
            </p:cNvPicPr>
            <p:nvPr/>
          </p:nvPicPr>
          <p:blipFill>
            <a:blip r:embed="rId8"/>
            <a:stretch>
              <a:fillRect/>
            </a:stretch>
          </p:blipFill>
          <p:spPr>
            <a:xfrm>
              <a:off x="1765295" y="3773198"/>
              <a:ext cx="1235610" cy="1795041"/>
            </a:xfrm>
            <a:prstGeom prst="rect">
              <a:avLst/>
            </a:prstGeom>
          </p:spPr>
        </p:pic>
        <p:pic>
          <p:nvPicPr>
            <p:cNvPr id="44" name="Picture 43"/>
            <p:cNvPicPr>
              <a:picLocks noChangeAspect="1"/>
            </p:cNvPicPr>
            <p:nvPr/>
          </p:nvPicPr>
          <p:blipFill>
            <a:blip r:embed="rId9"/>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0"/>
            <a:stretch>
              <a:fillRect/>
            </a:stretch>
          </p:blipFill>
          <p:spPr>
            <a:xfrm>
              <a:off x="3695028" y="5134866"/>
              <a:ext cx="430559" cy="1145897"/>
            </a:xfrm>
            <a:prstGeom prst="rect">
              <a:avLst/>
            </a:prstGeom>
          </p:spPr>
        </p:pic>
      </p:grpSp>
      <p:pic>
        <p:nvPicPr>
          <p:cNvPr id="31" name="Picture 30"/>
          <p:cNvPicPr>
            <a:picLocks noChangeAspect="1"/>
          </p:cNvPicPr>
          <p:nvPr/>
        </p:nvPicPr>
        <p:blipFill>
          <a:blip r:embed="rId11"/>
          <a:stretch>
            <a:fillRect/>
          </a:stretch>
        </p:blipFill>
        <p:spPr>
          <a:xfrm>
            <a:off x="7449591" y="982097"/>
            <a:ext cx="936246" cy="1441444"/>
          </a:xfrm>
          <a:prstGeom prst="rect">
            <a:avLst/>
          </a:prstGeom>
        </p:spPr>
      </p:pic>
    </p:spTree>
    <p:extLst>
      <p:ext uri="{BB962C8B-B14F-4D97-AF65-F5344CB8AC3E}">
        <p14:creationId xmlns:p14="http://schemas.microsoft.com/office/powerpoint/2010/main" val="343261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Benefícios</a:t>
            </a:r>
            <a:r>
              <a:rPr lang="en-US" sz="4000" dirty="0"/>
              <a:t> do App Service</a:t>
            </a:r>
          </a:p>
        </p:txBody>
      </p:sp>
      <p:sp>
        <p:nvSpPr>
          <p:cNvPr id="3" name="Content Placeholder 2"/>
          <p:cNvSpPr>
            <a:spLocks noGrp="1"/>
          </p:cNvSpPr>
          <p:nvPr>
            <p:ph sz="quarter" idx="10"/>
          </p:nvPr>
        </p:nvSpPr>
        <p:spPr>
          <a:prstGeom prst="rect">
            <a:avLst/>
          </a:prstGeom>
        </p:spPr>
        <p:txBody>
          <a:bodyPr/>
          <a:lstStyle/>
          <a:p>
            <a:r>
              <a:rPr lang="en-US" sz="2400" dirty="0" err="1"/>
              <a:t>Atualização</a:t>
            </a:r>
            <a:r>
              <a:rPr lang="en-US" sz="2400" dirty="0"/>
              <a:t> </a:t>
            </a:r>
            <a:r>
              <a:rPr lang="en-US" sz="2400" dirty="0" err="1"/>
              <a:t>automática</a:t>
            </a:r>
            <a:r>
              <a:rPr lang="en-US" sz="2400" dirty="0"/>
              <a:t> do SO</a:t>
            </a:r>
          </a:p>
          <a:p>
            <a:r>
              <a:rPr lang="en-US" sz="2400" dirty="0"/>
              <a:t>Enterprise-grade security</a:t>
            </a:r>
          </a:p>
          <a:p>
            <a:r>
              <a:rPr lang="en-US" sz="2400" dirty="0"/>
              <a:t>Alta </a:t>
            </a:r>
            <a:r>
              <a:rPr lang="en-US" sz="2400" dirty="0" err="1"/>
              <a:t>disponibilidade</a:t>
            </a:r>
            <a:endParaRPr lang="en-US" sz="2400" dirty="0"/>
          </a:p>
          <a:p>
            <a:pPr lvl="1"/>
            <a:r>
              <a:rPr lang="pt-BR" sz="2400" dirty="0" err="1"/>
              <a:t>Scale</a:t>
            </a:r>
            <a:r>
              <a:rPr lang="pt-BR" sz="2400" dirty="0"/>
              <a:t> out/in automático</a:t>
            </a:r>
            <a:endParaRPr lang="en-US" sz="2400" dirty="0"/>
          </a:p>
          <a:p>
            <a:pPr lvl="1"/>
            <a:r>
              <a:rPr lang="en-US" sz="2400" dirty="0"/>
              <a:t>Load Balancing </a:t>
            </a:r>
            <a:r>
              <a:rPr lang="en-US" sz="2400" dirty="0" err="1"/>
              <a:t>por</a:t>
            </a:r>
            <a:r>
              <a:rPr lang="en-US" sz="2400" dirty="0"/>
              <a:t> </a:t>
            </a:r>
            <a:r>
              <a:rPr lang="en-US" sz="2400" dirty="0" err="1"/>
              <a:t>padrão</a:t>
            </a:r>
            <a:r>
              <a:rPr lang="en-US" sz="2400" dirty="0"/>
              <a:t> (</a:t>
            </a:r>
            <a:r>
              <a:rPr lang="en-US" sz="2400" dirty="0" err="1"/>
              <a:t>nativo</a:t>
            </a:r>
            <a:r>
              <a:rPr lang="en-US" sz="2400" dirty="0"/>
              <a:t>)</a:t>
            </a:r>
          </a:p>
          <a:p>
            <a:r>
              <a:rPr lang="en-US" sz="2400" dirty="0" err="1"/>
              <a:t>Suporte</a:t>
            </a:r>
            <a:r>
              <a:rPr lang="en-US" sz="2400" dirty="0"/>
              <a:t> a </a:t>
            </a:r>
            <a:r>
              <a:rPr lang="en-US" sz="2400" dirty="0" err="1"/>
              <a:t>múltiplas</a:t>
            </a:r>
            <a:r>
              <a:rPr lang="en-US" sz="2400" dirty="0"/>
              <a:t> </a:t>
            </a:r>
            <a:r>
              <a:rPr lang="en-US" sz="2400" dirty="0" err="1"/>
              <a:t>linguagens</a:t>
            </a:r>
            <a:r>
              <a:rPr lang="en-US" sz="2400" dirty="0"/>
              <a:t> e </a:t>
            </a:r>
            <a:r>
              <a:rPr lang="en-US" sz="2400" dirty="0" err="1"/>
              <a:t>plataformas</a:t>
            </a:r>
            <a:endParaRPr lang="en-US" sz="2400" dirty="0"/>
          </a:p>
          <a:p>
            <a:pPr lvl="1"/>
            <a:r>
              <a:rPr lang="en-US" sz="2400" dirty="0"/>
              <a:t>.NET, Node.js, Python, Ruby e </a:t>
            </a:r>
            <a:r>
              <a:rPr lang="en-US" sz="2400" dirty="0" err="1"/>
              <a:t>muito</a:t>
            </a:r>
            <a:r>
              <a:rPr lang="en-US" sz="2400" dirty="0"/>
              <a:t> </a:t>
            </a:r>
            <a:r>
              <a:rPr lang="en-US" sz="2400" dirty="0" err="1"/>
              <a:t>mais</a:t>
            </a:r>
            <a:endParaRPr lang="en-US" sz="2400" dirty="0"/>
          </a:p>
          <a:p>
            <a:r>
              <a:rPr lang="en-US" sz="2400" dirty="0"/>
              <a:t>F</a:t>
            </a:r>
            <a:r>
              <a:rPr lang="pt-BR" sz="2400" dirty="0" err="1"/>
              <a:t>ácil</a:t>
            </a:r>
            <a:r>
              <a:rPr lang="pt-BR" sz="2400" dirty="0"/>
              <a:t> implementação de </a:t>
            </a:r>
            <a:r>
              <a:rPr lang="pt-BR" sz="2400" dirty="0" err="1"/>
              <a:t>Continuous</a:t>
            </a:r>
            <a:r>
              <a:rPr lang="pt-BR" sz="2400" dirty="0"/>
              <a:t> Deployment</a:t>
            </a:r>
            <a:endParaRPr lang="en-US" sz="2400" dirty="0"/>
          </a:p>
          <a:p>
            <a:pPr lvl="1"/>
            <a:r>
              <a:rPr lang="pt-BR" sz="2400" dirty="0" err="1"/>
              <a:t>Continuous</a:t>
            </a:r>
            <a:r>
              <a:rPr lang="pt-BR" sz="2400" dirty="0"/>
              <a:t> delivery a partir dos principais </a:t>
            </a:r>
            <a:r>
              <a:rPr lang="pt-BR" sz="2400" dirty="0" err="1"/>
              <a:t>source</a:t>
            </a:r>
            <a:r>
              <a:rPr lang="pt-BR" sz="2400" dirty="0"/>
              <a:t> </a:t>
            </a:r>
            <a:r>
              <a:rPr lang="pt-BR" sz="2400" dirty="0" err="1"/>
              <a:t>control</a:t>
            </a:r>
            <a:r>
              <a:rPr lang="pt-BR" sz="2400" dirty="0"/>
              <a:t> </a:t>
            </a:r>
            <a:r>
              <a:rPr lang="pt-BR" sz="2400" dirty="0" err="1"/>
              <a:t>providers</a:t>
            </a:r>
            <a:endParaRPr lang="en-US" sz="2400" dirty="0"/>
          </a:p>
          <a:p>
            <a:pPr lvl="1"/>
            <a:r>
              <a:rPr lang="en-US" sz="2400" dirty="0" err="1"/>
              <a:t>Git</a:t>
            </a:r>
            <a:r>
              <a:rPr lang="en-US" sz="2400" dirty="0"/>
              <a:t> repo </a:t>
            </a:r>
            <a:r>
              <a:rPr lang="en-US" sz="2400" dirty="0" err="1"/>
              <a:t>nativo</a:t>
            </a:r>
            <a:endParaRPr lang="en-US" sz="2400" dirty="0"/>
          </a:p>
        </p:txBody>
      </p:sp>
    </p:spTree>
    <p:extLst>
      <p:ext uri="{BB962C8B-B14F-4D97-AF65-F5344CB8AC3E}">
        <p14:creationId xmlns:p14="http://schemas.microsoft.com/office/powerpoint/2010/main" val="25855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5130" y="4667877"/>
            <a:ext cx="11764366" cy="151277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bwMode="auto">
          <a:xfrm>
            <a:off x="215130"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8" name="Rectangle 47"/>
          <p:cNvSpPr/>
          <p:nvPr/>
        </p:nvSpPr>
        <p:spPr bwMode="auto">
          <a:xfrm>
            <a:off x="4167187"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9" name="Rectangle 48"/>
          <p:cNvSpPr/>
          <p:nvPr/>
        </p:nvSpPr>
        <p:spPr bwMode="auto">
          <a:xfrm>
            <a:off x="8119244"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101" name="Group 100"/>
          <p:cNvGrpSpPr/>
          <p:nvPr/>
        </p:nvGrpSpPr>
        <p:grpSpPr>
          <a:xfrm>
            <a:off x="418336" y="811842"/>
            <a:ext cx="3154702" cy="725263"/>
            <a:chOff x="426724" y="414669"/>
            <a:chExt cx="3217960" cy="739806"/>
          </a:xfrm>
        </p:grpSpPr>
        <p:sp>
          <p:nvSpPr>
            <p:cNvPr id="23" name="TextBox 22"/>
            <p:cNvSpPr txBox="1"/>
            <p:nvPr/>
          </p:nvSpPr>
          <p:spPr>
            <a:xfrm>
              <a:off x="1060347" y="414669"/>
              <a:ext cx="2584337" cy="739806"/>
            </a:xfrm>
            <a:prstGeom prst="hexagon">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Web Apps</a:t>
              </a:r>
            </a:p>
          </p:txBody>
        </p:sp>
        <p:pic>
          <p:nvPicPr>
            <p:cNvPr id="32" name="Picture 31"/>
            <p:cNvPicPr>
              <a:picLocks noChangeAspect="1"/>
            </p:cNvPicPr>
            <p:nvPr/>
          </p:nvPicPr>
          <p:blipFill>
            <a:blip r:embed="rId3"/>
            <a:stretch>
              <a:fillRect/>
            </a:stretch>
          </p:blipFill>
          <p:spPr>
            <a:xfrm>
              <a:off x="426724" y="438523"/>
              <a:ext cx="724385" cy="707495"/>
            </a:xfrm>
            <a:prstGeom prst="rect">
              <a:avLst/>
            </a:prstGeom>
          </p:spPr>
        </p:pic>
      </p:grpSp>
      <p:grpSp>
        <p:nvGrpSpPr>
          <p:cNvPr id="102" name="Group 101"/>
          <p:cNvGrpSpPr/>
          <p:nvPr/>
        </p:nvGrpSpPr>
        <p:grpSpPr>
          <a:xfrm>
            <a:off x="4366480" y="825635"/>
            <a:ext cx="2952308" cy="712772"/>
            <a:chOff x="4522860" y="428738"/>
            <a:chExt cx="3011508" cy="727065"/>
          </a:xfrm>
        </p:grpSpPr>
        <p:sp>
          <p:nvSpPr>
            <p:cNvPr id="27" name="TextBox 26"/>
            <p:cNvSpPr txBox="1"/>
            <p:nvPr/>
          </p:nvSpPr>
          <p:spPr>
            <a:xfrm>
              <a:off x="5301290" y="492613"/>
              <a:ext cx="2233078" cy="584775"/>
            </a:xfrm>
            <a:prstGeom prst="rect">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Logic Apps</a:t>
              </a:r>
            </a:p>
          </p:txBody>
        </p:sp>
        <p:pic>
          <p:nvPicPr>
            <p:cNvPr id="34" name="Picture 33"/>
            <p:cNvPicPr>
              <a:picLocks noChangeAspect="1"/>
            </p:cNvPicPr>
            <p:nvPr/>
          </p:nvPicPr>
          <p:blipFill>
            <a:blip r:embed="rId4"/>
            <a:stretch>
              <a:fillRect/>
            </a:stretch>
          </p:blipFill>
          <p:spPr>
            <a:xfrm>
              <a:off x="4522860" y="428738"/>
              <a:ext cx="727877" cy="727065"/>
            </a:xfrm>
            <a:prstGeom prst="rect">
              <a:avLst/>
            </a:prstGeom>
          </p:spPr>
        </p:pic>
      </p:grpSp>
      <p:grpSp>
        <p:nvGrpSpPr>
          <p:cNvPr id="103" name="Group 102"/>
          <p:cNvGrpSpPr/>
          <p:nvPr/>
        </p:nvGrpSpPr>
        <p:grpSpPr>
          <a:xfrm>
            <a:off x="8331594" y="825884"/>
            <a:ext cx="3393621" cy="787583"/>
            <a:chOff x="8498659" y="428993"/>
            <a:chExt cx="3461670" cy="803375"/>
          </a:xfrm>
        </p:grpSpPr>
        <p:sp>
          <p:nvSpPr>
            <p:cNvPr id="19" name="TextBox 18"/>
            <p:cNvSpPr txBox="1"/>
            <p:nvPr/>
          </p:nvSpPr>
          <p:spPr>
            <a:xfrm>
              <a:off x="9167121" y="503908"/>
              <a:ext cx="2793208"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Mobile Apps</a:t>
              </a:r>
            </a:p>
          </p:txBody>
        </p:sp>
        <p:pic>
          <p:nvPicPr>
            <p:cNvPr id="36" name="Picture 35"/>
            <p:cNvPicPr>
              <a:picLocks noChangeAspect="1"/>
            </p:cNvPicPr>
            <p:nvPr/>
          </p:nvPicPr>
          <p:blipFill>
            <a:blip r:embed="rId5"/>
            <a:stretch>
              <a:fillRect/>
            </a:stretch>
          </p:blipFill>
          <p:spPr>
            <a:xfrm>
              <a:off x="8498659" y="428993"/>
              <a:ext cx="505992" cy="726554"/>
            </a:xfrm>
            <a:prstGeom prst="rect">
              <a:avLst/>
            </a:prstGeom>
          </p:spPr>
        </p:pic>
      </p:grpSp>
      <p:grpSp>
        <p:nvGrpSpPr>
          <p:cNvPr id="104" name="Group 103"/>
          <p:cNvGrpSpPr/>
          <p:nvPr/>
        </p:nvGrpSpPr>
        <p:grpSpPr>
          <a:xfrm>
            <a:off x="485912" y="4984839"/>
            <a:ext cx="2588977" cy="815763"/>
            <a:chOff x="495655" y="4578565"/>
            <a:chExt cx="2640891" cy="832121"/>
          </a:xfrm>
        </p:grpSpPr>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38" name="TextBox 37"/>
            <p:cNvSpPr txBox="1"/>
            <p:nvPr/>
          </p:nvSpPr>
          <p:spPr>
            <a:xfrm>
              <a:off x="1347440" y="4622500"/>
              <a:ext cx="1789106"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API Apps</a:t>
              </a:r>
            </a:p>
          </p:txBody>
        </p:sp>
      </p:grpSp>
      <p:grpSp>
        <p:nvGrpSpPr>
          <p:cNvPr id="5" name="Group 4"/>
          <p:cNvGrpSpPr/>
          <p:nvPr/>
        </p:nvGrpSpPr>
        <p:grpSpPr>
          <a:xfrm>
            <a:off x="5578422" y="4878398"/>
            <a:ext cx="1108608" cy="1108608"/>
            <a:chOff x="2336344" y="2754223"/>
            <a:chExt cx="739365" cy="739365"/>
          </a:xfrm>
        </p:grpSpPr>
        <p:sp>
          <p:nvSpPr>
            <p:cNvPr id="4" name="Rectangle 3"/>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7" name="Group 6"/>
          <p:cNvGrpSpPr/>
          <p:nvPr/>
        </p:nvGrpSpPr>
        <p:grpSpPr>
          <a:xfrm>
            <a:off x="6841667" y="4878398"/>
            <a:ext cx="1108608" cy="1108608"/>
            <a:chOff x="2579844" y="2146998"/>
            <a:chExt cx="739365" cy="739365"/>
          </a:xfrm>
        </p:grpSpPr>
        <p:sp>
          <p:nvSpPr>
            <p:cNvPr id="39" name="Rectangle 38"/>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45" name="Rectangle 44"/>
          <p:cNvSpPr/>
          <p:nvPr/>
        </p:nvSpPr>
        <p:spPr bwMode="auto">
          <a:xfrm>
            <a:off x="9316690" y="4878398"/>
            <a:ext cx="1108608" cy="110860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http</a:t>
            </a:r>
          </a:p>
        </p:txBody>
      </p:sp>
      <p:sp>
        <p:nvSpPr>
          <p:cNvPr id="47" name="Rectangle 46"/>
          <p:cNvSpPr/>
          <p:nvPr/>
        </p:nvSpPr>
        <p:spPr bwMode="auto">
          <a:xfrm>
            <a:off x="10563106" y="4878398"/>
            <a:ext cx="1108608" cy="110860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SQL</a:t>
            </a:r>
          </a:p>
        </p:txBody>
      </p:sp>
      <p:grpSp>
        <p:nvGrpSpPr>
          <p:cNvPr id="50" name="Group 49"/>
          <p:cNvGrpSpPr/>
          <p:nvPr/>
        </p:nvGrpSpPr>
        <p:grpSpPr>
          <a:xfrm>
            <a:off x="1516471" y="2062068"/>
            <a:ext cx="1222822" cy="1255262"/>
            <a:chOff x="477568" y="1073442"/>
            <a:chExt cx="1247342" cy="1280432"/>
          </a:xfrm>
        </p:grpSpPr>
        <p:pic>
          <p:nvPicPr>
            <p:cNvPr id="51" name="Picture 50"/>
            <p:cNvPicPr>
              <a:picLocks noChangeAspect="1"/>
            </p:cNvPicPr>
            <p:nvPr/>
          </p:nvPicPr>
          <p:blipFill>
            <a:blip r:embed="rId9"/>
            <a:stretch>
              <a:fillRect/>
            </a:stretch>
          </p:blipFill>
          <p:spPr>
            <a:xfrm>
              <a:off x="477568" y="1073442"/>
              <a:ext cx="1247342" cy="910893"/>
            </a:xfrm>
            <a:prstGeom prst="rect">
              <a:avLst/>
            </a:prstGeom>
          </p:spPr>
        </p:pic>
        <p:sp>
          <p:nvSpPr>
            <p:cNvPr id="52" name="TextBox 51"/>
            <p:cNvSpPr txBox="1"/>
            <p:nvPr/>
          </p:nvSpPr>
          <p:spPr>
            <a:xfrm>
              <a:off x="874042" y="2044308"/>
              <a:ext cx="468241"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Site</a:t>
              </a:r>
            </a:p>
          </p:txBody>
        </p:sp>
      </p:grpSp>
      <p:grpSp>
        <p:nvGrpSpPr>
          <p:cNvPr id="105" name="Group 104"/>
          <p:cNvGrpSpPr/>
          <p:nvPr/>
        </p:nvGrpSpPr>
        <p:grpSpPr>
          <a:xfrm>
            <a:off x="9970911" y="1638188"/>
            <a:ext cx="1859805" cy="1290172"/>
            <a:chOff x="8433929" y="1655866"/>
            <a:chExt cx="1897098" cy="1316042"/>
          </a:xfrm>
        </p:grpSpPr>
        <p:sp>
          <p:nvSpPr>
            <p:cNvPr id="58" name="TextBox 57"/>
            <p:cNvSpPr txBox="1"/>
            <p:nvPr/>
          </p:nvSpPr>
          <p:spPr>
            <a:xfrm>
              <a:off x="8433929" y="2662342"/>
              <a:ext cx="1897098"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Administração</a:t>
              </a:r>
              <a:r>
                <a:rPr lang="en-US" sz="1372" dirty="0">
                  <a:latin typeface="Segoe UI Light" panose="020B0502040204020203" pitchFamily="34" charset="0"/>
                  <a:cs typeface="Segoe UI Light" panose="020B0502040204020203" pitchFamily="34" charset="0"/>
                </a:rPr>
                <a:t> da APP</a:t>
              </a:r>
            </a:p>
          </p:txBody>
        </p:sp>
        <p:pic>
          <p:nvPicPr>
            <p:cNvPr id="60" name="Picture 59"/>
            <p:cNvPicPr>
              <a:picLocks noChangeAspect="1"/>
            </p:cNvPicPr>
            <p:nvPr/>
          </p:nvPicPr>
          <p:blipFill>
            <a:blip r:embed="rId10"/>
            <a:stretch>
              <a:fillRect/>
            </a:stretch>
          </p:blipFill>
          <p:spPr>
            <a:xfrm>
              <a:off x="8704373" y="1655866"/>
              <a:ext cx="1341232" cy="904858"/>
            </a:xfrm>
            <a:prstGeom prst="rect">
              <a:avLst/>
            </a:prstGeom>
          </p:spPr>
        </p:pic>
      </p:grpSp>
      <p:grpSp>
        <p:nvGrpSpPr>
          <p:cNvPr id="120" name="Group 119"/>
          <p:cNvGrpSpPr/>
          <p:nvPr/>
        </p:nvGrpSpPr>
        <p:grpSpPr>
          <a:xfrm>
            <a:off x="4756078" y="2064283"/>
            <a:ext cx="2670796" cy="1255262"/>
            <a:chOff x="4851443" y="1692224"/>
            <a:chExt cx="2724349" cy="1280432"/>
          </a:xfrm>
        </p:grpSpPr>
        <p:sp>
          <p:nvSpPr>
            <p:cNvPr id="63" name="TextBox 62"/>
            <p:cNvSpPr txBox="1"/>
            <p:nvPr/>
          </p:nvSpPr>
          <p:spPr>
            <a:xfrm>
              <a:off x="4851443" y="2663090"/>
              <a:ext cx="2724349"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Pedido</a:t>
              </a:r>
              <a:r>
                <a:rPr lang="en-US" sz="1372" dirty="0">
                  <a:latin typeface="Segoe UI Light" panose="020B0502040204020203" pitchFamily="34" charset="0"/>
                  <a:cs typeface="Segoe UI Light" panose="020B0502040204020203" pitchFamily="34" charset="0"/>
                </a:rPr>
                <a:t> </a:t>
              </a:r>
              <a:r>
                <a:rPr lang="en-US" sz="1372" dirty="0" err="1">
                  <a:latin typeface="Segoe UI Light" panose="020B0502040204020203" pitchFamily="34" charset="0"/>
                  <a:cs typeface="Segoe UI Light" panose="020B0502040204020203" pitchFamily="34" charset="0"/>
                </a:rPr>
                <a:t>completado</a:t>
              </a:r>
              <a:r>
                <a:rPr lang="en-US" sz="1372" dirty="0">
                  <a:latin typeface="Segoe UI Light" panose="020B0502040204020203" pitchFamily="34" charset="0"/>
                  <a:cs typeface="Segoe UI Light" panose="020B0502040204020203" pitchFamily="34" charset="0"/>
                </a:rPr>
                <a:t> com </a:t>
              </a:r>
              <a:r>
                <a:rPr lang="en-US" sz="1372" dirty="0" err="1">
                  <a:latin typeface="Segoe UI Light" panose="020B0502040204020203" pitchFamily="34" charset="0"/>
                  <a:cs typeface="Segoe UI Light" panose="020B0502040204020203" pitchFamily="34" charset="0"/>
                </a:rPr>
                <a:t>sucesso</a:t>
              </a:r>
              <a:endParaRPr lang="en-US" sz="1372" dirty="0">
                <a:latin typeface="Segoe UI Light" panose="020B0502040204020203" pitchFamily="34" charset="0"/>
                <a:cs typeface="Segoe UI Light" panose="020B0502040204020203" pitchFamily="34" charset="0"/>
              </a:endParaRPr>
            </a:p>
          </p:txBody>
        </p:sp>
        <p:grpSp>
          <p:nvGrpSpPr>
            <p:cNvPr id="12" name="Group 11"/>
            <p:cNvGrpSpPr/>
            <p:nvPr/>
          </p:nvGrpSpPr>
          <p:grpSpPr>
            <a:xfrm>
              <a:off x="5589940" y="1692224"/>
              <a:ext cx="1247342" cy="910893"/>
              <a:chOff x="4717731" y="1692224"/>
              <a:chExt cx="1247342" cy="910893"/>
            </a:xfrm>
          </p:grpSpPr>
          <p:pic>
            <p:nvPicPr>
              <p:cNvPr id="62" name="Picture 61"/>
              <p:cNvPicPr>
                <a:picLocks noChangeAspect="1"/>
              </p:cNvPicPr>
              <p:nvPr/>
            </p:nvPicPr>
            <p:blipFill>
              <a:blip r:embed="rId9"/>
              <a:stretch>
                <a:fillRect/>
              </a:stretch>
            </p:blipFill>
            <p:spPr>
              <a:xfrm>
                <a:off x="4717731" y="1692224"/>
                <a:ext cx="1247342" cy="910893"/>
              </a:xfrm>
              <a:prstGeom prst="rect">
                <a:avLst/>
              </a:prstGeom>
            </p:spPr>
          </p:pic>
          <p:sp>
            <p:nvSpPr>
              <p:cNvPr id="11" name="Rectangle 10"/>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691444" y="2004349"/>
              <a:ext cx="138794" cy="303798"/>
              <a:chOff x="5691444" y="2004349"/>
              <a:chExt cx="138794" cy="303798"/>
            </a:xfrm>
          </p:grpSpPr>
          <p:sp>
            <p:nvSpPr>
              <p:cNvPr id="77" name="Rectangle 76"/>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6" name="Rectangle 105"/>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5" name="Group 114"/>
            <p:cNvGrpSpPr/>
            <p:nvPr/>
          </p:nvGrpSpPr>
          <p:grpSpPr>
            <a:xfrm>
              <a:off x="5913082" y="2004349"/>
              <a:ext cx="138794" cy="303798"/>
              <a:chOff x="5891187" y="2004349"/>
              <a:chExt cx="138794" cy="303798"/>
            </a:xfrm>
          </p:grpSpPr>
          <p:sp>
            <p:nvSpPr>
              <p:cNvPr id="78" name="Rectangle 77"/>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7" name="Rectangle 106"/>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4" name="Group 113"/>
            <p:cNvGrpSpPr/>
            <p:nvPr/>
          </p:nvGrpSpPr>
          <p:grpSpPr>
            <a:xfrm>
              <a:off x="6134720" y="2004349"/>
              <a:ext cx="138794" cy="303798"/>
              <a:chOff x="6090930" y="2004349"/>
              <a:chExt cx="138794" cy="303798"/>
            </a:xfrm>
          </p:grpSpPr>
          <p:sp>
            <p:nvSpPr>
              <p:cNvPr id="79" name="Rectangle 78"/>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8" name="Rectangle 107"/>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3" name="Group 112"/>
            <p:cNvGrpSpPr/>
            <p:nvPr/>
          </p:nvGrpSpPr>
          <p:grpSpPr>
            <a:xfrm>
              <a:off x="6356358" y="2004349"/>
              <a:ext cx="138793" cy="303798"/>
              <a:chOff x="6290673" y="2004349"/>
              <a:chExt cx="138793" cy="303798"/>
            </a:xfrm>
          </p:grpSpPr>
          <p:sp>
            <p:nvSpPr>
              <p:cNvPr id="80" name="Rectangle 7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9" name="Rectangle 108"/>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2" name="Group 111"/>
            <p:cNvGrpSpPr/>
            <p:nvPr/>
          </p:nvGrpSpPr>
          <p:grpSpPr>
            <a:xfrm>
              <a:off x="6577994" y="2004349"/>
              <a:ext cx="138793" cy="303798"/>
              <a:chOff x="6490416" y="2004349"/>
              <a:chExt cx="138793" cy="303798"/>
            </a:xfrm>
          </p:grpSpPr>
          <p:sp>
            <p:nvSpPr>
              <p:cNvPr id="81" name="Rectangle 80"/>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0" name="Rectangle 109"/>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Chevron 110"/>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7" name="Chevron 116"/>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8" name="Chevron 117"/>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9" name="Chevron 118"/>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pic>
        <p:nvPicPr>
          <p:cNvPr id="66" name="Picture 65"/>
          <p:cNvPicPr>
            <a:picLocks noChangeAspect="1"/>
          </p:cNvPicPr>
          <p:nvPr/>
        </p:nvPicPr>
        <p:blipFill>
          <a:blip r:embed="rId10"/>
          <a:stretch>
            <a:fillRect/>
          </a:stretch>
        </p:blipFill>
        <p:spPr>
          <a:xfrm>
            <a:off x="8331594" y="2647748"/>
            <a:ext cx="1314866" cy="887070"/>
          </a:xfrm>
          <a:prstGeom prst="rect">
            <a:avLst/>
          </a:prstGeom>
        </p:spPr>
      </p:pic>
      <p:pic>
        <p:nvPicPr>
          <p:cNvPr id="72" name="Picture 71"/>
          <p:cNvPicPr>
            <a:picLocks noChangeAspect="1"/>
          </p:cNvPicPr>
          <p:nvPr/>
        </p:nvPicPr>
        <p:blipFill>
          <a:blip r:embed="rId10"/>
          <a:stretch>
            <a:fillRect/>
          </a:stretch>
        </p:blipFill>
        <p:spPr>
          <a:xfrm>
            <a:off x="8519643" y="2812426"/>
            <a:ext cx="1314866" cy="887070"/>
          </a:xfrm>
          <a:prstGeom prst="rect">
            <a:avLst/>
          </a:prstGeom>
        </p:spPr>
      </p:pic>
      <p:grpSp>
        <p:nvGrpSpPr>
          <p:cNvPr id="67" name="Group 66"/>
          <p:cNvGrpSpPr/>
          <p:nvPr/>
        </p:nvGrpSpPr>
        <p:grpSpPr>
          <a:xfrm>
            <a:off x="8732972" y="2949252"/>
            <a:ext cx="1314866" cy="1290172"/>
            <a:chOff x="8704373" y="1655866"/>
            <a:chExt cx="1341232" cy="1316042"/>
          </a:xfrm>
        </p:grpSpPr>
        <p:sp>
          <p:nvSpPr>
            <p:cNvPr id="68" name="TextBox 67"/>
            <p:cNvSpPr txBox="1"/>
            <p:nvPr/>
          </p:nvSpPr>
          <p:spPr>
            <a:xfrm>
              <a:off x="9128048" y="2662342"/>
              <a:ext cx="508858"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App</a:t>
              </a:r>
            </a:p>
          </p:txBody>
        </p:sp>
        <p:pic>
          <p:nvPicPr>
            <p:cNvPr id="69" name="Picture 68"/>
            <p:cNvPicPr>
              <a:picLocks noChangeAspect="1"/>
            </p:cNvPicPr>
            <p:nvPr/>
          </p:nvPicPr>
          <p:blipFill>
            <a:blip r:embed="rId10"/>
            <a:stretch>
              <a:fillRect/>
            </a:stretch>
          </p:blipFill>
          <p:spPr>
            <a:xfrm>
              <a:off x="8704373" y="1655866"/>
              <a:ext cx="1341232" cy="904858"/>
            </a:xfrm>
            <a:prstGeom prst="rect">
              <a:avLst/>
            </a:prstGeom>
          </p:spPr>
        </p:pic>
      </p:grpSp>
      <p:grpSp>
        <p:nvGrpSpPr>
          <p:cNvPr id="8" name="Group 7"/>
          <p:cNvGrpSpPr/>
          <p:nvPr/>
        </p:nvGrpSpPr>
        <p:grpSpPr>
          <a:xfrm>
            <a:off x="8070275" y="4878398"/>
            <a:ext cx="1111290" cy="1110333"/>
            <a:chOff x="8232100" y="4975723"/>
            <a:chExt cx="1133574" cy="1132597"/>
          </a:xfrm>
        </p:grpSpPr>
        <p:sp>
          <p:nvSpPr>
            <p:cNvPr id="42" name="Rectangle 41"/>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64838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500" autoRev="1" fill="remove"/>
                                        <p:tgtEl>
                                          <p:spTgt spid="35"/>
                                        </p:tgtEl>
                                        <p:attrNameLst>
                                          <p:attrName>style.color</p:attrName>
                                        </p:attrNameLst>
                                      </p:cBhvr>
                                      <p:to>
                                        <a:srgbClr val="004139"/>
                                      </p:to>
                                    </p:animClr>
                                    <p:animClr clrSpc="rgb" dir="cw">
                                      <p:cBhvr>
                                        <p:cTn id="7" dur="500" autoRev="1" fill="remove"/>
                                        <p:tgtEl>
                                          <p:spTgt spid="35"/>
                                        </p:tgtEl>
                                        <p:attrNameLst>
                                          <p:attrName>fillcolor</p:attrName>
                                        </p:attrNameLst>
                                      </p:cBhvr>
                                      <p:to>
                                        <a:srgbClr val="004139"/>
                                      </p:to>
                                    </p:animClr>
                                    <p:set>
                                      <p:cBhvr>
                                        <p:cTn id="8" dur="500" autoRev="1" fill="remove"/>
                                        <p:tgtEl>
                                          <p:spTgt spid="35"/>
                                        </p:tgtEl>
                                        <p:attrNameLst>
                                          <p:attrName>fill.type</p:attrName>
                                        </p:attrNameLst>
                                      </p:cBhvr>
                                      <p:to>
                                        <p:strVal val="solid"/>
                                      </p:to>
                                    </p:set>
                                    <p:set>
                                      <p:cBhvr>
                                        <p:cTn id="9" dur="500" autoRev="1" fill="remove"/>
                                        <p:tgtEl>
                                          <p:spTgt spid="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WebApps</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687090" y="3567306"/>
            <a:ext cx="1285709" cy="1285709"/>
          </a:xfrm>
          <a:prstGeom prst="rect">
            <a:avLst/>
          </a:prstGeom>
        </p:spPr>
      </p:pic>
    </p:spTree>
    <p:extLst>
      <p:ext uri="{BB962C8B-B14F-4D97-AF65-F5344CB8AC3E}">
        <p14:creationId xmlns:p14="http://schemas.microsoft.com/office/powerpoint/2010/main" val="405047724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1632</Words>
  <Application>Microsoft Office PowerPoint</Application>
  <PresentationFormat>Widescreen</PresentationFormat>
  <Paragraphs>407</Paragraphs>
  <Slides>54</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Kozuka Gothic Pro R</vt:lpstr>
      <vt:lpstr>Segoe UI</vt:lpstr>
      <vt:lpstr>Segoe UI Light</vt:lpstr>
      <vt:lpstr>Wingdings</vt:lpstr>
      <vt:lpstr>2_Office Theme</vt:lpstr>
      <vt:lpstr>Implementando e Projetando WebSites</vt:lpstr>
      <vt:lpstr>Evilázaro Alves | @evilazaro</vt:lpstr>
      <vt:lpstr>Agenda</vt:lpstr>
      <vt:lpstr>PowerPoint Presentation</vt:lpstr>
      <vt:lpstr>PowerPoint Presentation</vt:lpstr>
      <vt:lpstr>PowerPoint Presentation</vt:lpstr>
      <vt:lpstr>Benefícios do App Service</vt:lpstr>
      <vt:lpstr>PowerPoint Presentation</vt:lpstr>
      <vt:lpstr>PowerPoint Presentation</vt:lpstr>
      <vt:lpstr>PowerPoint Presentation</vt:lpstr>
      <vt:lpstr>Capacidades WebApp:</vt:lpstr>
      <vt:lpstr>App Service WebApp</vt:lpstr>
      <vt:lpstr>Demo: Criando uma WebApp</vt:lpstr>
      <vt:lpstr>PowerPoint Presentation</vt:lpstr>
      <vt:lpstr>Visual Studio + App Service Web Apps</vt:lpstr>
      <vt:lpstr>Demo: Criando uma WebApp com a Server Explorer</vt:lpstr>
      <vt:lpstr>PowerPoint Presentation</vt:lpstr>
      <vt:lpstr>Métodos de publicação suportados</vt:lpstr>
      <vt:lpstr>Continuous Deployment</vt:lpstr>
      <vt:lpstr>Source Control</vt:lpstr>
      <vt:lpstr>Deployments</vt:lpstr>
      <vt:lpstr>Deployment Avançado</vt:lpstr>
      <vt:lpstr>Deployment Avançado</vt:lpstr>
      <vt:lpstr>FTP Deployment WebDeploy Deployment Continuous Integration Deployment</vt:lpstr>
      <vt:lpstr>WebDeploy</vt:lpstr>
      <vt:lpstr>PowerPoint Presentation</vt:lpstr>
      <vt:lpstr>Deployment Slots</vt:lpstr>
      <vt:lpstr>PowerPoint Presentation</vt:lpstr>
      <vt:lpstr>Demo: Preparando e configurando ambientes de staging </vt:lpstr>
      <vt:lpstr>PowerPoint Presentation</vt:lpstr>
      <vt:lpstr>Web Hosting Plans (Planos de Hospedagem)</vt:lpstr>
      <vt:lpstr>Web Hosting Plans (Planos de Hospedagem)</vt:lpstr>
      <vt:lpstr>Gerenciando Web Hosting Plans (Planos de Hospedagens) </vt:lpstr>
      <vt:lpstr>Configurando WebApps</vt:lpstr>
      <vt:lpstr>Diagnostics &amp; Monitoring</vt:lpstr>
      <vt:lpstr>Configurando WebApps</vt:lpstr>
      <vt:lpstr>Configurando Log Streaming e Remote Debugging  </vt:lpstr>
      <vt:lpstr>PowerPoint Presentation</vt:lpstr>
      <vt:lpstr>Web Jobs</vt:lpstr>
      <vt:lpstr>Light-weight CPU Intensive Tasks</vt:lpstr>
      <vt:lpstr>PowerPoint Presentation</vt:lpstr>
      <vt:lpstr>PowerPoint Presentation</vt:lpstr>
      <vt:lpstr>Criando um WebJob Básico</vt:lpstr>
      <vt:lpstr>PowerPoint Presentation</vt:lpstr>
      <vt:lpstr>Web Site Scale and Resilience</vt:lpstr>
      <vt:lpstr>Scale Manual</vt:lpstr>
      <vt:lpstr>PowerPoint Presentation</vt:lpstr>
      <vt:lpstr>PowerPoint Presentation</vt:lpstr>
      <vt:lpstr>PowerPoint Presentation</vt:lpstr>
      <vt:lpstr>Auto-Scaling (Métricas)</vt:lpstr>
      <vt:lpstr>PowerPoint Presentation</vt:lpstr>
      <vt:lpstr>PowerPoint Presentation</vt:lpstr>
      <vt:lpstr>Configurando Autoscale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100</cp:revision>
  <dcterms:created xsi:type="dcterms:W3CDTF">2016-08-21T22:11:41Z</dcterms:created>
  <dcterms:modified xsi:type="dcterms:W3CDTF">2016-09-25T19:26:00Z</dcterms:modified>
</cp:coreProperties>
</file>