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3"/>
  </p:notesMasterIdLst>
  <p:handoutMasterIdLst>
    <p:handoutMasterId r:id="rId14"/>
  </p:handoutMasterIdLst>
  <p:sldIdLst>
    <p:sldId id="445" r:id="rId2"/>
    <p:sldId id="459" r:id="rId3"/>
    <p:sldId id="460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  <p15:guide id="4" pos="5533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CCCCCC"/>
    <a:srgbClr val="FBFBFB"/>
    <a:srgbClr val="C2E332"/>
    <a:srgbClr val="FFFFFF"/>
    <a:srgbClr val="00509B"/>
    <a:srgbClr val="FFBABA"/>
    <a:srgbClr val="FF92A0"/>
    <a:srgbClr val="FF64FC"/>
    <a:srgbClr val="D62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7" autoAdjust="0"/>
    <p:restoredTop sz="90923" autoAdjust="0"/>
  </p:normalViewPr>
  <p:slideViewPr>
    <p:cSldViewPr snapToGrid="0">
      <p:cViewPr varScale="1">
        <p:scale>
          <a:sx n="103" d="100"/>
          <a:sy n="103" d="100"/>
        </p:scale>
        <p:origin x="432" y="108"/>
      </p:cViewPr>
      <p:guideLst>
        <p:guide orient="horz" pos="482"/>
        <p:guide orient="horz" pos="4201"/>
        <p:guide orient="horz" pos="3748"/>
        <p:guide pos="5533"/>
        <p:guide pos="746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30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D29E-161F-D446-9905-796AFAFE4122}" type="datetimeFigureOut">
              <a:t>09.04.2025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B4EFA-7972-DF40-8047-FE129D5C0EF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577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7BDA031-2882-4A96-A3D1-4CCF540DCF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229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DA031-2882-4A96-A3D1-4CCF540DCF5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91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DA031-2882-4A96-A3D1-4CCF540DCF5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02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10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744531" y="2467373"/>
            <a:ext cx="8449733" cy="1008063"/>
          </a:xfrm>
        </p:spPr>
        <p:txBody>
          <a:bodyPr/>
          <a:lstStyle>
            <a:lvl1pPr algn="ctr">
              <a:defRPr sz="2400" b="0">
                <a:solidFill>
                  <a:srgbClr val="333333"/>
                </a:solidFill>
              </a:defRPr>
            </a:lvl1pPr>
          </a:lstStyle>
          <a:p>
            <a:r>
              <a:rPr lang="de-DE" noProof="0" dirty="0"/>
              <a:t>Titel des folgenden Kapitels</a:t>
            </a:r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 flipV="1">
            <a:off x="143339" y="646599"/>
            <a:ext cx="11905323" cy="0"/>
          </a:xfrm>
          <a:prstGeom prst="line">
            <a:avLst/>
          </a:prstGeom>
          <a:noFill/>
          <a:ln w="12700" cmpd="sng">
            <a:solidFill>
              <a:srgbClr val="C2E33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rgbClr val="B4FF62"/>
                </a:solidFill>
              </a:ln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185" y="6079865"/>
            <a:ext cx="2117477" cy="612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6079865"/>
            <a:ext cx="2127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339" y="142543"/>
            <a:ext cx="11905323" cy="5040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>
                <a:srgbClr val="C2E332"/>
              </a:buClr>
              <a:buFont typeface="Wingdings" panose="05000000000000000000" pitchFamily="2" charset="2"/>
              <a:buChar char="§"/>
              <a:defRPr/>
            </a:lvl1pPr>
            <a:lvl2pPr marL="625475" indent="-263525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747520" y="6480049"/>
            <a:ext cx="520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Wei Chen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810496" y="6480048"/>
            <a:ext cx="633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47BDB27-F94D-45A2-99FF-A2164F28F7EA}" type="slidenum">
              <a:rPr lang="de-DE" sz="1200" b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‹Nr.›</a:t>
            </a:fld>
            <a:endParaRPr lang="de-DE" sz="1200" b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339" y="142543"/>
            <a:ext cx="11905323" cy="5040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836713"/>
            <a:ext cx="5925521" cy="5471889"/>
          </a:xfrm>
        </p:spPr>
        <p:txBody>
          <a:bodyPr/>
          <a:lstStyle>
            <a:lvl1pPr marL="355600" indent="-355600">
              <a:buClr>
                <a:srgbClr val="C2E332"/>
              </a:buClr>
              <a:buFont typeface="Wingdings" panose="05000000000000000000" pitchFamily="2" charset="2"/>
              <a:buChar char="§"/>
              <a:defRPr/>
            </a:lvl1pPr>
            <a:lvl2pPr marL="625475" indent="-263525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747519" y="6480049"/>
            <a:ext cx="5194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Instituts- und Projektvorstellung – Prof. Dr. Jürgen</a:t>
            </a:r>
            <a:r>
              <a:rPr lang="de-DE" sz="1200" b="0" baseline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de-DE" sz="1200" b="0" baseline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Peissig</a:t>
            </a:r>
            <a:endParaRPr lang="de-DE" sz="1200" b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9810496" y="6480048"/>
            <a:ext cx="633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47BDB27-F94D-45A2-99FF-A2164F28F7EA}" type="slidenum">
              <a:rPr lang="de-DE" sz="1200" b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‹Nr.›</a:t>
            </a:fld>
            <a:endParaRPr lang="de-DE" sz="1200" b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123141" y="840445"/>
            <a:ext cx="5925521" cy="5471889"/>
          </a:xfrm>
        </p:spPr>
        <p:txBody>
          <a:bodyPr/>
          <a:lstStyle>
            <a:lvl1pPr marL="355600" indent="-355600">
              <a:buClr>
                <a:srgbClr val="C2E332"/>
              </a:buClr>
              <a:buFont typeface="Wingdings" panose="05000000000000000000" pitchFamily="2" charset="2"/>
              <a:buChar char="§"/>
              <a:defRPr/>
            </a:lvl1pPr>
            <a:lvl2pPr marL="625475" indent="-263525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4417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42543"/>
            <a:ext cx="11905323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339" y="836713"/>
            <a:ext cx="11905323" cy="547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43339" y="123456"/>
            <a:ext cx="11905323" cy="523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2" name="Line 16"/>
          <p:cNvSpPr>
            <a:spLocks noChangeShapeType="1"/>
          </p:cNvSpPr>
          <p:nvPr userDrawn="1"/>
        </p:nvSpPr>
        <p:spPr bwMode="auto">
          <a:xfrm flipV="1">
            <a:off x="143339" y="646599"/>
            <a:ext cx="11905323" cy="0"/>
          </a:xfrm>
          <a:prstGeom prst="line">
            <a:avLst/>
          </a:prstGeom>
          <a:noFill/>
          <a:ln w="15875" cmpd="sng">
            <a:solidFill>
              <a:srgbClr val="C2E33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rgbClr val="B4FF62"/>
                </a:solidFill>
              </a:ln>
            </a:endParaRPr>
          </a:p>
        </p:txBody>
      </p:sp>
      <p:sp>
        <p:nvSpPr>
          <p:cNvPr id="1034" name="Rectangle 21"/>
          <p:cNvSpPr>
            <a:spLocks noChangeArrowheads="1"/>
          </p:cNvSpPr>
          <p:nvPr userDrawn="1"/>
        </p:nvSpPr>
        <p:spPr bwMode="auto">
          <a:xfrm>
            <a:off x="1" y="6453336"/>
            <a:ext cx="191981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sz="1000" noProof="0" dirty="0">
              <a:solidFill>
                <a:srgbClr val="333333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43933" y="6810376"/>
            <a:ext cx="11901617" cy="4762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6400049"/>
            <a:ext cx="1251176" cy="36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75" y="6400049"/>
            <a:ext cx="124557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35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33333"/>
          </a:solidFill>
          <a:latin typeface="Calibri"/>
          <a:ea typeface="+mj-ea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9pPr>
    </p:titleStyle>
    <p:bodyStyle>
      <a:lvl1pPr marL="355600" indent="-355600" algn="l" rtl="0" eaLnBrk="0" fontAlgn="base" hangingPunct="0">
        <a:spcBef>
          <a:spcPts val="575"/>
        </a:spcBef>
        <a:spcAft>
          <a:spcPct val="0"/>
        </a:spcAft>
        <a:buClrTx/>
        <a:buFont typeface="Arial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1pPr>
      <a:lvl2pPr marL="625475" indent="-263525" algn="l" rtl="0" eaLnBrk="0" fontAlgn="base" hangingPunct="0">
        <a:spcBef>
          <a:spcPts val="575"/>
        </a:spcBef>
        <a:spcAft>
          <a:spcPct val="0"/>
        </a:spcAft>
        <a:buFont typeface="Symbol" charset="2"/>
        <a:buChar char="-"/>
        <a:defRPr sz="1600">
          <a:solidFill>
            <a:schemeClr val="tx1">
              <a:lumMod val="75000"/>
              <a:lumOff val="25000"/>
            </a:schemeClr>
          </a:solidFill>
          <a:latin typeface="Calibri"/>
          <a:cs typeface="Calibri"/>
        </a:defRPr>
      </a:lvl2pPr>
      <a:lvl3pPr marL="1165225" indent="-269875" algn="l" rtl="0" eaLnBrk="0" fontAlgn="base" hangingPunct="0">
        <a:spcBef>
          <a:spcPts val="575"/>
        </a:spcBef>
        <a:spcAft>
          <a:spcPct val="0"/>
        </a:spcAft>
        <a:buFont typeface="Symbol" charset="2"/>
        <a:buChar char="-"/>
        <a:tabLst>
          <a:tab pos="1166813" algn="l"/>
        </a:tabLst>
        <a:defRPr sz="1400">
          <a:solidFill>
            <a:schemeClr val="tx1">
              <a:lumMod val="75000"/>
              <a:lumOff val="25000"/>
            </a:schemeClr>
          </a:solidFill>
          <a:latin typeface="Calibri"/>
          <a:cs typeface="Calibri"/>
        </a:defRPr>
      </a:lvl3pPr>
      <a:lvl4pPr marL="1600200" indent="-228600" algn="l" rtl="0" eaLnBrk="0" fontAlgn="base" hangingPunct="0">
        <a:spcBef>
          <a:spcPts val="575"/>
        </a:spcBef>
        <a:spcAft>
          <a:spcPct val="0"/>
        </a:spcAft>
        <a:buChar char="–"/>
        <a:defRPr sz="1400">
          <a:solidFill>
            <a:schemeClr val="tx1">
              <a:lumMod val="75000"/>
              <a:lumOff val="25000"/>
            </a:schemeClr>
          </a:solidFill>
          <a:latin typeface="Calibri"/>
          <a:cs typeface="Calibri"/>
        </a:defRPr>
      </a:lvl4pPr>
      <a:lvl5pPr marL="2057400" indent="-228600" algn="l" rtl="0" eaLnBrk="0" fontAlgn="base" hangingPunct="0">
        <a:spcBef>
          <a:spcPts val="575"/>
        </a:spcBef>
        <a:spcAft>
          <a:spcPct val="0"/>
        </a:spcAft>
        <a:buChar char="»"/>
        <a:defRPr sz="1400">
          <a:solidFill>
            <a:schemeClr val="tx1">
              <a:lumMod val="75000"/>
              <a:lumOff val="25000"/>
            </a:schemeClr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irelesspi.com/fmcw-radar-part-1-rang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2282280" y="1340769"/>
            <a:ext cx="7484020" cy="4519475"/>
          </a:xfrm>
        </p:spPr>
        <p:txBody>
          <a:bodyPr/>
          <a:lstStyle/>
          <a:p>
            <a:br>
              <a:rPr lang="de-DE" sz="2800" dirty="0"/>
            </a:br>
            <a:r>
              <a:rPr lang="de-DE" sz="2800" dirty="0"/>
              <a:t>Untersuchung zur </a:t>
            </a:r>
            <a:r>
              <a:rPr lang="de-DE" sz="2800" dirty="0" err="1"/>
              <a:t>klassifikation</a:t>
            </a:r>
            <a:r>
              <a:rPr lang="de-DE" sz="2800" dirty="0"/>
              <a:t> von menschlichen Herz- und Atemfrequenzmustern in Radarsignalen</a:t>
            </a:r>
            <a:br>
              <a:rPr lang="de-DE" sz="2800" dirty="0"/>
            </a:br>
            <a:br>
              <a:rPr lang="de-DE" sz="2000" dirty="0"/>
            </a:br>
            <a:r>
              <a:rPr lang="de-DE" sz="2000" dirty="0"/>
              <a:t>Wei Chen</a:t>
            </a:r>
            <a:br>
              <a:rPr lang="de-DE" sz="2000" dirty="0"/>
            </a:br>
            <a:r>
              <a:rPr lang="de-DE" sz="2000" dirty="0"/>
              <a:t>Institut für Kommunikationstechnik (IKT)</a:t>
            </a:r>
            <a:br>
              <a:rPr lang="de-DE" sz="2000" dirty="0"/>
            </a:br>
            <a:r>
              <a:rPr lang="de-DE" sz="2000" dirty="0"/>
              <a:t>Fachgebiet Nachrichtenübertragungssysteme</a:t>
            </a:r>
            <a:br>
              <a:rPr lang="de-DE" sz="2000" dirty="0"/>
            </a:br>
            <a:r>
              <a:rPr lang="de-DE" sz="2000" dirty="0"/>
              <a:t>Leibniz Universität Hannover</a:t>
            </a: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r>
              <a:rPr lang="de-DE" sz="2000" dirty="0" err="1"/>
              <a:t>Hannover</a:t>
            </a:r>
            <a:r>
              <a:rPr lang="de-DE" sz="2000" dirty="0"/>
              <a:t>, 16.04.2025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609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und Zeitplan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F95E35-5C09-4C66-972B-73CDB58CA11F}"/>
              </a:ext>
            </a:extLst>
          </p:cNvPr>
          <p:cNvSpPr txBox="1"/>
          <p:nvPr/>
        </p:nvSpPr>
        <p:spPr>
          <a:xfrm>
            <a:off x="5243804" y="3601615"/>
            <a:ext cx="262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Tabelle 1. Zeitplan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C43553-95E6-471E-8A00-12F793550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9" y="2531734"/>
            <a:ext cx="11761984" cy="10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1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1257095"/>
            <a:ext cx="11905323" cy="5471889"/>
          </a:xfrm>
        </p:spPr>
        <p:txBody>
          <a:bodyPr/>
          <a:lstStyle/>
          <a:p>
            <a:r>
              <a:rPr lang="de-DE" dirty="0"/>
              <a:t>[1]: </a:t>
            </a:r>
            <a:r>
              <a:rPr lang="de-DE" dirty="0">
                <a:hlinkClick r:id="rId2"/>
              </a:rPr>
              <a:t>https://wirelesspi.com/fmcw-radar-part-1-ranging/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[2]: </a:t>
            </a:r>
            <a:r>
              <a:rPr lang="de-DE" dirty="0" err="1"/>
              <a:t>Eugin</a:t>
            </a:r>
            <a:r>
              <a:rPr lang="de-DE" dirty="0"/>
              <a:t> </a:t>
            </a:r>
            <a:r>
              <a:rPr lang="de-DE" dirty="0" err="1"/>
              <a:t>Hyun</a:t>
            </a:r>
            <a:r>
              <a:rPr lang="de-DE" dirty="0"/>
              <a:t>, Young-</a:t>
            </a:r>
            <a:r>
              <a:rPr lang="de-DE" dirty="0" err="1"/>
              <a:t>Seok</a:t>
            </a:r>
            <a:r>
              <a:rPr lang="de-DE" dirty="0"/>
              <a:t> Jin and Jong-</a:t>
            </a:r>
            <a:r>
              <a:rPr lang="de-DE" dirty="0" err="1"/>
              <a:t>Hun</a:t>
            </a:r>
            <a:r>
              <a:rPr lang="de-DE" dirty="0"/>
              <a:t> Lee; A </a:t>
            </a:r>
            <a:r>
              <a:rPr lang="de-DE" dirty="0" err="1"/>
              <a:t>Pedestrian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Coherent</a:t>
            </a:r>
            <a:r>
              <a:rPr lang="de-DE" dirty="0"/>
              <a:t> Phase </a:t>
            </a:r>
            <a:r>
              <a:rPr lang="de-DE" dirty="0" err="1"/>
              <a:t>Difference</a:t>
            </a:r>
            <a:r>
              <a:rPr lang="de-DE" dirty="0"/>
              <a:t> Method </a:t>
            </a:r>
            <a:r>
              <a:rPr lang="de-DE" dirty="0" err="1"/>
              <a:t>Based</a:t>
            </a:r>
            <a:r>
              <a:rPr lang="de-DE" dirty="0"/>
              <a:t> on 2D Range-Doppler FMCW Radar</a:t>
            </a:r>
          </a:p>
          <a:p>
            <a:endParaRPr lang="de-DE" dirty="0"/>
          </a:p>
          <a:p>
            <a:r>
              <a:rPr lang="de-DE" dirty="0"/>
              <a:t>[3]: https://www.researchgate.net/figure/Simplified-block-diagram-of-CW-FMCW-radar-sensor-and-the-mechanism-of-noncontact-vital_fig1_305678432/</a:t>
            </a:r>
          </a:p>
          <a:p>
            <a:endParaRPr lang="de-DE" dirty="0"/>
          </a:p>
          <a:p>
            <a:r>
              <a:rPr lang="de-DE" dirty="0"/>
              <a:t>[4]: </a:t>
            </a:r>
            <a:r>
              <a:rPr lang="de-DE" dirty="0">
                <a:solidFill>
                  <a:srgbClr val="404040"/>
                </a:solidFill>
                <a:latin typeface="Calibri" panose="020F0502020204030204" pitchFamily="34" charset="0"/>
              </a:rPr>
              <a:t>www.infineon.com/BGT60TR13C</a:t>
            </a:r>
            <a:endParaRPr lang="de-DE" sz="3200" dirty="0">
              <a:solidFill>
                <a:prstClr val="black"/>
              </a:solidFill>
              <a:latin typeface="Lucida Sans" panose="020B0602030504020204" pitchFamily="34" charset="0"/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5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2282958"/>
            <a:ext cx="11905323" cy="5471889"/>
          </a:xfrm>
        </p:spPr>
        <p:txBody>
          <a:bodyPr/>
          <a:lstStyle/>
          <a:p>
            <a:r>
              <a:rPr lang="de-DE" dirty="0"/>
              <a:t>Motivation</a:t>
            </a:r>
          </a:p>
          <a:p>
            <a:endParaRPr lang="de-DE" dirty="0"/>
          </a:p>
          <a:p>
            <a:r>
              <a:rPr lang="de-DE" dirty="0"/>
              <a:t>Grundlagen FMCW Radar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Aufgaben und Zeitplan</a:t>
            </a:r>
          </a:p>
        </p:txBody>
      </p:sp>
    </p:spTree>
    <p:extLst>
      <p:ext uri="{BB962C8B-B14F-4D97-AF65-F5344CB8AC3E}">
        <p14:creationId xmlns:p14="http://schemas.microsoft.com/office/powerpoint/2010/main" val="33084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967342"/>
            <a:ext cx="11905323" cy="5471889"/>
          </a:xfrm>
        </p:spPr>
        <p:txBody>
          <a:bodyPr/>
          <a:lstStyle/>
          <a:p>
            <a:r>
              <a:rPr lang="de-DE" dirty="0"/>
              <a:t>Die radar-gestützte Systeme werden in den Bereichen SmartHome und Medizin immer weiter angewendet:</a:t>
            </a:r>
          </a:p>
          <a:p>
            <a:pPr marL="0" indent="0">
              <a:buNone/>
            </a:pPr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Ob Personen sich in einem Zimmer befinden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Aktivitätszustände von Personen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Überwachung der Gesundheit von Patienten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…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 Forschungsprojekt PRAD wird es untersucht, Personen in Brandfällen zu detektieren mit Radarsignalen</a:t>
            </a:r>
          </a:p>
        </p:txBody>
      </p:sp>
    </p:spTree>
    <p:extLst>
      <p:ext uri="{BB962C8B-B14F-4D97-AF65-F5344CB8AC3E}">
        <p14:creationId xmlns:p14="http://schemas.microsoft.com/office/powerpoint/2010/main" val="33494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FMCW Radar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8" y="1386111"/>
            <a:ext cx="11905323" cy="5471889"/>
          </a:xfrm>
        </p:spPr>
        <p:txBody>
          <a:bodyPr/>
          <a:lstStyle/>
          <a:p>
            <a:r>
              <a:rPr lang="de-DE" dirty="0"/>
              <a:t>FMCW(</a:t>
            </a:r>
            <a:r>
              <a:rPr lang="de-DE" dirty="0" err="1"/>
              <a:t>Frequency</a:t>
            </a:r>
            <a:r>
              <a:rPr lang="de-DE" dirty="0"/>
              <a:t>-</a:t>
            </a:r>
            <a:r>
              <a:rPr lang="de-DE" dirty="0" err="1"/>
              <a:t>Modulated</a:t>
            </a:r>
            <a:r>
              <a:rPr lang="de-DE" dirty="0"/>
              <a:t>-</a:t>
            </a:r>
            <a:r>
              <a:rPr lang="de-DE" dirty="0" err="1"/>
              <a:t>Continuous</a:t>
            </a:r>
            <a:r>
              <a:rPr lang="de-DE" dirty="0"/>
              <a:t>-Wave)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Vorteile: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Bessere Abstandauflösung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Abstand und Geschwindigkeit gleichzeitig messen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Signalverarbeitung im Basisband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B87867-2556-4EBA-B455-7A708C6E3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99" y="1245800"/>
            <a:ext cx="3458196" cy="34581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12FB51-69AB-4857-87B4-59CCB995E75E}"/>
              </a:ext>
            </a:extLst>
          </p:cNvPr>
          <p:cNvSpPr txBox="1"/>
          <p:nvPr/>
        </p:nvSpPr>
        <p:spPr>
          <a:xfrm>
            <a:off x="8422256" y="4705807"/>
            <a:ext cx="272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1. FMCW </a:t>
            </a:r>
            <a:r>
              <a:rPr lang="de-DE" sz="1200" dirty="0" err="1"/>
              <a:t>Chirp</a:t>
            </a:r>
            <a:r>
              <a:rPr lang="de-DE" sz="1200" dirty="0"/>
              <a:t> [1] </a:t>
            </a:r>
          </a:p>
        </p:txBody>
      </p:sp>
    </p:spTree>
    <p:extLst>
      <p:ext uri="{BB962C8B-B14F-4D97-AF65-F5344CB8AC3E}">
        <p14:creationId xmlns:p14="http://schemas.microsoft.com/office/powerpoint/2010/main" val="131390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FMCW Radar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43339" y="1243568"/>
                <a:ext cx="11905323" cy="5471889"/>
              </a:xfrm>
            </p:spPr>
            <p:txBody>
              <a:bodyPr/>
              <a:lstStyle/>
              <a:p>
                <a:r>
                  <a:rPr lang="de-DE" dirty="0"/>
                  <a:t>Das Messen von Abstand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339" y="1243568"/>
                <a:ext cx="11905323" cy="5471889"/>
              </a:xfrm>
              <a:blipFill>
                <a:blip r:embed="rId2"/>
                <a:stretch>
                  <a:fillRect l="-461" t="-6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09FF3C07-5351-4D4E-8A5E-19E368FF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8" y="2757760"/>
            <a:ext cx="4982270" cy="24196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09AE41B-C7A0-4C03-9FC2-ED2B02B1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945" y="2617197"/>
            <a:ext cx="3523855" cy="272463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CCFE13-5387-4B90-80E7-DF0B9B3E38F0}"/>
              </a:ext>
            </a:extLst>
          </p:cNvPr>
          <p:cNvSpPr txBox="1"/>
          <p:nvPr/>
        </p:nvSpPr>
        <p:spPr>
          <a:xfrm>
            <a:off x="1380931" y="5475932"/>
            <a:ext cx="3890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2. Blockdiagramm von FMCW Radar [1]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7166426-D6F5-4115-93AD-AA76F3FC6A68}"/>
              </a:ext>
            </a:extLst>
          </p:cNvPr>
          <p:cNvSpPr txBox="1"/>
          <p:nvPr/>
        </p:nvSpPr>
        <p:spPr>
          <a:xfrm>
            <a:off x="7887484" y="5475931"/>
            <a:ext cx="36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3. Ergebnis nach Mixer [1]</a:t>
            </a:r>
          </a:p>
        </p:txBody>
      </p:sp>
    </p:spTree>
    <p:extLst>
      <p:ext uri="{BB962C8B-B14F-4D97-AF65-F5344CB8AC3E}">
        <p14:creationId xmlns:p14="http://schemas.microsoft.com/office/powerpoint/2010/main" val="181082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FMCW Radar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7" y="1306206"/>
            <a:ext cx="11905323" cy="5471889"/>
          </a:xfrm>
        </p:spPr>
        <p:txBody>
          <a:bodyPr/>
          <a:lstStyle/>
          <a:p>
            <a:r>
              <a:rPr lang="de-DE" dirty="0"/>
              <a:t>Das Messen von Geschwindigkeit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CCFE13-5387-4B90-80E7-DF0B9B3E38F0}"/>
              </a:ext>
            </a:extLst>
          </p:cNvPr>
          <p:cNvSpPr txBox="1"/>
          <p:nvPr/>
        </p:nvSpPr>
        <p:spPr>
          <a:xfrm>
            <a:off x="4609323" y="5482665"/>
            <a:ext cx="36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4. Entwicklung von Phase [2]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17A298-F4E0-47C2-9399-D3D4D95A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93" y="2109930"/>
            <a:ext cx="5735413" cy="33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FMCW Radar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43339" y="1805005"/>
                <a:ext cx="11905323" cy="5471889"/>
              </a:xfrm>
            </p:spPr>
            <p:txBody>
              <a:bodyPr/>
              <a:lstStyle/>
              <a:p>
                <a:r>
                  <a:rPr lang="de-DE" dirty="0"/>
                  <a:t>FMCW fließt menschlichen Körpern nicht durch</a:t>
                </a:r>
              </a:p>
              <a:p>
                <a:endParaRPr lang="de-DE" dirty="0"/>
              </a:p>
              <a:p>
                <a:r>
                  <a:rPr lang="de-DE" dirty="0"/>
                  <a:t>Bewegung von Brust anstatt Herz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dirty="0"/>
                  <a:t> versteck sich in der Entwicklung von Phase 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339" y="1805005"/>
                <a:ext cx="11905323" cy="5471889"/>
              </a:xfrm>
              <a:blipFill>
                <a:blip r:embed="rId2"/>
                <a:stretch>
                  <a:fillRect l="-461" t="-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7E7DDDA1-D045-4623-961B-413A5122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5005"/>
            <a:ext cx="5823286" cy="27004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C43E302-D415-4618-A315-BC56D1247EA4}"/>
              </a:ext>
            </a:extLst>
          </p:cNvPr>
          <p:cNvSpPr txBox="1"/>
          <p:nvPr/>
        </p:nvSpPr>
        <p:spPr>
          <a:xfrm>
            <a:off x="7160181" y="4540949"/>
            <a:ext cx="4279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5. Allgemein Blockdiagramm fürs Messen [3]</a:t>
            </a:r>
          </a:p>
        </p:txBody>
      </p:sp>
    </p:spTree>
    <p:extLst>
      <p:ext uri="{BB962C8B-B14F-4D97-AF65-F5344CB8AC3E}">
        <p14:creationId xmlns:p14="http://schemas.microsoft.com/office/powerpoint/2010/main" val="22946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FMCW Radar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1257095"/>
            <a:ext cx="11905323" cy="5471889"/>
          </a:xfrm>
        </p:spPr>
        <p:txBody>
          <a:bodyPr/>
          <a:lstStyle/>
          <a:p>
            <a:r>
              <a:rPr lang="de-DE" dirty="0"/>
              <a:t>Radar Sensor: Infineon BGT60TR13C</a:t>
            </a:r>
          </a:p>
          <a:p>
            <a:endParaRPr lang="de-DE" dirty="0"/>
          </a:p>
          <a:p>
            <a:r>
              <a:rPr lang="de-DE" dirty="0"/>
              <a:t>Eigenschaften: 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Bandbreite: 5.5 GHz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Abstandauflösung: 3cm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 err="1"/>
              <a:t>Abstandsgrenzung</a:t>
            </a:r>
            <a:r>
              <a:rPr lang="de-DE" dirty="0"/>
              <a:t>:  15m</a:t>
            </a:r>
          </a:p>
          <a:p>
            <a:endParaRPr lang="de-D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Der Niedrigster Leistungsverbrauch: &lt;5mW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43E302-D415-4618-A315-BC56D1247EA4}"/>
              </a:ext>
            </a:extLst>
          </p:cNvPr>
          <p:cNvSpPr txBox="1"/>
          <p:nvPr/>
        </p:nvSpPr>
        <p:spPr>
          <a:xfrm>
            <a:off x="7552066" y="4540949"/>
            <a:ext cx="4279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6. Infineon BGT60TR13C [4]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C3F064-B8C8-426E-95E8-6BD8E4E8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479" y="1660586"/>
            <a:ext cx="3107521" cy="28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2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und 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1257095"/>
            <a:ext cx="11905323" cy="5471889"/>
          </a:xfrm>
        </p:spPr>
        <p:txBody>
          <a:bodyPr/>
          <a:lstStyle/>
          <a:p>
            <a:r>
              <a:rPr lang="de-DE" dirty="0"/>
              <a:t>Papers zur Erkennung von Herzschlag und Atemfrequenz in Radarsignalen zu recherchieren</a:t>
            </a:r>
          </a:p>
          <a:p>
            <a:endParaRPr lang="de-DE" dirty="0"/>
          </a:p>
          <a:p>
            <a:r>
              <a:rPr lang="de-DE" dirty="0"/>
              <a:t>Konzeption und Durchführung von Aufzeichnungen von Probanden unter unterschiedlichen Zuständen</a:t>
            </a:r>
          </a:p>
          <a:p>
            <a:endParaRPr lang="de-DE" dirty="0"/>
          </a:p>
          <a:p>
            <a:r>
              <a:rPr lang="de-DE" dirty="0"/>
              <a:t>Die Aufzeichnungen eindeutig zu Personen zuordnen</a:t>
            </a:r>
          </a:p>
          <a:p>
            <a:endParaRPr lang="de-DE" dirty="0"/>
          </a:p>
          <a:p>
            <a:r>
              <a:rPr lang="de-DE" dirty="0"/>
              <a:t>Dokumentationen und wissenschaftliche Arbeit zu schreiben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09253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 cmpd="sng">
          <a:solidFill>
            <a:srgbClr val="FF0000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308</Words>
  <Application>Microsoft Office PowerPoint</Application>
  <PresentationFormat>Breitbild</PresentationFormat>
  <Paragraphs>81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Lucida Sans</vt:lpstr>
      <vt:lpstr>Symbol</vt:lpstr>
      <vt:lpstr>Wingdings</vt:lpstr>
      <vt:lpstr>1_Standarddesign</vt:lpstr>
      <vt:lpstr> Untersuchung zur klassifikation von menschlichen Herz- und Atemfrequenzmustern in Radarsignalen  Wei Chen Institut für Kommunikationstechnik (IKT) Fachgebiet Nachrichtenübertragungssysteme Leibniz Universität Hannover   Hannover, 16.04.2025</vt:lpstr>
      <vt:lpstr>Themen</vt:lpstr>
      <vt:lpstr>Motivation</vt:lpstr>
      <vt:lpstr>Grundlagen FMCW Radar</vt:lpstr>
      <vt:lpstr>Grundlagen FMCW Radar</vt:lpstr>
      <vt:lpstr>Grundlagen FMCW Radar</vt:lpstr>
      <vt:lpstr>Grundlagen FMCW Radar</vt:lpstr>
      <vt:lpstr>Grundlagen FMCW Radar</vt:lpstr>
      <vt:lpstr>Aufgaben und Zeitplan</vt:lpstr>
      <vt:lpstr>Aufgaben und Zeitplan</vt:lpstr>
      <vt:lpstr>Referenz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Technische Akustik</dc:title>
  <dc:creator>Preihs</dc:creator>
  <cp:lastModifiedBy>Wei Chen</cp:lastModifiedBy>
  <cp:revision>2072</cp:revision>
  <cp:lastPrinted>2016-01-20T09:16:18Z</cp:lastPrinted>
  <dcterms:created xsi:type="dcterms:W3CDTF">2009-03-16T10:46:00Z</dcterms:created>
  <dcterms:modified xsi:type="dcterms:W3CDTF">2025-04-09T10:15:49Z</dcterms:modified>
</cp:coreProperties>
</file>