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61" r:id="rId6"/>
    <p:sldId id="263" r:id="rId7"/>
    <p:sldId id="278" r:id="rId8"/>
    <p:sldId id="279" r:id="rId9"/>
    <p:sldId id="280" r:id="rId10"/>
    <p:sldId id="282" r:id="rId11"/>
    <p:sldId id="267" r:id="rId12"/>
    <p:sldId id="268" r:id="rId13"/>
    <p:sldId id="284" r:id="rId14"/>
    <p:sldId id="285" r:id="rId15"/>
    <p:sldId id="286" r:id="rId16"/>
    <p:sldId id="277"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82B7B-7D46-4A11-8B25-865C410F4F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AE28E8C-4C22-4493-A943-0E0D1D470810}">
      <dgm:prSet/>
      <dgm:spPr/>
      <dgm:t>
        <a:bodyPr/>
        <a:lstStyle/>
        <a:p>
          <a:pPr rtl="0"/>
          <a:r>
            <a:rPr lang="en-US" b="1" dirty="0"/>
            <a:t>Image Processing with     Hadoop Framework</a:t>
          </a:r>
          <a:endParaRPr lang="en-US" dirty="0"/>
        </a:p>
      </dgm:t>
    </dgm:pt>
    <dgm:pt modelId="{342346CA-7489-441F-904D-1811FC24F650}" type="parTrans" cxnId="{64C18151-1043-4E81-9C92-1B6E0AC82CD5}">
      <dgm:prSet/>
      <dgm:spPr/>
      <dgm:t>
        <a:bodyPr/>
        <a:lstStyle/>
        <a:p>
          <a:endParaRPr lang="en-US"/>
        </a:p>
      </dgm:t>
    </dgm:pt>
    <dgm:pt modelId="{D1134954-4FF6-45CD-913B-BAF256743232}" type="sibTrans" cxnId="{64C18151-1043-4E81-9C92-1B6E0AC82CD5}">
      <dgm:prSet/>
      <dgm:spPr/>
      <dgm:t>
        <a:bodyPr/>
        <a:lstStyle/>
        <a:p>
          <a:endParaRPr lang="en-US"/>
        </a:p>
      </dgm:t>
    </dgm:pt>
    <dgm:pt modelId="{64162798-B41E-4159-93A6-AC61D6C50F20}" type="pres">
      <dgm:prSet presAssocID="{2E482B7B-7D46-4A11-8B25-865C410F4F72}" presName="linear" presStyleCnt="0">
        <dgm:presLayoutVars>
          <dgm:animLvl val="lvl"/>
          <dgm:resizeHandles val="exact"/>
        </dgm:presLayoutVars>
      </dgm:prSet>
      <dgm:spPr/>
    </dgm:pt>
    <dgm:pt modelId="{05D588A0-A742-4AE6-AE30-2499CCE9C0C4}" type="pres">
      <dgm:prSet presAssocID="{7AE28E8C-4C22-4493-A943-0E0D1D470810}" presName="parentText" presStyleLbl="node1" presStyleIdx="0" presStyleCnt="1">
        <dgm:presLayoutVars>
          <dgm:chMax val="0"/>
          <dgm:bulletEnabled val="1"/>
        </dgm:presLayoutVars>
      </dgm:prSet>
      <dgm:spPr/>
    </dgm:pt>
  </dgm:ptLst>
  <dgm:cxnLst>
    <dgm:cxn modelId="{3399B70E-37C6-424B-8B27-5939AD8D826C}" type="presOf" srcId="{7AE28E8C-4C22-4493-A943-0E0D1D470810}" destId="{05D588A0-A742-4AE6-AE30-2499CCE9C0C4}" srcOrd="0" destOrd="0" presId="urn:microsoft.com/office/officeart/2005/8/layout/vList2"/>
    <dgm:cxn modelId="{D387A548-4883-4FC9-A2D7-39C0B562FF27}" type="presOf" srcId="{2E482B7B-7D46-4A11-8B25-865C410F4F72}" destId="{64162798-B41E-4159-93A6-AC61D6C50F20}" srcOrd="0" destOrd="0" presId="urn:microsoft.com/office/officeart/2005/8/layout/vList2"/>
    <dgm:cxn modelId="{64C18151-1043-4E81-9C92-1B6E0AC82CD5}" srcId="{2E482B7B-7D46-4A11-8B25-865C410F4F72}" destId="{7AE28E8C-4C22-4493-A943-0E0D1D470810}" srcOrd="0" destOrd="0" parTransId="{342346CA-7489-441F-904D-1811FC24F650}" sibTransId="{D1134954-4FF6-45CD-913B-BAF256743232}"/>
    <dgm:cxn modelId="{CC9B4B83-45C1-49AA-AC40-4BA1D881E6FD}" type="presParOf" srcId="{64162798-B41E-4159-93A6-AC61D6C50F20}" destId="{05D588A0-A742-4AE6-AE30-2499CCE9C0C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588A0-A742-4AE6-AE30-2499CCE9C0C4}">
      <dsp:nvSpPr>
        <dsp:cNvPr id="0" name=""/>
        <dsp:cNvSpPr/>
      </dsp:nvSpPr>
      <dsp:spPr>
        <a:xfrm>
          <a:off x="0" y="7820"/>
          <a:ext cx="8229600" cy="214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rtl="0">
            <a:lnSpc>
              <a:spcPct val="90000"/>
            </a:lnSpc>
            <a:spcBef>
              <a:spcPct val="0"/>
            </a:spcBef>
            <a:spcAft>
              <a:spcPct val="35000"/>
            </a:spcAft>
            <a:buNone/>
          </a:pPr>
          <a:r>
            <a:rPr lang="en-US" sz="5400" b="1" kern="1200" dirty="0"/>
            <a:t>Image Processing with     Hadoop Framework</a:t>
          </a:r>
          <a:endParaRPr lang="en-US" sz="5400" kern="1200" dirty="0"/>
        </a:p>
      </dsp:txBody>
      <dsp:txXfrm>
        <a:off x="104863" y="112683"/>
        <a:ext cx="8019874" cy="19383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639175-13AD-473E-BE8F-F370F98E961E}" type="datetimeFigureOut">
              <a:rPr lang="en-US" smtClean="0"/>
              <a:t>2/22/2019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029DC-AD5F-452A-A90D-D919D636FEAF}" type="slidenum">
              <a:rPr lang="en-US" smtClean="0"/>
              <a:t>‹#›</a:t>
            </a:fld>
            <a:endParaRPr lang="en-US"/>
          </a:p>
        </p:txBody>
      </p:sp>
    </p:spTree>
    <p:extLst>
      <p:ext uri="{BB962C8B-B14F-4D97-AF65-F5344CB8AC3E}">
        <p14:creationId xmlns:p14="http://schemas.microsoft.com/office/powerpoint/2010/main" val="86825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1029DC-AD5F-452A-A90D-D919D636FEAF}" type="slidenum">
              <a:rPr lang="en-US" smtClean="0"/>
              <a:t>1</a:t>
            </a:fld>
            <a:endParaRPr lang="en-US" dirty="0"/>
          </a:p>
        </p:txBody>
      </p:sp>
    </p:spTree>
    <p:extLst>
      <p:ext uri="{BB962C8B-B14F-4D97-AF65-F5344CB8AC3E}">
        <p14:creationId xmlns:p14="http://schemas.microsoft.com/office/powerpoint/2010/main" val="37153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sg.astro.washington.edu/downloadable/PASP2011_AstronomyInTheCloud.pdf" TargetMode="External"/><Relationship Id="rId3" Type="http://schemas.openxmlformats.org/officeDocument/2006/relationships/hyperlink" Target="http://www.economist.com/node/15557443" TargetMode="External"/><Relationship Id="rId7" Type="http://schemas.openxmlformats.org/officeDocument/2006/relationships/hyperlink" Target="http://ijaeit.com/Paper-Pdf/Paper%208.pdf" TargetMode="External"/><Relationship Id="rId2" Type="http://schemas.openxmlformats.org/officeDocument/2006/relationships/hyperlink" Target="http://www.disi.unige.it/person/RovettaS/rad/image-processing-wikipedia-book.pdf" TargetMode="External"/><Relationship Id="rId1" Type="http://schemas.openxmlformats.org/officeDocument/2006/relationships/slideLayout" Target="../slideLayouts/slideLayout2.xml"/><Relationship Id="rId6" Type="http://schemas.openxmlformats.org/officeDocument/2006/relationships/hyperlink" Target="https://www.google.com/url?sa=t&amp;rct=j&amp;q=&amp;esrc=s&amp;source=web&amp;cd=1&amp;ved=0CB8QFjAA&amp;url=http%3A%2F%2Funivagora.ro%2Fjour%2Findex.php%2Fijccc%2Farticle%2Fdownload%2F285%2Fpdf_142&amp;ei=dRFJVdXJCs2eyATUs4HYBg&amp;usg=AFQjCNHjQs0b8e6p9qa6eqXHXOTBovcnRA" TargetMode="External"/><Relationship Id="rId5" Type="http://schemas.openxmlformats.org/officeDocument/2006/relationships/hyperlink" Target="http://hadoop.apache.org/releases.html#27+December%2C+2011%3A+release+1.0.0+available" TargetMode="External"/><Relationship Id="rId4" Type="http://schemas.openxmlformats.org/officeDocument/2006/relationships/hyperlink" Target="https://hadoop.apache.org/"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Signal_processing" TargetMode="External"/><Relationship Id="rId7" Type="http://schemas.openxmlformats.org/officeDocument/2006/relationships/image" Target="../media/image1.png"/><Relationship Id="rId2" Type="http://schemas.openxmlformats.org/officeDocument/2006/relationships/hyperlink" Target="http://en.wikipedia.org/wiki/Imaging_science" TargetMode="External"/><Relationship Id="rId1" Type="http://schemas.openxmlformats.org/officeDocument/2006/relationships/slideLayout" Target="../slideLayouts/slideLayout6.xml"/><Relationship Id="rId6" Type="http://schemas.openxmlformats.org/officeDocument/2006/relationships/hyperlink" Target="http://en.wikipedia.org/wiki/Parameter" TargetMode="External"/><Relationship Id="rId5" Type="http://schemas.openxmlformats.org/officeDocument/2006/relationships/hyperlink" Target="http://en.wikipedia.org/wiki/Video_frame" TargetMode="External"/><Relationship Id="rId4" Type="http://schemas.openxmlformats.org/officeDocument/2006/relationships/hyperlink" Target="http://en.wikipedia.org/wiki/Photograph"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2227156241"/>
              </p:ext>
            </p:extLst>
          </p:nvPr>
        </p:nvGraphicFramePr>
        <p:xfrm>
          <a:off x="457200" y="274638"/>
          <a:ext cx="8229600" cy="2163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457200" y="2362200"/>
            <a:ext cx="8305800" cy="1292662"/>
          </a:xfrm>
          <a:prstGeom prst="rect">
            <a:avLst/>
          </a:prstGeom>
          <a:noFill/>
        </p:spPr>
        <p:txBody>
          <a:bodyPr wrap="square" rtlCol="0">
            <a:spAutoFit/>
          </a:bodyPr>
          <a:lstStyle/>
          <a:p>
            <a:endParaRPr lang="en-US" dirty="0">
              <a:latin typeface="+mj-lt"/>
              <a:cs typeface="Simplified Arabic Fixed" pitchFamily="49" charset="-78"/>
            </a:endParaRPr>
          </a:p>
          <a:p>
            <a:r>
              <a:rPr lang="en-US" sz="2000" b="1" dirty="0">
                <a:latin typeface="+mj-lt"/>
                <a:cs typeface="Simplified Arabic Fixed" pitchFamily="49" charset="-78"/>
              </a:rPr>
              <a:t>Presentation by </a:t>
            </a:r>
          </a:p>
          <a:p>
            <a:pPr algn="ctr"/>
            <a:br>
              <a:rPr lang="en-US" sz="2000" b="1" dirty="0">
                <a:latin typeface="+mj-lt"/>
                <a:cs typeface="Simplified Arabic Fixed" pitchFamily="49" charset="-78"/>
              </a:rPr>
            </a:br>
            <a:r>
              <a:rPr lang="en-US" sz="2000" b="1" dirty="0">
                <a:latin typeface="+mj-lt"/>
                <a:cs typeface="Simplified Arabic Fixed" pitchFamily="49" charset="-78"/>
              </a:rPr>
              <a:t>Priya  Patel	225589 		priyapatel.3m@gmail.com</a:t>
            </a:r>
            <a:r>
              <a:rPr lang="en-US" dirty="0">
                <a:latin typeface="+mj-lt"/>
                <a:cs typeface="Simplified Arabic Fixed" pitchFamily="49" charset="-78"/>
              </a:rPr>
              <a:t>	</a:t>
            </a:r>
            <a:endParaRPr lang="en-US" dirty="0">
              <a:latin typeface="+mj-lt"/>
            </a:endParaRPr>
          </a:p>
        </p:txBody>
      </p:sp>
      <p:pic>
        <p:nvPicPr>
          <p:cNvPr id="5" name="Picture 2" descr="C:\Users\MY\Desktop\CN Presentation\hadoop-pic1.png"/>
          <p:cNvPicPr>
            <a:picLocks noChangeAspect="1" noChangeArrowheads="1"/>
          </p:cNvPicPr>
          <p:nvPr/>
        </p:nvPicPr>
        <p:blipFill>
          <a:blip r:embed="rId8" cstate="print"/>
          <a:srcRect/>
          <a:stretch>
            <a:fillRect/>
          </a:stretch>
        </p:blipFill>
        <p:spPr bwMode="auto">
          <a:xfrm>
            <a:off x="152400" y="5125661"/>
            <a:ext cx="4772025" cy="2124075"/>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B05EF7D9-2412-4B50-B86B-A495FE2DA189}"/>
              </a:ext>
            </a:extLst>
          </p:cNvPr>
          <p:cNvPicPr>
            <a:picLocks noChangeAspect="1"/>
          </p:cNvPicPr>
          <p:nvPr/>
        </p:nvPicPr>
        <p:blipFill>
          <a:blip r:embed="rId9"/>
          <a:stretch>
            <a:fillRect/>
          </a:stretch>
        </p:blipFill>
        <p:spPr>
          <a:xfrm>
            <a:off x="5105400" y="4454148"/>
            <a:ext cx="3409950" cy="1343025"/>
          </a:xfrm>
          <a:prstGeom prst="rect">
            <a:avLst/>
          </a:prstGeom>
        </p:spPr>
      </p:pic>
    </p:spTree>
    <p:extLst>
      <p:ext uri="{BB962C8B-B14F-4D97-AF65-F5344CB8AC3E}">
        <p14:creationId xmlns:p14="http://schemas.microsoft.com/office/powerpoint/2010/main" val="306145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opperplate Gothic Light" panose="020E0507020206020404" pitchFamily="34" charset="0"/>
              </a:rPr>
              <a:t>Technical Papers</a:t>
            </a:r>
          </a:p>
        </p:txBody>
      </p:sp>
      <p:sp>
        <p:nvSpPr>
          <p:cNvPr id="5" name="TextBox 4"/>
          <p:cNvSpPr txBox="1"/>
          <p:nvPr/>
        </p:nvSpPr>
        <p:spPr>
          <a:xfrm>
            <a:off x="395536" y="1412776"/>
            <a:ext cx="8352928" cy="3447098"/>
          </a:xfrm>
          <a:prstGeom prst="rect">
            <a:avLst/>
          </a:prstGeom>
          <a:noFill/>
        </p:spPr>
        <p:txBody>
          <a:bodyPr wrap="square" rtlCol="0">
            <a:spAutoFit/>
          </a:bodyPr>
          <a:lstStyle/>
          <a:p>
            <a:pPr marL="285750" indent="-285750">
              <a:buFont typeface="Arial" pitchFamily="34" charset="0"/>
              <a:buChar char="•"/>
            </a:pPr>
            <a:r>
              <a:rPr lang="en-US" sz="2000" dirty="0">
                <a:latin typeface="Corbel" panose="020B0503020204020204" pitchFamily="34" charset="0"/>
              </a:rPr>
              <a:t>Hadoop Optimization for Massive Image Processing: Case Study Face Detection</a:t>
            </a:r>
          </a:p>
          <a:p>
            <a:r>
              <a:rPr lang="en-US" sz="2000" dirty="0">
                <a:latin typeface="Corbel" panose="020B0503020204020204" pitchFamily="34" charset="0"/>
              </a:rPr>
              <a:t>By İ. </a:t>
            </a:r>
            <a:r>
              <a:rPr lang="en-US" sz="2000" dirty="0" err="1">
                <a:latin typeface="Corbel" panose="020B0503020204020204" pitchFamily="34" charset="0"/>
              </a:rPr>
              <a:t>Demir</a:t>
            </a:r>
            <a:r>
              <a:rPr lang="en-US" sz="2000" dirty="0">
                <a:latin typeface="Corbel" panose="020B0503020204020204" pitchFamily="34" charset="0"/>
              </a:rPr>
              <a:t>, A. </a:t>
            </a:r>
            <a:r>
              <a:rPr lang="en-US" sz="2000" dirty="0" err="1">
                <a:latin typeface="Corbel" panose="020B0503020204020204" pitchFamily="34" charset="0"/>
              </a:rPr>
              <a:t>Sayar</a:t>
            </a:r>
            <a:r>
              <a:rPr lang="en-US" sz="2000" dirty="0">
                <a:latin typeface="Corbel" panose="020B0503020204020204" pitchFamily="34" charset="0"/>
              </a:rPr>
              <a:t>[5]</a:t>
            </a:r>
          </a:p>
          <a:p>
            <a:endParaRPr lang="en-US" sz="2000" dirty="0">
              <a:latin typeface="Corbel" panose="020B0503020204020204" pitchFamily="34" charset="0"/>
            </a:endParaRPr>
          </a:p>
          <a:p>
            <a:pPr marL="285750" indent="-285750">
              <a:buFont typeface="Arial" pitchFamily="34" charset="0"/>
              <a:buChar char="•"/>
            </a:pPr>
            <a:r>
              <a:rPr lang="en-US" sz="2000" dirty="0" err="1">
                <a:latin typeface="Corbel" panose="020B0503020204020204" pitchFamily="34" charset="0"/>
              </a:rPr>
              <a:t>Recognization</a:t>
            </a:r>
            <a:r>
              <a:rPr lang="en-US" sz="2000" dirty="0">
                <a:latin typeface="Corbel" panose="020B0503020204020204" pitchFamily="34" charset="0"/>
              </a:rPr>
              <a:t> of Satellite Images of Large Scale Data Based On Map-</a:t>
            </a:r>
          </a:p>
          <a:p>
            <a:r>
              <a:rPr lang="en-US" sz="2000" dirty="0">
                <a:latin typeface="Corbel" panose="020B0503020204020204" pitchFamily="34" charset="0"/>
              </a:rPr>
              <a:t>Reduce Framework By </a:t>
            </a:r>
            <a:r>
              <a:rPr lang="en-US" sz="2000" dirty="0" err="1">
                <a:latin typeface="Corbel" panose="020B0503020204020204" pitchFamily="34" charset="0"/>
              </a:rPr>
              <a:t>Vidya</a:t>
            </a:r>
            <a:r>
              <a:rPr lang="en-US" sz="2000" dirty="0">
                <a:latin typeface="Corbel" panose="020B0503020204020204" pitchFamily="34" charset="0"/>
              </a:rPr>
              <a:t> </a:t>
            </a:r>
            <a:r>
              <a:rPr lang="en-US" sz="2000" dirty="0" err="1">
                <a:latin typeface="Corbel" panose="020B0503020204020204" pitchFamily="34" charset="0"/>
              </a:rPr>
              <a:t>Dhondiba</a:t>
            </a:r>
            <a:r>
              <a:rPr lang="en-US" sz="2000" dirty="0">
                <a:latin typeface="Corbel" panose="020B0503020204020204" pitchFamily="34" charset="0"/>
              </a:rPr>
              <a:t> </a:t>
            </a:r>
            <a:r>
              <a:rPr lang="en-US" sz="2000" dirty="0" err="1">
                <a:latin typeface="Corbel" panose="020B0503020204020204" pitchFamily="34" charset="0"/>
              </a:rPr>
              <a:t>Jadhav</a:t>
            </a:r>
            <a:r>
              <a:rPr lang="en-US" sz="2000" dirty="0">
                <a:latin typeface="Corbel" panose="020B0503020204020204" pitchFamily="34" charset="0"/>
              </a:rPr>
              <a:t>, </a:t>
            </a:r>
            <a:r>
              <a:rPr lang="en-US" sz="2000" dirty="0" err="1">
                <a:latin typeface="Corbel" panose="020B0503020204020204" pitchFamily="34" charset="0"/>
              </a:rPr>
              <a:t>Harshada</a:t>
            </a:r>
            <a:r>
              <a:rPr lang="en-US" sz="2000" dirty="0">
                <a:latin typeface="Corbel" panose="020B0503020204020204" pitchFamily="34" charset="0"/>
              </a:rPr>
              <a:t> </a:t>
            </a:r>
            <a:r>
              <a:rPr lang="en-US" sz="2000" dirty="0" err="1">
                <a:latin typeface="Corbel" panose="020B0503020204020204" pitchFamily="34" charset="0"/>
              </a:rPr>
              <a:t>Jayant</a:t>
            </a:r>
            <a:r>
              <a:rPr lang="en-US" sz="2000" dirty="0">
                <a:latin typeface="Corbel" panose="020B0503020204020204" pitchFamily="34" charset="0"/>
              </a:rPr>
              <a:t> </a:t>
            </a:r>
            <a:r>
              <a:rPr lang="en-US" sz="2000" dirty="0" err="1">
                <a:latin typeface="Corbel" panose="020B0503020204020204" pitchFamily="34" charset="0"/>
              </a:rPr>
              <a:t>Nazirkar</a:t>
            </a:r>
            <a:r>
              <a:rPr lang="en-US" sz="2000" dirty="0">
                <a:latin typeface="Corbel" panose="020B0503020204020204" pitchFamily="34" charset="0"/>
              </a:rPr>
              <a:t>, </a:t>
            </a:r>
            <a:r>
              <a:rPr lang="en-US" sz="2000" dirty="0" err="1">
                <a:latin typeface="Corbel" panose="020B0503020204020204" pitchFamily="34" charset="0"/>
              </a:rPr>
              <a:t>Sneha</a:t>
            </a:r>
            <a:r>
              <a:rPr lang="en-US" sz="2000" dirty="0">
                <a:latin typeface="Corbel" panose="020B0503020204020204" pitchFamily="34" charset="0"/>
              </a:rPr>
              <a:t> </a:t>
            </a:r>
            <a:r>
              <a:rPr lang="en-US" sz="2000" dirty="0" err="1">
                <a:latin typeface="Corbel" panose="020B0503020204020204" pitchFamily="34" charset="0"/>
              </a:rPr>
              <a:t>Manik</a:t>
            </a:r>
            <a:r>
              <a:rPr lang="en-US" sz="2000" dirty="0">
                <a:latin typeface="Corbel" panose="020B0503020204020204" pitchFamily="34" charset="0"/>
              </a:rPr>
              <a:t> </a:t>
            </a:r>
            <a:r>
              <a:rPr lang="en-US" sz="2000" dirty="0" err="1">
                <a:latin typeface="Corbel" panose="020B0503020204020204" pitchFamily="34" charset="0"/>
              </a:rPr>
              <a:t>Idekar</a:t>
            </a:r>
            <a:r>
              <a:rPr lang="en-US" sz="2000" dirty="0">
                <a:latin typeface="Corbel" panose="020B0503020204020204" pitchFamily="34" charset="0"/>
              </a:rPr>
              <a:t>[6]</a:t>
            </a:r>
          </a:p>
          <a:p>
            <a:endParaRPr lang="en-US" sz="2000" dirty="0">
              <a:latin typeface="Corbel" panose="020B0503020204020204" pitchFamily="34" charset="0"/>
            </a:endParaRPr>
          </a:p>
          <a:p>
            <a:pPr marL="285750" indent="-285750">
              <a:buFont typeface="Arial" pitchFamily="34" charset="0"/>
              <a:buChar char="•"/>
            </a:pPr>
            <a:r>
              <a:rPr lang="en-US" sz="2000" dirty="0">
                <a:latin typeface="Corbel" panose="020B0503020204020204" pitchFamily="34" charset="0"/>
              </a:rPr>
              <a:t>Astronomy in the Cloud: Using </a:t>
            </a:r>
            <a:r>
              <a:rPr lang="en-US" sz="2000" dirty="0" err="1">
                <a:latin typeface="Corbel" panose="020B0503020204020204" pitchFamily="34" charset="0"/>
              </a:rPr>
              <a:t>MapReduce</a:t>
            </a:r>
            <a:r>
              <a:rPr lang="en-US" sz="2000" dirty="0">
                <a:latin typeface="Corbel" panose="020B0503020204020204" pitchFamily="34" charset="0"/>
              </a:rPr>
              <a:t> for Image </a:t>
            </a:r>
            <a:r>
              <a:rPr lang="en-US" sz="2000" dirty="0" err="1">
                <a:latin typeface="Corbel" panose="020B0503020204020204" pitchFamily="34" charset="0"/>
              </a:rPr>
              <a:t>Coaddition</a:t>
            </a:r>
            <a:r>
              <a:rPr lang="en-US" sz="2000" dirty="0">
                <a:latin typeface="Corbel" panose="020B0503020204020204" pitchFamily="34" charset="0"/>
              </a:rPr>
              <a:t> By K. Wiley, A. Connolly, J. Gardner and S. </a:t>
            </a:r>
            <a:r>
              <a:rPr lang="en-US" sz="2000" dirty="0" err="1">
                <a:latin typeface="Corbel" panose="020B0503020204020204" pitchFamily="34" charset="0"/>
              </a:rPr>
              <a:t>Krughoff</a:t>
            </a:r>
            <a:r>
              <a:rPr lang="en-US" sz="2000" dirty="0">
                <a:latin typeface="Corbel" panose="020B0503020204020204" pitchFamily="34" charset="0"/>
              </a:rPr>
              <a:t> [7]</a:t>
            </a:r>
          </a:p>
          <a:p>
            <a:endParaRPr lang="en-IN" sz="2000" dirty="0">
              <a:latin typeface="Corbel" panose="020B0503020204020204" pitchFamily="34" charset="0"/>
            </a:endParaRPr>
          </a:p>
        </p:txBody>
      </p:sp>
      <p:pic>
        <p:nvPicPr>
          <p:cNvPr id="4" name="Picture 2" descr="C:\Users\MY\Desktop\CN Presentation\hadoop-pic1.png"/>
          <p:cNvPicPr>
            <a:picLocks noChangeAspect="1" noChangeArrowheads="1"/>
          </p:cNvPicPr>
          <p:nvPr/>
        </p:nvPicPr>
        <p:blipFill>
          <a:blip r:embed="rId2" cstate="print"/>
          <a:srcRect/>
          <a:stretch>
            <a:fillRect/>
          </a:stretch>
        </p:blipFill>
        <p:spPr bwMode="auto">
          <a:xfrm>
            <a:off x="4345699" y="4953000"/>
            <a:ext cx="4772025"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076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707" y="152400"/>
            <a:ext cx="6787166" cy="721216"/>
          </a:xfrm>
        </p:spPr>
        <p:txBody>
          <a:bodyPr>
            <a:normAutofit fontScale="90000"/>
          </a:bodyPr>
          <a:lstStyle/>
          <a:p>
            <a:pPr algn="l"/>
            <a:r>
              <a:rPr lang="en-US" dirty="0">
                <a:latin typeface="Copperplate Gothic Light" panose="020E0507020206020404" pitchFamily="34" charset="0"/>
              </a:rPr>
              <a:t>How we approach ?</a:t>
            </a:r>
          </a:p>
        </p:txBody>
      </p:sp>
      <p:sp>
        <p:nvSpPr>
          <p:cNvPr id="3" name="Subtitle 2"/>
          <p:cNvSpPr>
            <a:spLocks noGrp="1"/>
          </p:cNvSpPr>
          <p:nvPr>
            <p:ph type="subTitle" idx="1"/>
          </p:nvPr>
        </p:nvSpPr>
        <p:spPr>
          <a:xfrm>
            <a:off x="533400" y="838200"/>
            <a:ext cx="7337738" cy="5473521"/>
          </a:xfrm>
        </p:spPr>
        <p:txBody>
          <a:bodyPr/>
          <a:lstStyle/>
          <a:p>
            <a:pPr marL="457200" indent="-457200" algn="l">
              <a:buAutoNum type="arabicParenR"/>
            </a:pPr>
            <a:r>
              <a:rPr lang="en-US" sz="2400" dirty="0">
                <a:solidFill>
                  <a:schemeClr val="tx1"/>
                </a:solidFill>
                <a:latin typeface="Corbel" panose="020B0503020204020204" pitchFamily="34" charset="0"/>
              </a:rPr>
              <a:t>Image file as a Input (Store in local System).</a:t>
            </a:r>
          </a:p>
          <a:p>
            <a:pPr algn="l"/>
            <a:br>
              <a:rPr lang="en-US" dirty="0"/>
            </a:br>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p:cNvPicPr>
            <a:picLocks noChangeAspect="1"/>
          </p:cNvPicPr>
          <p:nvPr/>
        </p:nvPicPr>
        <p:blipFill>
          <a:blip r:embed="rId2"/>
          <a:stretch>
            <a:fillRect/>
          </a:stretch>
        </p:blipFill>
        <p:spPr>
          <a:xfrm>
            <a:off x="267706" y="2971800"/>
            <a:ext cx="8495293" cy="3767070"/>
          </a:xfrm>
          <a:prstGeom prst="rect">
            <a:avLst/>
          </a:prstGeom>
          <a:ln w="9525">
            <a:solidFill>
              <a:schemeClr val="tx1"/>
            </a:solidFill>
          </a:ln>
        </p:spPr>
      </p:pic>
      <p:pic>
        <p:nvPicPr>
          <p:cNvPr id="6" name="Picture 5"/>
          <p:cNvPicPr>
            <a:picLocks noChangeAspect="1"/>
          </p:cNvPicPr>
          <p:nvPr/>
        </p:nvPicPr>
        <p:blipFill>
          <a:blip r:embed="rId3"/>
          <a:stretch>
            <a:fillRect/>
          </a:stretch>
        </p:blipFill>
        <p:spPr>
          <a:xfrm>
            <a:off x="267707" y="1466850"/>
            <a:ext cx="8495293" cy="1352550"/>
          </a:xfrm>
          <a:prstGeom prst="rect">
            <a:avLst/>
          </a:prstGeom>
        </p:spPr>
      </p:pic>
    </p:spTree>
    <p:extLst>
      <p:ext uri="{BB962C8B-B14F-4D97-AF65-F5344CB8AC3E}">
        <p14:creationId xmlns:p14="http://schemas.microsoft.com/office/powerpoint/2010/main" val="315126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868" y="228600"/>
            <a:ext cx="7872632" cy="362755"/>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2" descr="C:\Users\MY\Desktop\CN Presentation\hadoop-pic1.png"/>
          <p:cNvPicPr>
            <a:picLocks noChangeAspect="1" noChangeArrowheads="1"/>
          </p:cNvPicPr>
          <p:nvPr/>
        </p:nvPicPr>
        <p:blipFill>
          <a:blip r:embed="rId2" cstate="print"/>
          <a:srcRect/>
          <a:stretch>
            <a:fillRect/>
          </a:stretch>
        </p:blipFill>
        <p:spPr bwMode="auto">
          <a:xfrm>
            <a:off x="4075058" y="5125660"/>
            <a:ext cx="4772025" cy="2124075"/>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id="{F6A4AB48-7941-49CE-9959-C3DEF2E5356A}"/>
              </a:ext>
            </a:extLst>
          </p:cNvPr>
          <p:cNvSpPr>
            <a:spLocks noGrp="1"/>
          </p:cNvSpPr>
          <p:nvPr>
            <p:ph type="title"/>
          </p:nvPr>
        </p:nvSpPr>
        <p:spPr>
          <a:xfrm>
            <a:off x="304800" y="1143000"/>
            <a:ext cx="7886700" cy="347730"/>
          </a:xfrm>
        </p:spPr>
        <p:txBody>
          <a:bodyPr>
            <a:noAutofit/>
          </a:bodyPr>
          <a:lstStyle/>
          <a:p>
            <a:pPr algn="l"/>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r>
              <a:rPr lang="en-US" sz="2400" dirty="0">
                <a:solidFill>
                  <a:srgbClr val="000000"/>
                </a:solidFill>
                <a:latin typeface="Calibri" panose="020F0502020204030204" pitchFamily="34" charset="0"/>
              </a:rPr>
              <a:t>All image files are available in Hadoop File System and ready to Process. </a:t>
            </a: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r>
              <a:rPr lang="en-US" sz="2400" dirty="0">
                <a:solidFill>
                  <a:srgbClr val="000000"/>
                </a:solidFill>
                <a:latin typeface="Calibri" panose="020F0502020204030204" pitchFamily="34" charset="0"/>
              </a:rPr>
              <a:t>Step 1: we took a certain number of Input Images and stored it into Hadoop File System. Here we used Java Map reduce code. </a:t>
            </a: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r>
              <a:rPr lang="en-US" sz="2400" dirty="0">
                <a:solidFill>
                  <a:srgbClr val="000000"/>
                </a:solidFill>
                <a:latin typeface="Calibri" panose="020F0502020204030204" pitchFamily="34" charset="0"/>
              </a:rPr>
              <a:t>Step 2: All the Image which we took, we converted those in sequence file. Step 3: Comparison of sequence file with one another.</a:t>
            </a:r>
            <a:br>
              <a:rPr lang="en-US" sz="2400" dirty="0">
                <a:solidFill>
                  <a:srgbClr val="000000"/>
                </a:solidFill>
                <a:latin typeface="Calibri" panose="020F0502020204030204" pitchFamily="34" charset="0"/>
              </a:rPr>
            </a:br>
            <a:r>
              <a:rPr lang="en-US" sz="2400" dirty="0">
                <a:solidFill>
                  <a:srgbClr val="000000"/>
                </a:solidFill>
                <a:latin typeface="Calibri" panose="020F0502020204030204" pitchFamily="34" charset="0"/>
              </a:rPr>
              <a:t> </a:t>
            </a:r>
            <a:br>
              <a:rPr lang="en-US" sz="2400" dirty="0">
                <a:solidFill>
                  <a:srgbClr val="000000"/>
                </a:solidFill>
                <a:latin typeface="Calibri" panose="020F0502020204030204" pitchFamily="34" charset="0"/>
              </a:rPr>
            </a:br>
            <a:r>
              <a:rPr lang="en-US" sz="2400" dirty="0">
                <a:solidFill>
                  <a:srgbClr val="000000"/>
                </a:solidFill>
                <a:latin typeface="Calibri" panose="020F0502020204030204" pitchFamily="34" charset="0"/>
              </a:rPr>
              <a:t>Step 4: Identified the duplicate Images. </a:t>
            </a:r>
            <a:br>
              <a:rPr lang="en-US" sz="2400" dirty="0">
                <a:solidFill>
                  <a:srgbClr val="000000"/>
                </a:solidFill>
                <a:latin typeface="Calibri" panose="020F0502020204030204" pitchFamily="34" charset="0"/>
              </a:rPr>
            </a:br>
            <a:br>
              <a:rPr lang="en-US" sz="2400" dirty="0">
                <a:solidFill>
                  <a:srgbClr val="000000"/>
                </a:solidFill>
                <a:latin typeface="Calibri" panose="020F0502020204030204" pitchFamily="34" charset="0"/>
              </a:rPr>
            </a:br>
            <a:r>
              <a:rPr lang="en-US" sz="2400" dirty="0">
                <a:solidFill>
                  <a:srgbClr val="000000"/>
                </a:solidFill>
                <a:latin typeface="Calibri" panose="020F0502020204030204" pitchFamily="34" charset="0"/>
              </a:rPr>
              <a:t>Step 5: Removed the duplicate images from Hadoop File System. </a:t>
            </a:r>
            <a:br>
              <a:rPr lang="en-US" sz="2400" dirty="0"/>
            </a:br>
            <a:endParaRPr lang="en-US" sz="2400" dirty="0">
              <a:latin typeface="Corbel" panose="020B0503020204020204" pitchFamily="34" charset="0"/>
            </a:endParaRPr>
          </a:p>
        </p:txBody>
      </p:sp>
    </p:spTree>
    <p:extLst>
      <p:ext uri="{BB962C8B-B14F-4D97-AF65-F5344CB8AC3E}">
        <p14:creationId xmlns:p14="http://schemas.microsoft.com/office/powerpoint/2010/main" val="962444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F985-2138-4741-B4A2-084C3352FFD9}"/>
              </a:ext>
            </a:extLst>
          </p:cNvPr>
          <p:cNvSpPr>
            <a:spLocks noGrp="1"/>
          </p:cNvSpPr>
          <p:nvPr>
            <p:ph type="title"/>
          </p:nvPr>
        </p:nvSpPr>
        <p:spPr/>
        <p:txBody>
          <a:bodyPr>
            <a:normAutofit fontScale="90000"/>
          </a:bodyPr>
          <a:lstStyle/>
          <a:p>
            <a:r>
              <a:rPr lang="en-US" dirty="0"/>
              <a:t> How it works? </a:t>
            </a:r>
            <a:br>
              <a:rPr lang="en-US" dirty="0"/>
            </a:br>
            <a:endParaRPr lang="en-US" dirty="0"/>
          </a:p>
        </p:txBody>
      </p:sp>
      <p:sp>
        <p:nvSpPr>
          <p:cNvPr id="3" name="Content Placeholder 2">
            <a:extLst>
              <a:ext uri="{FF2B5EF4-FFF2-40B4-BE49-F238E27FC236}">
                <a16:creationId xmlns:a16="http://schemas.microsoft.com/office/drawing/2014/main" id="{ADB9B495-4438-4635-B087-0D5C5DD13C05}"/>
              </a:ext>
            </a:extLst>
          </p:cNvPr>
          <p:cNvSpPr>
            <a:spLocks noGrp="1"/>
          </p:cNvSpPr>
          <p:nvPr>
            <p:ph idx="1"/>
          </p:nvPr>
        </p:nvSpPr>
        <p:spPr>
          <a:xfrm>
            <a:off x="457200" y="685800"/>
            <a:ext cx="8229600" cy="6172200"/>
          </a:xfrm>
        </p:spPr>
        <p:txBody>
          <a:bodyPr>
            <a:normAutofit lnSpcReduction="10000"/>
          </a:bodyPr>
          <a:lstStyle/>
          <a:p>
            <a:endParaRPr lang="en-US" dirty="0"/>
          </a:p>
          <a:p>
            <a:r>
              <a:rPr lang="en-US" dirty="0"/>
              <a:t>1) Configure a Hadoop Cluster </a:t>
            </a:r>
          </a:p>
          <a:p>
            <a:r>
              <a:rPr lang="en-US" dirty="0"/>
              <a:t>2) Build a Map Reduce algorithm which is going to convert image Files in to Sequence File Format. </a:t>
            </a:r>
          </a:p>
          <a:p>
            <a:r>
              <a:rPr lang="en-US" dirty="0"/>
              <a:t>3) Build a Map Reduce algorithm which is going to identify duplicate files and remove them from your File System. </a:t>
            </a:r>
          </a:p>
          <a:p>
            <a:endParaRPr lang="en-US" dirty="0"/>
          </a:p>
          <a:p>
            <a:r>
              <a:rPr lang="en-US" dirty="0"/>
              <a:t> What we are going to do is build an algorithm which is going delete all these duplicate files from Hadoop File System (HDFS). </a:t>
            </a:r>
          </a:p>
        </p:txBody>
      </p:sp>
    </p:spTree>
    <p:extLst>
      <p:ext uri="{BB962C8B-B14F-4D97-AF65-F5344CB8AC3E}">
        <p14:creationId xmlns:p14="http://schemas.microsoft.com/office/powerpoint/2010/main" val="29863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55A3-706D-43C1-9270-D141AF881E56}"/>
              </a:ext>
            </a:extLst>
          </p:cNvPr>
          <p:cNvSpPr>
            <a:spLocks noGrp="1"/>
          </p:cNvSpPr>
          <p:nvPr>
            <p:ph type="title"/>
          </p:nvPr>
        </p:nvSpPr>
        <p:spPr/>
        <p:txBody>
          <a:bodyPr/>
          <a:lstStyle/>
          <a:p>
            <a:r>
              <a:rPr lang="en-US" dirty="0"/>
              <a:t>Result should be like:</a:t>
            </a:r>
          </a:p>
        </p:txBody>
      </p:sp>
      <p:pic>
        <p:nvPicPr>
          <p:cNvPr id="4" name="Content Placeholder 3">
            <a:extLst>
              <a:ext uri="{FF2B5EF4-FFF2-40B4-BE49-F238E27FC236}">
                <a16:creationId xmlns:a16="http://schemas.microsoft.com/office/drawing/2014/main" id="{7EC3F1A1-CB60-4BF1-9F21-A645987A37CF}"/>
              </a:ext>
            </a:extLst>
          </p:cNvPr>
          <p:cNvPicPr>
            <a:picLocks noGrp="1" noChangeAspect="1"/>
          </p:cNvPicPr>
          <p:nvPr>
            <p:ph idx="1"/>
          </p:nvPr>
        </p:nvPicPr>
        <p:blipFill>
          <a:blip r:embed="rId2"/>
          <a:stretch>
            <a:fillRect/>
          </a:stretch>
        </p:blipFill>
        <p:spPr>
          <a:xfrm>
            <a:off x="457200" y="1445773"/>
            <a:ext cx="8229600" cy="1461173"/>
          </a:xfrm>
          <a:prstGeom prst="rect">
            <a:avLst/>
          </a:prstGeom>
        </p:spPr>
      </p:pic>
      <p:sp>
        <p:nvSpPr>
          <p:cNvPr id="8" name="Arrow: Up 7">
            <a:extLst>
              <a:ext uri="{FF2B5EF4-FFF2-40B4-BE49-F238E27FC236}">
                <a16:creationId xmlns:a16="http://schemas.microsoft.com/office/drawing/2014/main" id="{20A4E492-197D-4CDF-9A0A-3EE82FD74626}"/>
              </a:ext>
            </a:extLst>
          </p:cNvPr>
          <p:cNvSpPr/>
          <p:nvPr/>
        </p:nvSpPr>
        <p:spPr>
          <a:xfrm>
            <a:off x="990600" y="2438400"/>
            <a:ext cx="45719"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0CAE7106-AFB8-4489-A3BD-A573DFB60642}"/>
              </a:ext>
            </a:extLst>
          </p:cNvPr>
          <p:cNvSpPr/>
          <p:nvPr/>
        </p:nvSpPr>
        <p:spPr>
          <a:xfrm flipH="1">
            <a:off x="4191000" y="2400886"/>
            <a:ext cx="91443"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Right 10">
            <a:extLst>
              <a:ext uri="{FF2B5EF4-FFF2-40B4-BE49-F238E27FC236}">
                <a16:creationId xmlns:a16="http://schemas.microsoft.com/office/drawing/2014/main" id="{BD904F95-4B3F-4524-943C-215126492233}"/>
              </a:ext>
            </a:extLst>
          </p:cNvPr>
          <p:cNvSpPr/>
          <p:nvPr/>
        </p:nvSpPr>
        <p:spPr>
          <a:xfrm>
            <a:off x="1036319" y="2773681"/>
            <a:ext cx="3154681" cy="457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285340EB-2029-4E8C-B76C-CCB9BF5274DD}"/>
              </a:ext>
            </a:extLst>
          </p:cNvPr>
          <p:cNvSpPr/>
          <p:nvPr/>
        </p:nvSpPr>
        <p:spPr>
          <a:xfrm>
            <a:off x="2667000" y="2400886"/>
            <a:ext cx="45719" cy="6471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8C0C4EC1-C9CA-4893-AF80-058283E9FB99}"/>
              </a:ext>
            </a:extLst>
          </p:cNvPr>
          <p:cNvSpPr/>
          <p:nvPr/>
        </p:nvSpPr>
        <p:spPr>
          <a:xfrm flipH="1">
            <a:off x="5730240" y="2346960"/>
            <a:ext cx="45719" cy="6471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Right 13">
            <a:extLst>
              <a:ext uri="{FF2B5EF4-FFF2-40B4-BE49-F238E27FC236}">
                <a16:creationId xmlns:a16="http://schemas.microsoft.com/office/drawing/2014/main" id="{AFD36CB5-3A11-4F59-B115-4283515AB18C}"/>
              </a:ext>
            </a:extLst>
          </p:cNvPr>
          <p:cNvSpPr/>
          <p:nvPr/>
        </p:nvSpPr>
        <p:spPr>
          <a:xfrm>
            <a:off x="2712719" y="2906946"/>
            <a:ext cx="3032762" cy="1129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8679001-8091-4851-83E4-7195741F3840}"/>
              </a:ext>
            </a:extLst>
          </p:cNvPr>
          <p:cNvSpPr txBox="1"/>
          <p:nvPr/>
        </p:nvSpPr>
        <p:spPr>
          <a:xfrm>
            <a:off x="457200" y="3379386"/>
            <a:ext cx="8526471" cy="2031325"/>
          </a:xfrm>
          <a:prstGeom prst="rect">
            <a:avLst/>
          </a:prstGeom>
          <a:noFill/>
        </p:spPr>
        <p:txBody>
          <a:bodyPr wrap="square" rtlCol="0">
            <a:spAutoFit/>
          </a:bodyPr>
          <a:lstStyle/>
          <a:p>
            <a:r>
              <a:rPr lang="en-US" sz="2400" dirty="0"/>
              <a:t>It will remove the marked images and result into less memory space occupied in system.</a:t>
            </a:r>
          </a:p>
          <a:p>
            <a:endParaRPr lang="en-US" dirty="0"/>
          </a:p>
          <a:p>
            <a:r>
              <a:rPr lang="en-US" dirty="0"/>
              <a:t> Remove them effectively and carefully can give us huge vacant space and speed in surfing. </a:t>
            </a:r>
          </a:p>
          <a:p>
            <a:endParaRPr lang="en-US" sz="2400" b="1" dirty="0"/>
          </a:p>
        </p:txBody>
      </p:sp>
    </p:spTree>
    <p:extLst>
      <p:ext uri="{BB962C8B-B14F-4D97-AF65-F5344CB8AC3E}">
        <p14:creationId xmlns:p14="http://schemas.microsoft.com/office/powerpoint/2010/main" val="143444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B0BB-7B49-4C42-A6D2-56774BA7FC7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8C516C9-8A7F-4532-93C6-4FE75800F7B8}"/>
              </a:ext>
            </a:extLst>
          </p:cNvPr>
          <p:cNvSpPr>
            <a:spLocks noGrp="1"/>
          </p:cNvSpPr>
          <p:nvPr>
            <p:ph idx="1"/>
          </p:nvPr>
        </p:nvSpPr>
        <p:spPr/>
        <p:txBody>
          <a:bodyPr>
            <a:normAutofit fontScale="77500" lnSpcReduction="20000"/>
          </a:bodyPr>
          <a:lstStyle/>
          <a:p>
            <a:endParaRPr lang="en-US" dirty="0"/>
          </a:p>
          <a:p>
            <a:r>
              <a:rPr lang="en-US" dirty="0"/>
              <a:t> Social Media web Sites like Facebook, Twitter etc. have a number of users who share and upload pictures and videos. </a:t>
            </a:r>
          </a:p>
          <a:p>
            <a:r>
              <a:rPr lang="en-US" dirty="0"/>
              <a:t>Sometime Image file with same name, same format, same resolution and same size is shared by multiple users all these Images are stored in the Data Base even though it carries a same properties.</a:t>
            </a:r>
          </a:p>
          <a:p>
            <a:r>
              <a:rPr lang="en-US" dirty="0"/>
              <a:t> This doesn’t look good as duplicate files occupied needless space in File System. </a:t>
            </a:r>
          </a:p>
          <a:p>
            <a:endParaRPr lang="en-US" dirty="0"/>
          </a:p>
          <a:p>
            <a:r>
              <a:rPr lang="en-US" dirty="0"/>
              <a:t> Overcome this issue this is the best technologies to the computer world. </a:t>
            </a:r>
            <a:r>
              <a:rPr lang="en-US" dirty="0" err="1"/>
              <a:t>i.e</a:t>
            </a:r>
            <a:r>
              <a:rPr lang="en-US" dirty="0"/>
              <a:t> Image Processing. </a:t>
            </a:r>
          </a:p>
        </p:txBody>
      </p:sp>
    </p:spTree>
    <p:extLst>
      <p:ext uri="{BB962C8B-B14F-4D97-AF65-F5344CB8AC3E}">
        <p14:creationId xmlns:p14="http://schemas.microsoft.com/office/powerpoint/2010/main" val="269487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Copperplate Gothic Light" panose="020E0507020206020404" pitchFamily="34" charset="0"/>
              </a:rPr>
              <a:t>References</a:t>
            </a:r>
          </a:p>
        </p:txBody>
      </p:sp>
      <p:sp>
        <p:nvSpPr>
          <p:cNvPr id="3" name="Content Placeholder 2"/>
          <p:cNvSpPr>
            <a:spLocks noGrp="1"/>
          </p:cNvSpPr>
          <p:nvPr>
            <p:ph idx="1"/>
          </p:nvPr>
        </p:nvSpPr>
        <p:spPr/>
        <p:txBody>
          <a:bodyPr/>
          <a:lstStyle/>
          <a:p>
            <a:pPr>
              <a:buAutoNum type="arabicPeriod"/>
            </a:pPr>
            <a:r>
              <a:rPr lang="en-US" sz="1800" dirty="0"/>
              <a:t> </a:t>
            </a:r>
            <a:r>
              <a:rPr lang="en-US" sz="1800" u="sng" dirty="0">
                <a:hlinkClick r:id="rId2"/>
              </a:rPr>
              <a:t>http://www.disi.unige.it/person/RovettaS/rad/image-processing-wikipedia-book.pdf</a:t>
            </a:r>
            <a:endParaRPr lang="en-US" sz="1800" u="sng" dirty="0"/>
          </a:p>
          <a:p>
            <a:pPr>
              <a:buAutoNum type="arabicPeriod"/>
            </a:pPr>
            <a:r>
              <a:rPr lang="en-US" sz="1800" dirty="0">
                <a:hlinkClick r:id="rId3"/>
              </a:rPr>
              <a:t>Data, data everywhere"</a:t>
            </a:r>
            <a:r>
              <a:rPr lang="en-US" sz="1800" dirty="0"/>
              <a:t>. </a:t>
            </a:r>
            <a:r>
              <a:rPr lang="en-US" sz="1800" i="1" dirty="0"/>
              <a:t>The Economist</a:t>
            </a:r>
            <a:r>
              <a:rPr lang="en-US" sz="1800" dirty="0"/>
              <a:t>. 25 February 2010. Retrieved9 December 2012.</a:t>
            </a:r>
          </a:p>
          <a:p>
            <a:pPr>
              <a:buAutoNum type="arabicPeriod"/>
            </a:pPr>
            <a:r>
              <a:rPr lang="en-US" sz="1800" dirty="0">
                <a:hlinkClick r:id="rId4"/>
              </a:rPr>
              <a:t>https://hadoop.apache.org/</a:t>
            </a:r>
            <a:endParaRPr lang="en-US" sz="1800" dirty="0"/>
          </a:p>
          <a:p>
            <a:pPr>
              <a:buAutoNum type="arabicPeriod"/>
            </a:pPr>
            <a:r>
              <a:rPr lang="en-US" sz="1800" dirty="0">
                <a:hlinkClick r:id="rId5"/>
              </a:rPr>
              <a:t>"Hadoop Releases"</a:t>
            </a:r>
            <a:r>
              <a:rPr lang="en-US" sz="1800" dirty="0"/>
              <a:t>. </a:t>
            </a:r>
            <a:r>
              <a:rPr lang="en-US" sz="1800" i="1" dirty="0"/>
              <a:t>apache.org</a:t>
            </a:r>
            <a:r>
              <a:rPr lang="en-US" sz="1800" dirty="0"/>
              <a:t>. Apache Software Foundation. Retrieved 2014-12-06.</a:t>
            </a:r>
          </a:p>
          <a:p>
            <a:pPr>
              <a:buAutoNum type="arabicPeriod"/>
            </a:pPr>
            <a:r>
              <a:rPr lang="en-US" sz="1800" dirty="0">
                <a:hlinkClick r:id="rId6"/>
              </a:rPr>
              <a:t>https://www.google.com/url?sa=t&amp;rct=j&amp;q=&amp;esrc=s&amp;source=web&amp;cd=1&amp;ved=0CB8QFjAA&amp;url=http%3A%2F%2Funivagora.ro%2Fjour%2Findex.php%2Fijccc%2Farticle%2Fdownload%2F285%2Fpdf_142&amp;ei=dRFJVdXJCs2eyATUs4HYBg&amp;usg=AFQjCNHjQs0b8e6p9qa6eqXHXOTBovcnRA</a:t>
            </a:r>
            <a:endParaRPr lang="en-US" sz="1800" dirty="0"/>
          </a:p>
          <a:p>
            <a:pPr>
              <a:buAutoNum type="arabicPeriod"/>
            </a:pPr>
            <a:r>
              <a:rPr lang="en-US" sz="1800" dirty="0">
                <a:hlinkClick r:id="rId7"/>
              </a:rPr>
              <a:t>http://ijaeit.com/Paper-Pdf/Paper%208.pdf</a:t>
            </a:r>
            <a:endParaRPr lang="en-US" sz="1800" dirty="0"/>
          </a:p>
          <a:p>
            <a:pPr>
              <a:buAutoNum type="arabicPeriod"/>
            </a:pPr>
            <a:r>
              <a:rPr lang="en-US" sz="1800" dirty="0">
                <a:hlinkClick r:id="rId8"/>
              </a:rPr>
              <a:t>http://ssg.astro.washington.edu/downloadable/PASP2011_AstronomyInTheCloud.pdf</a:t>
            </a:r>
            <a:endParaRPr lang="en-US" sz="1800" dirty="0"/>
          </a:p>
        </p:txBody>
      </p:sp>
    </p:spTree>
    <p:extLst>
      <p:ext uri="{BB962C8B-B14F-4D97-AF65-F5344CB8AC3E}">
        <p14:creationId xmlns:p14="http://schemas.microsoft.com/office/powerpoint/2010/main" val="209038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indent="0">
              <a:buNone/>
            </a:pPr>
            <a:r>
              <a:rPr lang="en-US" sz="11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p>
        </p:txBody>
      </p:sp>
      <p:pic>
        <p:nvPicPr>
          <p:cNvPr id="4" name="Picture 2" descr="C:\Users\MY\Desktop\CN Presentation\hadoop-pic1.png"/>
          <p:cNvPicPr>
            <a:picLocks noChangeAspect="1" noChangeArrowheads="1"/>
          </p:cNvPicPr>
          <p:nvPr/>
        </p:nvPicPr>
        <p:blipFill>
          <a:blip r:embed="rId2" cstate="print"/>
          <a:srcRect/>
          <a:stretch>
            <a:fillRect/>
          </a:stretch>
        </p:blipFill>
        <p:spPr bwMode="auto">
          <a:xfrm>
            <a:off x="4075058" y="5125660"/>
            <a:ext cx="4772025"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680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371600"/>
            <a:ext cx="8077200" cy="369332"/>
          </a:xfrm>
          <a:prstGeom prst="rect">
            <a:avLst/>
          </a:prstGeom>
          <a:noFill/>
        </p:spPr>
        <p:txBody>
          <a:bodyPr wrap="square" rtlCol="0">
            <a:spAutoFit/>
          </a:bodyPr>
          <a:lstStyle/>
          <a:p>
            <a:endParaRPr lang="en-US" dirty="0"/>
          </a:p>
        </p:txBody>
      </p:sp>
      <p:sp>
        <p:nvSpPr>
          <p:cNvPr id="5" name="TextBox 4"/>
          <p:cNvSpPr txBox="1"/>
          <p:nvPr/>
        </p:nvSpPr>
        <p:spPr>
          <a:xfrm>
            <a:off x="539552" y="332656"/>
            <a:ext cx="7992888" cy="584775"/>
          </a:xfrm>
          <a:prstGeom prst="rect">
            <a:avLst/>
          </a:prstGeom>
          <a:noFill/>
        </p:spPr>
        <p:txBody>
          <a:bodyPr wrap="square" rtlCol="0">
            <a:spAutoFit/>
          </a:bodyPr>
          <a:lstStyle/>
          <a:p>
            <a:r>
              <a:rPr lang="en-IN" sz="3200" b="1" dirty="0">
                <a:latin typeface="Copperplate Gothic Light" panose="020E0507020206020404" pitchFamily="34" charset="0"/>
              </a:rPr>
              <a:t>Agenda of Presentation</a:t>
            </a:r>
          </a:p>
        </p:txBody>
      </p:sp>
      <p:sp>
        <p:nvSpPr>
          <p:cNvPr id="7" name="TextBox 6"/>
          <p:cNvSpPr txBox="1"/>
          <p:nvPr/>
        </p:nvSpPr>
        <p:spPr>
          <a:xfrm>
            <a:off x="365234" y="1219200"/>
            <a:ext cx="8305800" cy="4524315"/>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latin typeface="Corbel" panose="020B0503020204020204" pitchFamily="34" charset="0"/>
              </a:rPr>
              <a:t>What is Image Processing?</a:t>
            </a:r>
          </a:p>
          <a:p>
            <a:pPr marL="285750" indent="-285750">
              <a:buFont typeface="Wingdings" panose="05000000000000000000" pitchFamily="2" charset="2"/>
              <a:buChar char="ü"/>
            </a:pPr>
            <a:r>
              <a:rPr lang="en-US" sz="2400" dirty="0">
                <a:latin typeface="Corbel" panose="020B0503020204020204" pitchFamily="34" charset="0"/>
              </a:rPr>
              <a:t>Why we need to delete duplicate images?</a:t>
            </a:r>
          </a:p>
          <a:p>
            <a:pPr marL="285750" indent="-285750">
              <a:buFont typeface="Wingdings" panose="05000000000000000000" pitchFamily="2" charset="2"/>
              <a:buChar char="ü"/>
            </a:pPr>
            <a:r>
              <a:rPr lang="en-US" sz="2400" dirty="0">
                <a:latin typeface="Corbel" panose="020B0503020204020204" pitchFamily="34" charset="0"/>
              </a:rPr>
              <a:t>What is big data?</a:t>
            </a:r>
          </a:p>
          <a:p>
            <a:pPr marL="285750" indent="-285750">
              <a:buFont typeface="Wingdings" panose="05000000000000000000" pitchFamily="2" charset="2"/>
              <a:buChar char="ü"/>
            </a:pPr>
            <a:r>
              <a:rPr lang="en-US" sz="2400" dirty="0">
                <a:latin typeface="Corbel" panose="020B0503020204020204" pitchFamily="34" charset="0"/>
              </a:rPr>
              <a:t>What is Motivation behind?</a:t>
            </a:r>
          </a:p>
          <a:p>
            <a:pPr marL="285750" indent="-285750">
              <a:buFont typeface="Wingdings" panose="05000000000000000000" pitchFamily="2" charset="2"/>
              <a:buChar char="ü"/>
            </a:pPr>
            <a:r>
              <a:rPr lang="en-US" sz="2400" dirty="0">
                <a:latin typeface="Corbel" panose="020B0503020204020204" pitchFamily="34" charset="0"/>
              </a:rPr>
              <a:t>What are current issues?</a:t>
            </a:r>
          </a:p>
          <a:p>
            <a:pPr marL="285750" indent="-285750">
              <a:buFont typeface="Wingdings" panose="05000000000000000000" pitchFamily="2" charset="2"/>
              <a:buChar char="ü"/>
            </a:pPr>
            <a:r>
              <a:rPr lang="en-US" sz="2400" dirty="0">
                <a:latin typeface="Corbel" panose="020B0503020204020204" pitchFamily="34" charset="0"/>
              </a:rPr>
              <a:t>Examples of related Technical Papers</a:t>
            </a:r>
          </a:p>
          <a:p>
            <a:pPr marL="285750" indent="-285750">
              <a:buFont typeface="Wingdings" panose="05000000000000000000" pitchFamily="2" charset="2"/>
              <a:buChar char="ü"/>
            </a:pPr>
            <a:r>
              <a:rPr lang="en-US" sz="2400" dirty="0">
                <a:latin typeface="Corbel" panose="020B0503020204020204" pitchFamily="34" charset="0"/>
              </a:rPr>
              <a:t>How we approach?</a:t>
            </a:r>
          </a:p>
          <a:p>
            <a:pPr marL="285750" indent="-285750">
              <a:buFont typeface="Wingdings" panose="05000000000000000000" pitchFamily="2" charset="2"/>
              <a:buChar char="ü"/>
            </a:pPr>
            <a:r>
              <a:rPr lang="en-US" sz="2400" dirty="0">
                <a:latin typeface="Corbel" panose="020B0503020204020204" pitchFamily="34" charset="0"/>
              </a:rPr>
              <a:t>How it works?</a:t>
            </a:r>
          </a:p>
          <a:p>
            <a:pPr marL="285750" indent="-285750">
              <a:buFont typeface="Wingdings" panose="05000000000000000000" pitchFamily="2" charset="2"/>
              <a:buChar char="ü"/>
            </a:pPr>
            <a:r>
              <a:rPr lang="en-US" sz="2400" dirty="0">
                <a:latin typeface="Corbel" panose="020B0503020204020204" pitchFamily="34" charset="0"/>
              </a:rPr>
              <a:t>Results should be like?</a:t>
            </a:r>
          </a:p>
          <a:p>
            <a:pPr marL="285750" indent="-285750">
              <a:buFont typeface="Wingdings" panose="05000000000000000000" pitchFamily="2" charset="2"/>
              <a:buChar char="ü"/>
            </a:pPr>
            <a:endParaRPr lang="en-US" sz="2400" dirty="0">
              <a:latin typeface="Corbel" panose="020B0503020204020204" pitchFamily="34" charset="0"/>
            </a:endParaRPr>
          </a:p>
          <a:p>
            <a:pPr marL="285750" indent="-285750">
              <a:buFont typeface="Wingdings" panose="05000000000000000000" pitchFamily="2" charset="2"/>
              <a:buChar char="ü"/>
            </a:pPr>
            <a:endParaRPr lang="en-US" sz="2400" dirty="0">
              <a:latin typeface="Corbel" panose="020B0503020204020204" pitchFamily="34" charset="0"/>
            </a:endParaRPr>
          </a:p>
          <a:p>
            <a:pPr marL="285750" indent="-285750">
              <a:buFont typeface="Wingdings" panose="05000000000000000000" pitchFamily="2" charset="2"/>
              <a:buChar char="ü"/>
            </a:pPr>
            <a:endParaRPr lang="en-US" sz="2400" dirty="0">
              <a:latin typeface="Corbel" panose="020B0503020204020204" pitchFamily="34" charset="0"/>
            </a:endParaRPr>
          </a:p>
        </p:txBody>
      </p:sp>
      <p:pic>
        <p:nvPicPr>
          <p:cNvPr id="6" name="Picture 2" descr="C:\Users\MY\Desktop\CN Presentation\hadoop-pic1.png"/>
          <p:cNvPicPr>
            <a:picLocks noChangeAspect="1" noChangeArrowheads="1"/>
          </p:cNvPicPr>
          <p:nvPr/>
        </p:nvPicPr>
        <p:blipFill>
          <a:blip r:embed="rId2" cstate="print"/>
          <a:srcRect/>
          <a:stretch>
            <a:fillRect/>
          </a:stretch>
        </p:blipFill>
        <p:spPr bwMode="auto">
          <a:xfrm>
            <a:off x="4114800" y="4919280"/>
            <a:ext cx="4772025"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021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opperplate Gothic Light" panose="020E0507020206020404" pitchFamily="34" charset="0"/>
              </a:rPr>
              <a:t>What is Image Processing?</a:t>
            </a:r>
          </a:p>
        </p:txBody>
      </p:sp>
      <p:sp>
        <p:nvSpPr>
          <p:cNvPr id="4" name="TextBox 3"/>
          <p:cNvSpPr txBox="1"/>
          <p:nvPr/>
        </p:nvSpPr>
        <p:spPr>
          <a:xfrm>
            <a:off x="381000" y="1447800"/>
            <a:ext cx="7315200" cy="1938992"/>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In </a:t>
            </a:r>
            <a:r>
              <a:rPr lang="en-US" sz="2400" dirty="0">
                <a:hlinkClick r:id="rId2" tooltip="Imaging science"/>
              </a:rPr>
              <a:t>imaging science</a:t>
            </a:r>
            <a:r>
              <a:rPr lang="en-US" sz="2400" dirty="0"/>
              <a:t>, </a:t>
            </a:r>
            <a:r>
              <a:rPr lang="en-US" sz="2400" b="1" dirty="0"/>
              <a:t>image processing</a:t>
            </a:r>
            <a:r>
              <a:rPr lang="en-US" sz="2400" dirty="0"/>
              <a:t> is any form of </a:t>
            </a:r>
            <a:r>
              <a:rPr lang="en-US" sz="2400" dirty="0">
                <a:hlinkClick r:id="rId3" tooltip="Signal processing"/>
              </a:rPr>
              <a:t>signal processing</a:t>
            </a:r>
            <a:r>
              <a:rPr lang="en-US" sz="2400" dirty="0"/>
              <a:t> for which the input is an image, such as a </a:t>
            </a:r>
            <a:r>
              <a:rPr lang="en-US" sz="2400" dirty="0">
                <a:hlinkClick r:id="rId4" tooltip="Photograph"/>
              </a:rPr>
              <a:t>photograph</a:t>
            </a:r>
            <a:r>
              <a:rPr lang="en-US" sz="2400" dirty="0"/>
              <a:t> or </a:t>
            </a:r>
            <a:r>
              <a:rPr lang="en-US" sz="2400" dirty="0">
                <a:hlinkClick r:id="rId5" tooltip="Video frame"/>
              </a:rPr>
              <a:t>video frame</a:t>
            </a:r>
            <a:r>
              <a:rPr lang="en-US" sz="2400" dirty="0"/>
              <a:t>; the output of image processing may be either an image or a set of characteristics or </a:t>
            </a:r>
            <a:r>
              <a:rPr lang="en-US" sz="2400" dirty="0">
                <a:hlinkClick r:id="rId6" tooltip="Parameter"/>
              </a:rPr>
              <a:t>parameters</a:t>
            </a:r>
            <a:r>
              <a:rPr lang="en-US" sz="2400" dirty="0"/>
              <a:t> related to the image.[1]</a:t>
            </a:r>
          </a:p>
        </p:txBody>
      </p:sp>
      <p:pic>
        <p:nvPicPr>
          <p:cNvPr id="5" name="Picture 2" descr="C:\Users\MY\Desktop\CN Presentation\hadoop-pic1.png"/>
          <p:cNvPicPr>
            <a:picLocks noChangeAspect="1" noChangeArrowheads="1"/>
          </p:cNvPicPr>
          <p:nvPr/>
        </p:nvPicPr>
        <p:blipFill>
          <a:blip r:embed="rId7" cstate="print"/>
          <a:srcRect/>
          <a:stretch>
            <a:fillRect/>
          </a:stretch>
        </p:blipFill>
        <p:spPr bwMode="auto">
          <a:xfrm>
            <a:off x="4038600" y="4953000"/>
            <a:ext cx="4772025"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73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Downloads\25 Best 3D HD Wallpapers Set 47\Digital Art (5).jp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471249" y="477908"/>
            <a:ext cx="2026674" cy="135089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5" name="Picture 4" descr="C:\Downloads\25 Best 3D HD Wallpapers Set 47\Digital Art (1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897" y="2550902"/>
            <a:ext cx="1929962" cy="116056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1026" name="Picture 2" descr="C:\Downloads\25 Best 3D HD Wallpapers Set 47\Digital Art (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897" y="4671866"/>
            <a:ext cx="2003026" cy="125202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6" name="Quad Arrow 5"/>
          <p:cNvSpPr/>
          <p:nvPr/>
        </p:nvSpPr>
        <p:spPr>
          <a:xfrm>
            <a:off x="3124200" y="553107"/>
            <a:ext cx="3048000" cy="5576293"/>
          </a:xfrm>
          <a:prstGeom prst="quad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 name="TextBox 6"/>
          <p:cNvSpPr txBox="1"/>
          <p:nvPr/>
        </p:nvSpPr>
        <p:spPr>
          <a:xfrm>
            <a:off x="4228981" y="857907"/>
            <a:ext cx="800219" cy="5013361"/>
          </a:xfrm>
          <a:prstGeom prst="rect">
            <a:avLst/>
          </a:prstGeom>
          <a:noFill/>
        </p:spPr>
        <p:txBody>
          <a:bodyPr vert="vert270" wrap="square" rtlCol="0">
            <a:spAutoFit/>
          </a:bodyPr>
          <a:lstStyle/>
          <a:p>
            <a:pPr algn="ctr"/>
            <a:r>
              <a:rPr lang="en-US" sz="4000" dirty="0"/>
              <a:t>Image Processing</a:t>
            </a:r>
          </a:p>
        </p:txBody>
      </p:sp>
      <p:pic>
        <p:nvPicPr>
          <p:cNvPr id="9" name="Picture 8" descr="C:\Downloads\25 Best 3D HD Wallpapers Set 47\Digital Art (5).jpg"/>
          <p:cNvPicPr>
            <a:picLocks noChangeAspect="1" noChangeArrowheads="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6752897" y="553107"/>
            <a:ext cx="1883174" cy="135089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1027" name="Picture 3" descr="C:\Users\Ashish\Desktop\text_window.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93070" y="2408567"/>
            <a:ext cx="1709145" cy="144523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1028" name="Picture 4" descr="C:\Users\Ashish\Desktop\downloa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0083" y="4466357"/>
            <a:ext cx="1535117" cy="166304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01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opperplate Gothic Light" panose="020E0507020206020404" pitchFamily="34" charset="0"/>
              </a:rPr>
              <a:t>Why we need to delete duplication?</a:t>
            </a:r>
          </a:p>
        </p:txBody>
      </p:sp>
      <p:pic>
        <p:nvPicPr>
          <p:cNvPr id="2050" name="Picture 2" descr="C:\Users\Ashish\Desktop\facebook_shar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551230"/>
            <a:ext cx="1688151" cy="13443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Ashish\Desktop\facebook_sh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551230"/>
            <a:ext cx="1975324" cy="134436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Downloads\25 Best 3D HD Wallpapers Set 47\Digital Art (1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1551231"/>
            <a:ext cx="2087927" cy="1344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Downloads\25 Best 3D HD Wallpapers Set 47\Digital Art (1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551230"/>
            <a:ext cx="2087927" cy="13443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shish\Desktop\Database_iStock_000020783950XSmall_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4512" y="4511159"/>
            <a:ext cx="2353624" cy="23468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3" name="Down Arrow 2"/>
          <p:cNvSpPr/>
          <p:nvPr/>
        </p:nvSpPr>
        <p:spPr>
          <a:xfrm>
            <a:off x="3581400" y="3048000"/>
            <a:ext cx="1359849"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2" descr="C:\Users\MY\Desktop\CN Presentation\hadoop-pic1.png"/>
          <p:cNvPicPr>
            <a:picLocks noChangeAspect="1" noChangeArrowheads="1"/>
          </p:cNvPicPr>
          <p:nvPr/>
        </p:nvPicPr>
        <p:blipFill>
          <a:blip r:embed="rId6" cstate="print"/>
          <a:srcRect/>
          <a:stretch>
            <a:fillRect/>
          </a:stretch>
        </p:blipFill>
        <p:spPr bwMode="auto">
          <a:xfrm>
            <a:off x="5787697" y="5486400"/>
            <a:ext cx="3158230" cy="14057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056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96" y="172666"/>
            <a:ext cx="8229600" cy="741734"/>
          </a:xfrm>
        </p:spPr>
        <p:txBody>
          <a:bodyPr>
            <a:normAutofit fontScale="90000"/>
          </a:bodyPr>
          <a:lstStyle/>
          <a:p>
            <a:r>
              <a:rPr lang="en-IN" dirty="0">
                <a:latin typeface="Copperplate Gothic Light" panose="020E0507020206020404" pitchFamily="34" charset="0"/>
              </a:rPr>
              <a:t>Big Data</a:t>
            </a:r>
          </a:p>
        </p:txBody>
      </p:sp>
      <p:pic>
        <p:nvPicPr>
          <p:cNvPr id="2050" name="Picture 2" descr="C:\Users\MY\Desktop\CN Presentation\BIG-DATA-1.jp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bwMode="auto">
          <a:xfrm>
            <a:off x="5220072" y="3933056"/>
            <a:ext cx="3568452" cy="2378968"/>
          </a:xfrm>
          <a:prstGeom prst="rect">
            <a:avLst/>
          </a:prstGeom>
          <a:solidFill>
            <a:srgbClr val="FFFFFF">
              <a:shade val="85000"/>
            </a:srgbClr>
          </a:solidFill>
          <a:ln w="19050" cap="sq">
            <a:solidFill>
              <a:schemeClr val="tx1"/>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Box 4"/>
          <p:cNvSpPr txBox="1"/>
          <p:nvPr/>
        </p:nvSpPr>
        <p:spPr>
          <a:xfrm>
            <a:off x="539552" y="1066800"/>
            <a:ext cx="7992888" cy="4862870"/>
          </a:xfrm>
          <a:prstGeom prst="rect">
            <a:avLst/>
          </a:prstGeom>
          <a:noFill/>
        </p:spPr>
        <p:txBody>
          <a:bodyPr wrap="square" rtlCol="0">
            <a:spAutoFit/>
          </a:bodyPr>
          <a:lstStyle/>
          <a:p>
            <a:pPr marL="285750" indent="-285750">
              <a:buFont typeface="Wingdings" panose="05000000000000000000" pitchFamily="2" charset="2"/>
              <a:buChar char="ü"/>
            </a:pPr>
            <a:r>
              <a:rPr lang="en-IN" b="1" dirty="0">
                <a:latin typeface="Corbel" panose="020B0503020204020204" pitchFamily="34" charset="0"/>
              </a:rPr>
              <a:t>Big data</a:t>
            </a:r>
            <a:r>
              <a:rPr lang="en-IN" dirty="0">
                <a:latin typeface="Corbel" panose="020B0503020204020204" pitchFamily="34" charset="0"/>
              </a:rPr>
              <a:t> is an all-encompassing term for any collection of data sets so large and complex that it becomes difficult to process them using traditional data processing applications.[2]</a:t>
            </a:r>
          </a:p>
          <a:p>
            <a:pPr marL="285750" indent="-285750">
              <a:buFont typeface="Wingdings" panose="05000000000000000000" pitchFamily="2" charset="2"/>
              <a:buChar char="ü"/>
            </a:pPr>
            <a:endParaRPr lang="en-IN" sz="1100" dirty="0">
              <a:effectLst>
                <a:outerShdw blurRad="38100" dist="38100" dir="2700000" algn="tl">
                  <a:srgbClr val="000000">
                    <a:alpha val="43137"/>
                  </a:srgbClr>
                </a:outerShdw>
              </a:effectLst>
              <a:latin typeface="Corbel" panose="020B0503020204020204" pitchFamily="34" charset="0"/>
            </a:endParaRPr>
          </a:p>
          <a:p>
            <a:r>
              <a:rPr lang="en-IN" dirty="0">
                <a:effectLst>
                  <a:outerShdw blurRad="38100" dist="38100" dir="2700000" algn="tl">
                    <a:srgbClr val="000000">
                      <a:alpha val="43137"/>
                    </a:srgbClr>
                  </a:outerShdw>
                </a:effectLst>
                <a:latin typeface="Corbel" panose="020B0503020204020204" pitchFamily="34" charset="0"/>
              </a:rPr>
              <a:t>Examples of Big Data:</a:t>
            </a:r>
          </a:p>
          <a:p>
            <a:endParaRPr lang="en-IN" sz="1100" dirty="0">
              <a:effectLst>
                <a:outerShdw blurRad="38100" dist="38100" dir="2700000" algn="tl">
                  <a:srgbClr val="000000">
                    <a:alpha val="43137"/>
                  </a:srgbClr>
                </a:outerShdw>
              </a:effectLst>
              <a:latin typeface="Corbel" panose="020B0503020204020204" pitchFamily="34" charset="0"/>
            </a:endParaRPr>
          </a:p>
          <a:p>
            <a:pPr marL="285750" indent="-285750">
              <a:buFont typeface="Wingdings" panose="05000000000000000000" pitchFamily="2" charset="2"/>
              <a:buChar char="ü"/>
            </a:pPr>
            <a:r>
              <a:rPr lang="en-IN" dirty="0">
                <a:effectLst>
                  <a:outerShdw blurRad="38100" dist="38100" dir="2700000" algn="tl">
                    <a:srgbClr val="000000">
                      <a:alpha val="43137"/>
                    </a:srgbClr>
                  </a:outerShdw>
                </a:effectLst>
                <a:latin typeface="Corbel" panose="020B0503020204020204" pitchFamily="34" charset="0"/>
              </a:rPr>
              <a:t>CCTV Footages</a:t>
            </a:r>
          </a:p>
          <a:p>
            <a:pPr marL="285750" indent="-285750">
              <a:buFont typeface="Wingdings" panose="05000000000000000000" pitchFamily="2" charset="2"/>
              <a:buChar char="ü"/>
            </a:pPr>
            <a:r>
              <a:rPr lang="en-IN" dirty="0">
                <a:effectLst>
                  <a:outerShdw blurRad="38100" dist="38100" dir="2700000" algn="tl">
                    <a:srgbClr val="000000">
                      <a:alpha val="43137"/>
                    </a:srgbClr>
                  </a:outerShdw>
                </a:effectLst>
                <a:latin typeface="Corbel" panose="020B0503020204020204" pitchFamily="34" charset="0"/>
              </a:rPr>
              <a:t>Social Media Files</a:t>
            </a:r>
          </a:p>
          <a:p>
            <a:pPr marL="285750" indent="-285750">
              <a:buFont typeface="Wingdings" panose="05000000000000000000" pitchFamily="2" charset="2"/>
              <a:buChar char="ü"/>
            </a:pPr>
            <a:r>
              <a:rPr lang="en-IN" dirty="0">
                <a:effectLst>
                  <a:outerShdw blurRad="38100" dist="38100" dir="2700000" algn="tl">
                    <a:srgbClr val="000000">
                      <a:alpha val="43137"/>
                    </a:srgbClr>
                  </a:outerShdw>
                </a:effectLst>
                <a:latin typeface="Corbel" panose="020B0503020204020204" pitchFamily="34" charset="0"/>
              </a:rPr>
              <a:t>Gmail Logs</a:t>
            </a:r>
          </a:p>
          <a:p>
            <a:pPr marL="285750" indent="-285750">
              <a:buFont typeface="Wingdings" panose="05000000000000000000" pitchFamily="2" charset="2"/>
              <a:buChar char="ü"/>
            </a:pPr>
            <a:r>
              <a:rPr lang="en-IN" dirty="0">
                <a:effectLst>
                  <a:outerShdw blurRad="38100" dist="38100" dir="2700000" algn="tl">
                    <a:srgbClr val="000000">
                      <a:alpha val="43137"/>
                    </a:srgbClr>
                  </a:outerShdw>
                </a:effectLst>
                <a:latin typeface="Corbel" panose="020B0503020204020204" pitchFamily="34" charset="0"/>
              </a:rPr>
              <a:t>Medical Data</a:t>
            </a:r>
          </a:p>
          <a:p>
            <a:pPr marL="285750" indent="-285750">
              <a:buFont typeface="Wingdings" panose="05000000000000000000" pitchFamily="2" charset="2"/>
              <a:buChar char="ü"/>
            </a:pPr>
            <a:r>
              <a:rPr lang="en-IN" dirty="0">
                <a:effectLst>
                  <a:outerShdw blurRad="38100" dist="38100" dir="2700000" algn="tl">
                    <a:srgbClr val="000000">
                      <a:alpha val="43137"/>
                    </a:srgbClr>
                  </a:outerShdw>
                </a:effectLst>
                <a:latin typeface="Corbel" panose="020B0503020204020204" pitchFamily="34" charset="0"/>
              </a:rPr>
              <a:t>Online Shopping Data</a:t>
            </a:r>
          </a:p>
          <a:p>
            <a:pPr marL="285750" indent="-285750">
              <a:buFont typeface="Wingdings" panose="05000000000000000000" pitchFamily="2" charset="2"/>
              <a:buChar char="ü"/>
            </a:pPr>
            <a:r>
              <a:rPr lang="en-IN" dirty="0">
                <a:effectLst>
                  <a:outerShdw blurRad="38100" dist="38100" dir="2700000" algn="tl">
                    <a:srgbClr val="000000">
                      <a:alpha val="43137"/>
                    </a:srgbClr>
                  </a:outerShdw>
                </a:effectLst>
                <a:latin typeface="Corbel" panose="020B0503020204020204" pitchFamily="34" charset="0"/>
              </a:rPr>
              <a:t>Airline Details</a:t>
            </a:r>
          </a:p>
          <a:p>
            <a:pPr marL="285750" indent="-285750">
              <a:buFont typeface="Wingdings" panose="05000000000000000000" pitchFamily="2" charset="2"/>
              <a:buChar char="ü"/>
            </a:pPr>
            <a:endParaRPr lang="en-IN" dirty="0">
              <a:effectLst>
                <a:outerShdw blurRad="38100" dist="38100" dir="2700000" algn="tl">
                  <a:srgbClr val="000000">
                    <a:alpha val="43137"/>
                  </a:srgbClr>
                </a:outerShdw>
              </a:effectLst>
              <a:latin typeface="Corbel" panose="020B0503020204020204" pitchFamily="34" charset="0"/>
            </a:endParaRPr>
          </a:p>
          <a:p>
            <a:pPr marL="285750" indent="-285750">
              <a:buFont typeface="Wingdings" panose="05000000000000000000" pitchFamily="2" charset="2"/>
              <a:buChar char="ü"/>
            </a:pPr>
            <a:r>
              <a:rPr lang="en-IN" dirty="0">
                <a:effectLst>
                  <a:outerShdw blurRad="38100" dist="38100" dir="2700000" algn="tl">
                    <a:srgbClr val="000000">
                      <a:alpha val="43137"/>
                    </a:srgbClr>
                  </a:outerShdw>
                </a:effectLst>
                <a:latin typeface="Corbel" panose="020B0503020204020204" pitchFamily="34" charset="0"/>
              </a:rPr>
              <a:t>During 1990 – 64mb to 128 </a:t>
            </a:r>
            <a:r>
              <a:rPr lang="en-IN" dirty="0" err="1">
                <a:effectLst>
                  <a:outerShdw blurRad="38100" dist="38100" dir="2700000" algn="tl">
                    <a:srgbClr val="000000">
                      <a:alpha val="43137"/>
                    </a:srgbClr>
                  </a:outerShdw>
                </a:effectLst>
                <a:latin typeface="Corbel" panose="020B0503020204020204" pitchFamily="34" charset="0"/>
              </a:rPr>
              <a:t>mb</a:t>
            </a:r>
            <a:r>
              <a:rPr lang="en-IN" dirty="0">
                <a:effectLst>
                  <a:outerShdw blurRad="38100" dist="38100" dir="2700000" algn="tl">
                    <a:srgbClr val="000000">
                      <a:alpha val="43137"/>
                    </a:srgbClr>
                  </a:outerShdw>
                </a:effectLst>
                <a:latin typeface="Corbel" panose="020B0503020204020204" pitchFamily="34" charset="0"/>
              </a:rPr>
              <a:t> RAM size &amp; </a:t>
            </a:r>
          </a:p>
          <a:p>
            <a:r>
              <a:rPr lang="en-IN" dirty="0">
                <a:effectLst>
                  <a:outerShdw blurRad="38100" dist="38100" dir="2700000" algn="tl">
                    <a:srgbClr val="000000">
                      <a:alpha val="43137"/>
                    </a:srgbClr>
                  </a:outerShdw>
                </a:effectLst>
                <a:latin typeface="Corbel" panose="020B0503020204020204" pitchFamily="34" charset="0"/>
              </a:rPr>
              <a:t>      Data Storage 1 GB to 20 GB</a:t>
            </a:r>
          </a:p>
          <a:p>
            <a:pPr marL="285750" indent="-285750">
              <a:buFont typeface="Wingdings" panose="05000000000000000000" pitchFamily="2" charset="2"/>
              <a:buChar char="ü"/>
            </a:pPr>
            <a:r>
              <a:rPr lang="en-IN" dirty="0">
                <a:effectLst>
                  <a:outerShdw blurRad="38100" dist="38100" dir="2700000" algn="tl">
                    <a:srgbClr val="000000">
                      <a:alpha val="43137"/>
                    </a:srgbClr>
                  </a:outerShdw>
                </a:effectLst>
                <a:latin typeface="Corbel" panose="020B0503020204020204" pitchFamily="34" charset="0"/>
              </a:rPr>
              <a:t>2014 – 4 GB to 16 GB &amp; Data Storage 1 TB</a:t>
            </a:r>
          </a:p>
          <a:p>
            <a:pPr marL="285750" indent="-285750">
              <a:buFont typeface="Wingdings" panose="05000000000000000000" pitchFamily="2" charset="2"/>
              <a:buChar char="ü"/>
            </a:pPr>
            <a:endParaRPr lang="en-IN" dirty="0">
              <a:effectLst>
                <a:outerShdw blurRad="38100" dist="38100" dir="2700000" algn="tl">
                  <a:srgbClr val="000000">
                    <a:alpha val="43137"/>
                  </a:srgbClr>
                </a:outerShdw>
              </a:effectLst>
              <a:latin typeface="Corbel" panose="020B0503020204020204" pitchFamily="34" charset="0"/>
            </a:endParaRPr>
          </a:p>
          <a:p>
            <a:pPr marL="285750" indent="-285750">
              <a:buFont typeface="Wingdings" panose="05000000000000000000" pitchFamily="2" charset="2"/>
              <a:buChar char="ü"/>
            </a:pPr>
            <a:r>
              <a:rPr lang="en-IN" dirty="0">
                <a:effectLst>
                  <a:outerShdw blurRad="38100" dist="38100" dir="2700000" algn="tl">
                    <a:srgbClr val="000000">
                      <a:alpha val="43137"/>
                    </a:srgbClr>
                  </a:outerShdw>
                </a:effectLst>
                <a:latin typeface="Corbel" panose="020B0503020204020204" pitchFamily="34" charset="0"/>
              </a:rPr>
              <a:t>90 % Data come within last 2 year.</a:t>
            </a:r>
          </a:p>
        </p:txBody>
      </p:sp>
    </p:spTree>
    <p:extLst>
      <p:ext uri="{BB962C8B-B14F-4D97-AF65-F5344CB8AC3E}">
        <p14:creationId xmlns:p14="http://schemas.microsoft.com/office/powerpoint/2010/main" val="156296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58775"/>
            <a:ext cx="7772400" cy="1470025"/>
          </a:xfrm>
        </p:spPr>
        <p:txBody>
          <a:bodyPr/>
          <a:lstStyle/>
          <a:p>
            <a:r>
              <a:rPr lang="en-IN" dirty="0">
                <a:latin typeface="Copperplate Gothic Light" panose="020E0507020206020404" pitchFamily="34" charset="0"/>
              </a:rPr>
              <a:t>Motivation</a:t>
            </a:r>
          </a:p>
        </p:txBody>
      </p:sp>
      <p:sp>
        <p:nvSpPr>
          <p:cNvPr id="4" name="TextBox 3"/>
          <p:cNvSpPr txBox="1"/>
          <p:nvPr/>
        </p:nvSpPr>
        <p:spPr>
          <a:xfrm>
            <a:off x="406046" y="1295400"/>
            <a:ext cx="8136904" cy="4524315"/>
          </a:xfrm>
          <a:prstGeom prst="rect">
            <a:avLst/>
          </a:prstGeom>
          <a:noFill/>
        </p:spPr>
        <p:txBody>
          <a:bodyPr wrap="square" rtlCol="0">
            <a:spAutoFit/>
          </a:bodyPr>
          <a:lstStyle/>
          <a:p>
            <a:pPr marL="342900" indent="-342900">
              <a:lnSpc>
                <a:spcPct val="200000"/>
              </a:lnSpc>
              <a:buFont typeface="Wingdings" panose="05000000000000000000" pitchFamily="2" charset="2"/>
              <a:buChar char="ü"/>
            </a:pPr>
            <a:r>
              <a:rPr lang="en-IN" sz="2400" dirty="0">
                <a:latin typeface="Corbel" panose="020B0503020204020204" pitchFamily="34" charset="0"/>
              </a:rPr>
              <a:t>Social Media Usage and Big Data Issue</a:t>
            </a:r>
          </a:p>
          <a:p>
            <a:pPr marL="342900" indent="-342900">
              <a:lnSpc>
                <a:spcPct val="200000"/>
              </a:lnSpc>
              <a:buFont typeface="Wingdings" panose="05000000000000000000" pitchFamily="2" charset="2"/>
              <a:buChar char="ü"/>
            </a:pPr>
            <a:r>
              <a:rPr lang="en-IN" sz="2400" dirty="0">
                <a:latin typeface="Corbel" panose="020B0503020204020204" pitchFamily="34" charset="0"/>
              </a:rPr>
              <a:t>Facebook image sharing, YouTube video buffer</a:t>
            </a:r>
          </a:p>
          <a:p>
            <a:pPr marL="342900" indent="-342900">
              <a:lnSpc>
                <a:spcPct val="200000"/>
              </a:lnSpc>
              <a:buFont typeface="Wingdings" panose="05000000000000000000" pitchFamily="2" charset="2"/>
              <a:buChar char="ü"/>
            </a:pPr>
            <a:r>
              <a:rPr lang="en-IN" sz="2400" dirty="0">
                <a:latin typeface="Corbel" panose="020B0503020204020204" pitchFamily="34" charset="0"/>
              </a:rPr>
              <a:t>Data storage and retrieval Issue</a:t>
            </a:r>
          </a:p>
          <a:p>
            <a:pPr marL="342900" indent="-342900">
              <a:lnSpc>
                <a:spcPct val="200000"/>
              </a:lnSpc>
              <a:buFont typeface="Wingdings" panose="05000000000000000000" pitchFamily="2" charset="2"/>
              <a:buChar char="ü"/>
            </a:pPr>
            <a:r>
              <a:rPr lang="en-IN" sz="2400" dirty="0" err="1">
                <a:latin typeface="Corbel" panose="020B0503020204020204" pitchFamily="34" charset="0"/>
              </a:rPr>
              <a:t>Hadoop</a:t>
            </a:r>
            <a:r>
              <a:rPr lang="en-IN" sz="2400" dirty="0">
                <a:latin typeface="Corbel" panose="020B0503020204020204" pitchFamily="34" charset="0"/>
              </a:rPr>
              <a:t> over RDMS</a:t>
            </a:r>
          </a:p>
          <a:p>
            <a:pPr marL="342900" indent="-342900">
              <a:lnSpc>
                <a:spcPct val="200000"/>
              </a:lnSpc>
              <a:buFont typeface="Wingdings" panose="05000000000000000000" pitchFamily="2" charset="2"/>
              <a:buChar char="ü"/>
            </a:pPr>
            <a:endParaRPr lang="en-IN" sz="2400" dirty="0">
              <a:latin typeface="Corbel" panose="020B0503020204020204" pitchFamily="34" charset="0"/>
            </a:endParaRPr>
          </a:p>
          <a:p>
            <a:pPr marL="342900" indent="-342900">
              <a:lnSpc>
                <a:spcPct val="200000"/>
              </a:lnSpc>
              <a:buFont typeface="Wingdings" panose="05000000000000000000" pitchFamily="2" charset="2"/>
              <a:buChar char="ü"/>
            </a:pPr>
            <a:endParaRPr lang="en-IN" sz="2400" dirty="0">
              <a:latin typeface="Corbel" panose="020B0503020204020204" pitchFamily="34" charset="0"/>
            </a:endParaRPr>
          </a:p>
        </p:txBody>
      </p:sp>
      <p:pic>
        <p:nvPicPr>
          <p:cNvPr id="5" name="Picture 2" descr="C:\Users\MY\Desktop\CN Presentation\hadoop-pic1.png"/>
          <p:cNvPicPr>
            <a:picLocks noChangeAspect="1" noChangeArrowheads="1"/>
          </p:cNvPicPr>
          <p:nvPr/>
        </p:nvPicPr>
        <p:blipFill>
          <a:blip r:embed="rId2" cstate="print"/>
          <a:srcRect/>
          <a:stretch>
            <a:fillRect/>
          </a:stretch>
        </p:blipFill>
        <p:spPr bwMode="auto">
          <a:xfrm>
            <a:off x="4345699" y="4953000"/>
            <a:ext cx="4772025"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364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latin typeface="Copperplate Gothic Light" panose="020E0507020206020404" pitchFamily="34" charset="0"/>
              </a:rPr>
              <a:t>RDMS VS Hadoop</a:t>
            </a:r>
          </a:p>
        </p:txBody>
      </p:sp>
      <p:sp>
        <p:nvSpPr>
          <p:cNvPr id="3" name="Content Placeholder 2"/>
          <p:cNvSpPr>
            <a:spLocks noGrp="1"/>
          </p:cNvSpPr>
          <p:nvPr>
            <p:ph idx="1"/>
          </p:nvPr>
        </p:nvSpPr>
        <p:spPr/>
        <p:txBody>
          <a:bodyPr>
            <a:normAutofit/>
          </a:bodyPr>
          <a:lstStyle/>
          <a:p>
            <a:pPr marL="0" lvl="0" indent="0">
              <a:spcBef>
                <a:spcPts val="0"/>
              </a:spcBef>
              <a:buNone/>
            </a:pPr>
            <a:r>
              <a:rPr lang="en-IN" sz="2000" dirty="0">
                <a:solidFill>
                  <a:prstClr val="black"/>
                </a:solidFill>
                <a:latin typeface="Corbel" panose="020B0503020204020204" pitchFamily="34" charset="0"/>
              </a:rPr>
              <a:t>RDBMS: Data are being brought from a data store into the analytics layer to perform analysis. </a:t>
            </a:r>
          </a:p>
          <a:p>
            <a:pPr marL="0" lvl="0" indent="0">
              <a:spcBef>
                <a:spcPts val="0"/>
              </a:spcBef>
              <a:buNone/>
            </a:pPr>
            <a:endParaRPr lang="en-IN" sz="2000" dirty="0">
              <a:solidFill>
                <a:prstClr val="black"/>
              </a:solidFill>
              <a:latin typeface="Corbel" panose="020B0503020204020204" pitchFamily="34" charset="0"/>
            </a:endParaRPr>
          </a:p>
          <a:p>
            <a:pPr marL="0" indent="0">
              <a:spcBef>
                <a:spcPts val="0"/>
              </a:spcBef>
              <a:buNone/>
            </a:pPr>
            <a:r>
              <a:rPr lang="en-IN" sz="2000" dirty="0">
                <a:solidFill>
                  <a:prstClr val="black"/>
                </a:solidFill>
                <a:effectLst>
                  <a:outerShdw blurRad="38100" dist="38100" dir="2700000" algn="tl">
                    <a:srgbClr val="000000">
                      <a:alpha val="43137"/>
                    </a:srgbClr>
                  </a:outerShdw>
                </a:effectLst>
                <a:latin typeface="Corbel" panose="020B0503020204020204" pitchFamily="34" charset="0"/>
              </a:rPr>
              <a:t>Issues related to RDMS:</a:t>
            </a:r>
            <a:endParaRPr lang="en-IN" sz="2000" dirty="0">
              <a:solidFill>
                <a:prstClr val="black"/>
              </a:solidFill>
              <a:latin typeface="Corbel" panose="020B0503020204020204" pitchFamily="34" charset="0"/>
            </a:endParaRPr>
          </a:p>
          <a:p>
            <a:pPr marL="0" lvl="0" indent="0">
              <a:spcBef>
                <a:spcPts val="0"/>
              </a:spcBef>
              <a:buNone/>
            </a:pPr>
            <a:r>
              <a:rPr lang="en-IN" sz="2000" dirty="0">
                <a:solidFill>
                  <a:prstClr val="black"/>
                </a:solidFill>
                <a:latin typeface="Corbel" panose="020B0503020204020204" pitchFamily="34" charset="0"/>
              </a:rPr>
              <a:t>But as the </a:t>
            </a:r>
            <a:r>
              <a:rPr lang="en-IN" sz="2000" b="1" dirty="0">
                <a:solidFill>
                  <a:prstClr val="black"/>
                </a:solidFill>
                <a:latin typeface="Corbel" panose="020B0503020204020204" pitchFamily="34" charset="0"/>
              </a:rPr>
              <a:t>data size grew </a:t>
            </a:r>
            <a:r>
              <a:rPr lang="en-IN" sz="2000" dirty="0">
                <a:solidFill>
                  <a:prstClr val="black"/>
                </a:solidFill>
                <a:latin typeface="Corbel" panose="020B0503020204020204" pitchFamily="34" charset="0"/>
              </a:rPr>
              <a:t>it became more difficult to bring data from the data layer into the analytics layer to perform computations. </a:t>
            </a:r>
          </a:p>
          <a:p>
            <a:pPr marL="0" lvl="0" indent="0">
              <a:spcBef>
                <a:spcPts val="0"/>
              </a:spcBef>
              <a:buNone/>
            </a:pPr>
            <a:endParaRPr lang="en-IN" sz="2000" dirty="0">
              <a:solidFill>
                <a:prstClr val="black"/>
              </a:solidFill>
              <a:effectLst>
                <a:outerShdw blurRad="38100" dist="38100" dir="2700000" algn="tl">
                  <a:srgbClr val="000000">
                    <a:alpha val="43137"/>
                  </a:srgbClr>
                </a:outerShdw>
              </a:effectLst>
              <a:latin typeface="Corbel" panose="020B0503020204020204" pitchFamily="34" charset="0"/>
            </a:endParaRPr>
          </a:p>
          <a:p>
            <a:pPr marL="0" lvl="0" indent="0">
              <a:spcBef>
                <a:spcPts val="0"/>
              </a:spcBef>
              <a:buNone/>
            </a:pPr>
            <a:endParaRPr lang="en-IN" sz="2000" dirty="0">
              <a:solidFill>
                <a:prstClr val="black"/>
              </a:solidFill>
              <a:effectLst>
                <a:outerShdw blurRad="38100" dist="38100" dir="2700000" algn="tl">
                  <a:srgbClr val="000000">
                    <a:alpha val="43137"/>
                  </a:srgbClr>
                </a:outerShdw>
              </a:effectLst>
              <a:latin typeface="Corbel" panose="020B0503020204020204" pitchFamily="34" charset="0"/>
            </a:endParaRPr>
          </a:p>
          <a:p>
            <a:pPr lvl="0">
              <a:spcBef>
                <a:spcPts val="0"/>
              </a:spcBef>
              <a:buFontTx/>
              <a:buAutoNum type="arabicParenR"/>
            </a:pPr>
            <a:r>
              <a:rPr lang="en-IN" sz="2000" dirty="0">
                <a:solidFill>
                  <a:prstClr val="black"/>
                </a:solidFill>
                <a:latin typeface="Corbel" panose="020B0503020204020204" pitchFamily="34" charset="0"/>
              </a:rPr>
              <a:t>Count Distinct Queries: Sorting &amp; Counting</a:t>
            </a:r>
          </a:p>
          <a:p>
            <a:pPr lvl="0">
              <a:spcBef>
                <a:spcPts val="0"/>
              </a:spcBef>
              <a:buFontTx/>
              <a:buAutoNum type="arabicParenR"/>
            </a:pPr>
            <a:r>
              <a:rPr lang="en-IN" sz="2000" dirty="0">
                <a:solidFill>
                  <a:prstClr val="black"/>
                </a:solidFill>
                <a:latin typeface="Corbel" panose="020B0503020204020204" pitchFamily="34" charset="0"/>
              </a:rPr>
              <a:t>Cursors: Row by Row stepping</a:t>
            </a:r>
          </a:p>
          <a:p>
            <a:pPr lvl="0">
              <a:spcBef>
                <a:spcPts val="0"/>
              </a:spcBef>
              <a:buFontTx/>
              <a:buAutoNum type="arabicParenR"/>
            </a:pPr>
            <a:r>
              <a:rPr lang="en-IN" sz="2000" dirty="0">
                <a:solidFill>
                  <a:prstClr val="black"/>
                </a:solidFill>
                <a:latin typeface="Corbel" panose="020B0503020204020204" pitchFamily="34" charset="0"/>
              </a:rPr>
              <a:t>Alter Table : adding column / changing Data type</a:t>
            </a:r>
          </a:p>
          <a:p>
            <a:pPr lvl="0">
              <a:spcBef>
                <a:spcPts val="0"/>
              </a:spcBef>
              <a:buFontTx/>
              <a:buAutoNum type="arabicParenR"/>
            </a:pPr>
            <a:r>
              <a:rPr lang="en-IN" sz="2000" dirty="0">
                <a:solidFill>
                  <a:prstClr val="black"/>
                </a:solidFill>
                <a:latin typeface="Corbel" panose="020B0503020204020204" pitchFamily="34" charset="0"/>
              </a:rPr>
              <a:t>Data Merge and Mash up </a:t>
            </a:r>
            <a:r>
              <a:rPr lang="en-IN" sz="2000" b="1" dirty="0">
                <a:solidFill>
                  <a:prstClr val="black"/>
                </a:solidFill>
                <a:latin typeface="Corbel" panose="020B0503020204020204" pitchFamily="34" charset="0"/>
              </a:rPr>
              <a:t>  </a:t>
            </a:r>
            <a:endParaRPr lang="en-IN" sz="2000" dirty="0">
              <a:solidFill>
                <a:prstClr val="black"/>
              </a:solidFill>
              <a:latin typeface="Corbel" panose="020B0503020204020204" pitchFamily="34" charset="0"/>
            </a:endParaRPr>
          </a:p>
        </p:txBody>
      </p:sp>
      <p:pic>
        <p:nvPicPr>
          <p:cNvPr id="4" name="Picture 2" descr="C:\Users\MY\Desktop\CN Presentation\hadoop-pic1.png"/>
          <p:cNvPicPr>
            <a:picLocks noChangeAspect="1" noChangeArrowheads="1"/>
          </p:cNvPicPr>
          <p:nvPr/>
        </p:nvPicPr>
        <p:blipFill>
          <a:blip r:embed="rId2" cstate="print"/>
          <a:srcRect/>
          <a:stretch>
            <a:fillRect/>
          </a:stretch>
        </p:blipFill>
        <p:spPr bwMode="auto">
          <a:xfrm>
            <a:off x="4345699" y="4953000"/>
            <a:ext cx="4772025"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836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latin typeface="Copperplate Gothic Light" panose="020E0507020206020404" pitchFamily="34" charset="0"/>
              </a:rPr>
              <a:t>RDBMS vs Hadoop</a:t>
            </a:r>
          </a:p>
        </p:txBody>
      </p:sp>
      <p:sp>
        <p:nvSpPr>
          <p:cNvPr id="3" name="Content Placeholder 2"/>
          <p:cNvSpPr>
            <a:spLocks noGrp="1"/>
          </p:cNvSpPr>
          <p:nvPr>
            <p:ph idx="1"/>
          </p:nvPr>
        </p:nvSpPr>
        <p:spPr/>
        <p:txBody>
          <a:bodyPr>
            <a:noAutofit/>
          </a:bodyPr>
          <a:lstStyle/>
          <a:p>
            <a:r>
              <a:rPr lang="en-IN" sz="1800" dirty="0"/>
              <a:t>Hadoop </a:t>
            </a:r>
            <a:r>
              <a:rPr lang="en-US" sz="1800" dirty="0"/>
              <a:t>is basically a distributed file system (HDFS) which handles data redundancy using </a:t>
            </a:r>
            <a:r>
              <a:rPr lang="en-US" sz="1800" dirty="0" err="1"/>
              <a:t>MapReduce</a:t>
            </a:r>
            <a:r>
              <a:rPr lang="en-US" sz="1800" dirty="0"/>
              <a:t>.[4]</a:t>
            </a:r>
          </a:p>
          <a:p>
            <a:endParaRPr lang="en-US" sz="1800" dirty="0"/>
          </a:p>
          <a:p>
            <a:r>
              <a:rPr lang="en-US" sz="1800" dirty="0" err="1"/>
              <a:t>Hadoop</a:t>
            </a:r>
            <a:r>
              <a:rPr lang="en-US" sz="1800" dirty="0"/>
              <a:t> offers massive scale in processing power and storage at a very low comparable cost to an RDBMS.</a:t>
            </a:r>
          </a:p>
          <a:p>
            <a:endParaRPr lang="en-US" sz="1800" dirty="0"/>
          </a:p>
          <a:p>
            <a:r>
              <a:rPr lang="en-US" sz="1800" dirty="0"/>
              <a:t>Parallel Processing, adding n number of nodes in cluster.</a:t>
            </a:r>
          </a:p>
          <a:p>
            <a:r>
              <a:rPr lang="en-US" sz="1800" dirty="0" err="1"/>
              <a:t>Hadoop</a:t>
            </a:r>
            <a:r>
              <a:rPr lang="en-US" sz="1800" dirty="0"/>
              <a:t> works well with structured as well as unstructured data.</a:t>
            </a:r>
          </a:p>
          <a:p>
            <a:r>
              <a:rPr lang="en-US" sz="1800" dirty="0"/>
              <a:t>Drives up network costs and drives down throughput</a:t>
            </a:r>
          </a:p>
          <a:p>
            <a:endParaRPr lang="en-US" sz="1800" dirty="0"/>
          </a:p>
          <a:p>
            <a:endParaRPr lang="en-US" sz="1800" dirty="0"/>
          </a:p>
          <a:p>
            <a:pPr marL="0" indent="0">
              <a:buNone/>
            </a:pPr>
            <a:endParaRPr lang="en-US" sz="1800" dirty="0"/>
          </a:p>
          <a:p>
            <a:endParaRPr lang="en-US" sz="1800" dirty="0"/>
          </a:p>
          <a:p>
            <a:pPr marL="0" indent="0">
              <a:buNone/>
            </a:pPr>
            <a:endParaRPr lang="en-IN" sz="1800" dirty="0"/>
          </a:p>
        </p:txBody>
      </p:sp>
      <p:pic>
        <p:nvPicPr>
          <p:cNvPr id="4" name="Picture 2" descr="C:\Users\MY\Desktop\CN Presentation\hadoop-pic1.png"/>
          <p:cNvPicPr>
            <a:picLocks noChangeAspect="1" noChangeArrowheads="1"/>
          </p:cNvPicPr>
          <p:nvPr/>
        </p:nvPicPr>
        <p:blipFill>
          <a:blip r:embed="rId2" cstate="print"/>
          <a:srcRect/>
          <a:stretch>
            <a:fillRect/>
          </a:stretch>
        </p:blipFill>
        <p:spPr bwMode="auto">
          <a:xfrm>
            <a:off x="4345699" y="4953000"/>
            <a:ext cx="4772025"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643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504</Words>
  <Application>Microsoft Office PowerPoint</Application>
  <PresentationFormat>On-screen Show (4:3)</PresentationFormat>
  <Paragraphs>125</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Copperplate Gothic Light</vt:lpstr>
      <vt:lpstr>Corbel</vt:lpstr>
      <vt:lpstr>Wingdings</vt:lpstr>
      <vt:lpstr>Office Theme</vt:lpstr>
      <vt:lpstr>PowerPoint Presentation</vt:lpstr>
      <vt:lpstr>PowerPoint Presentation</vt:lpstr>
      <vt:lpstr>What is Image Processing?</vt:lpstr>
      <vt:lpstr>PowerPoint Presentation</vt:lpstr>
      <vt:lpstr>Why we need to delete duplication?</vt:lpstr>
      <vt:lpstr>Big Data</vt:lpstr>
      <vt:lpstr>Motivation</vt:lpstr>
      <vt:lpstr>RDMS VS Hadoop</vt:lpstr>
      <vt:lpstr>RDBMS vs Hadoop</vt:lpstr>
      <vt:lpstr>Technical Papers</vt:lpstr>
      <vt:lpstr>How we approach ?</vt:lpstr>
      <vt:lpstr>           All image files are available in Hadoop File System and ready to Process.   Step 1: we took a certain number of Input Images and stored it into Hadoop File System. Here we used Java Map reduce code.   Step 2: All the Image which we took, we converted those in sequence file. Step 3: Comparison of sequence file with one another.   Step 4: Identified the duplicate Images.   Step 5: Removed the duplicate images from Hadoop File System.  </vt:lpstr>
      <vt:lpstr> How it works?  </vt:lpstr>
      <vt:lpstr>Result should be like: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with Hadoop Framework                 Presentation by  Mayur Patel Saloni Shah Ashish Shah 1032644</dc:title>
  <dc:creator>Ashish</dc:creator>
  <cp:lastModifiedBy>Mayurkumar Patel</cp:lastModifiedBy>
  <cp:revision>115</cp:revision>
  <dcterms:created xsi:type="dcterms:W3CDTF">2006-08-16T00:00:00Z</dcterms:created>
  <dcterms:modified xsi:type="dcterms:W3CDTF">2019-02-23T00:53:26Z</dcterms:modified>
</cp:coreProperties>
</file>