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notesMasterIdLst>
    <p:notesMasterId r:id="rId18"/>
  </p:notesMasterIdLst>
  <p:sldIdLst>
    <p:sldId id="256" r:id="rId2"/>
    <p:sldId id="268" r:id="rId3"/>
    <p:sldId id="269" r:id="rId4"/>
    <p:sldId id="257" r:id="rId5"/>
    <p:sldId id="259" r:id="rId6"/>
    <p:sldId id="260" r:id="rId7"/>
    <p:sldId id="261" r:id="rId8"/>
    <p:sldId id="258" r:id="rId9"/>
    <p:sldId id="263" r:id="rId10"/>
    <p:sldId id="264" r:id="rId11"/>
    <p:sldId id="262" r:id="rId12"/>
    <p:sldId id="265" r:id="rId13"/>
    <p:sldId id="270" r:id="rId14"/>
    <p:sldId id="271" r:id="rId15"/>
    <p:sldId id="266" r:id="rId16"/>
    <p:sldId id="267" r:id="rId1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val Starnes" initials="YS" lastIdx="1" clrIdx="0">
    <p:extLst>
      <p:ext uri="{19B8F6BF-5375-455C-9EA6-DF929625EA0E}">
        <p15:presenceInfo xmlns:p15="http://schemas.microsoft.com/office/powerpoint/2012/main" userId="S::yuval@sensusmd.com::32be7516-058e-418f-9865-61d18fdc1c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31D705-C694-AD46-8C75-05DD91D707DB}" v="133" dt="2020-09-29T13:43:44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7T18:46:15.59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625D7-0BBD-F744-BA0F-08A30BC6F2FA}" type="datetimeFigureOut">
              <a:rPr lang="en-IL" smtClean="0"/>
              <a:t>29/09/2020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F3507-601A-A64D-9D9C-8B4711C67F7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63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F3507-601A-A64D-9D9C-8B4711C67F77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470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F3507-601A-A64D-9D9C-8B4711C67F77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0950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B233-2781-0542-858D-3BAEE0F71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B9022-9A5F-A547-B011-25F8153B6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FE1B2-7AC2-084E-87E9-C88CB2F0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2C4F-50FF-CB4D-85CA-9BB5BD99F68A}" type="datetimeFigureOut">
              <a:rPr lang="en-IL" smtClean="0"/>
              <a:t>29/09/2020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CF63-4850-A049-97AC-A0FB9621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C883F-CA72-2A4E-9968-CF257112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5942-245E-9142-8CC0-2DBD28A1169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3485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6E06-E764-E042-81BC-C80B7DE2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9CD70-5FB9-D744-934E-29FB39A4E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E0A16-0ECA-DD4A-88E1-BF97BEE0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2C4F-50FF-CB4D-85CA-9BB5BD99F68A}" type="datetimeFigureOut">
              <a:rPr lang="en-IL" smtClean="0"/>
              <a:t>29/09/2020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8ABFC-CBFE-0742-9401-85B34FDD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3AC70-F6A4-B245-ABA0-0AEE933F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5942-245E-9142-8CC0-2DBD28A1169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459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B87EF-5CA5-A247-99D5-B6F040068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65C11-B2BE-FD4A-87F9-30BD1F1A4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551C5-6BBE-4545-84AC-E985FF19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2C4F-50FF-CB4D-85CA-9BB5BD99F68A}" type="datetimeFigureOut">
              <a:rPr lang="en-IL" smtClean="0"/>
              <a:t>29/09/2020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3732F-BF4D-D747-921E-C973CE26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56177-240B-C543-BDA2-1CD3D12F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5942-245E-9142-8CC0-2DBD28A1169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317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7B1A-51FE-EA42-813D-0F2F3797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6067-6D34-DA4F-847C-4DD9208D3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F23CE-F50C-7D49-B477-0C4ED6DB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2C4F-50FF-CB4D-85CA-9BB5BD99F68A}" type="datetimeFigureOut">
              <a:rPr lang="en-IL" smtClean="0"/>
              <a:t>29/09/2020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DDDD8-13F4-A945-B1E5-4E7BD425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A6DD1-BDE3-8C42-B116-9F213CA7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5942-245E-9142-8CC0-2DBD28A1169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615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137A-E5AA-7B42-A319-26F1E9BA5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EA0A1-E1DE-0246-B8AA-22869E56C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3FAD-D3E3-3D48-8722-1CD5466B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2C4F-50FF-CB4D-85CA-9BB5BD99F68A}" type="datetimeFigureOut">
              <a:rPr lang="en-IL" smtClean="0"/>
              <a:t>29/09/2020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A8BF8-98B7-2643-BDBA-EE395082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CD3A9-768E-6544-BD47-36E269B7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5942-245E-9142-8CC0-2DBD28A1169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276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C980-DA61-AE46-BF67-05C6F0A5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862B8-B2B8-3C43-BD95-917407716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B4C4C-261E-9D4A-A0AA-D3BD8181D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F075E-D908-174D-B35B-72E3B7EB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2C4F-50FF-CB4D-85CA-9BB5BD99F68A}" type="datetimeFigureOut">
              <a:rPr lang="en-IL" smtClean="0"/>
              <a:t>29/09/2020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A2B42-4BFC-DC4A-A24F-8B26992D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BD2BA-C93B-EF4D-8661-EB0370CF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5942-245E-9142-8CC0-2DBD28A1169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169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744F-8ABD-CF44-8528-46D22C46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F2A28-2028-2A49-AB60-5F4A1476B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D3154-FA75-3642-B9AD-CC537C68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2F6CE-ABC7-1644-ADE7-B7A115177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BCB48-9626-2C4A-8E43-818D8F231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1B3E1-0F68-F749-92A0-1F14FB36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2C4F-50FF-CB4D-85CA-9BB5BD99F68A}" type="datetimeFigureOut">
              <a:rPr lang="en-IL" smtClean="0"/>
              <a:t>29/09/2020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886C1-AA72-F747-91C0-381E54CC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CAB24-DD4F-E049-A04E-F9C8CDF0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5942-245E-9142-8CC0-2DBD28A1169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915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A8E0-D3A9-4840-9921-1337C860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F13C0-00ED-DB4D-9B30-795CD24D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2C4F-50FF-CB4D-85CA-9BB5BD99F68A}" type="datetimeFigureOut">
              <a:rPr lang="en-IL" smtClean="0"/>
              <a:t>29/09/2020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F5168-3995-BD47-B5B4-CAF6958F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D7EAA-4019-D84A-BA92-931757DE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5942-245E-9142-8CC0-2DBD28A1169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8285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1E612-E2BF-B44B-84CF-E38A2AF8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2C4F-50FF-CB4D-85CA-9BB5BD99F68A}" type="datetimeFigureOut">
              <a:rPr lang="en-IL" smtClean="0"/>
              <a:t>29/09/2020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AA167-9F41-9446-B6AB-67D59D9E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B8E0-8EAB-EE43-B777-45720C0E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5942-245E-9142-8CC0-2DBD28A1169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302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A4B9-8E02-F74E-85FF-417CA963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E8F34-90A0-134A-BD0B-ABD5F0FFC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5C7CC-63B6-AF40-ADF0-34989EDAB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2B48C-653C-9140-B32B-0AA4760C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2C4F-50FF-CB4D-85CA-9BB5BD99F68A}" type="datetimeFigureOut">
              <a:rPr lang="en-IL" smtClean="0"/>
              <a:t>29/09/2020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C2109-0244-DB40-A609-0CD92048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004F1-E3B2-1747-B844-7CE0402E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5942-245E-9142-8CC0-2DBD28A1169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3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56DD-5181-5D47-A714-39AA7376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40A26-D25C-D746-A074-1AA2ECB49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1F9F7-F319-934D-AB49-18C000506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98E36-6B3E-5C48-8AC0-EFE3FAE7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2C4F-50FF-CB4D-85CA-9BB5BD99F68A}" type="datetimeFigureOut">
              <a:rPr lang="en-IL" smtClean="0"/>
              <a:t>29/09/2020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837AB-001C-1141-8AEF-0961CB40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1C6ED-F6F6-364C-A672-DF1245AF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5942-245E-9142-8CC0-2DBD28A1169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451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95272-28B6-7C44-9F05-59709232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2774C-C633-E34A-A4D7-ADB43C1E3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642EB-E142-F14F-98FA-B2C4D7CE0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72C4F-50FF-CB4D-85CA-9BB5BD99F68A}" type="datetimeFigureOut">
              <a:rPr lang="en-IL" smtClean="0"/>
              <a:t>29/09/2020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1B5BD-3AD8-C045-9FE1-D179A9CE2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EB5BB-78E8-994E-9300-422308AEC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E5942-245E-9142-8CC0-2DBD28A1169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689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ectronjs.org/docs/tutorial/security#7-do-not-set-allowrunninginsecurecontent-to-true" TargetMode="External"/><Relationship Id="rId3" Type="http://schemas.openxmlformats.org/officeDocument/2006/relationships/hyperlink" Target="https://www.electronjs.org/docs/tutorial/security#2-do-not-enable-nodejs-integration-for-remote-content" TargetMode="External"/><Relationship Id="rId7" Type="http://schemas.openxmlformats.org/officeDocument/2006/relationships/hyperlink" Target="https://www.electronjs.org/docs/tutorial/security#6-define-a-content-security-policy" TargetMode="External"/><Relationship Id="rId2" Type="http://schemas.openxmlformats.org/officeDocument/2006/relationships/hyperlink" Target="https://www.electronjs.org/docs/tutorial/security#1-only-load-secure-cont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ectronjs.org/docs/tutorial/security#5-do-not-disable-websecurity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electronjs.org/docs/tutorial/security#4-handle-session-permission-requests-from-remote-content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s://www.electronjs.org/docs/tutorial/security#3-enable-context-isolation-for-remote-content" TargetMode="External"/><Relationship Id="rId9" Type="http://schemas.openxmlformats.org/officeDocument/2006/relationships/hyperlink" Target="https://www.electronjs.org/docs/tutorial/security#8-do-not-enable-experimental-features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ectronjs.org/docs/tutorial/security#15-disable-the-remote-module" TargetMode="External"/><Relationship Id="rId3" Type="http://schemas.openxmlformats.org/officeDocument/2006/relationships/hyperlink" Target="https://www.electronjs.org/docs/tutorial/security#10-do-not-use-allowpopups" TargetMode="External"/><Relationship Id="rId7" Type="http://schemas.openxmlformats.org/officeDocument/2006/relationships/hyperlink" Target="https://www.electronjs.org/docs/tutorial/security#14-do-not-use-openexternal-with-untrusted-content" TargetMode="External"/><Relationship Id="rId2" Type="http://schemas.openxmlformats.org/officeDocument/2006/relationships/hyperlink" Target="https://www.electronjs.org/docs/tutorial/security#9-do-not-use-enableblinkfeatur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ectronjs.org/docs/tutorial/security#13-disable-or-limit-creation-of-new-windows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electronjs.org/docs/tutorial/security#12-disable-or-limit-navigation" TargetMode="External"/><Relationship Id="rId10" Type="http://schemas.openxmlformats.org/officeDocument/2006/relationships/hyperlink" Target="https://www.electronjs.org/docs/tutorial/security#17-use-a-current-version-of-electron" TargetMode="External"/><Relationship Id="rId4" Type="http://schemas.openxmlformats.org/officeDocument/2006/relationships/hyperlink" Target="https://www.electronjs.org/docs/tutorial/security#11-verify-webview-options-before-creation" TargetMode="External"/><Relationship Id="rId9" Type="http://schemas.openxmlformats.org/officeDocument/2006/relationships/hyperlink" Target="https://www.electronjs.org/docs/tutorial/security#16-filter-the-remote-modul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uval.starnes@gmail.com" TargetMode="External"/><Relationship Id="rId2" Type="http://schemas.openxmlformats.org/officeDocument/2006/relationships/hyperlink" Target="mailto:yuval@sensusmd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0" descr="GitHub - electron/electron: Build cross-platform desktop apps with  JavaScript, HTML, and CSS">
            <a:extLst>
              <a:ext uri="{FF2B5EF4-FFF2-40B4-BE49-F238E27FC236}">
                <a16:creationId xmlns:a16="http://schemas.microsoft.com/office/drawing/2014/main" id="{F71D75C9-587D-3544-A417-CCFB593A28E0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7C57E-1907-1F47-9648-2C41ACCB9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And how can your                           app benefit from it! </a:t>
            </a:r>
          </a:p>
          <a:p>
            <a: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IL" dirty="0"/>
              <a:t>By </a:t>
            </a:r>
          </a:p>
          <a:p>
            <a: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IL" dirty="0"/>
              <a:t>Yuval Starnes</a:t>
            </a:r>
          </a:p>
        </p:txBody>
      </p:sp>
      <p:sp>
        <p:nvSpPr>
          <p:cNvPr id="7" name="AutoShape 8" descr="GitHub - electron/electron: Build cross-platform desktop apps with  JavaScript, HTML, and CSS">
            <a:extLst>
              <a:ext uri="{FF2B5EF4-FFF2-40B4-BE49-F238E27FC236}">
                <a16:creationId xmlns:a16="http://schemas.microsoft.com/office/drawing/2014/main" id="{A33413CD-DB19-D946-8D31-464FD9CCCB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sp>
        <p:nvSpPr>
          <p:cNvPr id="9" name="AutoShape 12" descr="GitHub - electron/electron: Build cross-platform desktop apps with  JavaScript, HTML, and CSS">
            <a:extLst>
              <a:ext uri="{FF2B5EF4-FFF2-40B4-BE49-F238E27FC236}">
                <a16:creationId xmlns:a16="http://schemas.microsoft.com/office/drawing/2014/main" id="{A8E1A14A-0533-0546-ADC4-9B77E37B1B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27A824B-BEC2-4443-AF5E-9414D3846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8750" y="1412082"/>
            <a:ext cx="9334500" cy="1422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F7F0B01-1E7E-C343-8DFD-CD22DE991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329" y="3494600"/>
            <a:ext cx="1020806" cy="6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6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42AC0-9FD9-3942-B532-3A947F5B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Lets Wrap it up!</a:t>
            </a:r>
          </a:p>
        </p:txBody>
      </p:sp>
      <p:pic>
        <p:nvPicPr>
          <p:cNvPr id="3074" name="Picture 2" descr="Terribly-Wrapped Presents Make People Happier, Says Study">
            <a:extLst>
              <a:ext uri="{FF2B5EF4-FFF2-40B4-BE49-F238E27FC236}">
                <a16:creationId xmlns:a16="http://schemas.microsoft.com/office/drawing/2014/main" id="{111624D1-D812-4146-8A43-4491E945B7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9B3FABB-7402-AB48-AAB4-4C50D4931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211" y="4411363"/>
            <a:ext cx="766118" cy="76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87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hrome Might Not Eat All Your RAM After Adopting This Windows Feature -  ExtremeTech">
            <a:extLst>
              <a:ext uri="{FF2B5EF4-FFF2-40B4-BE49-F238E27FC236}">
                <a16:creationId xmlns:a16="http://schemas.microsoft.com/office/drawing/2014/main" id="{AE1BD5A7-113E-874A-BC1B-5E5077B57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6" r="9256" b="4"/>
          <a:stretch/>
        </p:blipFill>
        <p:spPr bwMode="auto">
          <a:xfrm>
            <a:off x="8066819" y="448056"/>
            <a:ext cx="3639312" cy="2401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" name="Rectangle 19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3014989"/>
            <a:ext cx="3639311" cy="3387645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3D96B-AA90-624C-A92E-C2F8BDAE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1" y="3326767"/>
            <a:ext cx="3054640" cy="26925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It’s getting complicated…</a:t>
            </a:r>
          </a:p>
        </p:txBody>
      </p:sp>
      <p:pic>
        <p:nvPicPr>
          <p:cNvPr id="7" name="Picture 6" descr="Botnet Exploits SQL Servers to Install Crypto Mining App">
            <a:extLst>
              <a:ext uri="{FF2B5EF4-FFF2-40B4-BE49-F238E27FC236}">
                <a16:creationId xmlns:a16="http://schemas.microsoft.com/office/drawing/2014/main" id="{D87BF4D2-17CF-0644-9277-1636F6C48F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" r="-3" b="381"/>
          <a:stretch/>
        </p:blipFill>
        <p:spPr bwMode="auto">
          <a:xfrm>
            <a:off x="462058" y="448056"/>
            <a:ext cx="3639312" cy="2401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pkill — The Easy Solution to Delete node_modules With Style | by Carlos  Caballero | Better Programming | Medium">
            <a:extLst>
              <a:ext uri="{FF2B5EF4-FFF2-40B4-BE49-F238E27FC236}">
                <a16:creationId xmlns:a16="http://schemas.microsoft.com/office/drawing/2014/main" id="{31F93501-16FE-DE49-B96D-872537E946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" r="710"/>
          <a:stretch/>
        </p:blipFill>
        <p:spPr bwMode="auto">
          <a:xfrm>
            <a:off x="4263362" y="448056"/>
            <a:ext cx="3639312" cy="2401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0" name="Rectangle 19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3362" y="3010775"/>
            <a:ext cx="5841454" cy="33876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E93CF-B54F-C74E-972D-B77A42D1B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424" y="3326767"/>
            <a:ext cx="5067629" cy="26925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Security breaches, heavy modules and inefficient code hogging on client’s Ram.</a:t>
            </a:r>
            <a:endParaRPr lang="en-IL" sz="2000" dirty="0"/>
          </a:p>
        </p:txBody>
      </p:sp>
      <p:sp>
        <p:nvSpPr>
          <p:cNvPr id="2111" name="Rectangle 193">
            <a:extLst>
              <a:ext uri="{FF2B5EF4-FFF2-40B4-BE49-F238E27FC236}">
                <a16:creationId xmlns:a16="http://schemas.microsoft.com/office/drawing/2014/main" id="{64C1ECFF-79D4-4304-8755-639B1BB1E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67273" y="3010775"/>
            <a:ext cx="1438858" cy="1623110"/>
          </a:xfrm>
          <a:prstGeom prst="rect">
            <a:avLst/>
          </a:prstGeom>
          <a:solidFill>
            <a:srgbClr val="34398B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12" name="Rectangle 194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67273" y="4775310"/>
            <a:ext cx="1438858" cy="1623110"/>
          </a:xfrm>
          <a:prstGeom prst="rect">
            <a:avLst/>
          </a:prstGeom>
          <a:solidFill>
            <a:srgbClr val="34398B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725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72032-0CD5-ED48-B2C6-C80D7373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OTA to the rescue! </a:t>
            </a:r>
          </a:p>
        </p:txBody>
      </p:sp>
      <p:sp>
        <p:nvSpPr>
          <p:cNvPr id="33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Picture 8" descr="Icon, Contact, Flat, Web, Business, Symbol - Over The Air Update Icon, HD  Png Download - kindpng">
            <a:extLst>
              <a:ext uri="{FF2B5EF4-FFF2-40B4-BE49-F238E27FC236}">
                <a16:creationId xmlns:a16="http://schemas.microsoft.com/office/drawing/2014/main" id="{6AD43012-AB92-A142-91D6-2D40D1EE32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" r="2341" b="2"/>
          <a:stretch/>
        </p:blipFill>
        <p:spPr bwMode="auto"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07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1CAF9-BEBA-694D-8BD3-B7879775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IL" sz="3400" dirty="0"/>
              <a:t>Danger!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C21CA6-4D2F-A941-A4E0-DFB9FF82B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5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Only load secure content</a:t>
            </a:r>
            <a:endParaRPr lang="en-US" sz="1500" dirty="0"/>
          </a:p>
          <a:p>
            <a:r>
              <a:rPr lang="en-US" sz="15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the Node.js integration in all renderers that display remote content</a:t>
            </a:r>
            <a:endParaRPr lang="en-US" sz="1500" dirty="0"/>
          </a:p>
          <a:p>
            <a:r>
              <a:rPr lang="en-US" sz="15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Enable context isolation in all renderers that display remote content</a:t>
            </a:r>
            <a:endParaRPr lang="en-US" sz="1500" dirty="0"/>
          </a:p>
          <a:p>
            <a:r>
              <a:rPr lang="en-US" sz="1500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 ses.setPermissionRequestHandler() in all sessions that load remote content</a:t>
            </a:r>
            <a:endParaRPr lang="en-US" sz="1500" dirty="0"/>
          </a:p>
          <a:p>
            <a:r>
              <a:rPr lang="en-US" sz="1500" u="sng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 not disable webSecurity</a:t>
            </a:r>
            <a:endParaRPr lang="en-US" sz="1500" dirty="0"/>
          </a:p>
          <a:p>
            <a:r>
              <a:rPr lang="en-US" sz="1500" u="sng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Define a Content-Security-Policy</a:t>
            </a:r>
            <a:r>
              <a:rPr lang="en-US" sz="1500" dirty="0"/>
              <a:t> and use restrictive rules (i.e. script-</a:t>
            </a:r>
            <a:r>
              <a:rPr lang="en-US" sz="1500" dirty="0" err="1"/>
              <a:t>src</a:t>
            </a:r>
            <a:r>
              <a:rPr lang="en-US" sz="1500" dirty="0"/>
              <a:t> 'self’)</a:t>
            </a:r>
          </a:p>
          <a:p>
            <a:r>
              <a:rPr lang="en-US" sz="1500" u="sng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 not set allowRunningInsecureContent to true</a:t>
            </a:r>
            <a:endParaRPr lang="en-US" sz="1500" u="sng" dirty="0"/>
          </a:p>
          <a:p>
            <a:r>
              <a:rPr lang="en-US" sz="1500" u="sng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 not enable experimental features</a:t>
            </a:r>
            <a:endParaRPr lang="en-US" sz="1500" dirty="0"/>
          </a:p>
          <a:p>
            <a:endParaRPr lang="en-US" sz="1500" u="sng" dirty="0"/>
          </a:p>
          <a:p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endParaRPr lang="en-IL" sz="1500" dirty="0"/>
          </a:p>
        </p:txBody>
      </p:sp>
      <p:pic>
        <p:nvPicPr>
          <p:cNvPr id="8" name="Picture 12" descr="Bluesqare Tips : Tips To Avoid Ads With Virus On Android">
            <a:extLst>
              <a:ext uri="{FF2B5EF4-FFF2-40B4-BE49-F238E27FC236}">
                <a16:creationId xmlns:a16="http://schemas.microsoft.com/office/drawing/2014/main" id="{04773E1D-E321-0C40-8A90-5BDDDA928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3627" y="5176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危ない - abunai - dangerous / Word in Japanese - Nugalis.com">
            <a:extLst>
              <a:ext uri="{FF2B5EF4-FFF2-40B4-BE49-F238E27FC236}">
                <a16:creationId xmlns:a16="http://schemas.microsoft.com/office/drawing/2014/main" id="{5766FA2B-22A8-7C48-919B-C468153B7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7368" y="3452474"/>
            <a:ext cx="5135719" cy="269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296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F673-D2D3-2E40-BFC1-CBB3FB4D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L" dirty="0"/>
              <a:t>No, really, Stop!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520A1-A5D0-E14B-9945-6A9385B3F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 not use enableBlinkFeatures</a:t>
            </a:r>
            <a:endParaRPr lang="en-US" sz="2000" dirty="0"/>
          </a:p>
          <a:p>
            <a:r>
              <a:rPr lang="en-US" sz="20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&lt;webview&gt;: Do not use allowpopups</a:t>
            </a:r>
            <a:endParaRPr lang="en-US" sz="2000" dirty="0"/>
          </a:p>
          <a:p>
            <a:r>
              <a:rPr lang="en-US" sz="20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&lt;webview&gt;: Verify options and params</a:t>
            </a:r>
            <a:endParaRPr lang="en-US" sz="2000" dirty="0"/>
          </a:p>
          <a:p>
            <a:r>
              <a:rPr lang="en-US" sz="2000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or limit navigation</a:t>
            </a:r>
            <a:endParaRPr lang="en-US" sz="2000" dirty="0"/>
          </a:p>
          <a:p>
            <a:r>
              <a:rPr lang="en-US" sz="2000" u="sng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or limit creation of new windows</a:t>
            </a:r>
            <a:endParaRPr lang="en-US" sz="2000" dirty="0"/>
          </a:p>
          <a:p>
            <a:r>
              <a:rPr lang="en-US" sz="2000" u="sng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 not use openExternal with untrusted content</a:t>
            </a:r>
            <a:endParaRPr lang="en-US" sz="2000" dirty="0"/>
          </a:p>
          <a:p>
            <a:r>
              <a:rPr lang="en-US" sz="2000" u="sng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the remote module</a:t>
            </a:r>
            <a:endParaRPr lang="en-US" sz="2000" dirty="0"/>
          </a:p>
          <a:p>
            <a:r>
              <a:rPr lang="en-US" sz="2000" u="sng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Filter the remote module</a:t>
            </a:r>
            <a:endParaRPr lang="en-US" sz="2000" dirty="0"/>
          </a:p>
          <a:p>
            <a:r>
              <a:rPr lang="en-US" sz="2000" u="sng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a current version of Electron</a:t>
            </a:r>
            <a:endParaRPr lang="en-US" sz="2000" dirty="0"/>
          </a:p>
          <a:p>
            <a:endParaRPr lang="en-IL" sz="2000" dirty="0"/>
          </a:p>
        </p:txBody>
      </p:sp>
      <p:pic>
        <p:nvPicPr>
          <p:cNvPr id="2050" name="Picture 2" descr="Stop it, Get some help,” and why the meme will live on. | by Sean McChesney  | Medium">
            <a:extLst>
              <a:ext uri="{FF2B5EF4-FFF2-40B4-BE49-F238E27FC236}">
                <a16:creationId xmlns:a16="http://schemas.microsoft.com/office/drawing/2014/main" id="{19433EAE-DED7-D648-978F-05AD8CA03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" r="109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2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947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15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EC75-65BF-D041-9695-5C4A39C9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we learned?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FDF5F-FA35-BC4A-808A-C797FD5A2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Your JS skills can allow you to create awsome native desktop apps for all three major systems.</a:t>
            </a:r>
          </a:p>
          <a:p>
            <a:r>
              <a:rPr lang="en-IL" dirty="0"/>
              <a:t>The Main process – Renderer process architecture.</a:t>
            </a:r>
          </a:p>
          <a:p>
            <a:r>
              <a:rPr lang="en-IL" dirty="0"/>
              <a:t>How to wrap your                 app with            </a:t>
            </a:r>
          </a:p>
          <a:p>
            <a:r>
              <a:rPr lang="en-US" dirty="0"/>
              <a:t>W</a:t>
            </a:r>
            <a:r>
              <a:rPr lang="en-IL" dirty="0"/>
              <a:t>hat to be aware of once your app go native</a:t>
            </a:r>
          </a:p>
          <a:p>
            <a:r>
              <a:rPr lang="en-IL" dirty="0"/>
              <a:t>How to give your awsome app some awsome OTA updates superpowers!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8C2D204-28BA-DD48-A986-5ABB517F1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7377" y="3228230"/>
            <a:ext cx="2760190" cy="4206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5AE2492-9B5D-DA48-94EC-A07C8FC49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433" y="3218700"/>
            <a:ext cx="1101124" cy="67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89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CAC36-0E3F-EB46-94E9-DC19A8D7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375057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77" name="Rectangle 83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41604-016F-2049-BA33-F9FCC035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>
            <a:normAutofit/>
          </a:bodyPr>
          <a:lstStyle/>
          <a:p>
            <a:r>
              <a:rPr lang="en-IL" sz="2800"/>
              <a:t>Who Am </a:t>
            </a:r>
            <a:r>
              <a:rPr lang="en-US" sz="2800"/>
              <a:t>I</a:t>
            </a:r>
            <a:r>
              <a:rPr lang="en-IL" sz="2800"/>
              <a:t>? </a:t>
            </a:r>
          </a:p>
        </p:txBody>
      </p:sp>
      <p:sp>
        <p:nvSpPr>
          <p:cNvPr id="5178" name="Rectangle 85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79" name="Rectangle 87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6669-AB02-904F-89BC-AA89CB34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538" y="412454"/>
            <a:ext cx="3243262" cy="2101850"/>
          </a:xfrm>
        </p:spPr>
        <p:txBody>
          <a:bodyPr anchor="ctr">
            <a:normAutofit/>
          </a:bodyPr>
          <a:lstStyle/>
          <a:p>
            <a:r>
              <a:rPr lang="en-IL" sz="1700" dirty="0"/>
              <a:t>I’m Yuval Starnes</a:t>
            </a:r>
          </a:p>
          <a:p>
            <a:r>
              <a:rPr lang="en-IL" sz="1700" dirty="0"/>
              <a:t>A Fullstack JS developer at</a:t>
            </a:r>
            <a:r>
              <a:rPr lang="he-IL" sz="1700" dirty="0"/>
              <a:t> </a:t>
            </a:r>
            <a:r>
              <a:rPr lang="en-US" sz="1700" dirty="0" err="1"/>
              <a:t>Sensus</a:t>
            </a:r>
            <a:r>
              <a:rPr lang="en-US" sz="1700"/>
              <a:t> HealthCare INC.</a:t>
            </a:r>
            <a:r>
              <a:rPr lang="en-IL" sz="1700" dirty="0"/>
              <a:t> </a:t>
            </a:r>
          </a:p>
          <a:p>
            <a:r>
              <a:rPr lang="en-IL" sz="1700" dirty="0">
                <a:hlinkClick r:id="rId2"/>
              </a:rPr>
              <a:t>yuval@sensusmd.com</a:t>
            </a:r>
            <a:endParaRPr lang="en-IL" sz="1700" dirty="0"/>
          </a:p>
          <a:p>
            <a:r>
              <a:rPr lang="en-US" sz="1700" dirty="0">
                <a:hlinkClick r:id="rId3"/>
              </a:rPr>
              <a:t>Y</a:t>
            </a:r>
            <a:r>
              <a:rPr lang="en-IL" sz="1700" dirty="0">
                <a:hlinkClick r:id="rId3"/>
              </a:rPr>
              <a:t>uval.starnes@gmail.com</a:t>
            </a:r>
            <a:endParaRPr lang="en-IL" sz="1700" dirty="0"/>
          </a:p>
          <a:p>
            <a:r>
              <a:rPr lang="en-US" sz="1700" dirty="0" err="1"/>
              <a:t>github.com</a:t>
            </a:r>
            <a:r>
              <a:rPr lang="en-US" sz="1700" dirty="0"/>
              <a:t>/</a:t>
            </a:r>
            <a:r>
              <a:rPr lang="en-US" sz="1700" dirty="0" err="1"/>
              <a:t>EvilU</a:t>
            </a:r>
            <a:endParaRPr lang="en-US" sz="1700" dirty="0"/>
          </a:p>
          <a:p>
            <a:endParaRPr lang="en-IL" sz="1700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F7D484A-5411-8747-BCEC-599663D006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2" r="9089" b="2"/>
          <a:stretch/>
        </p:blipFill>
        <p:spPr>
          <a:xfrm>
            <a:off x="20" y="2959630"/>
            <a:ext cx="6400781" cy="3898370"/>
          </a:xfrm>
          <a:prstGeom prst="rect">
            <a:avLst/>
          </a:prstGeom>
        </p:spPr>
      </p:pic>
      <p:pic>
        <p:nvPicPr>
          <p:cNvPr id="5122" name="Picture 2" descr="No description available.">
            <a:extLst>
              <a:ext uri="{FF2B5EF4-FFF2-40B4-BE49-F238E27FC236}">
                <a16:creationId xmlns:a16="http://schemas.microsoft.com/office/drawing/2014/main" id="{FFB8C3AA-17A3-8F4D-8DE9-9A9FA8D89F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3"/>
          <a:stretch/>
        </p:blipFill>
        <p:spPr bwMode="auto">
          <a:xfrm>
            <a:off x="6591299" y="1"/>
            <a:ext cx="560070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60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Revolutionary Medical Device Company | Sensus Healthcare">
            <a:extLst>
              <a:ext uri="{FF2B5EF4-FFF2-40B4-BE49-F238E27FC236}">
                <a16:creationId xmlns:a16="http://schemas.microsoft.com/office/drawing/2014/main" id="{93FB3EC5-6CD4-6540-960C-2A0D43AB41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24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0C2D6-3F32-BB48-A108-0B047593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IL" sz="3600"/>
              <a:t>About us…</a:t>
            </a:r>
          </a:p>
        </p:txBody>
      </p:sp>
      <p:cxnSp>
        <p:nvCxnSpPr>
          <p:cNvPr id="6225" name="Straight Connector 136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2E9D-FFA1-6648-9B53-88D07DEDD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Our state-of-the-art technology provides painless, safe and highly effective non-surgical skin cancer treatment for skin cancers and keloids.</a:t>
            </a:r>
          </a:p>
          <a:p>
            <a:r>
              <a:rPr lang="en-US" sz="1800" dirty="0"/>
              <a:t>Based in Boca-Raton , Florida  And in Tel Aviv -Israel!</a:t>
            </a:r>
          </a:p>
          <a:p>
            <a:r>
              <a:rPr lang="en-IL" sz="1800" dirty="0"/>
              <a:t>We love                      and Javescript!</a:t>
            </a:r>
            <a:endParaRPr lang="en-US" sz="1800" dirty="0"/>
          </a:p>
        </p:txBody>
      </p:sp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65DAC4A1-53A6-7446-BCB0-DC6D69651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804" y="5383250"/>
            <a:ext cx="805357" cy="4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8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4C75-375D-A349-BEEB-7CC249A1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The Electron Framework – Overview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9E4965-9208-4542-AA9D-7AB54262E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453" r="-1" b="12286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2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AFD6A90-87C5-5945-8FF4-A9923B86B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1" y="346167"/>
            <a:ext cx="2824792" cy="1588946"/>
          </a:xfrm>
          <a:prstGeom prst="rect">
            <a:avLst/>
          </a:prstGeom>
        </p:spPr>
      </p:pic>
      <p:pic>
        <p:nvPicPr>
          <p:cNvPr id="17" name="Content Placeholder 16" descr="A picture containing icon&#10;&#10;Description automatically generated">
            <a:extLst>
              <a:ext uri="{FF2B5EF4-FFF2-40B4-BE49-F238E27FC236}">
                <a16:creationId xmlns:a16="http://schemas.microsoft.com/office/drawing/2014/main" id="{6599B8D8-95F1-CB43-AA26-FCB47C07A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61780" y="346167"/>
            <a:ext cx="3095888" cy="1547944"/>
          </a:xfrm>
          <a:prstGeom prst="rect">
            <a:avLst/>
          </a:prstGeom>
        </p:spPr>
      </p:pic>
      <p:pic>
        <p:nvPicPr>
          <p:cNvPr id="7170" name="Picture 2" descr="Skype Technologies - Wikipedia">
            <a:extLst>
              <a:ext uri="{FF2B5EF4-FFF2-40B4-BE49-F238E27FC236}">
                <a16:creationId xmlns:a16="http://schemas.microsoft.com/office/drawing/2014/main" id="{ECCD067C-DDC4-6542-9DDC-EB451BD23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71304" y="346167"/>
            <a:ext cx="3459101" cy="154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4EAA17E-AB18-FB40-93C1-2D5772704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70" y="2639045"/>
            <a:ext cx="2824772" cy="1588934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183EFD2-436E-5644-AC5E-FE196DA3CA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063" y="4930536"/>
            <a:ext cx="3029022" cy="1582664"/>
          </a:xfrm>
          <a:prstGeom prst="rect">
            <a:avLst/>
          </a:prstGeom>
        </p:spPr>
      </p:pic>
      <p:sp>
        <p:nvSpPr>
          <p:cNvPr id="7172" name="Rectangle 76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3B060-CF1F-A54A-9D21-AF97BF34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256" y="2916520"/>
            <a:ext cx="6465287" cy="23093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So…is it popular?</a:t>
            </a:r>
          </a:p>
        </p:txBody>
      </p:sp>
      <p:cxnSp>
        <p:nvCxnSpPr>
          <p:cNvPr id="7173" name="Straight Connector 78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4" name="Straight Connector 80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5" name="Straight Connector 82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6" name="Straight Connector 84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7" name="Straight Connector 86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D6E336D-5690-9A4A-927A-5A8AFF2CC2E2}"/>
              </a:ext>
            </a:extLst>
          </p:cNvPr>
          <p:cNvSpPr txBox="1"/>
          <p:nvPr/>
        </p:nvSpPr>
        <p:spPr>
          <a:xfrm>
            <a:off x="1779373" y="31880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1865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D6E1-05A3-AC42-A250-213008B3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Why Go Electron?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A0361-0C4D-9B4E-94B2-096F7EBB9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Easy to start.</a:t>
            </a:r>
          </a:p>
          <a:p>
            <a:r>
              <a:rPr lang="en-IL" dirty="0"/>
              <a:t>Javascript devs will feel at home.</a:t>
            </a:r>
          </a:p>
          <a:p>
            <a:r>
              <a:rPr lang="en-IL" dirty="0"/>
              <a:t>Highly </a:t>
            </a:r>
            <a:r>
              <a:rPr lang="en-US" dirty="0"/>
              <a:t>maintained</a:t>
            </a:r>
            <a:r>
              <a:rPr lang="en-IL" dirty="0"/>
              <a:t> and supported by GitHub.</a:t>
            </a:r>
          </a:p>
          <a:p>
            <a:r>
              <a:rPr lang="en-IL" dirty="0"/>
              <a:t>Easy to test.</a:t>
            </a:r>
          </a:p>
          <a:p>
            <a:r>
              <a:rPr lang="en-IL" dirty="0"/>
              <a:t>                 At your service</a:t>
            </a:r>
          </a:p>
          <a:p>
            <a:r>
              <a:rPr lang="en-US" dirty="0"/>
              <a:t>A</a:t>
            </a:r>
            <a:r>
              <a:rPr lang="en-IL" dirty="0"/>
              <a:t>nd…</a:t>
            </a:r>
          </a:p>
          <a:p>
            <a:endParaRPr lang="en-IL" dirty="0"/>
          </a:p>
          <a:p>
            <a:endParaRPr lang="en-IL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E6DB22B-1CF1-B844-B53D-21E39A192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52" y="3806049"/>
            <a:ext cx="1052384" cy="7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99A8B4F-0FED-46C0-9186-5A8E116D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A6861EE-7660-46C9-80BD-173B8F74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488AB-1F5A-5645-AF2D-39624ADD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65" y="802955"/>
            <a:ext cx="6318649" cy="14540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Multiplatform right out of  the box!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315C1A8-3961-4AE1-A9B3-EA6CF87ED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07" y="2421682"/>
            <a:ext cx="4650524" cy="3639289"/>
          </a:xfrm>
        </p:spPr>
        <p:txBody>
          <a:bodyPr anchor="ctr">
            <a:normAutofit/>
          </a:bodyPr>
          <a:lstStyle/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8A69B74-22E3-47CC-823F-18BE7930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71">
            <a:extLst>
              <a:ext uri="{FF2B5EF4-FFF2-40B4-BE49-F238E27FC236}">
                <a16:creationId xmlns:a16="http://schemas.microsoft.com/office/drawing/2014/main" id="{1778637B-5DB8-4A75-B2E6-FC2B1BB9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014" y="2"/>
            <a:ext cx="4034987" cy="3428147"/>
          </a:xfrm>
          <a:custGeom>
            <a:avLst/>
            <a:gdLst>
              <a:gd name="connsiteX0" fmla="*/ 350825 w 4034987"/>
              <a:gd name="connsiteY0" fmla="*/ 0 h 3428147"/>
              <a:gd name="connsiteX1" fmla="*/ 4034987 w 4034987"/>
              <a:gd name="connsiteY1" fmla="*/ 0 h 3428147"/>
              <a:gd name="connsiteX2" fmla="*/ 4034987 w 4034987"/>
              <a:gd name="connsiteY2" fmla="*/ 2505205 h 3428147"/>
              <a:gd name="connsiteX3" fmla="*/ 3951822 w 4034987"/>
              <a:gd name="connsiteY3" fmla="*/ 2616420 h 3428147"/>
              <a:gd name="connsiteX4" fmla="*/ 2230590 w 4034987"/>
              <a:gd name="connsiteY4" fmla="*/ 3428147 h 3428147"/>
              <a:gd name="connsiteX5" fmla="*/ 0 w 4034987"/>
              <a:gd name="connsiteY5" fmla="*/ 1197557 h 3428147"/>
              <a:gd name="connsiteX6" fmla="*/ 269220 w 4034987"/>
              <a:gd name="connsiteY6" fmla="*/ 134326 h 342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87" h="342814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9" name="Content Placeholder 4" descr="A picture containing building, monitor, screen, large&#10;&#10;Description automatically generated">
            <a:extLst>
              <a:ext uri="{FF2B5EF4-FFF2-40B4-BE49-F238E27FC236}">
                <a16:creationId xmlns:a16="http://schemas.microsoft.com/office/drawing/2014/main" id="{F9C57CEA-1FA5-D041-A433-3901C2AB8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046" y="210817"/>
            <a:ext cx="2417434" cy="2429582"/>
          </a:xfrm>
          <a:prstGeom prst="rect">
            <a:avLst/>
          </a:prstGeom>
        </p:spPr>
      </p:pic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45EE690D-BEF1-BA4E-AC96-7E7F9CA29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450" y="3478741"/>
            <a:ext cx="1357884" cy="1606964"/>
          </a:xfrm>
          <a:prstGeom prst="rect">
            <a:avLst/>
          </a:prstGeom>
        </p:spPr>
      </p:pic>
      <p:sp>
        <p:nvSpPr>
          <p:cNvPr id="42" name="Freeform 75">
            <a:extLst>
              <a:ext uri="{FF2B5EF4-FFF2-40B4-BE49-F238E27FC236}">
                <a16:creationId xmlns:a16="http://schemas.microsoft.com/office/drawing/2014/main" id="{0035A30C-45F3-4EFB-B2E8-6E2A11843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9131" y="4258570"/>
            <a:ext cx="3132869" cy="2599430"/>
          </a:xfrm>
          <a:custGeom>
            <a:avLst/>
            <a:gdLst>
              <a:gd name="connsiteX0" fmla="*/ 1612418 w 3061881"/>
              <a:gd name="connsiteY0" fmla="*/ 0 h 2540529"/>
              <a:gd name="connsiteX1" fmla="*/ 3030226 w 3061881"/>
              <a:gd name="connsiteY1" fmla="*/ 843844 h 2540529"/>
              <a:gd name="connsiteX2" fmla="*/ 3061881 w 3061881"/>
              <a:gd name="connsiteY2" fmla="*/ 909556 h 2540529"/>
              <a:gd name="connsiteX3" fmla="*/ 3061881 w 3061881"/>
              <a:gd name="connsiteY3" fmla="*/ 2315281 h 2540529"/>
              <a:gd name="connsiteX4" fmla="*/ 3030226 w 3061881"/>
              <a:gd name="connsiteY4" fmla="*/ 2380992 h 2540529"/>
              <a:gd name="connsiteX5" fmla="*/ 2949460 w 3061881"/>
              <a:gd name="connsiteY5" fmla="*/ 2513937 h 2540529"/>
              <a:gd name="connsiteX6" fmla="*/ 2929575 w 3061881"/>
              <a:gd name="connsiteY6" fmla="*/ 2540529 h 2540529"/>
              <a:gd name="connsiteX7" fmla="*/ 295261 w 3061881"/>
              <a:gd name="connsiteY7" fmla="*/ 2540529 h 2540529"/>
              <a:gd name="connsiteX8" fmla="*/ 275376 w 3061881"/>
              <a:gd name="connsiteY8" fmla="*/ 2513937 h 2540529"/>
              <a:gd name="connsiteX9" fmla="*/ 0 w 3061881"/>
              <a:gd name="connsiteY9" fmla="*/ 1612418 h 2540529"/>
              <a:gd name="connsiteX10" fmla="*/ 1612418 w 3061881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81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8C4910A9-6544-B943-8D6F-BBF1D9155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3568" y="5555222"/>
            <a:ext cx="2432116" cy="5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1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36AA-D555-2549-BA03-CF4DD68E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How it works?</a:t>
            </a:r>
          </a:p>
        </p:txBody>
      </p:sp>
      <p:pic>
        <p:nvPicPr>
          <p:cNvPr id="5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4059E6A8-F3BD-FC42-ABE4-7D475DA81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539" y="1825625"/>
            <a:ext cx="7362921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C12936-D4BF-F34F-B1D0-66B3D50D0C4E}"/>
              </a:ext>
            </a:extLst>
          </p:cNvPr>
          <p:cNvSpPr/>
          <p:nvPr/>
        </p:nvSpPr>
        <p:spPr>
          <a:xfrm>
            <a:off x="6003635" y="2967335"/>
            <a:ext cx="1847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22F06-A7CF-CA4E-9D89-1E65F79AF8EC}"/>
              </a:ext>
            </a:extLst>
          </p:cNvPr>
          <p:cNvSpPr txBox="1"/>
          <p:nvPr/>
        </p:nvSpPr>
        <p:spPr>
          <a:xfrm>
            <a:off x="3472986" y="3059668"/>
            <a:ext cx="147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Main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029FD-7A4D-E44F-A59F-2FAA0B918D0C}"/>
              </a:ext>
            </a:extLst>
          </p:cNvPr>
          <p:cNvSpPr txBox="1"/>
          <p:nvPr/>
        </p:nvSpPr>
        <p:spPr>
          <a:xfrm>
            <a:off x="6670279" y="3051645"/>
            <a:ext cx="175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Renerer Process</a:t>
            </a:r>
          </a:p>
        </p:txBody>
      </p:sp>
    </p:spTree>
    <p:extLst>
      <p:ext uri="{BB962C8B-B14F-4D97-AF65-F5344CB8AC3E}">
        <p14:creationId xmlns:p14="http://schemas.microsoft.com/office/powerpoint/2010/main" val="363159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56FA-E6E1-CB4B-9800-B8A5F77E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IL" dirty="0"/>
              <a:t>issuse? </a:t>
            </a:r>
            <a:r>
              <a:rPr lang="en-US" dirty="0"/>
              <a:t>N</a:t>
            </a:r>
            <a:r>
              <a:rPr lang="en-IL" dirty="0"/>
              <a:t>ot really!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2C0A1-F8A3-D848-AC1E-71FF26CCF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your                app is not exacelty </a:t>
            </a:r>
            <a:r>
              <a:rPr lang="en-US" dirty="0"/>
              <a:t>client friendly…</a:t>
            </a:r>
            <a:endParaRPr lang="en-IL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807BCED-AE5B-974A-9F3C-8723D81E9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949" y="1825625"/>
            <a:ext cx="1053546" cy="64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377</Words>
  <Application>Microsoft Macintosh PowerPoint</Application>
  <PresentationFormat>Widescreen</PresentationFormat>
  <Paragraphs>65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Rockwell</vt:lpstr>
      <vt:lpstr>Office Theme</vt:lpstr>
      <vt:lpstr>PowerPoint Presentation</vt:lpstr>
      <vt:lpstr>Who Am I? </vt:lpstr>
      <vt:lpstr>About us…</vt:lpstr>
      <vt:lpstr>The Electron Framework – Overview </vt:lpstr>
      <vt:lpstr>So…is it popular?</vt:lpstr>
      <vt:lpstr>Why Go Electron?</vt:lpstr>
      <vt:lpstr>Multiplatform right out of  the box!</vt:lpstr>
      <vt:lpstr>How it works?</vt:lpstr>
      <vt:lpstr>Missuse? Not really! </vt:lpstr>
      <vt:lpstr>Lets Wrap it up!</vt:lpstr>
      <vt:lpstr>It’s getting complicated…</vt:lpstr>
      <vt:lpstr>OTA to the rescue! </vt:lpstr>
      <vt:lpstr>Danger!</vt:lpstr>
      <vt:lpstr>No, really, Stop!</vt:lpstr>
      <vt:lpstr>What we learned?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Yuval Starnes</dc:creator>
  <cp:lastModifiedBy>Yuval Starnes</cp:lastModifiedBy>
  <cp:revision>2</cp:revision>
  <dcterms:created xsi:type="dcterms:W3CDTF">2020-09-29T01:08:22Z</dcterms:created>
  <dcterms:modified xsi:type="dcterms:W3CDTF">2020-09-29T18:03:53Z</dcterms:modified>
</cp:coreProperties>
</file>