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Economica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conomica-bold.fntdata"/><Relationship Id="rId12" Type="http://schemas.openxmlformats.org/officeDocument/2006/relationships/slide" Target="slides/slide7.xml"/><Relationship Id="rId34" Type="http://schemas.openxmlformats.org/officeDocument/2006/relationships/font" Target="fonts/Economica-regular.fntdata"/><Relationship Id="rId15" Type="http://schemas.openxmlformats.org/officeDocument/2006/relationships/slide" Target="slides/slide10.xml"/><Relationship Id="rId37" Type="http://schemas.openxmlformats.org/officeDocument/2006/relationships/font" Target="fonts/Economica-boldItalic.fntdata"/><Relationship Id="rId14" Type="http://schemas.openxmlformats.org/officeDocument/2006/relationships/slide" Target="slides/slide9.xml"/><Relationship Id="rId36" Type="http://schemas.openxmlformats.org/officeDocument/2006/relationships/font" Target="fonts/Economica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63bfddbc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63bfddbc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 feature - Elevator, 2nd Garage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63bfddbc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63bfddbc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63bfddbc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63bfddbc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63bfddbc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63bfddbc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63bfddbc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63bfddbc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63bfdd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63bfdd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63bfddbc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63bfddbc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63bfddb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63bfddb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63bfddbc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63bfddbc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7325e06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7325e06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63bfdd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63bfdd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7325e06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7325e06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57325e06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57325e0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rmse out of all three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57325e0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57325e0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563bfdd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563bfdd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5F1FF"/>
                </a:highlight>
                <a:latin typeface="Georgia"/>
                <a:ea typeface="Georgia"/>
                <a:cs typeface="Georgia"/>
                <a:sym typeface="Georgia"/>
              </a:rPr>
              <a:t>Ensemble methods are meta-algorithms that combine several machine learning techniques into one predictive model in order to </a:t>
            </a:r>
            <a:r>
              <a:rPr b="1" lang="en" sz="1600">
                <a:solidFill>
                  <a:schemeClr val="dk1"/>
                </a:solidFill>
                <a:highlight>
                  <a:srgbClr val="E5F1FF"/>
                </a:highlight>
                <a:latin typeface="Georgia"/>
                <a:ea typeface="Georgia"/>
                <a:cs typeface="Georgia"/>
                <a:sym typeface="Georgia"/>
              </a:rPr>
              <a:t>decrease</a:t>
            </a:r>
            <a:r>
              <a:rPr lang="en" sz="1600">
                <a:solidFill>
                  <a:schemeClr val="dk1"/>
                </a:solidFill>
                <a:highlight>
                  <a:srgbClr val="E5F1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600">
                <a:solidFill>
                  <a:schemeClr val="dk1"/>
                </a:solidFill>
                <a:highlight>
                  <a:srgbClr val="E5F1FF"/>
                </a:highlight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" sz="1600">
                <a:solidFill>
                  <a:schemeClr val="dk1"/>
                </a:solidFill>
                <a:highlight>
                  <a:srgbClr val="E5F1FF"/>
                </a:highlight>
                <a:latin typeface="Georgia"/>
                <a:ea typeface="Georgia"/>
                <a:cs typeface="Georgia"/>
                <a:sym typeface="Georgia"/>
              </a:rPr>
              <a:t> (bagging), </a:t>
            </a:r>
            <a:r>
              <a:rPr b="1" lang="en" sz="1600">
                <a:solidFill>
                  <a:schemeClr val="dk1"/>
                </a:solidFill>
                <a:highlight>
                  <a:srgbClr val="E5F1FF"/>
                </a:highlight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" sz="1600">
                <a:solidFill>
                  <a:schemeClr val="dk1"/>
                </a:solidFill>
                <a:highlight>
                  <a:srgbClr val="E5F1FF"/>
                </a:highlight>
                <a:latin typeface="Georgia"/>
                <a:ea typeface="Georgia"/>
                <a:cs typeface="Georgia"/>
                <a:sym typeface="Georgia"/>
              </a:rPr>
              <a:t> (boosting), or </a:t>
            </a:r>
            <a:r>
              <a:rPr b="1" lang="en" sz="1600">
                <a:solidFill>
                  <a:schemeClr val="dk1"/>
                </a:solidFill>
                <a:highlight>
                  <a:srgbClr val="E5F1FF"/>
                </a:highlight>
                <a:latin typeface="Georgia"/>
                <a:ea typeface="Georgia"/>
                <a:cs typeface="Georgia"/>
                <a:sym typeface="Georgia"/>
              </a:rPr>
              <a:t>improve predictions</a:t>
            </a:r>
            <a:r>
              <a:rPr lang="en" sz="1600">
                <a:solidFill>
                  <a:schemeClr val="dk1"/>
                </a:solidFill>
                <a:highlight>
                  <a:srgbClr val="E5F1FF"/>
                </a:highlight>
                <a:latin typeface="Georgia"/>
                <a:ea typeface="Georgia"/>
                <a:cs typeface="Georgia"/>
                <a:sym typeface="Georgia"/>
              </a:rPr>
              <a:t> (stacking).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57325e06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57325e06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63bfddb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63bfddb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563bfddbc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563bfddbc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563bfdd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563bfdd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e - come up more new variables the </a:t>
            </a:r>
            <a:r>
              <a:rPr lang="en"/>
              <a:t>description</a:t>
            </a:r>
            <a:r>
              <a:rPr lang="en"/>
              <a:t>,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563bfddbc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563bfddbc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7325e06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7325e0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63bfddb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63bfddb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63bfdd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63bfdd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63bfddbc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63bfddbc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63bfddbc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63bfddbc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63bfddbc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63bfddbc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63bfddb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63bfddb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House Price Project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690297"/>
            <a:ext cx="3054600" cy="1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Data Churning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Zhang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Wei(Evin) Lin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Missing values 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Inspection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34 features have missing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188" y="904325"/>
            <a:ext cx="155257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 - </a:t>
            </a:r>
            <a:r>
              <a:rPr lang="en"/>
              <a:t>Missing values 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50" y="1017737"/>
            <a:ext cx="6971751" cy="39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 - missing 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types of fill-ins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String fill-in: filling in with “None” and specific string value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Numeric fill-in: filling in with “0” and mode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“Functional” - fill-in with “typ”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“Saletype” - fill-in with mode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For object-type features, fill-in with “None”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For non-object type features, fill-in with 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 </a:t>
            </a:r>
            <a:r>
              <a:rPr lang="en"/>
              <a:t>Engineering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Creating new features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Total home quality = overall material + overall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Total square feet = first floor sqf + second floor sqf + basement sqf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Year built and remodel = year built + year remodel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Total feet = first floor + second floor + basement type 1 + basement type 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With the 4 new features, we now have a total of 83 features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 Engineering  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Fix Skewness -- Box-Cox Transformation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Basically transforming non-linear features to somehow linear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Purpose: for training regression model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Result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Significantly reduced some features’ skewness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164950" y="2680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</a:t>
            </a:r>
            <a:r>
              <a:rPr lang="en"/>
              <a:t>Engineering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Fix Feature Skewness -- Box-Cox Transformation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Skewness &gt; 0.5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88" y="1823600"/>
            <a:ext cx="40100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513" y="1823600"/>
            <a:ext cx="40100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Applying Ridge and ElasticNet models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Using Z-score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According to </a:t>
            </a:r>
            <a:r>
              <a:rPr lang="en"/>
              <a:t>empirical</a:t>
            </a:r>
            <a:r>
              <a:rPr lang="en"/>
              <a:t> rule, any z-score greater than 3 or less than -3 is considered to be an outlier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Apply using both model, and remove outliers from both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Result: successfully removed a total of 34 outliers</a:t>
            </a:r>
            <a:endParaRPr/>
          </a:p>
        </p:txBody>
      </p:sp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Removing outliers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 Engineering </a:t>
            </a:r>
            <a:endParaRPr b="1"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6341100" cy="3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Ridge                                                Elastic Net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2" y="1643650"/>
            <a:ext cx="2815000" cy="26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4888" y="1643638"/>
            <a:ext cx="2814987" cy="26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preparation</a:t>
            </a:r>
            <a:r>
              <a:rPr lang="en"/>
              <a:t> 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Filling in missing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Adjusting skewness - normality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Removing outliers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/>
              <a:t>Now, the data is good for training  </a:t>
            </a:r>
            <a:endParaRPr b="1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Flow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K-Fold Cross </a:t>
            </a:r>
            <a:r>
              <a:rPr lang="en"/>
              <a:t>Validation: </a:t>
            </a:r>
            <a:r>
              <a:rPr b="1" lang="en"/>
              <a:t>10 folds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3 linear models, 3 tree based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Stacking 5 models into a </a:t>
            </a:r>
            <a:r>
              <a:rPr b="1" lang="en"/>
              <a:t>stacking model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Fitting a total of 7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Using </a:t>
            </a:r>
            <a:r>
              <a:rPr b="1" lang="en"/>
              <a:t>Blending</a:t>
            </a:r>
            <a:r>
              <a:rPr lang="en"/>
              <a:t> for final score(RMLSE)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</a:t>
            </a:r>
            <a:endParaRPr b="1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Purpose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Data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Data Cleaning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Feature engineering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Models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Conclusion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Future work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Models that we tried: 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Ridge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Lasso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Elastic Net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Random</a:t>
            </a:r>
            <a:r>
              <a:rPr lang="en"/>
              <a:t>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Gradient Boosting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XGBoosting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Stacking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blending ( for final rmsle)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 model: Predicted well with an </a:t>
            </a:r>
            <a:r>
              <a:rPr b="1" lang="en"/>
              <a:t>average</a:t>
            </a:r>
            <a:r>
              <a:rPr b="1" lang="en"/>
              <a:t> score(RMSE) of 0.0854667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Ridge : 0.0857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Lasso : 0.0854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Elastic Net</a:t>
            </a:r>
            <a:r>
              <a:rPr lang="en"/>
              <a:t> : </a:t>
            </a:r>
            <a:r>
              <a:rPr b="1" lang="en">
                <a:highlight>
                  <a:srgbClr val="FFFFFF"/>
                </a:highlight>
              </a:rPr>
              <a:t>0.0853</a:t>
            </a:r>
            <a:r>
              <a:rPr lang="en">
                <a:highlight>
                  <a:srgbClr val="FFFFFF"/>
                </a:highlight>
              </a:rPr>
              <a:t>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022" y="1837175"/>
            <a:ext cx="4157550" cy="274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33"/>
          <p:cNvCxnSpPr/>
          <p:nvPr/>
        </p:nvCxnSpPr>
        <p:spPr>
          <a:xfrm flipH="1" rot="10800000">
            <a:off x="3015150" y="2584475"/>
            <a:ext cx="5700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Models 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Tree Based Models : An average score(RMSE) 0.1083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Random Forest : </a:t>
            </a:r>
            <a:r>
              <a:rPr lang="en">
                <a:highlight>
                  <a:schemeClr val="lt1"/>
                </a:highlight>
              </a:rPr>
              <a:t>0.1166 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Gradient Boosting : </a:t>
            </a:r>
            <a:r>
              <a:rPr lang="en">
                <a:highlight>
                  <a:schemeClr val="lt1"/>
                </a:highlight>
              </a:rPr>
              <a:t>0.0899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XGBoosting : </a:t>
            </a:r>
            <a:r>
              <a:rPr b="1" lang="en">
                <a:highlight>
                  <a:schemeClr val="lt1"/>
                </a:highlight>
              </a:rPr>
              <a:t>0.1184 </a:t>
            </a:r>
            <a:endParaRPr b="1"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450" y="1881750"/>
            <a:ext cx="4263526" cy="279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34"/>
          <p:cNvCxnSpPr/>
          <p:nvPr/>
        </p:nvCxnSpPr>
        <p:spPr>
          <a:xfrm>
            <a:off x="3261725" y="2606600"/>
            <a:ext cx="64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47225"/>
            <a:ext cx="67086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Stacking</a:t>
            </a:r>
            <a:endParaRPr b="1"/>
          </a:p>
          <a:p>
            <a:pPr indent="-34290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Combining all of 5 models(Ridge, Lasso, Elastic Net, Gradient Boost, and Random Forest ) via Meta-Regressor: XGBoosting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Score -</a:t>
            </a:r>
            <a:r>
              <a:rPr b="1" lang="en"/>
              <a:t> </a:t>
            </a:r>
            <a:r>
              <a:rPr b="1" lang="en">
                <a:highlight>
                  <a:srgbClr val="FFFFFF"/>
                </a:highlight>
              </a:rPr>
              <a:t>0.0927</a:t>
            </a:r>
            <a:endParaRPr b="1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225225"/>
            <a:ext cx="8728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Blending : </a:t>
            </a:r>
            <a:r>
              <a:rPr lang="en"/>
              <a:t>using the following weights (are determined by each model’s </a:t>
            </a:r>
            <a:r>
              <a:rPr lang="en"/>
              <a:t>score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Ridge - 0.1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- 0.1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ElasticNet - 0.1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- 0.2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- 0.05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- 0.1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- 0.35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Blend - </a:t>
            </a:r>
            <a:r>
              <a:rPr b="1" i="1" lang="en"/>
              <a:t>0.057752 (RMSLE)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00" y="907075"/>
            <a:ext cx="8454451" cy="41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Conclusion </a:t>
            </a:r>
            <a:endParaRPr b="1"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Since output variable is </a:t>
            </a:r>
            <a:r>
              <a:rPr lang="en"/>
              <a:t>continuous, regression model: Ridge, lasso, and ElasticNet performed well.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Random Forest </a:t>
            </a:r>
            <a:r>
              <a:rPr lang="en">
                <a:highlight>
                  <a:schemeClr val="lt1"/>
                </a:highlight>
              </a:rPr>
              <a:t>and </a:t>
            </a:r>
            <a:r>
              <a:rPr lang="en"/>
              <a:t>Gradient Boosting require more tuning and model improvement.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Stacking and Error metrics helps.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Overall, a fun learning experience.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Try to create more new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Develop more </a:t>
            </a:r>
            <a:r>
              <a:rPr lang="en"/>
              <a:t>sophisticated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Apply better model selection to improve result  </a:t>
            </a:r>
            <a:br>
              <a:rPr lang="en"/>
            </a:br>
            <a:r>
              <a:rPr lang="en"/>
              <a:t>Ex: </a:t>
            </a:r>
            <a:r>
              <a:rPr lang="en"/>
              <a:t>Tune Hyperparameter, Feature Importance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i="1" lang="en"/>
              <a:t>We treated it as a learning experience. </a:t>
            </a:r>
            <a:endParaRPr b="1"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b="1" i="1" lang="en"/>
              <a:t>Try to understand the general Machine Learning flow, from EDA to model training. </a:t>
            </a:r>
            <a:endParaRPr b="1"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b="1" i="1" lang="en"/>
              <a:t>Train the data with as many models as possible to understand the </a:t>
            </a:r>
            <a:r>
              <a:rPr b="1" i="1" lang="en"/>
              <a:t>mechanic behind each models</a:t>
            </a:r>
            <a:r>
              <a:rPr b="1" i="1" lang="en"/>
              <a:t> 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Let’s take a look at the data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Train -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1460 rows, 81 columns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Test -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1459 rows, 80 columns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total of 79 features, excluding SalePrice and ID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Output variable y = SalePrice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Input variable will be determined after data cleaning and feature engineering 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Inspection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Evaluating</a:t>
            </a:r>
            <a:r>
              <a:rPr b="1" lang="en" sz="2400"/>
              <a:t> Output Variables y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Distribution graph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Line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Skewness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Kurtosis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00" y="1152475"/>
            <a:ext cx="8130429" cy="29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Evaluating Output Variables y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Positively skewed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Fairly big kurtosis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Non-linear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Most ML models don’t work well with nonlinear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Log transformation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After log transformation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Significantly </a:t>
            </a:r>
            <a:r>
              <a:rPr lang="en"/>
              <a:t>improved skewness and kurtosis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Fixed nonlinearity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88" y="1274775"/>
            <a:ext cx="8197074" cy="31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