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6" r:id="rId8"/>
    <p:sldId id="267" r:id="rId9"/>
    <p:sldId id="257" r:id="rId10"/>
    <p:sldId id="258" r:id="rId11"/>
    <p:sldId id="264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4" r:id="rId21"/>
    <p:sldId id="277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5" d="100"/>
          <a:sy n="105" d="100"/>
        </p:scale>
        <p:origin x="-96" y="-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BC99-4E4A-486B-9EFC-5F1FD882D3D1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522F-A911-4708-83B8-983E3C957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225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BC99-4E4A-486B-9EFC-5F1FD882D3D1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522F-A911-4708-83B8-983E3C957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79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BC99-4E4A-486B-9EFC-5F1FD882D3D1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522F-A911-4708-83B8-983E3C957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12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BC99-4E4A-486B-9EFC-5F1FD882D3D1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522F-A911-4708-83B8-983E3C957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37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BC99-4E4A-486B-9EFC-5F1FD882D3D1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522F-A911-4708-83B8-983E3C957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82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BC99-4E4A-486B-9EFC-5F1FD882D3D1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522F-A911-4708-83B8-983E3C957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63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BC99-4E4A-486B-9EFC-5F1FD882D3D1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522F-A911-4708-83B8-983E3C957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18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BC99-4E4A-486B-9EFC-5F1FD882D3D1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522F-A911-4708-83B8-983E3C957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4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BC99-4E4A-486B-9EFC-5F1FD882D3D1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522F-A911-4708-83B8-983E3C957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033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BC99-4E4A-486B-9EFC-5F1FD882D3D1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522F-A911-4708-83B8-983E3C957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23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BC99-4E4A-486B-9EFC-5F1FD882D3D1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522F-A911-4708-83B8-983E3C957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74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6BC99-4E4A-486B-9EFC-5F1FD882D3D1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5522F-A911-4708-83B8-983E3C957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07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Studie zur Evakuierung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359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Experiment 3: Einfluss (</a:t>
            </a:r>
            <a:r>
              <a:rPr lang="de-DE" dirty="0" err="1" smtClean="0"/>
              <a:t>ir</a:t>
            </a:r>
            <a:r>
              <a:rPr lang="de-DE" dirty="0" smtClean="0"/>
              <a:t>-)relevanter Infos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Labyrinthe mit Spinne, Feuer und Objekt aus Experiment 1 </a:t>
            </a:r>
          </a:p>
          <a:p>
            <a:r>
              <a:rPr lang="de-DE" dirty="0" smtClean="0"/>
              <a:t>Zusätzlich Feueralarm: ca. 15s nach Betreten?</a:t>
            </a:r>
          </a:p>
          <a:p>
            <a:r>
              <a:rPr lang="de-DE" dirty="0" smtClean="0"/>
              <a:t>Zusätzlich Notausgangschilder: an jeder Gabelung/Ecke</a:t>
            </a:r>
          </a:p>
          <a:p>
            <a:r>
              <a:rPr lang="de-DE" dirty="0" smtClean="0"/>
              <a:t>Zusätzlich </a:t>
            </a:r>
            <a:r>
              <a:rPr lang="de-DE" dirty="0" err="1" smtClean="0"/>
              <a:t>Distraktorschilder</a:t>
            </a:r>
            <a:r>
              <a:rPr lang="de-DE" dirty="0" smtClean="0"/>
              <a:t>: an jeder Gabelung/Ecke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03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Kontrollfragen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Aufgefallen, dass Labyrinth 1 = Labyrinth 3 und Labyrinth 2 umgekehrt?</a:t>
            </a:r>
          </a:p>
          <a:p>
            <a:r>
              <a:rPr lang="fr-FR" dirty="0" err="1"/>
              <a:t>Psychometrische</a:t>
            </a:r>
            <a:r>
              <a:rPr lang="fr-FR" dirty="0"/>
              <a:t> Evaluation des </a:t>
            </a:r>
            <a:r>
              <a:rPr lang="fr-FR" dirty="0" err="1"/>
              <a:t>Illness</a:t>
            </a:r>
            <a:r>
              <a:rPr lang="fr-FR" dirty="0"/>
              <a:t> Perception Questionnaire (IPQ) </a:t>
            </a:r>
          </a:p>
        </p:txBody>
      </p:sp>
    </p:spTree>
    <p:extLst>
      <p:ext uri="{BB962C8B-B14F-4D97-AF65-F5344CB8AC3E}">
        <p14:creationId xmlns:p14="http://schemas.microsoft.com/office/powerpoint/2010/main" val="121405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173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 Umsetzung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 smtClean="0"/>
              <a:t>Gliederung:</a:t>
            </a:r>
          </a:p>
          <a:p>
            <a:r>
              <a:rPr lang="de-DE" dirty="0" smtClean="0"/>
              <a:t>Planung der Sprints</a:t>
            </a:r>
          </a:p>
          <a:p>
            <a:r>
              <a:rPr lang="de-DE" dirty="0" smtClean="0"/>
              <a:t>Sprint I: Derzeitiger Stand</a:t>
            </a:r>
          </a:p>
          <a:p>
            <a:r>
              <a:rPr lang="de-DE" dirty="0" smtClean="0"/>
              <a:t>Sprint I: Aufgetretene Probleme</a:t>
            </a:r>
          </a:p>
          <a:p>
            <a:r>
              <a:rPr lang="de-DE" dirty="0" smtClean="0"/>
              <a:t>Geplant für Sprint II</a:t>
            </a:r>
          </a:p>
          <a:p>
            <a:r>
              <a:rPr lang="de-DE" dirty="0" smtClean="0"/>
              <a:t>Geplant für Sprint III</a:t>
            </a:r>
          </a:p>
          <a:p>
            <a:r>
              <a:rPr lang="de-DE" dirty="0" smtClean="0"/>
              <a:t>Stretch Goals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682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 der Sprints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"/>
          <a:stretch/>
        </p:blipFill>
        <p:spPr>
          <a:xfrm>
            <a:off x="1591058" y="1473246"/>
            <a:ext cx="8702732" cy="5384754"/>
          </a:xfrm>
        </p:spPr>
      </p:pic>
    </p:spTree>
    <p:extLst>
      <p:ext uri="{BB962C8B-B14F-4D97-AF65-F5344CB8AC3E}">
        <p14:creationId xmlns:p14="http://schemas.microsoft.com/office/powerpoint/2010/main" val="391262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Sprint I: Derzeitiger Stand</a:t>
            </a:r>
          </a:p>
        </p:txBody>
      </p:sp>
      <p:pic>
        <p:nvPicPr>
          <p:cNvPr id="1026" name="Picture 2" descr="H:\data\Downloads\12298058_10205318592056803_1236942259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388" y="1556993"/>
            <a:ext cx="6557507" cy="395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26" y="2869949"/>
            <a:ext cx="5687128" cy="3687259"/>
          </a:xfrm>
        </p:spPr>
      </p:pic>
    </p:spTree>
    <p:extLst>
      <p:ext uri="{BB962C8B-B14F-4D97-AF65-F5344CB8AC3E}">
        <p14:creationId xmlns:p14="http://schemas.microsoft.com/office/powerpoint/2010/main" val="113908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Sprint I: Derzeitiger 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Anforderungsermittlung mit den Psychologinnen</a:t>
            </a:r>
          </a:p>
          <a:p>
            <a:r>
              <a:rPr lang="de-DE" dirty="0" smtClean="0"/>
              <a:t>Erstes Labyrinth implementiert</a:t>
            </a:r>
          </a:p>
          <a:p>
            <a:r>
              <a:rPr lang="de-DE" dirty="0" smtClean="0"/>
              <a:t>Dynamisches Erscheinen eines Reizes mit </a:t>
            </a:r>
            <a:r>
              <a:rPr lang="de-DE" dirty="0" err="1" smtClean="0"/>
              <a:t>Blueprints</a:t>
            </a:r>
            <a:r>
              <a:rPr lang="de-DE" dirty="0" smtClean="0"/>
              <a:t> (welcher Reiz wird zufällig bestimmt)</a:t>
            </a:r>
          </a:p>
          <a:p>
            <a:r>
              <a:rPr lang="de-DE" dirty="0" smtClean="0"/>
              <a:t>Spinnenmodell V1 (Vielen Dank an Sabrina!)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044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Sprint I: Derzeitiger Stand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11" y="2061003"/>
            <a:ext cx="8373977" cy="4351338"/>
          </a:xfrm>
        </p:spPr>
      </p:pic>
    </p:spTree>
    <p:extLst>
      <p:ext uri="{BB962C8B-B14F-4D97-AF65-F5344CB8AC3E}">
        <p14:creationId xmlns:p14="http://schemas.microsoft.com/office/powerpoint/2010/main" val="478407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Sprint I: Aufgetretene 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Snapping</a:t>
            </a:r>
            <a:r>
              <a:rPr lang="de-DE" dirty="0" smtClean="0"/>
              <a:t> in Unreal</a:t>
            </a:r>
          </a:p>
          <a:p>
            <a:r>
              <a:rPr lang="de-DE" dirty="0" smtClean="0"/>
              <a:t>Anforderung: gleichmäßiges, nicht ablenkendes </a:t>
            </a:r>
            <a:r>
              <a:rPr lang="de-DE" dirty="0" err="1" smtClean="0"/>
              <a:t>Lighting</a:t>
            </a:r>
            <a:endParaRPr lang="de-DE" dirty="0" smtClean="0"/>
          </a:p>
          <a:p>
            <a:r>
              <a:rPr lang="de-DE" dirty="0" err="1" smtClean="0"/>
              <a:t>Kollaboratives</a:t>
            </a:r>
            <a:r>
              <a:rPr lang="de-DE" dirty="0" smtClean="0"/>
              <a:t> Arbeiten mit Unreal</a:t>
            </a:r>
          </a:p>
          <a:p>
            <a:r>
              <a:rPr lang="de-DE" dirty="0" smtClean="0"/>
              <a:t>Testen mit der </a:t>
            </a:r>
            <a:r>
              <a:rPr lang="de-DE" dirty="0" err="1" smtClean="0"/>
              <a:t>Oculus</a:t>
            </a:r>
            <a:endParaRPr lang="de-DE" dirty="0" smtClean="0"/>
          </a:p>
          <a:p>
            <a:r>
              <a:rPr lang="de-DE" dirty="0" smtClean="0"/>
              <a:t>Größe von Texturen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403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Geplant für Sprint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Setzen von Markern -&gt; Messung von Körperdaten</a:t>
            </a:r>
          </a:p>
          <a:p>
            <a:r>
              <a:rPr lang="de-DE" dirty="0" smtClean="0"/>
              <a:t>Überarbeitung Spinnenmodell, Modell für Notausgangsschilder</a:t>
            </a:r>
          </a:p>
          <a:p>
            <a:r>
              <a:rPr lang="de-DE" dirty="0" smtClean="0"/>
              <a:t>Einbau der Notausgangsschilder</a:t>
            </a:r>
          </a:p>
          <a:p>
            <a:r>
              <a:rPr lang="de-DE" dirty="0" smtClean="0"/>
              <a:t>Einbindung eines rein akustischen Feueralarms</a:t>
            </a:r>
          </a:p>
          <a:p>
            <a:r>
              <a:rPr lang="de-DE" dirty="0" smtClean="0"/>
              <a:t>Anzeigen einer Übersichtskarte vor dem Start</a:t>
            </a:r>
          </a:p>
          <a:p>
            <a:r>
              <a:rPr lang="de-DE" dirty="0"/>
              <a:t>Neues Labyrinth / Überarbeitung bestehender </a:t>
            </a:r>
            <a:r>
              <a:rPr lang="de-DE" dirty="0" smtClean="0"/>
              <a:t>Labyrinthe</a:t>
            </a:r>
          </a:p>
          <a:p>
            <a:r>
              <a:rPr lang="de-DE" dirty="0" smtClean="0"/>
              <a:t>Erstellen eines Testraumes als Startpunkt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264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 Experiment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Fragebögen</a:t>
            </a:r>
          </a:p>
          <a:p>
            <a:r>
              <a:rPr lang="de-DE" dirty="0" smtClean="0"/>
              <a:t>Verkabelung und Instruktion</a:t>
            </a:r>
          </a:p>
          <a:p>
            <a:r>
              <a:rPr lang="de-DE" dirty="0" smtClean="0"/>
              <a:t>Training in VR mit Messung Baseline</a:t>
            </a:r>
          </a:p>
          <a:p>
            <a:r>
              <a:rPr lang="de-DE" dirty="0" smtClean="0"/>
              <a:t>Grundriss Labyrinth und Durchlaufen des Labyrinths</a:t>
            </a:r>
          </a:p>
          <a:p>
            <a:pPr lvl="1"/>
            <a:r>
              <a:rPr lang="de-DE" dirty="0" smtClean="0"/>
              <a:t>Experiment 1</a:t>
            </a:r>
          </a:p>
          <a:p>
            <a:pPr lvl="1"/>
            <a:r>
              <a:rPr lang="de-DE" dirty="0" smtClean="0"/>
              <a:t>Experiment 2</a:t>
            </a:r>
          </a:p>
          <a:p>
            <a:r>
              <a:rPr lang="de-DE" dirty="0" smtClean="0"/>
              <a:t>Kontrollfragen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317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Geplant für Sprint III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Materials überarbeiten</a:t>
            </a:r>
          </a:p>
          <a:p>
            <a:r>
              <a:rPr lang="de-DE" dirty="0" smtClean="0"/>
              <a:t>Spinne animieren</a:t>
            </a:r>
          </a:p>
          <a:p>
            <a:r>
              <a:rPr lang="de-DE" dirty="0" smtClean="0"/>
              <a:t>Modelle überarbeiten, Modell für </a:t>
            </a:r>
            <a:r>
              <a:rPr lang="de-DE" dirty="0" err="1" smtClean="0"/>
              <a:t>Distraktoren</a:t>
            </a:r>
            <a:r>
              <a:rPr lang="de-DE" dirty="0" smtClean="0"/>
              <a:t> (</a:t>
            </a:r>
            <a:r>
              <a:rPr lang="de-DE" dirty="0" err="1" smtClean="0"/>
              <a:t>zB</a:t>
            </a:r>
            <a:r>
              <a:rPr lang="de-DE" dirty="0" smtClean="0"/>
              <a:t> WC-Schild)</a:t>
            </a:r>
          </a:p>
          <a:p>
            <a:r>
              <a:rPr lang="de-DE" dirty="0" err="1" smtClean="0"/>
              <a:t>Distraktoren</a:t>
            </a:r>
            <a:r>
              <a:rPr lang="de-DE" dirty="0" smtClean="0"/>
              <a:t> einbauen</a:t>
            </a:r>
          </a:p>
          <a:p>
            <a:r>
              <a:rPr lang="de-DE" dirty="0" smtClean="0"/>
              <a:t>Neues Labyrinth / Überarbeitung bestehender Labyrinthe</a:t>
            </a:r>
          </a:p>
          <a:p>
            <a:r>
              <a:rPr lang="de-DE" dirty="0" smtClean="0"/>
              <a:t>Feuer erscheint</a:t>
            </a:r>
          </a:p>
        </p:txBody>
      </p:sp>
    </p:spTree>
    <p:extLst>
      <p:ext uri="{BB962C8B-B14F-4D97-AF65-F5344CB8AC3E}">
        <p14:creationId xmlns:p14="http://schemas.microsoft.com/office/powerpoint/2010/main" val="299951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Stretch Goals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Visualisierung des zurückgelegten Weges nach einem Testdurchlauf</a:t>
            </a:r>
          </a:p>
          <a:p>
            <a:r>
              <a:rPr lang="de-DE" dirty="0" smtClean="0"/>
              <a:t>Zusätzlich zur Evaluation der Psychologinnen Fragebögen zur Digital Game Experience der Probanden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372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Fragebögen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Angaben zur Person:</a:t>
            </a:r>
          </a:p>
          <a:p>
            <a:pPr lvl="1">
              <a:buFont typeface="Calibri" panose="020F0502020204030204" pitchFamily="34" charset="0"/>
              <a:buChar char="→"/>
            </a:pPr>
            <a:r>
              <a:rPr lang="de-DE" dirty="0" smtClean="0"/>
              <a:t>Demographische Daten (Alter, Geschlecht, Studienfach/Beruf)</a:t>
            </a:r>
          </a:p>
          <a:p>
            <a:r>
              <a:rPr lang="de-DE" dirty="0" smtClean="0"/>
              <a:t>Angst-Sensitivitäts-Index (ASI)</a:t>
            </a:r>
          </a:p>
          <a:p>
            <a:pPr lvl="1">
              <a:buFont typeface="Calibri" panose="020F0502020204030204" pitchFamily="34" charset="0"/>
              <a:buChar char="→"/>
            </a:pPr>
            <a:r>
              <a:rPr lang="de-DE" dirty="0" smtClean="0"/>
              <a:t>Vergleich von </a:t>
            </a:r>
            <a:r>
              <a:rPr lang="de-DE" dirty="0" err="1" smtClean="0"/>
              <a:t>Phobikern</a:t>
            </a:r>
            <a:r>
              <a:rPr lang="de-DE" dirty="0" smtClean="0"/>
              <a:t> und Kontrollpersonen (z.B. Platzangst)</a:t>
            </a:r>
          </a:p>
          <a:p>
            <a:r>
              <a:rPr lang="de-DE" dirty="0" smtClean="0"/>
              <a:t>Traumatische Erlebnisse im Bezug auf Evakuierungen/Feuer/Labyrinthe etc.</a:t>
            </a:r>
          </a:p>
          <a:p>
            <a:r>
              <a:rPr lang="de-DE" dirty="0" smtClean="0"/>
              <a:t>Erfahrung mit 3D-Programmen/VR</a:t>
            </a:r>
          </a:p>
          <a:p>
            <a:r>
              <a:rPr lang="de-DE" dirty="0" smtClean="0"/>
              <a:t>Einschätzung des eigenen Orientierungssinns</a:t>
            </a:r>
          </a:p>
        </p:txBody>
      </p:sp>
    </p:spTree>
    <p:extLst>
      <p:ext uri="{BB962C8B-B14F-4D97-AF65-F5344CB8AC3E}">
        <p14:creationId xmlns:p14="http://schemas.microsoft.com/office/powerpoint/2010/main" val="63933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Verkabelung und Instruktion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Messvariablen:</a:t>
            </a:r>
          </a:p>
          <a:p>
            <a:pPr lvl="1">
              <a:buFont typeface="Calibri" panose="020F0502020204030204" pitchFamily="34" charset="0"/>
              <a:buChar char="→"/>
            </a:pPr>
            <a:r>
              <a:rPr lang="de-DE" dirty="0"/>
              <a:t>Routenwahl (Tracking)</a:t>
            </a:r>
          </a:p>
          <a:p>
            <a:pPr lvl="1">
              <a:buFont typeface="Calibri" panose="020F0502020204030204" pitchFamily="34" charset="0"/>
              <a:buChar char="→"/>
            </a:pPr>
            <a:r>
              <a:rPr lang="de-DE" dirty="0"/>
              <a:t>Benötigte Zeit</a:t>
            </a:r>
          </a:p>
          <a:p>
            <a:pPr lvl="1">
              <a:buFont typeface="Calibri" panose="020F0502020204030204" pitchFamily="34" charset="0"/>
              <a:buChar char="→"/>
            </a:pPr>
            <a:r>
              <a:rPr lang="de-DE" dirty="0"/>
              <a:t>EDA (Hautleitfähigkeit)</a:t>
            </a:r>
          </a:p>
          <a:p>
            <a:pPr lvl="1">
              <a:buFont typeface="Calibri" panose="020F0502020204030204" pitchFamily="34" charset="0"/>
              <a:buChar char="→"/>
            </a:pPr>
            <a:r>
              <a:rPr lang="de-DE" dirty="0" smtClean="0"/>
              <a:t>Herzschlag</a:t>
            </a:r>
          </a:p>
          <a:p>
            <a:r>
              <a:rPr lang="de-DE" dirty="0" smtClean="0"/>
              <a:t>Instruktion:</a:t>
            </a:r>
            <a:r>
              <a:rPr lang="de-DE" dirty="0"/>
              <a:t> </a:t>
            </a:r>
            <a:r>
              <a:rPr lang="de-DE" dirty="0" smtClean="0"/>
              <a:t>Schilderung eines Evakuierungsszenarios</a:t>
            </a:r>
          </a:p>
          <a:p>
            <a:pPr lvl="1">
              <a:buFont typeface="Calibri" panose="020F0502020204030204" pitchFamily="34" charset="0"/>
              <a:buChar char="→"/>
            </a:pPr>
            <a:r>
              <a:rPr lang="de-DE" dirty="0" smtClean="0"/>
              <a:t>Möglichst schnelles Durchqueren des Labyrinths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798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Training in VR mit Messung Baseline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Leerer Raum/ Ebene zur Exploration (Bewegungsmöglichkeiten etc.)</a:t>
            </a:r>
          </a:p>
          <a:p>
            <a:pPr lvl="1">
              <a:buFont typeface="Calibri" panose="020F0502020204030204" pitchFamily="34" charset="0"/>
              <a:buChar char="→"/>
            </a:pPr>
            <a:r>
              <a:rPr lang="de-DE" dirty="0" smtClean="0"/>
              <a:t>Ausschluss anfänglicher Steuerungsprobleme</a:t>
            </a:r>
          </a:p>
          <a:p>
            <a:pPr lvl="1">
              <a:buFont typeface="Calibri" panose="020F0502020204030204" pitchFamily="34" charset="0"/>
              <a:buChar char="→"/>
            </a:pPr>
            <a:r>
              <a:rPr lang="de-DE" dirty="0" smtClean="0"/>
              <a:t>Ausschluss von eventuellen Schwindelanfällen durch VR</a:t>
            </a:r>
          </a:p>
          <a:p>
            <a:r>
              <a:rPr lang="de-DE" dirty="0" smtClean="0"/>
              <a:t>Messung der Baseline von Herzrate und Hautleitfähigkeit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026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Experiment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Einfaches Labyrinth + Grundriss-Präsentation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de-DE" dirty="0" smtClean="0"/>
              <a:t>Neutrale Stimuli</a:t>
            </a:r>
          </a:p>
          <a:p>
            <a:pPr marL="971550" lvl="1" indent="-514350">
              <a:buFont typeface="+mj-lt"/>
              <a:buAutoNum type="alphaLcPeriod"/>
            </a:pPr>
            <a:r>
              <a:rPr lang="de-DE" dirty="0" smtClean="0"/>
              <a:t>Phobische Stimuli</a:t>
            </a:r>
          </a:p>
          <a:p>
            <a:pPr marL="971550" lvl="1" indent="-514350">
              <a:buFont typeface="+mj-lt"/>
              <a:buAutoNum type="alphaLcPeriod"/>
            </a:pPr>
            <a:r>
              <a:rPr lang="de-DE" dirty="0" smtClean="0"/>
              <a:t>Notfallbezogene Stimuli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Mittel-schweres Labyrinth + </a:t>
            </a:r>
            <a:r>
              <a:rPr lang="de-DE" dirty="0" smtClean="0"/>
              <a:t>Grundriss-Präsentation</a:t>
            </a:r>
          </a:p>
          <a:p>
            <a:pPr marL="457200" lvl="1" indent="0">
              <a:buNone/>
            </a:pPr>
            <a:r>
              <a:rPr lang="de-DE" dirty="0" smtClean="0"/>
              <a:t>a. – c.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Schwieriges Labyrinth</a:t>
            </a:r>
            <a:r>
              <a:rPr lang="de-DE" dirty="0"/>
              <a:t>+ </a:t>
            </a:r>
            <a:r>
              <a:rPr lang="de-DE" dirty="0" smtClean="0"/>
              <a:t>Grundriss-Präsentation</a:t>
            </a:r>
          </a:p>
          <a:p>
            <a:pPr marL="457200" lvl="1" indent="0">
              <a:buNone/>
            </a:pPr>
            <a:r>
              <a:rPr lang="de-DE" dirty="0" smtClean="0"/>
              <a:t>a. – c.</a:t>
            </a:r>
            <a:endParaRPr lang="de-DE" dirty="0"/>
          </a:p>
        </p:txBody>
      </p:sp>
      <p:sp>
        <p:nvSpPr>
          <p:cNvPr id="6" name="Geschweifte Klammer rechts 5"/>
          <p:cNvSpPr/>
          <p:nvPr/>
        </p:nvSpPr>
        <p:spPr>
          <a:xfrm>
            <a:off x="5043626" y="2256325"/>
            <a:ext cx="603681" cy="1251750"/>
          </a:xfrm>
          <a:prstGeom prst="rightBrace">
            <a:avLst>
              <a:gd name="adj1" fmla="val 24509"/>
              <a:gd name="adj2" fmla="val 51333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5958026" y="2559034"/>
            <a:ext cx="158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r</a:t>
            </a:r>
            <a:r>
              <a:rPr lang="de-DE" dirty="0" smtClean="0">
                <a:solidFill>
                  <a:srgbClr val="C00000"/>
                </a:solidFill>
              </a:rPr>
              <a:t>andomisierte Reihenfolge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8" name="Geschweifte Klammer rechts 7"/>
          <p:cNvSpPr/>
          <p:nvPr/>
        </p:nvSpPr>
        <p:spPr>
          <a:xfrm>
            <a:off x="8621330" y="1690688"/>
            <a:ext cx="967666" cy="3630967"/>
          </a:xfrm>
          <a:prstGeom prst="rightBrace">
            <a:avLst>
              <a:gd name="adj1" fmla="val 24509"/>
              <a:gd name="adj2" fmla="val 51333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9822034" y="3128088"/>
            <a:ext cx="2196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C00000"/>
                </a:solidFill>
              </a:rPr>
              <a:t>r</a:t>
            </a:r>
            <a:r>
              <a:rPr lang="de-DE" sz="2400" dirty="0" smtClean="0">
                <a:solidFill>
                  <a:srgbClr val="C00000"/>
                </a:solidFill>
              </a:rPr>
              <a:t>andomisierte Reihenfolge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09482" y="5560958"/>
            <a:ext cx="11097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2400" dirty="0" smtClean="0"/>
              <a:t>Jeder </a:t>
            </a:r>
            <a:r>
              <a:rPr lang="de-DE" sz="2400" dirty="0"/>
              <a:t>Stimulus wird dreimal in drei zufälligen Bereichen des Labyrinths </a:t>
            </a:r>
            <a:r>
              <a:rPr lang="de-DE" sz="2400" dirty="0" smtClean="0"/>
              <a:t>präsentiert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2400" dirty="0" smtClean="0"/>
              <a:t>Jeder VP durchläuft alle Bedingungen (9 Labyrinthe)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44589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erader Verbinder 14"/>
          <p:cNvCxnSpPr/>
          <p:nvPr/>
        </p:nvCxnSpPr>
        <p:spPr>
          <a:xfrm>
            <a:off x="1309176" y="896643"/>
            <a:ext cx="0" cy="3959441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>
            <a:off x="5243463" y="896642"/>
            <a:ext cx="0" cy="3959441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V="1">
            <a:off x="1273665" y="4852015"/>
            <a:ext cx="2551592" cy="4809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505138" y="4852015"/>
            <a:ext cx="772358" cy="1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4505138" y="1571347"/>
            <a:ext cx="8878" cy="331137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flipV="1">
            <a:off x="2725904" y="892574"/>
            <a:ext cx="2551592" cy="4809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>
            <a:off x="1286982" y="900714"/>
            <a:ext cx="772358" cy="1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flipV="1">
            <a:off x="2059340" y="1539906"/>
            <a:ext cx="2478719" cy="4808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1262939" y="2233841"/>
            <a:ext cx="1512157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>
            <a:off x="2775096" y="2210539"/>
            <a:ext cx="0" cy="1216241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/>
          <p:nvPr/>
        </p:nvCxnSpPr>
        <p:spPr>
          <a:xfrm>
            <a:off x="2102803" y="2876362"/>
            <a:ext cx="0" cy="1216241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>
            <a:off x="2059340" y="4081874"/>
            <a:ext cx="1424866" cy="8878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>
            <a:off x="3430940" y="2627790"/>
            <a:ext cx="0" cy="1498474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/>
          <p:nvPr/>
        </p:nvCxnSpPr>
        <p:spPr>
          <a:xfrm>
            <a:off x="3386000" y="2627790"/>
            <a:ext cx="412625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>
            <a:off x="3794186" y="2592278"/>
            <a:ext cx="0" cy="2272683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>
            <a:off x="6791417" y="923277"/>
            <a:ext cx="0" cy="3959441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>
            <a:off x="10725704" y="923276"/>
            <a:ext cx="0" cy="3959441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/>
          <p:cNvCxnSpPr/>
          <p:nvPr/>
        </p:nvCxnSpPr>
        <p:spPr>
          <a:xfrm>
            <a:off x="6791416" y="4849429"/>
            <a:ext cx="2272685" cy="22746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/>
          <p:cNvCxnSpPr/>
          <p:nvPr/>
        </p:nvCxnSpPr>
        <p:spPr>
          <a:xfrm>
            <a:off x="9694416" y="4872144"/>
            <a:ext cx="1056442" cy="10573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 flipV="1">
            <a:off x="6766262" y="921057"/>
            <a:ext cx="2684943" cy="1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/>
          <p:nvPr/>
        </p:nvCxnSpPr>
        <p:spPr>
          <a:xfrm>
            <a:off x="10067646" y="930490"/>
            <a:ext cx="69209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/>
          <p:cNvCxnSpPr/>
          <p:nvPr/>
        </p:nvCxnSpPr>
        <p:spPr>
          <a:xfrm>
            <a:off x="7421731" y="4229472"/>
            <a:ext cx="1610003" cy="28852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/>
          <p:cNvCxnSpPr/>
          <p:nvPr/>
        </p:nvCxnSpPr>
        <p:spPr>
          <a:xfrm>
            <a:off x="7412853" y="3453414"/>
            <a:ext cx="0" cy="79899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/>
          <p:nvPr/>
        </p:nvCxnSpPr>
        <p:spPr>
          <a:xfrm>
            <a:off x="7394729" y="2991503"/>
            <a:ext cx="1594095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/>
          <p:cNvCxnSpPr/>
          <p:nvPr/>
        </p:nvCxnSpPr>
        <p:spPr>
          <a:xfrm>
            <a:off x="7394729" y="1438183"/>
            <a:ext cx="0" cy="155332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/>
          <p:cNvCxnSpPr/>
          <p:nvPr/>
        </p:nvCxnSpPr>
        <p:spPr>
          <a:xfrm>
            <a:off x="8044278" y="1469391"/>
            <a:ext cx="0" cy="954213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 flipV="1">
            <a:off x="7995820" y="1476997"/>
            <a:ext cx="1455385" cy="1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9402931" y="889014"/>
            <a:ext cx="0" cy="587982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/>
          <p:cNvCxnSpPr/>
          <p:nvPr/>
        </p:nvCxnSpPr>
        <p:spPr>
          <a:xfrm>
            <a:off x="8752271" y="2008643"/>
            <a:ext cx="0" cy="477107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/>
          <p:cNvCxnSpPr/>
          <p:nvPr/>
        </p:nvCxnSpPr>
        <p:spPr>
          <a:xfrm>
            <a:off x="8720461" y="2476872"/>
            <a:ext cx="1347185" cy="8878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/>
          <p:nvPr/>
        </p:nvCxnSpPr>
        <p:spPr>
          <a:xfrm>
            <a:off x="10068014" y="2008643"/>
            <a:ext cx="0" cy="506899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/>
          <p:nvPr/>
        </p:nvCxnSpPr>
        <p:spPr>
          <a:xfrm>
            <a:off x="10080591" y="911561"/>
            <a:ext cx="0" cy="575077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/>
          <p:cNvCxnSpPr/>
          <p:nvPr/>
        </p:nvCxnSpPr>
        <p:spPr>
          <a:xfrm>
            <a:off x="8988824" y="2981855"/>
            <a:ext cx="0" cy="1262043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/>
          <p:cNvCxnSpPr/>
          <p:nvPr/>
        </p:nvCxnSpPr>
        <p:spPr>
          <a:xfrm>
            <a:off x="6791416" y="3502238"/>
            <a:ext cx="630315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r Verbinder 125"/>
          <p:cNvCxnSpPr/>
          <p:nvPr/>
        </p:nvCxnSpPr>
        <p:spPr>
          <a:xfrm>
            <a:off x="9715130" y="4312491"/>
            <a:ext cx="0" cy="587982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28"/>
          <p:cNvCxnSpPr/>
          <p:nvPr/>
        </p:nvCxnSpPr>
        <p:spPr>
          <a:xfrm>
            <a:off x="9694416" y="4344069"/>
            <a:ext cx="474216" cy="1080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/>
          <p:cNvCxnSpPr/>
          <p:nvPr/>
        </p:nvCxnSpPr>
        <p:spPr>
          <a:xfrm>
            <a:off x="10174734" y="3115353"/>
            <a:ext cx="0" cy="1262043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/>
          <p:cNvCxnSpPr/>
          <p:nvPr/>
        </p:nvCxnSpPr>
        <p:spPr>
          <a:xfrm flipH="1">
            <a:off x="9516862" y="2485750"/>
            <a:ext cx="11282" cy="1260627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/>
          <p:cNvCxnSpPr/>
          <p:nvPr/>
        </p:nvCxnSpPr>
        <p:spPr>
          <a:xfrm>
            <a:off x="8988824" y="3716779"/>
            <a:ext cx="528038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/>
          <p:cNvCxnSpPr/>
          <p:nvPr/>
        </p:nvCxnSpPr>
        <p:spPr>
          <a:xfrm>
            <a:off x="2379216" y="656948"/>
            <a:ext cx="0" cy="592583"/>
          </a:xfrm>
          <a:prstGeom prst="line">
            <a:avLst/>
          </a:prstGeom>
          <a:ln w="381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/>
          <p:cNvCxnSpPr/>
          <p:nvPr/>
        </p:nvCxnSpPr>
        <p:spPr>
          <a:xfrm>
            <a:off x="4111842" y="1942850"/>
            <a:ext cx="0" cy="3081911"/>
          </a:xfrm>
          <a:prstGeom prst="line">
            <a:avLst/>
          </a:prstGeom>
          <a:ln w="381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r Verbinder 140"/>
          <p:cNvCxnSpPr/>
          <p:nvPr/>
        </p:nvCxnSpPr>
        <p:spPr>
          <a:xfrm>
            <a:off x="1705992" y="1199099"/>
            <a:ext cx="0" cy="743751"/>
          </a:xfrm>
          <a:prstGeom prst="line">
            <a:avLst/>
          </a:prstGeom>
          <a:ln w="381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/>
          <p:cNvCxnSpPr/>
          <p:nvPr/>
        </p:nvCxnSpPr>
        <p:spPr>
          <a:xfrm flipV="1">
            <a:off x="1746586" y="1914251"/>
            <a:ext cx="2405850" cy="20462"/>
          </a:xfrm>
          <a:prstGeom prst="line">
            <a:avLst/>
          </a:prstGeom>
          <a:ln w="381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/>
          <p:cNvCxnSpPr/>
          <p:nvPr/>
        </p:nvCxnSpPr>
        <p:spPr>
          <a:xfrm flipV="1">
            <a:off x="1680279" y="1229216"/>
            <a:ext cx="698937" cy="5945"/>
          </a:xfrm>
          <a:prstGeom prst="line">
            <a:avLst/>
          </a:prstGeom>
          <a:ln w="381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feld 149"/>
          <p:cNvSpPr txBox="1"/>
          <p:nvPr/>
        </p:nvSpPr>
        <p:spPr>
          <a:xfrm>
            <a:off x="2228428" y="258867"/>
            <a:ext cx="42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6"/>
                </a:solidFill>
              </a:rPr>
              <a:t>A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51" name="Textfeld 150"/>
          <p:cNvSpPr txBox="1"/>
          <p:nvPr/>
        </p:nvSpPr>
        <p:spPr>
          <a:xfrm>
            <a:off x="3966648" y="5041776"/>
            <a:ext cx="42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6"/>
                </a:solidFill>
              </a:rPr>
              <a:t>B</a:t>
            </a:r>
            <a:endParaRPr lang="de-DE" dirty="0">
              <a:solidFill>
                <a:schemeClr val="accent6"/>
              </a:solidFill>
            </a:endParaRPr>
          </a:p>
        </p:txBody>
      </p:sp>
      <p:cxnSp>
        <p:nvCxnSpPr>
          <p:cNvPr id="152" name="Gerader Verbinder 151"/>
          <p:cNvCxnSpPr/>
          <p:nvPr/>
        </p:nvCxnSpPr>
        <p:spPr>
          <a:xfrm flipH="1">
            <a:off x="9694416" y="706240"/>
            <a:ext cx="5918" cy="912646"/>
          </a:xfrm>
          <a:prstGeom prst="line">
            <a:avLst/>
          </a:prstGeom>
          <a:ln w="381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/>
          <p:cNvCxnSpPr/>
          <p:nvPr/>
        </p:nvCxnSpPr>
        <p:spPr>
          <a:xfrm>
            <a:off x="10425529" y="1618886"/>
            <a:ext cx="0" cy="1213086"/>
          </a:xfrm>
          <a:prstGeom prst="line">
            <a:avLst/>
          </a:prstGeom>
          <a:ln w="381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/>
          <p:cNvCxnSpPr/>
          <p:nvPr/>
        </p:nvCxnSpPr>
        <p:spPr>
          <a:xfrm>
            <a:off x="9848297" y="2771535"/>
            <a:ext cx="0" cy="1354729"/>
          </a:xfrm>
          <a:prstGeom prst="line">
            <a:avLst/>
          </a:prstGeom>
          <a:ln w="381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r Verbinder 157"/>
          <p:cNvCxnSpPr/>
          <p:nvPr/>
        </p:nvCxnSpPr>
        <p:spPr>
          <a:xfrm flipH="1">
            <a:off x="9381128" y="4135807"/>
            <a:ext cx="4048" cy="905969"/>
          </a:xfrm>
          <a:prstGeom prst="line">
            <a:avLst/>
          </a:prstGeom>
          <a:ln w="381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/>
          <p:cNvCxnSpPr/>
          <p:nvPr/>
        </p:nvCxnSpPr>
        <p:spPr>
          <a:xfrm>
            <a:off x="9353778" y="4116778"/>
            <a:ext cx="512453" cy="8850"/>
          </a:xfrm>
          <a:prstGeom prst="line">
            <a:avLst/>
          </a:prstGeom>
          <a:ln w="381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r Verbinder 166"/>
          <p:cNvCxnSpPr/>
          <p:nvPr/>
        </p:nvCxnSpPr>
        <p:spPr>
          <a:xfrm>
            <a:off x="9826030" y="2786753"/>
            <a:ext cx="587661" cy="2057"/>
          </a:xfrm>
          <a:prstGeom prst="line">
            <a:avLst/>
          </a:prstGeom>
          <a:ln w="381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r Verbinder 170"/>
          <p:cNvCxnSpPr/>
          <p:nvPr/>
        </p:nvCxnSpPr>
        <p:spPr>
          <a:xfrm>
            <a:off x="9733498" y="1618886"/>
            <a:ext cx="710953" cy="0"/>
          </a:xfrm>
          <a:prstGeom prst="line">
            <a:avLst/>
          </a:prstGeom>
          <a:ln w="381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feld 174"/>
          <p:cNvSpPr txBox="1"/>
          <p:nvPr/>
        </p:nvSpPr>
        <p:spPr>
          <a:xfrm>
            <a:off x="9528144" y="344379"/>
            <a:ext cx="42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6"/>
                </a:solidFill>
              </a:rPr>
              <a:t>A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76" name="Textfeld 175"/>
          <p:cNvSpPr txBox="1"/>
          <p:nvPr/>
        </p:nvSpPr>
        <p:spPr>
          <a:xfrm>
            <a:off x="9251363" y="5105400"/>
            <a:ext cx="42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6"/>
                </a:solidFill>
              </a:rPr>
              <a:t>B</a:t>
            </a:r>
            <a:endParaRPr lang="de-DE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73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Evaluierung: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Vergleich von </a:t>
            </a:r>
            <a:r>
              <a:rPr lang="de-DE" dirty="0" err="1" smtClean="0"/>
              <a:t>Phobikern</a:t>
            </a:r>
            <a:r>
              <a:rPr lang="de-DE" dirty="0" smtClean="0"/>
              <a:t> und Kontrollpersonen</a:t>
            </a:r>
          </a:p>
          <a:p>
            <a:r>
              <a:rPr lang="de-DE" dirty="0" smtClean="0"/>
              <a:t>Vergleich von Leistung einer VP bei unterschiedlichen Schwierigkeitsgraden</a:t>
            </a:r>
          </a:p>
          <a:p>
            <a:r>
              <a:rPr lang="de-DE" dirty="0" smtClean="0"/>
              <a:t>Vergleich von Leistung einer VP bei unterschiedlichen Stimuli-Bedingungen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669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Experiment 3: Einfluss (</a:t>
            </a:r>
            <a:r>
              <a:rPr lang="de-DE" dirty="0" err="1" smtClean="0"/>
              <a:t>ir</a:t>
            </a:r>
            <a:r>
              <a:rPr lang="de-DE" dirty="0" smtClean="0"/>
              <a:t>-)relevanter Infos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Aufbau vgl. Experiment 1 schwierigstes Labyrinth</a:t>
            </a:r>
          </a:p>
          <a:p>
            <a:pPr lvl="1"/>
            <a:r>
              <a:rPr lang="de-DE" dirty="0" smtClean="0"/>
              <a:t>3 aufeinanderfolgende Labyrinthe mit Objekt, Feuer bzw. Spinne</a:t>
            </a:r>
          </a:p>
          <a:p>
            <a:pPr lvl="1"/>
            <a:r>
              <a:rPr lang="de-DE" dirty="0" smtClean="0"/>
              <a:t>Zusätzlich Feueralarm, Notausgangschild, </a:t>
            </a:r>
            <a:r>
              <a:rPr lang="de-DE" dirty="0" err="1" smtClean="0"/>
              <a:t>Distraktorschild</a:t>
            </a:r>
            <a:r>
              <a:rPr lang="de-DE" dirty="0" smtClean="0"/>
              <a:t> (z.B. „WC“ oder „Büro“)</a:t>
            </a:r>
            <a:endParaRPr lang="de-DE" dirty="0"/>
          </a:p>
          <a:p>
            <a:r>
              <a:rPr lang="de-DE" dirty="0" smtClean="0"/>
              <a:t>Bedingungen:</a:t>
            </a:r>
          </a:p>
          <a:p>
            <a:pPr lvl="1"/>
            <a:r>
              <a:rPr lang="de-DE" dirty="0" smtClean="0"/>
              <a:t>1: keine Notfallschilder, keine </a:t>
            </a:r>
            <a:r>
              <a:rPr lang="de-DE" dirty="0" err="1" smtClean="0"/>
              <a:t>Distraktoren</a:t>
            </a:r>
            <a:r>
              <a:rPr lang="de-DE" dirty="0" smtClean="0"/>
              <a:t>, kein Feueralarm (Kontrollbedingung)</a:t>
            </a:r>
          </a:p>
          <a:p>
            <a:pPr lvl="1"/>
            <a:r>
              <a:rPr lang="de-DE" dirty="0" smtClean="0"/>
              <a:t>2: Notfallschilder, keine </a:t>
            </a:r>
            <a:r>
              <a:rPr lang="de-DE" dirty="0" err="1" smtClean="0"/>
              <a:t>Distraktoren</a:t>
            </a:r>
            <a:r>
              <a:rPr lang="de-DE" dirty="0" smtClean="0"/>
              <a:t>, kein Feueralarm</a:t>
            </a:r>
          </a:p>
          <a:p>
            <a:pPr lvl="1"/>
            <a:r>
              <a:rPr lang="de-DE" dirty="0" smtClean="0"/>
              <a:t>3: Notfallschilder, </a:t>
            </a:r>
            <a:r>
              <a:rPr lang="de-DE" dirty="0" err="1" smtClean="0"/>
              <a:t>Distraktoren</a:t>
            </a:r>
            <a:r>
              <a:rPr lang="de-DE" dirty="0" smtClean="0"/>
              <a:t>, kein Feueralarm</a:t>
            </a:r>
          </a:p>
          <a:p>
            <a:pPr lvl="1"/>
            <a:r>
              <a:rPr lang="de-DE" dirty="0" smtClean="0"/>
              <a:t>4: Notfallschilder, keine </a:t>
            </a:r>
            <a:r>
              <a:rPr lang="de-DE" dirty="0" err="1" smtClean="0"/>
              <a:t>Distraktoren</a:t>
            </a:r>
            <a:r>
              <a:rPr lang="de-DE" dirty="0" smtClean="0"/>
              <a:t>, Feueralarm</a:t>
            </a:r>
          </a:p>
          <a:p>
            <a:pPr lvl="1"/>
            <a:r>
              <a:rPr lang="de-DE" dirty="0" smtClean="0"/>
              <a:t>5: Notfallschilder, </a:t>
            </a:r>
            <a:r>
              <a:rPr lang="de-DE" dirty="0" err="1" smtClean="0"/>
              <a:t>Distraktoren</a:t>
            </a:r>
            <a:r>
              <a:rPr lang="de-DE" dirty="0" smtClean="0"/>
              <a:t>, Feueralarm</a:t>
            </a:r>
          </a:p>
          <a:p>
            <a:r>
              <a:rPr lang="de-DE" dirty="0" err="1" smtClean="0"/>
              <a:t>Phobiker</a:t>
            </a:r>
            <a:r>
              <a:rPr lang="de-DE" dirty="0" smtClean="0"/>
              <a:t> vs. Nicht-</a:t>
            </a:r>
            <a:r>
              <a:rPr lang="de-DE" dirty="0" err="1" smtClean="0"/>
              <a:t>Phobiker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10 „Fälle“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6633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</Words>
  <Application>Microsoft Office PowerPoint</Application>
  <PresentationFormat>Benutzerdefiniert</PresentationFormat>
  <Paragraphs>110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Office Theme</vt:lpstr>
      <vt:lpstr>Studie zur Evakuierung</vt:lpstr>
      <vt:lpstr>Gliederung Experiment</vt:lpstr>
      <vt:lpstr>Fragebögen</vt:lpstr>
      <vt:lpstr>Verkabelung und Instruktion</vt:lpstr>
      <vt:lpstr>Training in VR mit Messung Baseline</vt:lpstr>
      <vt:lpstr>Experiment 1</vt:lpstr>
      <vt:lpstr>PowerPoint-Präsentation</vt:lpstr>
      <vt:lpstr>Evaluierung:</vt:lpstr>
      <vt:lpstr>Experiment 3: Einfluss (ir-)relevanter Infos</vt:lpstr>
      <vt:lpstr>Experiment 3: Einfluss (ir-)relevanter Infos</vt:lpstr>
      <vt:lpstr>Kontrollfragen</vt:lpstr>
      <vt:lpstr>PowerPoint-Präsentation</vt:lpstr>
      <vt:lpstr>Technische Umsetzung</vt:lpstr>
      <vt:lpstr>Planung der Sprints</vt:lpstr>
      <vt:lpstr>Sprint I: Derzeitiger Stand</vt:lpstr>
      <vt:lpstr>Sprint I: Derzeitiger Stand</vt:lpstr>
      <vt:lpstr>Sprint I: Derzeitiger Stand</vt:lpstr>
      <vt:lpstr>Sprint I: Aufgetretene Probleme</vt:lpstr>
      <vt:lpstr>Geplant für Sprint II</vt:lpstr>
      <vt:lpstr>Geplant für Sprint III</vt:lpstr>
      <vt:lpstr>Stretch Goals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kls51845</dc:creator>
  <cp:lastModifiedBy>Philip Braun</cp:lastModifiedBy>
  <cp:revision>16</cp:revision>
  <dcterms:created xsi:type="dcterms:W3CDTF">2015-11-19T15:12:24Z</dcterms:created>
  <dcterms:modified xsi:type="dcterms:W3CDTF">2015-11-24T10:41:27Z</dcterms:modified>
</cp:coreProperties>
</file>