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0" r:id="rId4"/>
  </p:sldMasterIdLst>
  <p:sldIdLst>
    <p:sldId id="414" r:id="rId5"/>
    <p:sldId id="425" r:id="rId6"/>
    <p:sldId id="283" r:id="rId7"/>
    <p:sldId id="284" r:id="rId8"/>
    <p:sldId id="258" r:id="rId9"/>
    <p:sldId id="286" r:id="rId10"/>
    <p:sldId id="259" r:id="rId11"/>
    <p:sldId id="261" r:id="rId12"/>
    <p:sldId id="260" r:id="rId13"/>
    <p:sldId id="292" r:id="rId14"/>
    <p:sldId id="262" r:id="rId15"/>
    <p:sldId id="265" r:id="rId16"/>
    <p:sldId id="264" r:id="rId17"/>
    <p:sldId id="287" r:id="rId18"/>
    <p:sldId id="267" r:id="rId19"/>
    <p:sldId id="266" r:id="rId20"/>
    <p:sldId id="268" r:id="rId21"/>
    <p:sldId id="293" r:id="rId22"/>
    <p:sldId id="269" r:id="rId23"/>
    <p:sldId id="288" r:id="rId24"/>
    <p:sldId id="271" r:id="rId25"/>
    <p:sldId id="272" r:id="rId26"/>
    <p:sldId id="289" r:id="rId27"/>
    <p:sldId id="273" r:id="rId28"/>
    <p:sldId id="274" r:id="rId29"/>
    <p:sldId id="275" r:id="rId30"/>
    <p:sldId id="290" r:id="rId31"/>
    <p:sldId id="281" r:id="rId32"/>
    <p:sldId id="282" r:id="rId33"/>
    <p:sldId id="278" r:id="rId34"/>
    <p:sldId id="291" r:id="rId35"/>
    <p:sldId id="279" r:id="rId36"/>
    <p:sldId id="285" r:id="rId37"/>
    <p:sldId id="427" r:id="rId38"/>
    <p:sldId id="426" r:id="rId39"/>
    <p:sldId id="428" r:id="rId40"/>
    <p:sldId id="437" r:id="rId41"/>
    <p:sldId id="445" r:id="rId42"/>
    <p:sldId id="446" r:id="rId43"/>
    <p:sldId id="447" r:id="rId44"/>
    <p:sldId id="448" r:id="rId45"/>
    <p:sldId id="449" r:id="rId46"/>
    <p:sldId id="438" r:id="rId47"/>
    <p:sldId id="450" r:id="rId48"/>
    <p:sldId id="451" r:id="rId49"/>
    <p:sldId id="452" r:id="rId50"/>
    <p:sldId id="453" r:id="rId51"/>
    <p:sldId id="454" r:id="rId52"/>
    <p:sldId id="429" r:id="rId53"/>
    <p:sldId id="430" r:id="rId54"/>
    <p:sldId id="431" r:id="rId55"/>
    <p:sldId id="432" r:id="rId56"/>
    <p:sldId id="433" r:id="rId57"/>
    <p:sldId id="434" r:id="rId58"/>
    <p:sldId id="435" r:id="rId59"/>
    <p:sldId id="436" r:id="rId60"/>
    <p:sldId id="257" r:id="rId61"/>
    <p:sldId id="440" r:id="rId62"/>
    <p:sldId id="441" r:id="rId63"/>
    <p:sldId id="442" r:id="rId64"/>
    <p:sldId id="443" r:id="rId65"/>
    <p:sldId id="444" r:id="rId66"/>
    <p:sldId id="420"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Μεσαίο στυλ 4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Μεσαίο στυλ 1 - Έμφαση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Μεσαίο στυλ 2 - Έμφαση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Φωτεινό στυλ 1 - Έμφαση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90" d="100"/>
          <a:sy n="90" d="100"/>
        </p:scale>
        <p:origin x="2460" y="18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04FEF-54A9-433A-946C-93541B919B2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2A77B28-4091-4306-99D3-C567E0FCF4EC}">
      <dgm:prSet/>
      <dgm:spPr/>
      <dgm:t>
        <a:bodyPr/>
        <a:lstStyle/>
        <a:p>
          <a:r>
            <a:rPr lang="en-US"/>
            <a:t>In rehabilitation, clinical endpoints provide vital benchmarks to assess the progress and effectiveness of treatment plans.</a:t>
          </a:r>
        </a:p>
      </dgm:t>
    </dgm:pt>
    <dgm:pt modelId="{8522ADE0-2090-4C04-8019-6C4690F004C8}" type="parTrans" cxnId="{793C99B9-585B-4841-A387-0639291BEB08}">
      <dgm:prSet/>
      <dgm:spPr/>
      <dgm:t>
        <a:bodyPr/>
        <a:lstStyle/>
        <a:p>
          <a:endParaRPr lang="en-US"/>
        </a:p>
      </dgm:t>
    </dgm:pt>
    <dgm:pt modelId="{CB8E42DD-081D-4054-99AB-322AB6386663}" type="sibTrans" cxnId="{793C99B9-585B-4841-A387-0639291BEB08}">
      <dgm:prSet/>
      <dgm:spPr/>
      <dgm:t>
        <a:bodyPr/>
        <a:lstStyle/>
        <a:p>
          <a:endParaRPr lang="en-US"/>
        </a:p>
      </dgm:t>
    </dgm:pt>
    <dgm:pt modelId="{54667B02-61C9-4BCE-9067-D17D611BE391}">
      <dgm:prSet/>
      <dgm:spPr/>
      <dgm:t>
        <a:bodyPr/>
        <a:lstStyle/>
        <a:p>
          <a:r>
            <a:rPr lang="en-US"/>
            <a:t>These endpoints help in objectively measuring how patients respond to therapy, guiding clinicians in optimizing care strategies.</a:t>
          </a:r>
        </a:p>
      </dgm:t>
    </dgm:pt>
    <dgm:pt modelId="{9EEF89BB-7384-440D-A46A-23C2CCC42EDA}" type="parTrans" cxnId="{0DC27F49-11F6-4462-AFDF-0DF65941B430}">
      <dgm:prSet/>
      <dgm:spPr/>
      <dgm:t>
        <a:bodyPr/>
        <a:lstStyle/>
        <a:p>
          <a:endParaRPr lang="en-US"/>
        </a:p>
      </dgm:t>
    </dgm:pt>
    <dgm:pt modelId="{A429C62E-7D71-4601-B76E-BAAD2FCF6F24}" type="sibTrans" cxnId="{0DC27F49-11F6-4462-AFDF-0DF65941B430}">
      <dgm:prSet/>
      <dgm:spPr/>
      <dgm:t>
        <a:bodyPr/>
        <a:lstStyle/>
        <a:p>
          <a:endParaRPr lang="en-US"/>
        </a:p>
      </dgm:t>
    </dgm:pt>
    <dgm:pt modelId="{43A25062-4120-4DDD-87AA-E78EFB2C13B9}">
      <dgm:prSet/>
      <dgm:spPr/>
      <dgm:t>
        <a:bodyPr/>
        <a:lstStyle/>
        <a:p>
          <a:r>
            <a:rPr lang="en-US"/>
            <a:t>Endpoint 1 - Risk of Falls</a:t>
          </a:r>
        </a:p>
      </dgm:t>
    </dgm:pt>
    <dgm:pt modelId="{F1D30071-2E8F-4AD5-9DB2-DAC63A4E7226}" type="parTrans" cxnId="{185E7B8D-EA53-46EC-9BF0-632A161B1741}">
      <dgm:prSet/>
      <dgm:spPr/>
      <dgm:t>
        <a:bodyPr/>
        <a:lstStyle/>
        <a:p>
          <a:endParaRPr lang="en-US"/>
        </a:p>
      </dgm:t>
    </dgm:pt>
    <dgm:pt modelId="{3ECD04F7-3066-496A-ADEE-18AE5151618A}" type="sibTrans" cxnId="{185E7B8D-EA53-46EC-9BF0-632A161B1741}">
      <dgm:prSet/>
      <dgm:spPr/>
      <dgm:t>
        <a:bodyPr/>
        <a:lstStyle/>
        <a:p>
          <a:endParaRPr lang="en-US"/>
        </a:p>
      </dgm:t>
    </dgm:pt>
    <dgm:pt modelId="{42C77334-500E-4F10-B811-4568EC76A5AA}">
      <dgm:prSet/>
      <dgm:spPr/>
      <dgm:t>
        <a:bodyPr/>
        <a:lstStyle/>
        <a:p>
          <a:r>
            <a:rPr lang="en-US"/>
            <a:t>A primary concern in rehabilitation, especially for the elderly and those recovering from injuries.</a:t>
          </a:r>
        </a:p>
      </dgm:t>
    </dgm:pt>
    <dgm:pt modelId="{EC3F87A3-F690-4378-B4FC-4DE1F4ABE8D4}" type="parTrans" cxnId="{3285ABB6-0922-4464-964E-4AA2972A5BD9}">
      <dgm:prSet/>
      <dgm:spPr/>
      <dgm:t>
        <a:bodyPr/>
        <a:lstStyle/>
        <a:p>
          <a:endParaRPr lang="en-US"/>
        </a:p>
      </dgm:t>
    </dgm:pt>
    <dgm:pt modelId="{FA3E5DF0-EACD-4516-A081-CF335781AEE8}" type="sibTrans" cxnId="{3285ABB6-0922-4464-964E-4AA2972A5BD9}">
      <dgm:prSet/>
      <dgm:spPr/>
      <dgm:t>
        <a:bodyPr/>
        <a:lstStyle/>
        <a:p>
          <a:endParaRPr lang="en-US"/>
        </a:p>
      </dgm:t>
    </dgm:pt>
    <dgm:pt modelId="{455A50E1-127E-4B89-A680-7C63C20AB2ED}">
      <dgm:prSet/>
      <dgm:spPr/>
      <dgm:t>
        <a:bodyPr/>
        <a:lstStyle/>
        <a:p>
          <a:r>
            <a:rPr lang="en-US"/>
            <a:t>We assess the risk of falls using measures like balance, gait functionality, and mobility confidence.</a:t>
          </a:r>
        </a:p>
      </dgm:t>
    </dgm:pt>
    <dgm:pt modelId="{EFFAADEF-A3E1-47DC-B11A-BD098E8DF578}" type="parTrans" cxnId="{DEF45381-F8BA-43A4-8E74-9F4480EDB86D}">
      <dgm:prSet/>
      <dgm:spPr/>
      <dgm:t>
        <a:bodyPr/>
        <a:lstStyle/>
        <a:p>
          <a:endParaRPr lang="en-US"/>
        </a:p>
      </dgm:t>
    </dgm:pt>
    <dgm:pt modelId="{DED4503E-54AD-426C-9B09-B60CAEB32AC1}" type="sibTrans" cxnId="{DEF45381-F8BA-43A4-8E74-9F4480EDB86D}">
      <dgm:prSet/>
      <dgm:spPr/>
      <dgm:t>
        <a:bodyPr/>
        <a:lstStyle/>
        <a:p>
          <a:endParaRPr lang="en-US"/>
        </a:p>
      </dgm:t>
    </dgm:pt>
    <dgm:pt modelId="{44098AA6-9EBE-4CF7-B84B-D25EFBA58FB7}">
      <dgm:prSet/>
      <dgm:spPr/>
      <dgm:t>
        <a:bodyPr/>
        <a:lstStyle/>
        <a:p>
          <a:r>
            <a:rPr lang="en-US" dirty="0"/>
            <a:t>Key Metrics: </a:t>
          </a:r>
          <a:r>
            <a:rPr lang="en-US" b="1" dirty="0" err="1"/>
            <a:t>DIF_Minibest_Total</a:t>
          </a:r>
          <a:r>
            <a:rPr lang="en-US" b="1" dirty="0"/>
            <a:t>, </a:t>
          </a:r>
          <a:r>
            <a:rPr lang="en-US" b="1" dirty="0" err="1"/>
            <a:t>DIF_FGA_Total</a:t>
          </a:r>
          <a:r>
            <a:rPr lang="en-US" b="1" dirty="0"/>
            <a:t>, </a:t>
          </a:r>
          <a:r>
            <a:rPr lang="en-US" b="1" dirty="0" err="1"/>
            <a:t>DIF_ABC_Total</a:t>
          </a:r>
          <a:r>
            <a:rPr lang="en-US" b="1" dirty="0"/>
            <a:t>, DIF_5q5d_Mob.</a:t>
          </a:r>
        </a:p>
      </dgm:t>
    </dgm:pt>
    <dgm:pt modelId="{8A59ED5A-AD8A-49B9-9CC0-CABEC83D6644}" type="parTrans" cxnId="{34E37B5A-876E-424B-8A45-1A6A84AC0249}">
      <dgm:prSet/>
      <dgm:spPr/>
      <dgm:t>
        <a:bodyPr/>
        <a:lstStyle/>
        <a:p>
          <a:endParaRPr lang="en-US"/>
        </a:p>
      </dgm:t>
    </dgm:pt>
    <dgm:pt modelId="{02B85D21-D1D3-4387-A64A-5FEC4473C579}" type="sibTrans" cxnId="{34E37B5A-876E-424B-8A45-1A6A84AC0249}">
      <dgm:prSet/>
      <dgm:spPr/>
      <dgm:t>
        <a:bodyPr/>
        <a:lstStyle/>
        <a:p>
          <a:endParaRPr lang="en-US"/>
        </a:p>
      </dgm:t>
    </dgm:pt>
    <dgm:pt modelId="{39207B4D-3E39-445F-80A4-43F5474D7CD6}">
      <dgm:prSet/>
      <dgm:spPr/>
      <dgm:t>
        <a:bodyPr/>
        <a:lstStyle/>
        <a:p>
          <a:r>
            <a:rPr lang="en-US"/>
            <a:t>Endpoint 2 - Treatment Effectiveness</a:t>
          </a:r>
        </a:p>
      </dgm:t>
    </dgm:pt>
    <dgm:pt modelId="{3BC39B04-54BD-4A01-8C94-8CF3CBCEAF95}" type="parTrans" cxnId="{AA8F37DA-C525-4A84-8495-E7EC90668727}">
      <dgm:prSet/>
      <dgm:spPr/>
      <dgm:t>
        <a:bodyPr/>
        <a:lstStyle/>
        <a:p>
          <a:endParaRPr lang="en-US"/>
        </a:p>
      </dgm:t>
    </dgm:pt>
    <dgm:pt modelId="{3D3D974A-C601-4E69-83AF-89F267A10B42}" type="sibTrans" cxnId="{AA8F37DA-C525-4A84-8495-E7EC90668727}">
      <dgm:prSet/>
      <dgm:spPr/>
      <dgm:t>
        <a:bodyPr/>
        <a:lstStyle/>
        <a:p>
          <a:endParaRPr lang="en-US"/>
        </a:p>
      </dgm:t>
    </dgm:pt>
    <dgm:pt modelId="{D343BD6C-2922-4E3A-AB3F-52443DEA7EDD}">
      <dgm:prSet/>
      <dgm:spPr/>
      <dgm:t>
        <a:bodyPr/>
        <a:lstStyle/>
        <a:p>
          <a:r>
            <a:rPr lang="en-US"/>
            <a:t>This endpoint evaluates the overall success of the rehabilitation program in improving patient health and functionality.</a:t>
          </a:r>
        </a:p>
      </dgm:t>
    </dgm:pt>
    <dgm:pt modelId="{78A77450-EBE2-47F9-B569-DFD2F0EF1587}" type="parTrans" cxnId="{73153B89-F492-441D-87E6-972B03D095A8}">
      <dgm:prSet/>
      <dgm:spPr/>
      <dgm:t>
        <a:bodyPr/>
        <a:lstStyle/>
        <a:p>
          <a:endParaRPr lang="en-US"/>
        </a:p>
      </dgm:t>
    </dgm:pt>
    <dgm:pt modelId="{D06715BB-34D3-43FF-93E4-80FAE4722292}" type="sibTrans" cxnId="{73153B89-F492-441D-87E6-972B03D095A8}">
      <dgm:prSet/>
      <dgm:spPr/>
      <dgm:t>
        <a:bodyPr/>
        <a:lstStyle/>
        <a:p>
          <a:endParaRPr lang="en-US"/>
        </a:p>
      </dgm:t>
    </dgm:pt>
    <dgm:pt modelId="{579B9062-362A-4748-9AC7-7ACC5D3BB5C4}">
      <dgm:prSet/>
      <dgm:spPr/>
      <dgm:t>
        <a:bodyPr/>
        <a:lstStyle/>
        <a:p>
          <a:r>
            <a:rPr lang="en-US" dirty="0"/>
            <a:t>It includes cognitive, physical, and daily activity measures to provide a comprehensive view.</a:t>
          </a:r>
        </a:p>
      </dgm:t>
    </dgm:pt>
    <dgm:pt modelId="{72D811F9-ABB8-4BE3-98B2-980D6B18EC64}" type="parTrans" cxnId="{58656233-5075-4703-8070-3FFFF1066600}">
      <dgm:prSet/>
      <dgm:spPr/>
      <dgm:t>
        <a:bodyPr/>
        <a:lstStyle/>
        <a:p>
          <a:endParaRPr lang="en-US"/>
        </a:p>
      </dgm:t>
    </dgm:pt>
    <dgm:pt modelId="{5710131C-6196-401F-8E96-5C9F343A9685}" type="sibTrans" cxnId="{58656233-5075-4703-8070-3FFFF1066600}">
      <dgm:prSet/>
      <dgm:spPr/>
      <dgm:t>
        <a:bodyPr/>
        <a:lstStyle/>
        <a:p>
          <a:endParaRPr lang="en-US"/>
        </a:p>
      </dgm:t>
    </dgm:pt>
    <dgm:pt modelId="{BA4261B1-30F2-45D3-A5F8-145F5ADE3DA2}">
      <dgm:prSet/>
      <dgm:spPr/>
      <dgm:t>
        <a:bodyPr/>
        <a:lstStyle/>
        <a:p>
          <a:r>
            <a:rPr lang="en-US" dirty="0"/>
            <a:t>Key Metrics: </a:t>
          </a:r>
          <a:r>
            <a:rPr lang="en-US" b="1" dirty="0" err="1"/>
            <a:t>DIF_MoCA_Total</a:t>
          </a:r>
          <a:r>
            <a:rPr lang="en-US" b="1" dirty="0"/>
            <a:t>, </a:t>
          </a:r>
          <a:r>
            <a:rPr lang="en-US" b="1" dirty="0" err="1"/>
            <a:t>DIF_Whodas_Total</a:t>
          </a:r>
          <a:r>
            <a:rPr lang="en-US" b="1" dirty="0"/>
            <a:t>, </a:t>
          </a:r>
          <a:r>
            <a:rPr lang="en-US" b="1" dirty="0" err="1"/>
            <a:t>DIF_Whodas_Standardized</a:t>
          </a:r>
          <a:r>
            <a:rPr lang="en-US" b="1" dirty="0"/>
            <a:t>, and more.</a:t>
          </a:r>
        </a:p>
      </dgm:t>
    </dgm:pt>
    <dgm:pt modelId="{7B4509F6-AFB5-4DD4-88C4-BB5B1FB441BF}" type="parTrans" cxnId="{6F6A5EC9-DCBA-4905-9FAE-ACEFE283E35D}">
      <dgm:prSet/>
      <dgm:spPr/>
      <dgm:t>
        <a:bodyPr/>
        <a:lstStyle/>
        <a:p>
          <a:endParaRPr lang="en-US"/>
        </a:p>
      </dgm:t>
    </dgm:pt>
    <dgm:pt modelId="{3811022E-5E67-4AD4-9F8E-5A083D68346E}" type="sibTrans" cxnId="{6F6A5EC9-DCBA-4905-9FAE-ACEFE283E35D}">
      <dgm:prSet/>
      <dgm:spPr/>
      <dgm:t>
        <a:bodyPr/>
        <a:lstStyle/>
        <a:p>
          <a:endParaRPr lang="en-US"/>
        </a:p>
      </dgm:t>
    </dgm:pt>
    <dgm:pt modelId="{B65EBD38-51E7-4294-B25B-2A134A8140EE}">
      <dgm:prSet/>
      <dgm:spPr/>
      <dgm:t>
        <a:bodyPr/>
        <a:lstStyle/>
        <a:p>
          <a:r>
            <a:rPr lang="en-US"/>
            <a:t>Endpoint 3 - Side Effects / Adverse Events</a:t>
          </a:r>
        </a:p>
      </dgm:t>
    </dgm:pt>
    <dgm:pt modelId="{AF1BCD52-A195-4966-A77A-3772FA46645B}" type="parTrans" cxnId="{C4E40EDC-5E5E-4DD2-8E1E-834C44AA905B}">
      <dgm:prSet/>
      <dgm:spPr/>
      <dgm:t>
        <a:bodyPr/>
        <a:lstStyle/>
        <a:p>
          <a:endParaRPr lang="en-US"/>
        </a:p>
      </dgm:t>
    </dgm:pt>
    <dgm:pt modelId="{F53773CD-506F-4628-A7A2-455CAE5E9292}" type="sibTrans" cxnId="{C4E40EDC-5E5E-4DD2-8E1E-834C44AA905B}">
      <dgm:prSet/>
      <dgm:spPr/>
      <dgm:t>
        <a:bodyPr/>
        <a:lstStyle/>
        <a:p>
          <a:endParaRPr lang="en-US"/>
        </a:p>
      </dgm:t>
    </dgm:pt>
    <dgm:pt modelId="{342AC2AD-71FB-48BD-9E3D-4666452F21F1}">
      <dgm:prSet/>
      <dgm:spPr/>
      <dgm:t>
        <a:bodyPr/>
        <a:lstStyle/>
        <a:p>
          <a:r>
            <a:rPr lang="en-US"/>
            <a:t>An essential aspect of patient safety, focusing on identifying and mitigating any negative outcomes from the treatment.</a:t>
          </a:r>
        </a:p>
      </dgm:t>
    </dgm:pt>
    <dgm:pt modelId="{FD3BDB33-7F7E-4224-A20B-2D5D2E84B12F}" type="parTrans" cxnId="{D6D3D7DB-1E19-453C-BD09-81A32150A06E}">
      <dgm:prSet/>
      <dgm:spPr/>
      <dgm:t>
        <a:bodyPr/>
        <a:lstStyle/>
        <a:p>
          <a:endParaRPr lang="en-US"/>
        </a:p>
      </dgm:t>
    </dgm:pt>
    <dgm:pt modelId="{A149433D-86BB-4CCE-8626-F53ADFF6134E}" type="sibTrans" cxnId="{D6D3D7DB-1E19-453C-BD09-81A32150A06E}">
      <dgm:prSet/>
      <dgm:spPr/>
      <dgm:t>
        <a:bodyPr/>
        <a:lstStyle/>
        <a:p>
          <a:endParaRPr lang="en-US"/>
        </a:p>
      </dgm:t>
    </dgm:pt>
    <dgm:pt modelId="{509C9BBC-F086-48C6-98B6-FCC381F18C71}">
      <dgm:prSet/>
      <dgm:spPr/>
      <dgm:t>
        <a:bodyPr/>
        <a:lstStyle/>
        <a:p>
          <a:r>
            <a:rPr lang="en-US" dirty="0"/>
            <a:t>We monitor aspects like pain and anxiety levels to preemptively address potential issues.</a:t>
          </a:r>
        </a:p>
      </dgm:t>
    </dgm:pt>
    <dgm:pt modelId="{730EBD93-A35F-4D77-8D3E-4504E25C332F}" type="parTrans" cxnId="{A647C9B3-8558-4053-8963-0E6F076DCF14}">
      <dgm:prSet/>
      <dgm:spPr/>
      <dgm:t>
        <a:bodyPr/>
        <a:lstStyle/>
        <a:p>
          <a:endParaRPr lang="en-US"/>
        </a:p>
      </dgm:t>
    </dgm:pt>
    <dgm:pt modelId="{54679E3F-0757-4DD9-BE4A-506E91024485}" type="sibTrans" cxnId="{A647C9B3-8558-4053-8963-0E6F076DCF14}">
      <dgm:prSet/>
      <dgm:spPr/>
      <dgm:t>
        <a:bodyPr/>
        <a:lstStyle/>
        <a:p>
          <a:endParaRPr lang="en-US"/>
        </a:p>
      </dgm:t>
    </dgm:pt>
    <dgm:pt modelId="{D1C9C13B-566C-46DE-A39E-87E7C1BF767A}">
      <dgm:prSet/>
      <dgm:spPr/>
      <dgm:t>
        <a:bodyPr/>
        <a:lstStyle/>
        <a:p>
          <a:r>
            <a:rPr lang="en-US" dirty="0"/>
            <a:t>Key Metrics: </a:t>
          </a:r>
          <a:r>
            <a:rPr lang="en-US" b="1" dirty="0"/>
            <a:t>DIF_5q5d_Pain, DIF_5q5d_Anxiety</a:t>
          </a:r>
        </a:p>
      </dgm:t>
    </dgm:pt>
    <dgm:pt modelId="{50FE48AB-B211-4660-9C5E-8470D6CE9131}" type="parTrans" cxnId="{FA779D56-41E2-40EE-A2D6-A67C580170B9}">
      <dgm:prSet/>
      <dgm:spPr/>
      <dgm:t>
        <a:bodyPr/>
        <a:lstStyle/>
        <a:p>
          <a:endParaRPr lang="en-US"/>
        </a:p>
      </dgm:t>
    </dgm:pt>
    <dgm:pt modelId="{DDF6754A-36AD-4ACF-A084-A317450DD78E}" type="sibTrans" cxnId="{FA779D56-41E2-40EE-A2D6-A67C580170B9}">
      <dgm:prSet/>
      <dgm:spPr/>
      <dgm:t>
        <a:bodyPr/>
        <a:lstStyle/>
        <a:p>
          <a:endParaRPr lang="en-US"/>
        </a:p>
      </dgm:t>
    </dgm:pt>
    <dgm:pt modelId="{EDFABBCF-E14A-42C7-AFF6-D3DE9B524C52}" type="pres">
      <dgm:prSet presAssocID="{23404FEF-54A9-433A-946C-93541B919B2F}" presName="linear" presStyleCnt="0">
        <dgm:presLayoutVars>
          <dgm:animLvl val="lvl"/>
          <dgm:resizeHandles val="exact"/>
        </dgm:presLayoutVars>
      </dgm:prSet>
      <dgm:spPr/>
    </dgm:pt>
    <dgm:pt modelId="{0872ECF0-6810-4F1B-B5FC-0440CE1FF7FF}" type="pres">
      <dgm:prSet presAssocID="{62A77B28-4091-4306-99D3-C567E0FCF4EC}" presName="parentText" presStyleLbl="node1" presStyleIdx="0" presStyleCnt="5">
        <dgm:presLayoutVars>
          <dgm:chMax val="0"/>
          <dgm:bulletEnabled val="1"/>
        </dgm:presLayoutVars>
      </dgm:prSet>
      <dgm:spPr/>
    </dgm:pt>
    <dgm:pt modelId="{D207918B-8721-4501-AAAF-6C8683BABF81}" type="pres">
      <dgm:prSet presAssocID="{CB8E42DD-081D-4054-99AB-322AB6386663}" presName="spacer" presStyleCnt="0"/>
      <dgm:spPr/>
    </dgm:pt>
    <dgm:pt modelId="{61DC1CC1-509B-4541-A127-53E557E49C0F}" type="pres">
      <dgm:prSet presAssocID="{54667B02-61C9-4BCE-9067-D17D611BE391}" presName="parentText" presStyleLbl="node1" presStyleIdx="1" presStyleCnt="5">
        <dgm:presLayoutVars>
          <dgm:chMax val="0"/>
          <dgm:bulletEnabled val="1"/>
        </dgm:presLayoutVars>
      </dgm:prSet>
      <dgm:spPr/>
    </dgm:pt>
    <dgm:pt modelId="{C4CBA54B-3507-4B2A-AA93-67B84521E6BF}" type="pres">
      <dgm:prSet presAssocID="{A429C62E-7D71-4601-B76E-BAAD2FCF6F24}" presName="spacer" presStyleCnt="0"/>
      <dgm:spPr/>
    </dgm:pt>
    <dgm:pt modelId="{3B08BBBC-34AB-4CE8-A80B-3E8809BC13FD}" type="pres">
      <dgm:prSet presAssocID="{43A25062-4120-4DDD-87AA-E78EFB2C13B9}" presName="parentText" presStyleLbl="node1" presStyleIdx="2" presStyleCnt="5">
        <dgm:presLayoutVars>
          <dgm:chMax val="0"/>
          <dgm:bulletEnabled val="1"/>
        </dgm:presLayoutVars>
      </dgm:prSet>
      <dgm:spPr/>
    </dgm:pt>
    <dgm:pt modelId="{2747E864-9C9F-45F2-85B3-F8FFEF1DF05B}" type="pres">
      <dgm:prSet presAssocID="{43A25062-4120-4DDD-87AA-E78EFB2C13B9}" presName="childText" presStyleLbl="revTx" presStyleIdx="0" presStyleCnt="3">
        <dgm:presLayoutVars>
          <dgm:bulletEnabled val="1"/>
        </dgm:presLayoutVars>
      </dgm:prSet>
      <dgm:spPr/>
    </dgm:pt>
    <dgm:pt modelId="{EEC76E06-A795-442E-B20A-66B9FD01A650}" type="pres">
      <dgm:prSet presAssocID="{39207B4D-3E39-445F-80A4-43F5474D7CD6}" presName="parentText" presStyleLbl="node1" presStyleIdx="3" presStyleCnt="5">
        <dgm:presLayoutVars>
          <dgm:chMax val="0"/>
          <dgm:bulletEnabled val="1"/>
        </dgm:presLayoutVars>
      </dgm:prSet>
      <dgm:spPr/>
    </dgm:pt>
    <dgm:pt modelId="{514EA2DC-D256-4E01-9465-58A97A2BE574}" type="pres">
      <dgm:prSet presAssocID="{39207B4D-3E39-445F-80A4-43F5474D7CD6}" presName="childText" presStyleLbl="revTx" presStyleIdx="1" presStyleCnt="3">
        <dgm:presLayoutVars>
          <dgm:bulletEnabled val="1"/>
        </dgm:presLayoutVars>
      </dgm:prSet>
      <dgm:spPr/>
    </dgm:pt>
    <dgm:pt modelId="{3CD070EB-FF40-4728-8275-A1521B1D612C}" type="pres">
      <dgm:prSet presAssocID="{B65EBD38-51E7-4294-B25B-2A134A8140EE}" presName="parentText" presStyleLbl="node1" presStyleIdx="4" presStyleCnt="5">
        <dgm:presLayoutVars>
          <dgm:chMax val="0"/>
          <dgm:bulletEnabled val="1"/>
        </dgm:presLayoutVars>
      </dgm:prSet>
      <dgm:spPr/>
    </dgm:pt>
    <dgm:pt modelId="{B431B954-C4F0-4F36-B371-6C3F90453801}" type="pres">
      <dgm:prSet presAssocID="{B65EBD38-51E7-4294-B25B-2A134A8140EE}" presName="childText" presStyleLbl="revTx" presStyleIdx="2" presStyleCnt="3">
        <dgm:presLayoutVars>
          <dgm:bulletEnabled val="1"/>
        </dgm:presLayoutVars>
      </dgm:prSet>
      <dgm:spPr/>
    </dgm:pt>
  </dgm:ptLst>
  <dgm:cxnLst>
    <dgm:cxn modelId="{641CA702-CE81-41AA-9356-1C9F6D9B85A9}" type="presOf" srcId="{54667B02-61C9-4BCE-9067-D17D611BE391}" destId="{61DC1CC1-509B-4541-A127-53E557E49C0F}" srcOrd="0" destOrd="0" presId="urn:microsoft.com/office/officeart/2005/8/layout/vList2"/>
    <dgm:cxn modelId="{1B3EFC11-187D-41D4-8C3F-5DDE9105465D}" type="presOf" srcId="{43A25062-4120-4DDD-87AA-E78EFB2C13B9}" destId="{3B08BBBC-34AB-4CE8-A80B-3E8809BC13FD}" srcOrd="0" destOrd="0" presId="urn:microsoft.com/office/officeart/2005/8/layout/vList2"/>
    <dgm:cxn modelId="{C7268413-7201-4E20-8DFF-D56E1092FA28}" type="presOf" srcId="{39207B4D-3E39-445F-80A4-43F5474D7CD6}" destId="{EEC76E06-A795-442E-B20A-66B9FD01A650}" srcOrd="0" destOrd="0" presId="urn:microsoft.com/office/officeart/2005/8/layout/vList2"/>
    <dgm:cxn modelId="{58656233-5075-4703-8070-3FFFF1066600}" srcId="{39207B4D-3E39-445F-80A4-43F5474D7CD6}" destId="{579B9062-362A-4748-9AC7-7ACC5D3BB5C4}" srcOrd="1" destOrd="0" parTransId="{72D811F9-ABB8-4BE3-98B2-980D6B18EC64}" sibTransId="{5710131C-6196-401F-8E96-5C9F343A9685}"/>
    <dgm:cxn modelId="{6782173C-947D-43E1-BD4C-74006BE5558A}" type="presOf" srcId="{BA4261B1-30F2-45D3-A5F8-145F5ADE3DA2}" destId="{514EA2DC-D256-4E01-9465-58A97A2BE574}" srcOrd="0" destOrd="2" presId="urn:microsoft.com/office/officeart/2005/8/layout/vList2"/>
    <dgm:cxn modelId="{0DC27F49-11F6-4462-AFDF-0DF65941B430}" srcId="{23404FEF-54A9-433A-946C-93541B919B2F}" destId="{54667B02-61C9-4BCE-9067-D17D611BE391}" srcOrd="1" destOrd="0" parTransId="{9EEF89BB-7384-440D-A46A-23C2CCC42EDA}" sibTransId="{A429C62E-7D71-4601-B76E-BAAD2FCF6F24}"/>
    <dgm:cxn modelId="{38594653-24E1-4158-BB2B-7787724A4F83}" type="presOf" srcId="{342AC2AD-71FB-48BD-9E3D-4666452F21F1}" destId="{B431B954-C4F0-4F36-B371-6C3F90453801}" srcOrd="0" destOrd="0" presId="urn:microsoft.com/office/officeart/2005/8/layout/vList2"/>
    <dgm:cxn modelId="{6DED8754-53B2-4514-9E36-9CC5AEC3D3E0}" type="presOf" srcId="{D343BD6C-2922-4E3A-AB3F-52443DEA7EDD}" destId="{514EA2DC-D256-4E01-9465-58A97A2BE574}" srcOrd="0" destOrd="0" presId="urn:microsoft.com/office/officeart/2005/8/layout/vList2"/>
    <dgm:cxn modelId="{FA779D56-41E2-40EE-A2D6-A67C580170B9}" srcId="{B65EBD38-51E7-4294-B25B-2A134A8140EE}" destId="{D1C9C13B-566C-46DE-A39E-87E7C1BF767A}" srcOrd="2" destOrd="0" parTransId="{50FE48AB-B211-4660-9C5E-8470D6CE9131}" sibTransId="{DDF6754A-36AD-4ACF-A084-A317450DD78E}"/>
    <dgm:cxn modelId="{34E37B5A-876E-424B-8A45-1A6A84AC0249}" srcId="{43A25062-4120-4DDD-87AA-E78EFB2C13B9}" destId="{44098AA6-9EBE-4CF7-B84B-D25EFBA58FB7}" srcOrd="2" destOrd="0" parTransId="{8A59ED5A-AD8A-49B9-9CC0-CABEC83D6644}" sibTransId="{02B85D21-D1D3-4387-A64A-5FEC4473C579}"/>
    <dgm:cxn modelId="{DEF45381-F8BA-43A4-8E74-9F4480EDB86D}" srcId="{43A25062-4120-4DDD-87AA-E78EFB2C13B9}" destId="{455A50E1-127E-4B89-A680-7C63C20AB2ED}" srcOrd="1" destOrd="0" parTransId="{EFFAADEF-A3E1-47DC-B11A-BD098E8DF578}" sibTransId="{DED4503E-54AD-426C-9B09-B60CAEB32AC1}"/>
    <dgm:cxn modelId="{73153B89-F492-441D-87E6-972B03D095A8}" srcId="{39207B4D-3E39-445F-80A4-43F5474D7CD6}" destId="{D343BD6C-2922-4E3A-AB3F-52443DEA7EDD}" srcOrd="0" destOrd="0" parTransId="{78A77450-EBE2-47F9-B569-DFD2F0EF1587}" sibTransId="{D06715BB-34D3-43FF-93E4-80FAE4722292}"/>
    <dgm:cxn modelId="{185E7B8D-EA53-46EC-9BF0-632A161B1741}" srcId="{23404FEF-54A9-433A-946C-93541B919B2F}" destId="{43A25062-4120-4DDD-87AA-E78EFB2C13B9}" srcOrd="2" destOrd="0" parTransId="{F1D30071-2E8F-4AD5-9DB2-DAC63A4E7226}" sibTransId="{3ECD04F7-3066-496A-ADEE-18AE5151618A}"/>
    <dgm:cxn modelId="{FFDE1392-D09F-4698-A2B8-B6EACABA659D}" type="presOf" srcId="{509C9BBC-F086-48C6-98B6-FCC381F18C71}" destId="{B431B954-C4F0-4F36-B371-6C3F90453801}" srcOrd="0" destOrd="1" presId="urn:microsoft.com/office/officeart/2005/8/layout/vList2"/>
    <dgm:cxn modelId="{A95D34A4-FFE6-40B4-AECF-1DC70480984E}" type="presOf" srcId="{42C77334-500E-4F10-B811-4568EC76A5AA}" destId="{2747E864-9C9F-45F2-85B3-F8FFEF1DF05B}" srcOrd="0" destOrd="0" presId="urn:microsoft.com/office/officeart/2005/8/layout/vList2"/>
    <dgm:cxn modelId="{7E6F5CA9-3AAC-4E83-A999-E63527D80018}" type="presOf" srcId="{23404FEF-54A9-433A-946C-93541B919B2F}" destId="{EDFABBCF-E14A-42C7-AFF6-D3DE9B524C52}" srcOrd="0" destOrd="0" presId="urn:microsoft.com/office/officeart/2005/8/layout/vList2"/>
    <dgm:cxn modelId="{2F61BCA9-768B-4A28-B987-7CB807B298E5}" type="presOf" srcId="{B65EBD38-51E7-4294-B25B-2A134A8140EE}" destId="{3CD070EB-FF40-4728-8275-A1521B1D612C}" srcOrd="0" destOrd="0" presId="urn:microsoft.com/office/officeart/2005/8/layout/vList2"/>
    <dgm:cxn modelId="{A647C9B3-8558-4053-8963-0E6F076DCF14}" srcId="{B65EBD38-51E7-4294-B25B-2A134A8140EE}" destId="{509C9BBC-F086-48C6-98B6-FCC381F18C71}" srcOrd="1" destOrd="0" parTransId="{730EBD93-A35F-4D77-8D3E-4504E25C332F}" sibTransId="{54679E3F-0757-4DD9-BE4A-506E91024485}"/>
    <dgm:cxn modelId="{3285ABB6-0922-4464-964E-4AA2972A5BD9}" srcId="{43A25062-4120-4DDD-87AA-E78EFB2C13B9}" destId="{42C77334-500E-4F10-B811-4568EC76A5AA}" srcOrd="0" destOrd="0" parTransId="{EC3F87A3-F690-4378-B4FC-4DE1F4ABE8D4}" sibTransId="{FA3E5DF0-EACD-4516-A081-CF335781AEE8}"/>
    <dgm:cxn modelId="{793C99B9-585B-4841-A387-0639291BEB08}" srcId="{23404FEF-54A9-433A-946C-93541B919B2F}" destId="{62A77B28-4091-4306-99D3-C567E0FCF4EC}" srcOrd="0" destOrd="0" parTransId="{8522ADE0-2090-4C04-8019-6C4690F004C8}" sibTransId="{CB8E42DD-081D-4054-99AB-322AB6386663}"/>
    <dgm:cxn modelId="{EF4FB7BA-5D18-42B9-862A-B261686CA023}" type="presOf" srcId="{579B9062-362A-4748-9AC7-7ACC5D3BB5C4}" destId="{514EA2DC-D256-4E01-9465-58A97A2BE574}" srcOrd="0" destOrd="1" presId="urn:microsoft.com/office/officeart/2005/8/layout/vList2"/>
    <dgm:cxn modelId="{AA2E9FC1-CF6A-4E5A-BA6E-135B4ABE5E8A}" type="presOf" srcId="{455A50E1-127E-4B89-A680-7C63C20AB2ED}" destId="{2747E864-9C9F-45F2-85B3-F8FFEF1DF05B}" srcOrd="0" destOrd="1" presId="urn:microsoft.com/office/officeart/2005/8/layout/vList2"/>
    <dgm:cxn modelId="{852FA1C5-248E-4C5C-9662-5C8D139F0364}" type="presOf" srcId="{D1C9C13B-566C-46DE-A39E-87E7C1BF767A}" destId="{B431B954-C4F0-4F36-B371-6C3F90453801}" srcOrd="0" destOrd="2" presId="urn:microsoft.com/office/officeart/2005/8/layout/vList2"/>
    <dgm:cxn modelId="{6F6A5EC9-DCBA-4905-9FAE-ACEFE283E35D}" srcId="{39207B4D-3E39-445F-80A4-43F5474D7CD6}" destId="{BA4261B1-30F2-45D3-A5F8-145F5ADE3DA2}" srcOrd="2" destOrd="0" parTransId="{7B4509F6-AFB5-4DD4-88C4-BB5B1FB441BF}" sibTransId="{3811022E-5E67-4AD4-9F8E-5A083D68346E}"/>
    <dgm:cxn modelId="{F0718FCC-812A-4E48-85B3-10A9B42BFCF9}" type="presOf" srcId="{62A77B28-4091-4306-99D3-C567E0FCF4EC}" destId="{0872ECF0-6810-4F1B-B5FC-0440CE1FF7FF}" srcOrd="0" destOrd="0" presId="urn:microsoft.com/office/officeart/2005/8/layout/vList2"/>
    <dgm:cxn modelId="{E8DE40CF-638D-48DB-9838-D4F6A6F861C9}" type="presOf" srcId="{44098AA6-9EBE-4CF7-B84B-D25EFBA58FB7}" destId="{2747E864-9C9F-45F2-85B3-F8FFEF1DF05B}" srcOrd="0" destOrd="2" presId="urn:microsoft.com/office/officeart/2005/8/layout/vList2"/>
    <dgm:cxn modelId="{AA8F37DA-C525-4A84-8495-E7EC90668727}" srcId="{23404FEF-54A9-433A-946C-93541B919B2F}" destId="{39207B4D-3E39-445F-80A4-43F5474D7CD6}" srcOrd="3" destOrd="0" parTransId="{3BC39B04-54BD-4A01-8C94-8CF3CBCEAF95}" sibTransId="{3D3D974A-C601-4E69-83AF-89F267A10B42}"/>
    <dgm:cxn modelId="{D6D3D7DB-1E19-453C-BD09-81A32150A06E}" srcId="{B65EBD38-51E7-4294-B25B-2A134A8140EE}" destId="{342AC2AD-71FB-48BD-9E3D-4666452F21F1}" srcOrd="0" destOrd="0" parTransId="{FD3BDB33-7F7E-4224-A20B-2D5D2E84B12F}" sibTransId="{A149433D-86BB-4CCE-8626-F53ADFF6134E}"/>
    <dgm:cxn modelId="{C4E40EDC-5E5E-4DD2-8E1E-834C44AA905B}" srcId="{23404FEF-54A9-433A-946C-93541B919B2F}" destId="{B65EBD38-51E7-4294-B25B-2A134A8140EE}" srcOrd="4" destOrd="0" parTransId="{AF1BCD52-A195-4966-A77A-3772FA46645B}" sibTransId="{F53773CD-506F-4628-A7A2-455CAE5E9292}"/>
    <dgm:cxn modelId="{BC6A67A7-D3F3-4F6B-A216-4284EDBB01BD}" type="presParOf" srcId="{EDFABBCF-E14A-42C7-AFF6-D3DE9B524C52}" destId="{0872ECF0-6810-4F1B-B5FC-0440CE1FF7FF}" srcOrd="0" destOrd="0" presId="urn:microsoft.com/office/officeart/2005/8/layout/vList2"/>
    <dgm:cxn modelId="{F2C703AF-7B7B-4958-9F67-6D770A7C97CF}" type="presParOf" srcId="{EDFABBCF-E14A-42C7-AFF6-D3DE9B524C52}" destId="{D207918B-8721-4501-AAAF-6C8683BABF81}" srcOrd="1" destOrd="0" presId="urn:microsoft.com/office/officeart/2005/8/layout/vList2"/>
    <dgm:cxn modelId="{309D73D3-1640-4106-B1AA-5331C0D0B321}" type="presParOf" srcId="{EDFABBCF-E14A-42C7-AFF6-D3DE9B524C52}" destId="{61DC1CC1-509B-4541-A127-53E557E49C0F}" srcOrd="2" destOrd="0" presId="urn:microsoft.com/office/officeart/2005/8/layout/vList2"/>
    <dgm:cxn modelId="{75302DB8-A427-4956-AF9F-59AF83DD5C80}" type="presParOf" srcId="{EDFABBCF-E14A-42C7-AFF6-D3DE9B524C52}" destId="{C4CBA54B-3507-4B2A-AA93-67B84521E6BF}" srcOrd="3" destOrd="0" presId="urn:microsoft.com/office/officeart/2005/8/layout/vList2"/>
    <dgm:cxn modelId="{BDC3B67A-7978-44E6-953B-9C2612391B21}" type="presParOf" srcId="{EDFABBCF-E14A-42C7-AFF6-D3DE9B524C52}" destId="{3B08BBBC-34AB-4CE8-A80B-3E8809BC13FD}" srcOrd="4" destOrd="0" presId="urn:microsoft.com/office/officeart/2005/8/layout/vList2"/>
    <dgm:cxn modelId="{5B272F2C-5BDF-4B5B-9AC1-2BAEF58457D4}" type="presParOf" srcId="{EDFABBCF-E14A-42C7-AFF6-D3DE9B524C52}" destId="{2747E864-9C9F-45F2-85B3-F8FFEF1DF05B}" srcOrd="5" destOrd="0" presId="urn:microsoft.com/office/officeart/2005/8/layout/vList2"/>
    <dgm:cxn modelId="{F4C767B8-62CF-4774-86B2-D3E9F604B99F}" type="presParOf" srcId="{EDFABBCF-E14A-42C7-AFF6-D3DE9B524C52}" destId="{EEC76E06-A795-442E-B20A-66B9FD01A650}" srcOrd="6" destOrd="0" presId="urn:microsoft.com/office/officeart/2005/8/layout/vList2"/>
    <dgm:cxn modelId="{84DE508D-503B-43AA-9935-D0B511522136}" type="presParOf" srcId="{EDFABBCF-E14A-42C7-AFF6-D3DE9B524C52}" destId="{514EA2DC-D256-4E01-9465-58A97A2BE574}" srcOrd="7" destOrd="0" presId="urn:microsoft.com/office/officeart/2005/8/layout/vList2"/>
    <dgm:cxn modelId="{FD9E776F-B05E-4EAE-BD4E-2FF6EBE9251A}" type="presParOf" srcId="{EDFABBCF-E14A-42C7-AFF6-D3DE9B524C52}" destId="{3CD070EB-FF40-4728-8275-A1521B1D612C}" srcOrd="8" destOrd="0" presId="urn:microsoft.com/office/officeart/2005/8/layout/vList2"/>
    <dgm:cxn modelId="{77EA0A04-B691-4802-B2C4-5BEEBE577A44}" type="presParOf" srcId="{EDFABBCF-E14A-42C7-AFF6-D3DE9B524C52}" destId="{B431B954-C4F0-4F36-B371-6C3F90453801}"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2ECF0-6810-4F1B-B5FC-0440CE1FF7FF}">
      <dsp:nvSpPr>
        <dsp:cNvPr id="0" name=""/>
        <dsp:cNvSpPr/>
      </dsp:nvSpPr>
      <dsp:spPr>
        <a:xfrm>
          <a:off x="0" y="52919"/>
          <a:ext cx="6506304" cy="59904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rehabilitation, clinical endpoints provide vital benchmarks to assess the progress and effectiveness of treatment plans.</a:t>
          </a:r>
        </a:p>
      </dsp:txBody>
      <dsp:txXfrm>
        <a:off x="29243" y="82162"/>
        <a:ext cx="6447818" cy="540554"/>
      </dsp:txXfrm>
    </dsp:sp>
    <dsp:sp modelId="{61DC1CC1-509B-4541-A127-53E557E49C0F}">
      <dsp:nvSpPr>
        <dsp:cNvPr id="0" name=""/>
        <dsp:cNvSpPr/>
      </dsp:nvSpPr>
      <dsp:spPr>
        <a:xfrm>
          <a:off x="0" y="698040"/>
          <a:ext cx="6506304" cy="599040"/>
        </a:xfrm>
        <a:prstGeom prst="roundRect">
          <a:avLst/>
        </a:prstGeom>
        <a:solidFill>
          <a:schemeClr val="accent5">
            <a:hueOff val="2208089"/>
            <a:satOff val="7189"/>
            <a:lumOff val="25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These endpoints help in objectively measuring how patients respond to therapy, guiding clinicians in optimizing care strategies.</a:t>
          </a:r>
        </a:p>
      </dsp:txBody>
      <dsp:txXfrm>
        <a:off x="29243" y="727283"/>
        <a:ext cx="6447818" cy="540554"/>
      </dsp:txXfrm>
    </dsp:sp>
    <dsp:sp modelId="{3B08BBBC-34AB-4CE8-A80B-3E8809BC13FD}">
      <dsp:nvSpPr>
        <dsp:cNvPr id="0" name=""/>
        <dsp:cNvSpPr/>
      </dsp:nvSpPr>
      <dsp:spPr>
        <a:xfrm>
          <a:off x="0" y="1343160"/>
          <a:ext cx="6506304" cy="599040"/>
        </a:xfrm>
        <a:prstGeom prst="roundRect">
          <a:avLst/>
        </a:prstGeom>
        <a:solidFill>
          <a:schemeClr val="accent5">
            <a:hueOff val="4416178"/>
            <a:satOff val="14379"/>
            <a:lumOff val="5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Endpoint 1 - Risk of Falls</a:t>
          </a:r>
        </a:p>
      </dsp:txBody>
      <dsp:txXfrm>
        <a:off x="29243" y="1372403"/>
        <a:ext cx="6447818" cy="540554"/>
      </dsp:txXfrm>
    </dsp:sp>
    <dsp:sp modelId="{2747E864-9C9F-45F2-85B3-F8FFEF1DF05B}">
      <dsp:nvSpPr>
        <dsp:cNvPr id="0" name=""/>
        <dsp:cNvSpPr/>
      </dsp:nvSpPr>
      <dsp:spPr>
        <a:xfrm>
          <a:off x="0" y="1942200"/>
          <a:ext cx="650630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7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 primary concern in rehabilitation, especially for the elderly and those recovering from injuries.</a:t>
          </a:r>
        </a:p>
        <a:p>
          <a:pPr marL="114300" lvl="1" indent="-114300" algn="l" defTabSz="533400">
            <a:lnSpc>
              <a:spcPct val="90000"/>
            </a:lnSpc>
            <a:spcBef>
              <a:spcPct val="0"/>
            </a:spcBef>
            <a:spcAft>
              <a:spcPct val="20000"/>
            </a:spcAft>
            <a:buChar char="•"/>
          </a:pPr>
          <a:r>
            <a:rPr lang="en-US" sz="1200" kern="1200"/>
            <a:t>We assess the risk of falls using measures like balance, gait functionality, and mobility confidence.</a:t>
          </a:r>
        </a:p>
        <a:p>
          <a:pPr marL="114300" lvl="1" indent="-114300" algn="l" defTabSz="533400">
            <a:lnSpc>
              <a:spcPct val="90000"/>
            </a:lnSpc>
            <a:spcBef>
              <a:spcPct val="0"/>
            </a:spcBef>
            <a:spcAft>
              <a:spcPct val="20000"/>
            </a:spcAft>
            <a:buChar char="•"/>
          </a:pPr>
          <a:r>
            <a:rPr lang="en-US" sz="1200" kern="1200" dirty="0"/>
            <a:t>Key Metrics: </a:t>
          </a:r>
          <a:r>
            <a:rPr lang="en-US" sz="1200" b="1" kern="1200" dirty="0" err="1"/>
            <a:t>DIF_Minibest_Total</a:t>
          </a:r>
          <a:r>
            <a:rPr lang="en-US" sz="1200" b="1" kern="1200" dirty="0"/>
            <a:t>, </a:t>
          </a:r>
          <a:r>
            <a:rPr lang="en-US" sz="1200" b="1" kern="1200" dirty="0" err="1"/>
            <a:t>DIF_FGA_Total</a:t>
          </a:r>
          <a:r>
            <a:rPr lang="en-US" sz="1200" b="1" kern="1200" dirty="0"/>
            <a:t>, </a:t>
          </a:r>
          <a:r>
            <a:rPr lang="en-US" sz="1200" b="1" kern="1200" dirty="0" err="1"/>
            <a:t>DIF_ABC_Total</a:t>
          </a:r>
          <a:r>
            <a:rPr lang="en-US" sz="1200" b="1" kern="1200" dirty="0"/>
            <a:t>, DIF_5q5d_Mob.</a:t>
          </a:r>
        </a:p>
      </dsp:txBody>
      <dsp:txXfrm>
        <a:off x="0" y="1942200"/>
        <a:ext cx="6506304" cy="894240"/>
      </dsp:txXfrm>
    </dsp:sp>
    <dsp:sp modelId="{EEC76E06-A795-442E-B20A-66B9FD01A650}">
      <dsp:nvSpPr>
        <dsp:cNvPr id="0" name=""/>
        <dsp:cNvSpPr/>
      </dsp:nvSpPr>
      <dsp:spPr>
        <a:xfrm>
          <a:off x="0" y="2836440"/>
          <a:ext cx="6506304" cy="599040"/>
        </a:xfrm>
        <a:prstGeom prst="roundRect">
          <a:avLst/>
        </a:prstGeom>
        <a:solidFill>
          <a:schemeClr val="accent5">
            <a:hueOff val="6624266"/>
            <a:satOff val="21568"/>
            <a:lumOff val="75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Endpoint 2 - Treatment Effectiveness</a:t>
          </a:r>
        </a:p>
      </dsp:txBody>
      <dsp:txXfrm>
        <a:off x="29243" y="2865683"/>
        <a:ext cx="6447818" cy="540554"/>
      </dsp:txXfrm>
    </dsp:sp>
    <dsp:sp modelId="{514EA2DC-D256-4E01-9465-58A97A2BE574}">
      <dsp:nvSpPr>
        <dsp:cNvPr id="0" name=""/>
        <dsp:cNvSpPr/>
      </dsp:nvSpPr>
      <dsp:spPr>
        <a:xfrm>
          <a:off x="0" y="3435480"/>
          <a:ext cx="6506304"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7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This endpoint evaluates the overall success of the rehabilitation program in improving patient health and functionality.</a:t>
          </a:r>
        </a:p>
        <a:p>
          <a:pPr marL="114300" lvl="1" indent="-114300" algn="l" defTabSz="533400">
            <a:lnSpc>
              <a:spcPct val="90000"/>
            </a:lnSpc>
            <a:spcBef>
              <a:spcPct val="0"/>
            </a:spcBef>
            <a:spcAft>
              <a:spcPct val="20000"/>
            </a:spcAft>
            <a:buChar char="•"/>
          </a:pPr>
          <a:r>
            <a:rPr lang="en-US" sz="1200" kern="1200" dirty="0"/>
            <a:t>It includes cognitive, physical, and daily activity measures to provide a comprehensive view.</a:t>
          </a:r>
        </a:p>
        <a:p>
          <a:pPr marL="114300" lvl="1" indent="-114300" algn="l" defTabSz="533400">
            <a:lnSpc>
              <a:spcPct val="90000"/>
            </a:lnSpc>
            <a:spcBef>
              <a:spcPct val="0"/>
            </a:spcBef>
            <a:spcAft>
              <a:spcPct val="20000"/>
            </a:spcAft>
            <a:buChar char="•"/>
          </a:pPr>
          <a:r>
            <a:rPr lang="en-US" sz="1200" kern="1200" dirty="0"/>
            <a:t>Key Metrics: </a:t>
          </a:r>
          <a:r>
            <a:rPr lang="en-US" sz="1200" b="1" kern="1200" dirty="0" err="1"/>
            <a:t>DIF_MoCA_Total</a:t>
          </a:r>
          <a:r>
            <a:rPr lang="en-US" sz="1200" b="1" kern="1200" dirty="0"/>
            <a:t>, </a:t>
          </a:r>
          <a:r>
            <a:rPr lang="en-US" sz="1200" b="1" kern="1200" dirty="0" err="1"/>
            <a:t>DIF_Whodas_Total</a:t>
          </a:r>
          <a:r>
            <a:rPr lang="en-US" sz="1200" b="1" kern="1200" dirty="0"/>
            <a:t>, </a:t>
          </a:r>
          <a:r>
            <a:rPr lang="en-US" sz="1200" b="1" kern="1200" dirty="0" err="1"/>
            <a:t>DIF_Whodas_Standardized</a:t>
          </a:r>
          <a:r>
            <a:rPr lang="en-US" sz="1200" b="1" kern="1200" dirty="0"/>
            <a:t>, and more.</a:t>
          </a:r>
        </a:p>
      </dsp:txBody>
      <dsp:txXfrm>
        <a:off x="0" y="3435480"/>
        <a:ext cx="6506304" cy="745200"/>
      </dsp:txXfrm>
    </dsp:sp>
    <dsp:sp modelId="{3CD070EB-FF40-4728-8275-A1521B1D612C}">
      <dsp:nvSpPr>
        <dsp:cNvPr id="0" name=""/>
        <dsp:cNvSpPr/>
      </dsp:nvSpPr>
      <dsp:spPr>
        <a:xfrm>
          <a:off x="0" y="4180680"/>
          <a:ext cx="6506304" cy="599040"/>
        </a:xfrm>
        <a:prstGeom prst="roundRect">
          <a:avLst/>
        </a:prstGeom>
        <a:solidFill>
          <a:schemeClr val="accent5">
            <a:hueOff val="8832355"/>
            <a:satOff val="28758"/>
            <a:lumOff val="1000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Endpoint 3 - Side Effects / Adverse Events</a:t>
          </a:r>
        </a:p>
      </dsp:txBody>
      <dsp:txXfrm>
        <a:off x="29243" y="4209923"/>
        <a:ext cx="6447818" cy="540554"/>
      </dsp:txXfrm>
    </dsp:sp>
    <dsp:sp modelId="{B431B954-C4F0-4F36-B371-6C3F90453801}">
      <dsp:nvSpPr>
        <dsp:cNvPr id="0" name=""/>
        <dsp:cNvSpPr/>
      </dsp:nvSpPr>
      <dsp:spPr>
        <a:xfrm>
          <a:off x="0" y="4779720"/>
          <a:ext cx="6506304"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57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An essential aspect of patient safety, focusing on identifying and mitigating any negative outcomes from the treatment.</a:t>
          </a:r>
        </a:p>
        <a:p>
          <a:pPr marL="114300" lvl="1" indent="-114300" algn="l" defTabSz="533400">
            <a:lnSpc>
              <a:spcPct val="90000"/>
            </a:lnSpc>
            <a:spcBef>
              <a:spcPct val="0"/>
            </a:spcBef>
            <a:spcAft>
              <a:spcPct val="20000"/>
            </a:spcAft>
            <a:buChar char="•"/>
          </a:pPr>
          <a:r>
            <a:rPr lang="en-US" sz="1200" kern="1200" dirty="0"/>
            <a:t>We monitor aspects like pain and anxiety levels to preemptively address potential issues.</a:t>
          </a:r>
        </a:p>
        <a:p>
          <a:pPr marL="114300" lvl="1" indent="-114300" algn="l" defTabSz="533400">
            <a:lnSpc>
              <a:spcPct val="90000"/>
            </a:lnSpc>
            <a:spcBef>
              <a:spcPct val="0"/>
            </a:spcBef>
            <a:spcAft>
              <a:spcPct val="20000"/>
            </a:spcAft>
            <a:buChar char="•"/>
          </a:pPr>
          <a:r>
            <a:rPr lang="en-US" sz="1200" kern="1200" dirty="0"/>
            <a:t>Key Metrics: </a:t>
          </a:r>
          <a:r>
            <a:rPr lang="en-US" sz="1200" b="1" kern="1200" dirty="0"/>
            <a:t>DIF_5q5d_Pain, DIF_5q5d_Anxiety</a:t>
          </a:r>
        </a:p>
      </dsp:txBody>
      <dsp:txXfrm>
        <a:off x="0" y="4779720"/>
        <a:ext cx="6506304" cy="745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6E85AE9-924F-4293-94C7-3FE4D18CA564}" type="datetimeFigureOut">
              <a:rPr lang="el-GR" smtClean="0"/>
              <a:t>10/12/2023</a:t>
            </a:fld>
            <a:endParaRPr lang="el-G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l-G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D9FCC7D-BA29-472E-8784-587189C328C8}" type="slidenum">
              <a:rPr lang="el-GR" smtClean="0"/>
              <a:t>‹#›</a:t>
            </a:fld>
            <a:endParaRPr lang="el-G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8" name="Graphic 7">
            <a:extLst>
              <a:ext uri="{FF2B5EF4-FFF2-40B4-BE49-F238E27FC236}">
                <a16:creationId xmlns:a16="http://schemas.microsoft.com/office/drawing/2014/main" id="{E5928241-DF9D-046D-9E39-AC655ADC74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147278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6E85AE9-924F-4293-94C7-3FE4D18CA564}" type="datetimeFigureOut">
              <a:rPr lang="el-GR" smtClean="0"/>
              <a:t>10/12/2023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D9FCC7D-BA29-472E-8784-587189C328C8}" type="slidenum">
              <a:rPr lang="el-GR" smtClean="0"/>
              <a:t>‹#›</a:t>
            </a:fld>
            <a:endParaRPr lang="el-GR"/>
          </a:p>
        </p:txBody>
      </p:sp>
      <p:pic>
        <p:nvPicPr>
          <p:cNvPr id="7" name="Graphic 6">
            <a:extLst>
              <a:ext uri="{FF2B5EF4-FFF2-40B4-BE49-F238E27FC236}">
                <a16:creationId xmlns:a16="http://schemas.microsoft.com/office/drawing/2014/main" id="{BF605ECE-1566-DA53-21A7-ECE3A0E568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66381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6E85AE9-924F-4293-94C7-3FE4D18CA564}" type="datetimeFigureOut">
              <a:rPr lang="el-GR" smtClean="0"/>
              <a:t>10/12/2023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D9FCC7D-BA29-472E-8784-587189C328C8}" type="slidenum">
              <a:rPr lang="el-GR" smtClean="0"/>
              <a:t>‹#›</a:t>
            </a:fld>
            <a:endParaRPr lang="el-GR"/>
          </a:p>
        </p:txBody>
      </p:sp>
    </p:spTree>
    <p:extLst>
      <p:ext uri="{BB962C8B-B14F-4D97-AF65-F5344CB8AC3E}">
        <p14:creationId xmlns:p14="http://schemas.microsoft.com/office/powerpoint/2010/main" val="345846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3">
    <p:bg>
      <p:bgPr>
        <a:solidFill>
          <a:schemeClr val="tx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5B92E264-7E6E-A826-CA94-C66837FC63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33652" y="559141"/>
            <a:ext cx="5247674" cy="4456928"/>
          </a:xfrm>
          <a:prstGeom prst="rect">
            <a:avLst/>
          </a:prstGeom>
        </p:spPr>
      </p:pic>
      <p:sp>
        <p:nvSpPr>
          <p:cNvPr id="7" name="Text Placeholder 5">
            <a:extLst>
              <a:ext uri="{FF2B5EF4-FFF2-40B4-BE49-F238E27FC236}">
                <a16:creationId xmlns:a16="http://schemas.microsoft.com/office/drawing/2014/main" id="{ABBCBB8E-4DE8-4039-B472-1E997CC120BF}"/>
              </a:ext>
            </a:extLst>
          </p:cNvPr>
          <p:cNvSpPr>
            <a:spLocks noGrp="1"/>
          </p:cNvSpPr>
          <p:nvPr>
            <p:ph type="body" sz="quarter" idx="10"/>
          </p:nvPr>
        </p:nvSpPr>
        <p:spPr>
          <a:xfrm>
            <a:off x="677334" y="785814"/>
            <a:ext cx="4643438" cy="2643187"/>
          </a:xfrm>
          <a:prstGeom prst="rect">
            <a:avLst/>
          </a:prstGeom>
        </p:spPr>
        <p:txBody>
          <a:bodyPr/>
          <a:lstStyle>
            <a:lvl1pPr>
              <a:lnSpc>
                <a:spcPts val="4167"/>
              </a:lnSpc>
              <a:defRPr>
                <a:solidFill>
                  <a:srgbClr val="164374"/>
                </a:solidFill>
                <a:latin typeface="Century Gothic" panose="020B0502020202020204" pitchFamily="34" charset="0"/>
              </a:defRPr>
            </a:lvl1pPr>
            <a:lvl2pPr>
              <a:lnSpc>
                <a:spcPts val="4167"/>
              </a:lnSpc>
              <a:defRPr>
                <a:solidFill>
                  <a:srgbClr val="164374"/>
                </a:solidFill>
                <a:latin typeface="Century Gothic" panose="020B0502020202020204" pitchFamily="34" charset="0"/>
              </a:defRPr>
            </a:lvl2pPr>
            <a:lvl3pPr>
              <a:lnSpc>
                <a:spcPts val="4167"/>
              </a:lnSpc>
              <a:defRPr>
                <a:solidFill>
                  <a:srgbClr val="5C56A5"/>
                </a:solidFill>
                <a:latin typeface="Raleway" panose="020B0503030101060003" pitchFamily="34" charset="0"/>
              </a:defRPr>
            </a:lvl3pPr>
            <a:lvl4pPr>
              <a:lnSpc>
                <a:spcPts val="4167"/>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Click to edit Master text styles</a:t>
            </a:r>
          </a:p>
          <a:p>
            <a:pPr lvl="1"/>
            <a:r>
              <a:rPr lang="en-US" dirty="0"/>
              <a:t>Second level</a:t>
            </a:r>
          </a:p>
        </p:txBody>
      </p:sp>
      <p:sp>
        <p:nvSpPr>
          <p:cNvPr id="6" name="Text Placeholder 5">
            <a:extLst>
              <a:ext uri="{FF2B5EF4-FFF2-40B4-BE49-F238E27FC236}">
                <a16:creationId xmlns:a16="http://schemas.microsoft.com/office/drawing/2014/main" id="{4495E39A-3529-4FC7-B721-65AC6DE920B9}"/>
              </a:ext>
            </a:extLst>
          </p:cNvPr>
          <p:cNvSpPr>
            <a:spLocks noGrp="1"/>
          </p:cNvSpPr>
          <p:nvPr>
            <p:ph type="body" sz="quarter" idx="11" hasCustomPrompt="1"/>
          </p:nvPr>
        </p:nvSpPr>
        <p:spPr>
          <a:xfrm>
            <a:off x="677334" y="4278507"/>
            <a:ext cx="4643438" cy="744674"/>
          </a:xfrm>
          <a:prstGeom prst="rect">
            <a:avLst/>
          </a:prstGeom>
        </p:spPr>
        <p:txBody>
          <a:bodyPr/>
          <a:lstStyle>
            <a:lvl1pPr>
              <a:lnSpc>
                <a:spcPts val="2500"/>
              </a:lnSpc>
              <a:defRPr sz="2000">
                <a:solidFill>
                  <a:srgbClr val="164374"/>
                </a:solidFill>
                <a:latin typeface="Century Gothic" panose="020B0502020202020204" pitchFamily="34" charset="0"/>
              </a:defRPr>
            </a:lvl1pPr>
            <a:lvl2pPr>
              <a:lnSpc>
                <a:spcPts val="2500"/>
              </a:lnSpc>
              <a:defRPr sz="2000">
                <a:solidFill>
                  <a:srgbClr val="164374"/>
                </a:solidFill>
                <a:latin typeface="Century Gothic" panose="020B0502020202020204" pitchFamily="34" charset="0"/>
              </a:defRPr>
            </a:lvl2pPr>
            <a:lvl3pPr>
              <a:lnSpc>
                <a:spcPts val="4167"/>
              </a:lnSpc>
              <a:defRPr>
                <a:solidFill>
                  <a:srgbClr val="5C56A5"/>
                </a:solidFill>
                <a:latin typeface="Raleway" panose="020B0503030101060003" pitchFamily="34" charset="0"/>
              </a:defRPr>
            </a:lvl3pPr>
            <a:lvl4pPr>
              <a:lnSpc>
                <a:spcPts val="4167"/>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NAME AND SURNAME</a:t>
            </a:r>
          </a:p>
          <a:p>
            <a:pPr lvl="1"/>
            <a:r>
              <a:rPr lang="en-US" dirty="0"/>
              <a:t>ORGANIZATION: COMPANY’S NAME</a:t>
            </a:r>
          </a:p>
        </p:txBody>
      </p:sp>
      <p:sp>
        <p:nvSpPr>
          <p:cNvPr id="2" name="CuadroTexto 1">
            <a:extLst>
              <a:ext uri="{FF2B5EF4-FFF2-40B4-BE49-F238E27FC236}">
                <a16:creationId xmlns:a16="http://schemas.microsoft.com/office/drawing/2014/main" id="{6360A3A1-4B70-031A-B80C-2DE95FBBB8DA}"/>
              </a:ext>
            </a:extLst>
          </p:cNvPr>
          <p:cNvSpPr txBox="1"/>
          <p:nvPr userDrawn="1"/>
        </p:nvSpPr>
        <p:spPr>
          <a:xfrm>
            <a:off x="9059333" y="1557867"/>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8" name="CuadroTexto 7">
            <a:extLst>
              <a:ext uri="{FF2B5EF4-FFF2-40B4-BE49-F238E27FC236}">
                <a16:creationId xmlns:a16="http://schemas.microsoft.com/office/drawing/2014/main" id="{96862ECD-038D-D435-B31F-17D0ABE878FB}"/>
              </a:ext>
            </a:extLst>
          </p:cNvPr>
          <p:cNvSpPr txBox="1"/>
          <p:nvPr userDrawn="1"/>
        </p:nvSpPr>
        <p:spPr>
          <a:xfrm>
            <a:off x="10837333" y="60960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9" name="CuadroTexto 8">
            <a:extLst>
              <a:ext uri="{FF2B5EF4-FFF2-40B4-BE49-F238E27FC236}">
                <a16:creationId xmlns:a16="http://schemas.microsoft.com/office/drawing/2014/main" id="{8E8E4B57-C28B-8CCC-D245-B210B16123A9}"/>
              </a:ext>
            </a:extLst>
          </p:cNvPr>
          <p:cNvSpPr txBox="1"/>
          <p:nvPr userDrawn="1"/>
        </p:nvSpPr>
        <p:spPr>
          <a:xfrm>
            <a:off x="8940800" y="30988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10" name="CuadroTexto 9">
            <a:extLst>
              <a:ext uri="{FF2B5EF4-FFF2-40B4-BE49-F238E27FC236}">
                <a16:creationId xmlns:a16="http://schemas.microsoft.com/office/drawing/2014/main" id="{F0554CFE-158D-0F4B-3591-171CF844D85C}"/>
              </a:ext>
            </a:extLst>
          </p:cNvPr>
          <p:cNvSpPr txBox="1"/>
          <p:nvPr userDrawn="1"/>
        </p:nvSpPr>
        <p:spPr>
          <a:xfrm>
            <a:off x="7467600" y="31665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Tree>
    <p:extLst>
      <p:ext uri="{BB962C8B-B14F-4D97-AF65-F5344CB8AC3E}">
        <p14:creationId xmlns:p14="http://schemas.microsoft.com/office/powerpoint/2010/main" val="172088647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6" name="Title 5"/>
          <p:cNvSpPr>
            <a:spLocks noGrp="1"/>
          </p:cNvSpPr>
          <p:nvPr>
            <p:ph type="title"/>
          </p:nvPr>
        </p:nvSpPr>
        <p:spPr>
          <a:xfrm>
            <a:off x="379678" y="373379"/>
            <a:ext cx="11430000" cy="26670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4" name="Text Placeholder 3"/>
          <p:cNvSpPr>
            <a:spLocks noGrp="1"/>
          </p:cNvSpPr>
          <p:nvPr>
            <p:ph type="body" sz="quarter" idx="12"/>
          </p:nvPr>
        </p:nvSpPr>
        <p:spPr>
          <a:xfrm>
            <a:off x="379677" y="625898"/>
            <a:ext cx="11428167" cy="266700"/>
          </a:xfrm>
        </p:spPr>
        <p:txBody>
          <a:bodyPr>
            <a:noAutofit/>
          </a:bodyPr>
          <a:lstStyle>
            <a:lvl1pPr marL="0">
              <a:lnSpc>
                <a:spcPts val="2000"/>
              </a:lnSpc>
              <a:spcAft>
                <a:spcPts val="0"/>
              </a:spcAft>
              <a:buFontTx/>
              <a:buNone/>
              <a:defRPr sz="2333" cap="all">
                <a:solidFill>
                  <a:srgbClr val="4BC9F1"/>
                </a:solidFill>
                <a:latin typeface="Century Gothic" panose="020B0502020202020204" pitchFamily="34" charset="0"/>
              </a:defRPr>
            </a:lvl1pPr>
            <a:lvl2pPr marL="0" indent="0">
              <a:lnSpc>
                <a:spcPts val="2000"/>
              </a:lnSpc>
              <a:spcAft>
                <a:spcPts val="0"/>
              </a:spcAft>
              <a:buFontTx/>
              <a:buNone/>
              <a:defRPr sz="2333" b="0" i="0" cap="all">
                <a:solidFill>
                  <a:srgbClr val="4BC9F1"/>
                </a:solidFill>
                <a:latin typeface="Raleway" panose="020B0503030101060003" pitchFamily="34" charset="0"/>
              </a:defRPr>
            </a:lvl2pPr>
            <a:lvl3pPr marL="0" indent="0">
              <a:lnSpc>
                <a:spcPts val="2000"/>
              </a:lnSpc>
              <a:spcAft>
                <a:spcPts val="0"/>
              </a:spcAft>
              <a:buFontTx/>
              <a:buNone/>
              <a:defRPr sz="2333" b="0" i="0" cap="all">
                <a:solidFill>
                  <a:schemeClr val="tx2"/>
                </a:solidFill>
                <a:latin typeface="Effra Light"/>
              </a:defRPr>
            </a:lvl3pPr>
            <a:lvl4pPr marL="0" indent="0">
              <a:lnSpc>
                <a:spcPts val="2000"/>
              </a:lnSpc>
              <a:spcAft>
                <a:spcPts val="0"/>
              </a:spcAft>
              <a:buFontTx/>
              <a:buNone/>
              <a:defRPr sz="2333" b="0" i="0" cap="all">
                <a:solidFill>
                  <a:schemeClr val="tx2"/>
                </a:solidFill>
                <a:latin typeface="Effra Light"/>
              </a:defRPr>
            </a:lvl4pPr>
            <a:lvl5pPr marL="0" indent="0">
              <a:lnSpc>
                <a:spcPts val="2000"/>
              </a:lnSpc>
              <a:spcAft>
                <a:spcPts val="0"/>
              </a:spcAft>
              <a:buFontTx/>
              <a:buNone/>
              <a:defRPr sz="2333" b="0" i="0" cap="all">
                <a:solidFill>
                  <a:schemeClr val="tx2"/>
                </a:solidFill>
                <a:latin typeface="Effra Light"/>
              </a:defRPr>
            </a:lvl5pPr>
            <a:lvl6pPr marL="0" indent="0">
              <a:lnSpc>
                <a:spcPts val="2333"/>
              </a:lnSpc>
              <a:spcAft>
                <a:spcPts val="333"/>
              </a:spcAft>
              <a:buFontTx/>
              <a:buNone/>
              <a:defRPr sz="2333" b="0" i="0" cap="all">
                <a:latin typeface="Effra Light"/>
                <a:cs typeface="Effra Light"/>
              </a:defRPr>
            </a:lvl6pPr>
            <a:lvl7pPr marL="0" indent="0">
              <a:lnSpc>
                <a:spcPts val="2333"/>
              </a:lnSpc>
              <a:spcAft>
                <a:spcPts val="333"/>
              </a:spcAft>
              <a:buFontTx/>
              <a:buNone/>
              <a:defRPr sz="2333" b="0" i="0" cap="all">
                <a:latin typeface="Effra Light"/>
                <a:cs typeface="Effra Light"/>
              </a:defRPr>
            </a:lvl7pPr>
          </a:lstStyle>
          <a:p>
            <a:pPr lvl="0"/>
            <a:r>
              <a:rPr lang="en-US" dirty="0"/>
              <a:t>Click to edit Master text styles</a:t>
            </a:r>
          </a:p>
          <a:p>
            <a:pPr lvl="1"/>
            <a:endParaRPr lang="en-US" dirty="0"/>
          </a:p>
        </p:txBody>
      </p:sp>
      <p:sp>
        <p:nvSpPr>
          <p:cNvPr id="3" name="Content Placeholder 2"/>
          <p:cNvSpPr>
            <a:spLocks noGrp="1"/>
          </p:cNvSpPr>
          <p:nvPr>
            <p:ph idx="1"/>
          </p:nvPr>
        </p:nvSpPr>
        <p:spPr/>
        <p:txBody>
          <a:bodyPr/>
          <a:lstStyle>
            <a:lvl1pPr>
              <a:defRPr sz="2000" b="0">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7B82A05B-1097-4428-BB87-47AB48DA3540}"/>
              </a:ext>
            </a:extLst>
          </p:cNvPr>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8" name="Footer Placeholder 4">
            <a:extLst>
              <a:ext uri="{FF2B5EF4-FFF2-40B4-BE49-F238E27FC236}">
                <a16:creationId xmlns:a16="http://schemas.microsoft.com/office/drawing/2014/main" id="{157A1292-5EF7-4A23-89E2-A2DE60D7A638}"/>
              </a:ext>
            </a:extLst>
          </p:cNvPr>
          <p:cNvSpPr>
            <a:spLocks noGrp="1"/>
          </p:cNvSpPr>
          <p:nvPr>
            <p:ph type="ftr" sz="quarter" idx="3"/>
          </p:nvPr>
        </p:nvSpPr>
        <p:spPr>
          <a:xfrm>
            <a:off x="760678" y="6296556"/>
            <a:ext cx="6858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Tree>
    <p:extLst>
      <p:ext uri="{BB962C8B-B14F-4D97-AF65-F5344CB8AC3E}">
        <p14:creationId xmlns:p14="http://schemas.microsoft.com/office/powerpoint/2010/main" val="2219755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11" y="1330854"/>
            <a:ext cx="5714489" cy="4573323"/>
          </a:xfrm>
        </p:spPr>
        <p:txBody>
          <a:bodyPr rIns="182880"/>
          <a:lstStyle>
            <a:lvl1pPr marL="0" indent="0">
              <a:buNone/>
              <a:defRPr/>
            </a:lvl1pPr>
            <a:lvl2pPr>
              <a:defRPr>
                <a:solidFill>
                  <a:srgbClr val="2368B3"/>
                </a:solidFill>
              </a:defRPr>
            </a:lvl2pPr>
            <a:lvl3pPr>
              <a:defRPr>
                <a:solidFill>
                  <a:srgbClr val="2368B3"/>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2"/>
          </p:nvPr>
        </p:nvSpPr>
        <p:spPr>
          <a:xfrm>
            <a:off x="6096511" y="1330854"/>
            <a:ext cx="5714489" cy="4573323"/>
          </a:xfrm>
        </p:spPr>
        <p:txBody>
          <a:bodyPr rIns="182880"/>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5C5F2465-90DE-4D87-91B8-61DAD15DEA88}"/>
              </a:ext>
            </a:extLst>
          </p:cNvPr>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2" name="Footer Placeholder 4">
            <a:extLst>
              <a:ext uri="{FF2B5EF4-FFF2-40B4-BE49-F238E27FC236}">
                <a16:creationId xmlns:a16="http://schemas.microsoft.com/office/drawing/2014/main" id="{5238835B-8C2D-4386-8519-02176700991C}"/>
              </a:ext>
            </a:extLst>
          </p:cNvPr>
          <p:cNvSpPr>
            <a:spLocks noGrp="1"/>
          </p:cNvSpPr>
          <p:nvPr>
            <p:ph type="ftr" sz="quarter" idx="3"/>
          </p:nvPr>
        </p:nvSpPr>
        <p:spPr>
          <a:xfrm>
            <a:off x="760678" y="6296556"/>
            <a:ext cx="6858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3" name="Title 5">
            <a:extLst>
              <a:ext uri="{FF2B5EF4-FFF2-40B4-BE49-F238E27FC236}">
                <a16:creationId xmlns:a16="http://schemas.microsoft.com/office/drawing/2014/main" id="{CC7F0475-977D-4C94-B5E1-5A672A960BF7}"/>
              </a:ext>
            </a:extLst>
          </p:cNvPr>
          <p:cNvSpPr>
            <a:spLocks noGrp="1"/>
          </p:cNvSpPr>
          <p:nvPr>
            <p:ph type="title"/>
          </p:nvPr>
        </p:nvSpPr>
        <p:spPr>
          <a:xfrm>
            <a:off x="379678" y="373379"/>
            <a:ext cx="11430000" cy="266700"/>
          </a:xfrm>
        </p:spPr>
        <p:txBody>
          <a:bodyPr>
            <a:noAutofit/>
          </a:bodyPr>
          <a:lstStyle>
            <a:lvl1pPr>
              <a:defRPr>
                <a:latin typeface="+mj-lt"/>
              </a:defRPr>
            </a:lvl1pPr>
          </a:lstStyle>
          <a:p>
            <a:r>
              <a:rPr lang="en-US" dirty="0"/>
              <a:t>Click to edit Master title style</a:t>
            </a:r>
          </a:p>
        </p:txBody>
      </p:sp>
      <p:sp>
        <p:nvSpPr>
          <p:cNvPr id="14" name="Text Placeholder 3">
            <a:extLst>
              <a:ext uri="{FF2B5EF4-FFF2-40B4-BE49-F238E27FC236}">
                <a16:creationId xmlns:a16="http://schemas.microsoft.com/office/drawing/2014/main" id="{A4D22E44-4489-430D-9622-D6658CF94CB8}"/>
              </a:ext>
            </a:extLst>
          </p:cNvPr>
          <p:cNvSpPr>
            <a:spLocks noGrp="1"/>
          </p:cNvSpPr>
          <p:nvPr>
            <p:ph type="body" sz="quarter" idx="13"/>
          </p:nvPr>
        </p:nvSpPr>
        <p:spPr>
          <a:xfrm>
            <a:off x="379677" y="625898"/>
            <a:ext cx="11428167" cy="266700"/>
          </a:xfrm>
        </p:spPr>
        <p:txBody>
          <a:bodyPr>
            <a:noAutofit/>
          </a:bodyPr>
          <a:lstStyle>
            <a:lvl1pPr marL="0">
              <a:lnSpc>
                <a:spcPts val="2000"/>
              </a:lnSpc>
              <a:spcAft>
                <a:spcPts val="0"/>
              </a:spcAft>
              <a:buFontTx/>
              <a:buNone/>
              <a:defRPr sz="2333" cap="all">
                <a:solidFill>
                  <a:srgbClr val="4BC9F1"/>
                </a:solidFill>
                <a:latin typeface="+mj-lt"/>
              </a:defRPr>
            </a:lvl1pPr>
            <a:lvl2pPr marL="0" indent="0">
              <a:lnSpc>
                <a:spcPts val="2000"/>
              </a:lnSpc>
              <a:spcAft>
                <a:spcPts val="0"/>
              </a:spcAft>
              <a:buFontTx/>
              <a:buNone/>
              <a:defRPr sz="2333" b="0" i="0" cap="all">
                <a:solidFill>
                  <a:srgbClr val="4BC9F1"/>
                </a:solidFill>
                <a:latin typeface="+mj-lt"/>
              </a:defRPr>
            </a:lvl2pPr>
            <a:lvl3pPr marL="0" indent="0">
              <a:lnSpc>
                <a:spcPts val="2000"/>
              </a:lnSpc>
              <a:spcAft>
                <a:spcPts val="0"/>
              </a:spcAft>
              <a:buFontTx/>
              <a:buNone/>
              <a:defRPr sz="2333" b="0" i="0" cap="all">
                <a:solidFill>
                  <a:schemeClr val="tx2"/>
                </a:solidFill>
                <a:latin typeface="Effra Light"/>
              </a:defRPr>
            </a:lvl3pPr>
            <a:lvl4pPr marL="0" indent="0">
              <a:lnSpc>
                <a:spcPts val="2000"/>
              </a:lnSpc>
              <a:spcAft>
                <a:spcPts val="0"/>
              </a:spcAft>
              <a:buFontTx/>
              <a:buNone/>
              <a:defRPr sz="2333" b="0" i="0" cap="all">
                <a:solidFill>
                  <a:schemeClr val="tx2"/>
                </a:solidFill>
                <a:latin typeface="Effra Light"/>
              </a:defRPr>
            </a:lvl4pPr>
            <a:lvl5pPr marL="0" indent="0">
              <a:lnSpc>
                <a:spcPts val="2000"/>
              </a:lnSpc>
              <a:spcAft>
                <a:spcPts val="0"/>
              </a:spcAft>
              <a:buFontTx/>
              <a:buNone/>
              <a:defRPr sz="2333" b="0" i="0" cap="all">
                <a:solidFill>
                  <a:schemeClr val="tx2"/>
                </a:solidFill>
                <a:latin typeface="Effra Light"/>
              </a:defRPr>
            </a:lvl5pPr>
            <a:lvl6pPr marL="0" indent="0">
              <a:lnSpc>
                <a:spcPts val="2333"/>
              </a:lnSpc>
              <a:spcAft>
                <a:spcPts val="333"/>
              </a:spcAft>
              <a:buFontTx/>
              <a:buNone/>
              <a:defRPr sz="2333" b="0" i="0" cap="all">
                <a:latin typeface="Effra Light"/>
                <a:cs typeface="Effra Light"/>
              </a:defRPr>
            </a:lvl6pPr>
            <a:lvl7pPr marL="0" indent="0">
              <a:lnSpc>
                <a:spcPts val="2333"/>
              </a:lnSpc>
              <a:spcAft>
                <a:spcPts val="333"/>
              </a:spcAft>
              <a:buFontTx/>
              <a:buNone/>
              <a:defRPr sz="2333"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40917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 Intr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679" y="1153055"/>
            <a:ext cx="11428166" cy="685800"/>
          </a:xfrm>
        </p:spPr>
        <p:txBody>
          <a:bodyPr>
            <a:noAutofit/>
          </a:bodyPr>
          <a:lstStyle>
            <a:lvl1pPr marL="0" indent="0">
              <a:lnSpc>
                <a:spcPts val="2000"/>
              </a:lnSpc>
              <a:spcAft>
                <a:spcPts val="667"/>
              </a:spcAft>
              <a:buFontTx/>
              <a:buNone/>
              <a:defRPr sz="2000" baseline="0">
                <a:solidFill>
                  <a:schemeClr val="tx1"/>
                </a:solidFill>
                <a:latin typeface="+mj-lt"/>
              </a:defRPr>
            </a:lvl1pPr>
            <a:lvl2pPr marL="0" indent="0">
              <a:lnSpc>
                <a:spcPts val="2000"/>
              </a:lnSpc>
              <a:spcAft>
                <a:spcPts val="667"/>
              </a:spcAft>
              <a:buFontTx/>
              <a:buNone/>
              <a:defRPr sz="2000">
                <a:solidFill>
                  <a:schemeClr val="tx1"/>
                </a:solidFill>
                <a:latin typeface="+mj-lt"/>
              </a:defRPr>
            </a:lvl2pPr>
            <a:lvl3pPr marL="0" indent="0">
              <a:lnSpc>
                <a:spcPts val="2000"/>
              </a:lnSpc>
              <a:spcAft>
                <a:spcPts val="667"/>
              </a:spcAft>
              <a:buFontTx/>
              <a:buNone/>
              <a:defRPr sz="1833">
                <a:solidFill>
                  <a:schemeClr val="tx1"/>
                </a:solidFill>
                <a:latin typeface="Raleway SemiBold" panose="020B0703030101060003" pitchFamily="34" charset="0"/>
              </a:defRPr>
            </a:lvl3pPr>
            <a:lvl4pPr marL="0" indent="0">
              <a:lnSpc>
                <a:spcPts val="2000"/>
              </a:lnSpc>
              <a:spcAft>
                <a:spcPts val="667"/>
              </a:spcAft>
              <a:buFontTx/>
              <a:buNone/>
              <a:defRPr sz="1833">
                <a:solidFill>
                  <a:schemeClr val="tx1"/>
                </a:solidFill>
                <a:latin typeface="Raleway SemiBold" panose="020B0703030101060003" pitchFamily="34" charset="0"/>
              </a:defRPr>
            </a:lvl4pPr>
            <a:lvl5pPr marL="0" indent="0">
              <a:lnSpc>
                <a:spcPts val="2000"/>
              </a:lnSpc>
              <a:spcAft>
                <a:spcPts val="667"/>
              </a:spcAft>
              <a:buFontTx/>
              <a:buNone/>
              <a:defRPr sz="1833">
                <a:solidFill>
                  <a:schemeClr val="tx1"/>
                </a:solidFill>
                <a:latin typeface="Raleway SemiBold" panose="020B0703030101060003" pitchFamily="34" charset="0"/>
              </a:defRPr>
            </a:lvl5pPr>
            <a:lvl6pPr marL="0" indent="0">
              <a:lnSpc>
                <a:spcPts val="2167"/>
              </a:lnSpc>
              <a:buFontTx/>
              <a:buNone/>
              <a:defRPr sz="1917">
                <a:solidFill>
                  <a:schemeClr val="tx1"/>
                </a:solidFill>
              </a:defRPr>
            </a:lvl6pPr>
            <a:lvl7pPr marL="0" indent="0">
              <a:lnSpc>
                <a:spcPts val="2167"/>
              </a:lnSpc>
              <a:buFontTx/>
              <a:buNone/>
              <a:defRPr sz="1917">
                <a:solidFill>
                  <a:schemeClr val="tx1"/>
                </a:solidFill>
              </a:defRPr>
            </a:lvl7pPr>
          </a:lstStyle>
          <a:p>
            <a:pPr lvl="0"/>
            <a:r>
              <a:rPr lang="en-US" dirty="0"/>
              <a:t>Click to edit Master text styles</a:t>
            </a:r>
          </a:p>
          <a:p>
            <a:pPr lvl="1"/>
            <a:r>
              <a:rPr lang="en-US" dirty="0"/>
              <a:t>Second level</a:t>
            </a:r>
          </a:p>
        </p:txBody>
      </p:sp>
      <p:sp>
        <p:nvSpPr>
          <p:cNvPr id="6" name="Content Placeholder 2"/>
          <p:cNvSpPr>
            <a:spLocks noGrp="1"/>
          </p:cNvSpPr>
          <p:nvPr>
            <p:ph idx="12"/>
          </p:nvPr>
        </p:nvSpPr>
        <p:spPr>
          <a:xfrm>
            <a:off x="381511" y="2024053"/>
            <a:ext cx="5714489" cy="3880125"/>
          </a:xfrm>
        </p:spPr>
        <p:txBody>
          <a:bodyPr rIns="182880"/>
          <a:lstStyle>
            <a:lvl1pPr marL="380985" indent="-190492" algn="l">
              <a:lnSpc>
                <a:spcPts val="1833"/>
              </a:lnSpc>
              <a:spcAft>
                <a:spcPts val="500"/>
              </a:spcAft>
              <a:buFont typeface="Arial" panose="020B0604020202020204" pitchFamily="34" charset="0"/>
              <a:buChar char="•"/>
              <a:defRPr sz="2000">
                <a:solidFill>
                  <a:srgbClr val="142244"/>
                </a:solidFill>
              </a:defRPr>
            </a:lvl1pPr>
            <a:lvl2pPr marL="571477" indent="-190492">
              <a:buFont typeface="Arial" panose="020B0604020202020204" pitchFamily="34" charset="0"/>
              <a:buChar char="•"/>
              <a:defRPr>
                <a:solidFill>
                  <a:srgbClr val="2368B3"/>
                </a:solidFill>
              </a:defRPr>
            </a:lvl2pPr>
            <a:lvl3pPr marL="765939" indent="-190492">
              <a:buFont typeface="Arial" panose="020B0604020202020204" pitchFamily="34" charset="0"/>
              <a:buChar char="•"/>
              <a:defRPr>
                <a:solidFill>
                  <a:srgbClr val="2368B3"/>
                </a:solidFill>
              </a:defRPr>
            </a:lvl3pPr>
            <a:lvl4pPr marL="955108" indent="-190492">
              <a:buFont typeface="Arial" panose="020B0604020202020204" pitchFamily="34" charset="0"/>
              <a:buChar char="•"/>
              <a:defRPr>
                <a:solidFill>
                  <a:srgbClr val="4BC9F1"/>
                </a:solidFill>
              </a:defRPr>
            </a:lvl4pPr>
            <a:lvl5pPr marL="1146923" indent="-189170">
              <a:defRPr>
                <a:solidFill>
                  <a:srgbClr val="4BC9F1"/>
                </a:solidFill>
              </a:defRPr>
            </a:lvl5pPr>
            <a:lvl6pPr marL="1334770" indent="-187847">
              <a:defRPr/>
            </a:lvl6pPr>
            <a:lvl7pPr marL="1523939" indent="-189170" defTabSz="416702">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6096511" y="2024053"/>
            <a:ext cx="5714489" cy="3880125"/>
          </a:xfrm>
        </p:spPr>
        <p:txBody>
          <a:bodyPr rIns="182880"/>
          <a:lstStyle>
            <a:lvl1pPr marL="380985" indent="-190492" algn="l">
              <a:lnSpc>
                <a:spcPts val="1833"/>
              </a:lnSpc>
              <a:spcAft>
                <a:spcPts val="500"/>
              </a:spcAft>
              <a:buFont typeface="Arial" panose="020B0604020202020204" pitchFamily="34" charset="0"/>
              <a:buChar char="•"/>
              <a:defRPr sz="2000">
                <a:solidFill>
                  <a:srgbClr val="142244"/>
                </a:solidFill>
              </a:defRPr>
            </a:lvl1pPr>
            <a:lvl2pPr marL="571477" indent="-190492">
              <a:buFont typeface="Arial" panose="020B0604020202020204" pitchFamily="34" charset="0"/>
              <a:buChar char="•"/>
              <a:defRPr>
                <a:solidFill>
                  <a:srgbClr val="2368B3"/>
                </a:solidFill>
              </a:defRPr>
            </a:lvl2pPr>
            <a:lvl3pPr marL="765939" indent="-190492">
              <a:buFont typeface="Arial" panose="020B0604020202020204" pitchFamily="34" charset="0"/>
              <a:buChar char="•"/>
              <a:defRPr>
                <a:solidFill>
                  <a:srgbClr val="2368B3"/>
                </a:solidFill>
              </a:defRPr>
            </a:lvl3pPr>
            <a:lvl4pPr marL="955108" indent="-190492">
              <a:buFont typeface="Arial" panose="020B0604020202020204" pitchFamily="34" charset="0"/>
              <a:buChar char="•"/>
              <a:defRPr>
                <a:solidFill>
                  <a:srgbClr val="4BC9F1"/>
                </a:solidFill>
              </a:defRPr>
            </a:lvl4pPr>
            <a:lvl5pPr marL="1146923" indent="-189170">
              <a:defRPr>
                <a:solidFill>
                  <a:srgbClr val="4BC9F1"/>
                </a:solidFill>
              </a:defRPr>
            </a:lvl5pPr>
            <a:lvl6pPr marL="1334770" indent="-187847">
              <a:defRPr/>
            </a:lvl6pPr>
            <a:lvl7pPr marL="1523939" indent="-189170" defTabSz="416702">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04E81BDD-D70E-4FBD-8227-1DDD36B9CADB}"/>
              </a:ext>
            </a:extLst>
          </p:cNvPr>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5" name="Footer Placeholder 4">
            <a:extLst>
              <a:ext uri="{FF2B5EF4-FFF2-40B4-BE49-F238E27FC236}">
                <a16:creationId xmlns:a16="http://schemas.microsoft.com/office/drawing/2014/main" id="{D1572ABD-52C4-4479-ACE7-64F139795BA5}"/>
              </a:ext>
            </a:extLst>
          </p:cNvPr>
          <p:cNvSpPr>
            <a:spLocks noGrp="1"/>
          </p:cNvSpPr>
          <p:nvPr>
            <p:ph type="ftr" sz="quarter" idx="3"/>
          </p:nvPr>
        </p:nvSpPr>
        <p:spPr>
          <a:xfrm>
            <a:off x="760678" y="6296556"/>
            <a:ext cx="6858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6" name="Title 5">
            <a:extLst>
              <a:ext uri="{FF2B5EF4-FFF2-40B4-BE49-F238E27FC236}">
                <a16:creationId xmlns:a16="http://schemas.microsoft.com/office/drawing/2014/main" id="{CA18353C-0272-47D8-AB35-06A17329203B}"/>
              </a:ext>
            </a:extLst>
          </p:cNvPr>
          <p:cNvSpPr>
            <a:spLocks noGrp="1"/>
          </p:cNvSpPr>
          <p:nvPr>
            <p:ph type="title"/>
          </p:nvPr>
        </p:nvSpPr>
        <p:spPr>
          <a:xfrm>
            <a:off x="379678" y="373379"/>
            <a:ext cx="11430000" cy="26670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17" name="Text Placeholder 3">
            <a:extLst>
              <a:ext uri="{FF2B5EF4-FFF2-40B4-BE49-F238E27FC236}">
                <a16:creationId xmlns:a16="http://schemas.microsoft.com/office/drawing/2014/main" id="{260614F8-A0C9-4E0A-AFE8-FCD4E3ABFC47}"/>
              </a:ext>
            </a:extLst>
          </p:cNvPr>
          <p:cNvSpPr>
            <a:spLocks noGrp="1"/>
          </p:cNvSpPr>
          <p:nvPr>
            <p:ph type="body" sz="quarter" idx="16"/>
          </p:nvPr>
        </p:nvSpPr>
        <p:spPr>
          <a:xfrm>
            <a:off x="379677" y="625898"/>
            <a:ext cx="11428167" cy="266700"/>
          </a:xfrm>
        </p:spPr>
        <p:txBody>
          <a:bodyPr>
            <a:noAutofit/>
          </a:bodyPr>
          <a:lstStyle>
            <a:lvl1pPr marL="0">
              <a:lnSpc>
                <a:spcPts val="2000"/>
              </a:lnSpc>
              <a:spcAft>
                <a:spcPts val="0"/>
              </a:spcAft>
              <a:buFontTx/>
              <a:buNone/>
              <a:defRPr sz="2333" cap="all">
                <a:solidFill>
                  <a:srgbClr val="4BC9F1"/>
                </a:solidFill>
                <a:latin typeface="Century Gothic" panose="020B0502020202020204" pitchFamily="34" charset="0"/>
              </a:defRPr>
            </a:lvl1pPr>
            <a:lvl2pPr marL="0" indent="0">
              <a:lnSpc>
                <a:spcPts val="2000"/>
              </a:lnSpc>
              <a:spcAft>
                <a:spcPts val="0"/>
              </a:spcAft>
              <a:buFontTx/>
              <a:buNone/>
              <a:defRPr sz="2333" b="0" i="0" cap="all">
                <a:solidFill>
                  <a:srgbClr val="4BC9F1"/>
                </a:solidFill>
                <a:latin typeface="Raleway" panose="020B0503030101060003" pitchFamily="34" charset="0"/>
              </a:defRPr>
            </a:lvl2pPr>
            <a:lvl3pPr marL="0" indent="0">
              <a:lnSpc>
                <a:spcPts val="2000"/>
              </a:lnSpc>
              <a:spcAft>
                <a:spcPts val="0"/>
              </a:spcAft>
              <a:buFontTx/>
              <a:buNone/>
              <a:defRPr sz="2333" b="0" i="0" cap="all">
                <a:solidFill>
                  <a:schemeClr val="tx2"/>
                </a:solidFill>
                <a:latin typeface="Effra Light"/>
              </a:defRPr>
            </a:lvl3pPr>
            <a:lvl4pPr marL="0" indent="0">
              <a:lnSpc>
                <a:spcPts val="2000"/>
              </a:lnSpc>
              <a:spcAft>
                <a:spcPts val="0"/>
              </a:spcAft>
              <a:buFontTx/>
              <a:buNone/>
              <a:defRPr sz="2333" b="0" i="0" cap="all">
                <a:solidFill>
                  <a:schemeClr val="tx2"/>
                </a:solidFill>
                <a:latin typeface="Effra Light"/>
              </a:defRPr>
            </a:lvl4pPr>
            <a:lvl5pPr marL="0" indent="0">
              <a:lnSpc>
                <a:spcPts val="2000"/>
              </a:lnSpc>
              <a:spcAft>
                <a:spcPts val="0"/>
              </a:spcAft>
              <a:buFontTx/>
              <a:buNone/>
              <a:defRPr sz="2333" b="0" i="0" cap="all">
                <a:solidFill>
                  <a:schemeClr val="tx2"/>
                </a:solidFill>
                <a:latin typeface="Effra Light"/>
              </a:defRPr>
            </a:lvl5pPr>
            <a:lvl6pPr marL="0" indent="0">
              <a:lnSpc>
                <a:spcPts val="2333"/>
              </a:lnSpc>
              <a:spcAft>
                <a:spcPts val="333"/>
              </a:spcAft>
              <a:buFontTx/>
              <a:buNone/>
              <a:defRPr sz="2333" b="0" i="0" cap="all">
                <a:latin typeface="Effra Light"/>
                <a:cs typeface="Effra Light"/>
              </a:defRPr>
            </a:lvl6pPr>
            <a:lvl7pPr marL="0" indent="0">
              <a:lnSpc>
                <a:spcPts val="2333"/>
              </a:lnSpc>
              <a:spcAft>
                <a:spcPts val="333"/>
              </a:spcAft>
              <a:buFontTx/>
              <a:buNone/>
              <a:defRPr sz="2333"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34704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hoto">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678" y="1330854"/>
            <a:ext cx="7427048" cy="4573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p:cNvSpPr>
            <a:spLocks noGrp="1"/>
          </p:cNvSpPr>
          <p:nvPr>
            <p:ph type="pic" sz="quarter" idx="12" hasCustomPrompt="1"/>
          </p:nvPr>
        </p:nvSpPr>
        <p:spPr>
          <a:xfrm>
            <a:off x="7998355" y="0"/>
            <a:ext cx="4193646" cy="6286500"/>
          </a:xfrm>
        </p:spPr>
        <p:txBody>
          <a:bodyPr lIns="91440" tIns="45720" rIns="91440" bIns="45720">
            <a:normAutofit/>
          </a:bodyPr>
          <a:lstStyle>
            <a:lvl1pPr marL="0" indent="0">
              <a:lnSpc>
                <a:spcPts val="1500"/>
              </a:lnSpc>
              <a:buNone/>
              <a:defRPr sz="1500" cap="all" baseline="0">
                <a:solidFill>
                  <a:srgbClr val="2368B3"/>
                </a:solidFill>
                <a:latin typeface="Century Gothic" panose="020B0502020202020204" pitchFamily="34" charset="0"/>
              </a:defRPr>
            </a:lvl1pPr>
          </a:lstStyle>
          <a:p>
            <a:r>
              <a:rPr lang="en-US" dirty="0"/>
              <a:t>Drag picture to placeholder </a:t>
            </a:r>
            <a:br>
              <a:rPr lang="en-US" dirty="0"/>
            </a:br>
            <a:r>
              <a:rPr lang="en-US" dirty="0"/>
              <a:t>or click icon to add</a:t>
            </a:r>
          </a:p>
        </p:txBody>
      </p:sp>
      <p:sp>
        <p:nvSpPr>
          <p:cNvPr id="8" name="Slide Number Placeholder 5">
            <a:extLst>
              <a:ext uri="{FF2B5EF4-FFF2-40B4-BE49-F238E27FC236}">
                <a16:creationId xmlns:a16="http://schemas.microsoft.com/office/drawing/2014/main" id="{909A316D-0BED-4C0B-909A-8099337E7060}"/>
              </a:ext>
            </a:extLst>
          </p:cNvPr>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12" name="Footer Placeholder 4">
            <a:extLst>
              <a:ext uri="{FF2B5EF4-FFF2-40B4-BE49-F238E27FC236}">
                <a16:creationId xmlns:a16="http://schemas.microsoft.com/office/drawing/2014/main" id="{DC9C7C39-D638-4AE5-A784-CE755EFD68EB}"/>
              </a:ext>
            </a:extLst>
          </p:cNvPr>
          <p:cNvSpPr>
            <a:spLocks noGrp="1"/>
          </p:cNvSpPr>
          <p:nvPr>
            <p:ph type="ftr" sz="quarter" idx="3"/>
          </p:nvPr>
        </p:nvSpPr>
        <p:spPr>
          <a:xfrm>
            <a:off x="760678" y="6296556"/>
            <a:ext cx="6858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3" name="Title 5">
            <a:extLst>
              <a:ext uri="{FF2B5EF4-FFF2-40B4-BE49-F238E27FC236}">
                <a16:creationId xmlns:a16="http://schemas.microsoft.com/office/drawing/2014/main" id="{E0076927-C80A-405C-AABD-202BB94D4B63}"/>
              </a:ext>
            </a:extLst>
          </p:cNvPr>
          <p:cNvSpPr>
            <a:spLocks noGrp="1"/>
          </p:cNvSpPr>
          <p:nvPr>
            <p:ph type="title"/>
          </p:nvPr>
        </p:nvSpPr>
        <p:spPr>
          <a:xfrm>
            <a:off x="379678" y="373379"/>
            <a:ext cx="11430000" cy="266700"/>
          </a:xfrm>
        </p:spPr>
        <p:txBody>
          <a:bodyPr>
            <a:noAutofit/>
          </a:bodyPr>
          <a:lstStyle>
            <a:lvl1pPr>
              <a:defRPr>
                <a:solidFill>
                  <a:srgbClr val="164374"/>
                </a:solidFill>
                <a:latin typeface="Century Gothic" panose="020B0502020202020204" pitchFamily="34" charset="0"/>
              </a:defRPr>
            </a:lvl1pPr>
          </a:lstStyle>
          <a:p>
            <a:r>
              <a:rPr lang="en-US" dirty="0"/>
              <a:t>Click to edit Master title style</a:t>
            </a:r>
          </a:p>
        </p:txBody>
      </p:sp>
      <p:sp>
        <p:nvSpPr>
          <p:cNvPr id="14" name="Text Placeholder 3">
            <a:extLst>
              <a:ext uri="{FF2B5EF4-FFF2-40B4-BE49-F238E27FC236}">
                <a16:creationId xmlns:a16="http://schemas.microsoft.com/office/drawing/2014/main" id="{BFC050C0-0CFC-4FD5-B387-2C5B74918508}"/>
              </a:ext>
            </a:extLst>
          </p:cNvPr>
          <p:cNvSpPr>
            <a:spLocks noGrp="1"/>
          </p:cNvSpPr>
          <p:nvPr>
            <p:ph type="body" sz="quarter" idx="13"/>
          </p:nvPr>
        </p:nvSpPr>
        <p:spPr>
          <a:xfrm>
            <a:off x="379677" y="625898"/>
            <a:ext cx="11428167" cy="266700"/>
          </a:xfrm>
        </p:spPr>
        <p:txBody>
          <a:bodyPr>
            <a:noAutofit/>
          </a:bodyPr>
          <a:lstStyle>
            <a:lvl1pPr marL="0">
              <a:lnSpc>
                <a:spcPts val="2000"/>
              </a:lnSpc>
              <a:spcAft>
                <a:spcPts val="0"/>
              </a:spcAft>
              <a:buFontTx/>
              <a:buNone/>
              <a:defRPr sz="2333" cap="all">
                <a:solidFill>
                  <a:srgbClr val="4BC9F1"/>
                </a:solidFill>
                <a:latin typeface="Century Gothic" panose="020B0502020202020204" pitchFamily="34" charset="0"/>
              </a:defRPr>
            </a:lvl1pPr>
            <a:lvl2pPr marL="0" indent="0">
              <a:lnSpc>
                <a:spcPts val="2000"/>
              </a:lnSpc>
              <a:spcAft>
                <a:spcPts val="0"/>
              </a:spcAft>
              <a:buFontTx/>
              <a:buNone/>
              <a:defRPr sz="2333" b="0" i="0" cap="all">
                <a:solidFill>
                  <a:srgbClr val="4BC9F1"/>
                </a:solidFill>
                <a:latin typeface="Raleway" panose="020B0503030101060003" pitchFamily="34" charset="0"/>
              </a:defRPr>
            </a:lvl2pPr>
            <a:lvl3pPr marL="0" indent="0">
              <a:lnSpc>
                <a:spcPts val="2000"/>
              </a:lnSpc>
              <a:spcAft>
                <a:spcPts val="0"/>
              </a:spcAft>
              <a:buFontTx/>
              <a:buNone/>
              <a:defRPr sz="2333" b="0" i="0" cap="all">
                <a:solidFill>
                  <a:schemeClr val="tx2"/>
                </a:solidFill>
                <a:latin typeface="Effra Light"/>
              </a:defRPr>
            </a:lvl3pPr>
            <a:lvl4pPr marL="0" indent="0">
              <a:lnSpc>
                <a:spcPts val="2000"/>
              </a:lnSpc>
              <a:spcAft>
                <a:spcPts val="0"/>
              </a:spcAft>
              <a:buFontTx/>
              <a:buNone/>
              <a:defRPr sz="2333" b="0" i="0" cap="all">
                <a:solidFill>
                  <a:schemeClr val="tx2"/>
                </a:solidFill>
                <a:latin typeface="Effra Light"/>
              </a:defRPr>
            </a:lvl4pPr>
            <a:lvl5pPr marL="0" indent="0">
              <a:lnSpc>
                <a:spcPts val="2000"/>
              </a:lnSpc>
              <a:spcAft>
                <a:spcPts val="0"/>
              </a:spcAft>
              <a:buFontTx/>
              <a:buNone/>
              <a:defRPr sz="2333" b="0" i="0" cap="all">
                <a:solidFill>
                  <a:schemeClr val="tx2"/>
                </a:solidFill>
                <a:latin typeface="Effra Light"/>
              </a:defRPr>
            </a:lvl5pPr>
            <a:lvl6pPr marL="0" indent="0">
              <a:lnSpc>
                <a:spcPts val="2333"/>
              </a:lnSpc>
              <a:spcAft>
                <a:spcPts val="333"/>
              </a:spcAft>
              <a:buFontTx/>
              <a:buNone/>
              <a:defRPr sz="2333" b="0" i="0" cap="all">
                <a:latin typeface="Effra Light"/>
                <a:cs typeface="Effra Light"/>
              </a:defRPr>
            </a:lvl6pPr>
            <a:lvl7pPr marL="0" indent="0">
              <a:lnSpc>
                <a:spcPts val="2333"/>
              </a:lnSpc>
              <a:spcAft>
                <a:spcPts val="333"/>
              </a:spcAft>
              <a:buFontTx/>
              <a:buNone/>
              <a:defRPr sz="2333"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227769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CF1045-FC60-4DE9-8985-443BE7F117E7}"/>
              </a:ext>
            </a:extLst>
          </p:cNvPr>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7" name="Footer Placeholder 4">
            <a:extLst>
              <a:ext uri="{FF2B5EF4-FFF2-40B4-BE49-F238E27FC236}">
                <a16:creationId xmlns:a16="http://schemas.microsoft.com/office/drawing/2014/main" id="{5C10A829-741F-4D34-A42D-763A13066FDB}"/>
              </a:ext>
            </a:extLst>
          </p:cNvPr>
          <p:cNvSpPr>
            <a:spLocks noGrp="1"/>
          </p:cNvSpPr>
          <p:nvPr>
            <p:ph type="ftr" sz="quarter" idx="3"/>
          </p:nvPr>
        </p:nvSpPr>
        <p:spPr>
          <a:xfrm>
            <a:off x="760678" y="6296556"/>
            <a:ext cx="6858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XXX|MONTH YEAR|CONFIDENTIAL- INTERNAL USE ONLY</a:t>
            </a:r>
            <a:endParaRPr lang="en-US" dirty="0"/>
          </a:p>
        </p:txBody>
      </p:sp>
      <p:sp>
        <p:nvSpPr>
          <p:cNvPr id="10" name="Title 5">
            <a:extLst>
              <a:ext uri="{FF2B5EF4-FFF2-40B4-BE49-F238E27FC236}">
                <a16:creationId xmlns:a16="http://schemas.microsoft.com/office/drawing/2014/main" id="{03237A35-330F-47A7-BF54-58A28533C659}"/>
              </a:ext>
            </a:extLst>
          </p:cNvPr>
          <p:cNvSpPr>
            <a:spLocks noGrp="1"/>
          </p:cNvSpPr>
          <p:nvPr>
            <p:ph type="title"/>
          </p:nvPr>
        </p:nvSpPr>
        <p:spPr>
          <a:xfrm>
            <a:off x="379678" y="373379"/>
            <a:ext cx="11430000" cy="266700"/>
          </a:xfrm>
        </p:spPr>
        <p:txBody>
          <a:bodyPr>
            <a:noAutofit/>
          </a:bodyPr>
          <a:lstStyle>
            <a:lvl1pPr>
              <a:defRPr>
                <a:latin typeface="Century Gothic" panose="020B0502020202020204" pitchFamily="34" charset="0"/>
              </a:defRPr>
            </a:lvl1pPr>
          </a:lstStyle>
          <a:p>
            <a:r>
              <a:rPr lang="en-US" dirty="0"/>
              <a:t>Click to edit Master title style</a:t>
            </a:r>
          </a:p>
        </p:txBody>
      </p:sp>
      <p:sp>
        <p:nvSpPr>
          <p:cNvPr id="11" name="Text Placeholder 3">
            <a:extLst>
              <a:ext uri="{FF2B5EF4-FFF2-40B4-BE49-F238E27FC236}">
                <a16:creationId xmlns:a16="http://schemas.microsoft.com/office/drawing/2014/main" id="{1FE2BC14-9CBC-494B-999D-351E1B812806}"/>
              </a:ext>
            </a:extLst>
          </p:cNvPr>
          <p:cNvSpPr>
            <a:spLocks noGrp="1"/>
          </p:cNvSpPr>
          <p:nvPr>
            <p:ph type="body" sz="quarter" idx="12"/>
          </p:nvPr>
        </p:nvSpPr>
        <p:spPr>
          <a:xfrm>
            <a:off x="379677" y="625898"/>
            <a:ext cx="11428167" cy="266700"/>
          </a:xfrm>
        </p:spPr>
        <p:txBody>
          <a:bodyPr>
            <a:noAutofit/>
          </a:bodyPr>
          <a:lstStyle>
            <a:lvl1pPr marL="0">
              <a:lnSpc>
                <a:spcPts val="2000"/>
              </a:lnSpc>
              <a:spcAft>
                <a:spcPts val="0"/>
              </a:spcAft>
              <a:buFontTx/>
              <a:buNone/>
              <a:defRPr sz="2333" cap="all">
                <a:solidFill>
                  <a:srgbClr val="4BC9F1"/>
                </a:solidFill>
                <a:latin typeface="Century Gothic" panose="020B0502020202020204" pitchFamily="34" charset="0"/>
              </a:defRPr>
            </a:lvl1pPr>
            <a:lvl2pPr marL="0" indent="0">
              <a:lnSpc>
                <a:spcPts val="2000"/>
              </a:lnSpc>
              <a:spcAft>
                <a:spcPts val="0"/>
              </a:spcAft>
              <a:buFontTx/>
              <a:buNone/>
              <a:defRPr sz="2333" b="0" i="0" cap="all">
                <a:solidFill>
                  <a:srgbClr val="4BC9F1"/>
                </a:solidFill>
                <a:latin typeface="Raleway" panose="020B0503030101060003" pitchFamily="34" charset="0"/>
              </a:defRPr>
            </a:lvl2pPr>
            <a:lvl3pPr marL="0" indent="0">
              <a:lnSpc>
                <a:spcPts val="2000"/>
              </a:lnSpc>
              <a:spcAft>
                <a:spcPts val="0"/>
              </a:spcAft>
              <a:buFontTx/>
              <a:buNone/>
              <a:defRPr sz="2333" b="0" i="0" cap="all">
                <a:solidFill>
                  <a:schemeClr val="tx2"/>
                </a:solidFill>
                <a:latin typeface="Effra Light"/>
              </a:defRPr>
            </a:lvl3pPr>
            <a:lvl4pPr marL="0" indent="0">
              <a:lnSpc>
                <a:spcPts val="2000"/>
              </a:lnSpc>
              <a:spcAft>
                <a:spcPts val="0"/>
              </a:spcAft>
              <a:buFontTx/>
              <a:buNone/>
              <a:defRPr sz="2333" b="0" i="0" cap="all">
                <a:solidFill>
                  <a:schemeClr val="tx2"/>
                </a:solidFill>
                <a:latin typeface="Effra Light"/>
              </a:defRPr>
            </a:lvl4pPr>
            <a:lvl5pPr marL="0" indent="0">
              <a:lnSpc>
                <a:spcPts val="2000"/>
              </a:lnSpc>
              <a:spcAft>
                <a:spcPts val="0"/>
              </a:spcAft>
              <a:buFontTx/>
              <a:buNone/>
              <a:defRPr sz="2333" b="0" i="0" cap="all">
                <a:solidFill>
                  <a:schemeClr val="tx2"/>
                </a:solidFill>
                <a:latin typeface="Effra Light"/>
              </a:defRPr>
            </a:lvl5pPr>
            <a:lvl6pPr marL="0" indent="0">
              <a:lnSpc>
                <a:spcPts val="2333"/>
              </a:lnSpc>
              <a:spcAft>
                <a:spcPts val="333"/>
              </a:spcAft>
              <a:buFontTx/>
              <a:buNone/>
              <a:defRPr sz="2333" b="0" i="0" cap="all">
                <a:latin typeface="Effra Light"/>
                <a:cs typeface="Effra Light"/>
              </a:defRPr>
            </a:lvl6pPr>
            <a:lvl7pPr marL="0" indent="0">
              <a:lnSpc>
                <a:spcPts val="2333"/>
              </a:lnSpc>
              <a:spcAft>
                <a:spcPts val="333"/>
              </a:spcAft>
              <a:buFontTx/>
              <a:buNone/>
              <a:defRPr sz="2333" b="0" i="0" cap="all">
                <a:latin typeface="Effra Light"/>
                <a:cs typeface="Effra Light"/>
              </a:defRPr>
            </a:lvl7pPr>
          </a:lstStyle>
          <a:p>
            <a:pPr lvl="0"/>
            <a:r>
              <a:rPr lang="en-US" dirty="0"/>
              <a:t>Click to edit Master text styles</a:t>
            </a:r>
          </a:p>
          <a:p>
            <a:pPr lvl="1"/>
            <a:endParaRPr lang="en-US" dirty="0"/>
          </a:p>
        </p:txBody>
      </p:sp>
    </p:spTree>
    <p:extLst>
      <p:ext uri="{BB962C8B-B14F-4D97-AF65-F5344CB8AC3E}">
        <p14:creationId xmlns:p14="http://schemas.microsoft.com/office/powerpoint/2010/main" val="1427323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3">
    <p:bg>
      <p:bgPr>
        <a:solidFill>
          <a:schemeClr val="tx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5B92E264-7E6E-A826-CA94-C66837FC63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33652" y="559141"/>
            <a:ext cx="5247674" cy="4456928"/>
          </a:xfrm>
          <a:prstGeom prst="rect">
            <a:avLst/>
          </a:prstGeom>
        </p:spPr>
      </p:pic>
      <p:sp>
        <p:nvSpPr>
          <p:cNvPr id="7" name="Text Placeholder 5">
            <a:extLst>
              <a:ext uri="{FF2B5EF4-FFF2-40B4-BE49-F238E27FC236}">
                <a16:creationId xmlns:a16="http://schemas.microsoft.com/office/drawing/2014/main" id="{ABBCBB8E-4DE8-4039-B472-1E997CC120BF}"/>
              </a:ext>
            </a:extLst>
          </p:cNvPr>
          <p:cNvSpPr>
            <a:spLocks noGrp="1"/>
          </p:cNvSpPr>
          <p:nvPr>
            <p:ph type="body" sz="quarter" idx="10"/>
          </p:nvPr>
        </p:nvSpPr>
        <p:spPr>
          <a:xfrm>
            <a:off x="677334" y="785814"/>
            <a:ext cx="4643438" cy="2643187"/>
          </a:xfrm>
          <a:prstGeom prst="rect">
            <a:avLst/>
          </a:prstGeom>
        </p:spPr>
        <p:txBody>
          <a:bodyPr/>
          <a:lstStyle>
            <a:lvl1pPr>
              <a:lnSpc>
                <a:spcPts val="4167"/>
              </a:lnSpc>
              <a:defRPr>
                <a:solidFill>
                  <a:srgbClr val="164374"/>
                </a:solidFill>
                <a:latin typeface="Century Gothic" panose="020B0502020202020204" pitchFamily="34" charset="0"/>
              </a:defRPr>
            </a:lvl1pPr>
            <a:lvl2pPr>
              <a:lnSpc>
                <a:spcPts val="4167"/>
              </a:lnSpc>
              <a:defRPr>
                <a:solidFill>
                  <a:srgbClr val="164374"/>
                </a:solidFill>
                <a:latin typeface="Century Gothic" panose="020B0502020202020204" pitchFamily="34" charset="0"/>
              </a:defRPr>
            </a:lvl2pPr>
            <a:lvl3pPr>
              <a:lnSpc>
                <a:spcPts val="4167"/>
              </a:lnSpc>
              <a:defRPr>
                <a:solidFill>
                  <a:srgbClr val="5C56A5"/>
                </a:solidFill>
                <a:latin typeface="Raleway" panose="020B0503030101060003" pitchFamily="34" charset="0"/>
              </a:defRPr>
            </a:lvl3pPr>
            <a:lvl4pPr>
              <a:lnSpc>
                <a:spcPts val="4167"/>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Click to edit Master text styles</a:t>
            </a:r>
          </a:p>
          <a:p>
            <a:pPr lvl="1"/>
            <a:r>
              <a:rPr lang="en-US" dirty="0"/>
              <a:t>Second level</a:t>
            </a:r>
          </a:p>
        </p:txBody>
      </p:sp>
      <p:sp>
        <p:nvSpPr>
          <p:cNvPr id="6" name="Text Placeholder 5">
            <a:extLst>
              <a:ext uri="{FF2B5EF4-FFF2-40B4-BE49-F238E27FC236}">
                <a16:creationId xmlns:a16="http://schemas.microsoft.com/office/drawing/2014/main" id="{4495E39A-3529-4FC7-B721-65AC6DE920B9}"/>
              </a:ext>
            </a:extLst>
          </p:cNvPr>
          <p:cNvSpPr>
            <a:spLocks noGrp="1"/>
          </p:cNvSpPr>
          <p:nvPr>
            <p:ph type="body" sz="quarter" idx="11" hasCustomPrompt="1"/>
          </p:nvPr>
        </p:nvSpPr>
        <p:spPr>
          <a:xfrm>
            <a:off x="677334" y="4278507"/>
            <a:ext cx="4643438" cy="744674"/>
          </a:xfrm>
          <a:prstGeom prst="rect">
            <a:avLst/>
          </a:prstGeom>
        </p:spPr>
        <p:txBody>
          <a:bodyPr/>
          <a:lstStyle>
            <a:lvl1pPr marL="0" indent="0">
              <a:lnSpc>
                <a:spcPts val="2500"/>
              </a:lnSpc>
              <a:tabLst>
                <a:tab pos="1587437" algn="l"/>
              </a:tabLst>
              <a:defRPr sz="2000">
                <a:solidFill>
                  <a:srgbClr val="164374"/>
                </a:solidFill>
                <a:latin typeface="Century Gothic" panose="020B0502020202020204" pitchFamily="34" charset="0"/>
              </a:defRPr>
            </a:lvl1pPr>
            <a:lvl2pPr>
              <a:lnSpc>
                <a:spcPts val="2500"/>
              </a:lnSpc>
              <a:defRPr sz="2000">
                <a:solidFill>
                  <a:srgbClr val="164374"/>
                </a:solidFill>
                <a:latin typeface="Century Gothic" panose="020B0502020202020204" pitchFamily="34" charset="0"/>
              </a:defRPr>
            </a:lvl2pPr>
            <a:lvl3pPr>
              <a:lnSpc>
                <a:spcPts val="4167"/>
              </a:lnSpc>
              <a:defRPr>
                <a:solidFill>
                  <a:srgbClr val="5C56A5"/>
                </a:solidFill>
                <a:latin typeface="Raleway" panose="020B0503030101060003" pitchFamily="34" charset="0"/>
              </a:defRPr>
            </a:lvl3pPr>
            <a:lvl4pPr>
              <a:lnSpc>
                <a:spcPts val="4167"/>
              </a:lnSpc>
              <a:defRPr>
                <a:solidFill>
                  <a:srgbClr val="F4CCD5"/>
                </a:solidFill>
                <a:latin typeface="Raleway" panose="020B0503030101060003" pitchFamily="34" charset="0"/>
              </a:defRPr>
            </a:lvl4pPr>
            <a:lvl5pPr>
              <a:defRPr>
                <a:latin typeface="Raleway" panose="020B0503030101060003" pitchFamily="34" charset="0"/>
              </a:defRPr>
            </a:lvl5pPr>
          </a:lstStyle>
          <a:p>
            <a:pPr lvl="0"/>
            <a:r>
              <a:rPr lang="en-US" dirty="0"/>
              <a:t>NAME AND SURNAME</a:t>
            </a:r>
          </a:p>
          <a:p>
            <a:pPr lvl="1"/>
            <a:r>
              <a:rPr lang="en-US" dirty="0"/>
              <a:t>ORGANIZATION: COMPANY’S NAME</a:t>
            </a:r>
          </a:p>
        </p:txBody>
      </p:sp>
      <p:sp>
        <p:nvSpPr>
          <p:cNvPr id="2" name="CuadroTexto 1">
            <a:extLst>
              <a:ext uri="{FF2B5EF4-FFF2-40B4-BE49-F238E27FC236}">
                <a16:creationId xmlns:a16="http://schemas.microsoft.com/office/drawing/2014/main" id="{6360A3A1-4B70-031A-B80C-2DE95FBBB8DA}"/>
              </a:ext>
            </a:extLst>
          </p:cNvPr>
          <p:cNvSpPr txBox="1"/>
          <p:nvPr userDrawn="1"/>
        </p:nvSpPr>
        <p:spPr>
          <a:xfrm>
            <a:off x="9059333" y="1557867"/>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8" name="CuadroTexto 7">
            <a:extLst>
              <a:ext uri="{FF2B5EF4-FFF2-40B4-BE49-F238E27FC236}">
                <a16:creationId xmlns:a16="http://schemas.microsoft.com/office/drawing/2014/main" id="{96862ECD-038D-D435-B31F-17D0ABE878FB}"/>
              </a:ext>
            </a:extLst>
          </p:cNvPr>
          <p:cNvSpPr txBox="1"/>
          <p:nvPr userDrawn="1"/>
        </p:nvSpPr>
        <p:spPr>
          <a:xfrm>
            <a:off x="10837333" y="60960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9" name="CuadroTexto 8">
            <a:extLst>
              <a:ext uri="{FF2B5EF4-FFF2-40B4-BE49-F238E27FC236}">
                <a16:creationId xmlns:a16="http://schemas.microsoft.com/office/drawing/2014/main" id="{8E8E4B57-C28B-8CCC-D245-B210B16123A9}"/>
              </a:ext>
            </a:extLst>
          </p:cNvPr>
          <p:cNvSpPr txBox="1"/>
          <p:nvPr userDrawn="1"/>
        </p:nvSpPr>
        <p:spPr>
          <a:xfrm>
            <a:off x="8940800" y="30988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10" name="CuadroTexto 9">
            <a:extLst>
              <a:ext uri="{FF2B5EF4-FFF2-40B4-BE49-F238E27FC236}">
                <a16:creationId xmlns:a16="http://schemas.microsoft.com/office/drawing/2014/main" id="{F0554CFE-158D-0F4B-3591-171CF844D85C}"/>
              </a:ext>
            </a:extLst>
          </p:cNvPr>
          <p:cNvSpPr txBox="1"/>
          <p:nvPr userDrawn="1"/>
        </p:nvSpPr>
        <p:spPr>
          <a:xfrm>
            <a:off x="7467600" y="31665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Tree>
    <p:extLst>
      <p:ext uri="{BB962C8B-B14F-4D97-AF65-F5344CB8AC3E}">
        <p14:creationId xmlns:p14="http://schemas.microsoft.com/office/powerpoint/2010/main" val="421224598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56E85AE9-924F-4293-94C7-3FE4D18CA564}" type="datetimeFigureOut">
              <a:rPr lang="el-GR" smtClean="0"/>
              <a:t>10/12/2023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AD9FCC7D-BA29-472E-8784-587189C328C8}" type="slidenum">
              <a:rPr lang="el-GR" smtClean="0"/>
              <a:t>‹#›</a:t>
            </a:fld>
            <a:endParaRPr lang="el-GR"/>
          </a:p>
        </p:txBody>
      </p:sp>
      <p:pic>
        <p:nvPicPr>
          <p:cNvPr id="7" name="Graphic 6">
            <a:extLst>
              <a:ext uri="{FF2B5EF4-FFF2-40B4-BE49-F238E27FC236}">
                <a16:creationId xmlns:a16="http://schemas.microsoft.com/office/drawing/2014/main" id="{2A2CE1B3-3393-F3FB-47B0-B63DBB205A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369378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6E85AE9-924F-4293-94C7-3FE4D18CA564}" type="datetimeFigureOut">
              <a:rPr lang="el-GR" smtClean="0"/>
              <a:t>10/12/2023</a:t>
            </a:fld>
            <a:endParaRPr lang="el-G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l-G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D9FCC7D-BA29-472E-8784-587189C328C8}" type="slidenum">
              <a:rPr lang="el-GR" smtClean="0"/>
              <a:t>‹#›</a:t>
            </a:fld>
            <a:endParaRPr lang="el-G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pic>
        <p:nvPicPr>
          <p:cNvPr id="8" name="Graphic 7">
            <a:extLst>
              <a:ext uri="{FF2B5EF4-FFF2-40B4-BE49-F238E27FC236}">
                <a16:creationId xmlns:a16="http://schemas.microsoft.com/office/drawing/2014/main" id="{56AEA014-6A1F-EE1D-301F-30A26CC201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79278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56E85AE9-924F-4293-94C7-3FE4D18CA564}" type="datetimeFigureOut">
              <a:rPr lang="el-GR" smtClean="0"/>
              <a:t>10/12/2023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AD9FCC7D-BA29-472E-8784-587189C328C8}" type="slidenum">
              <a:rPr lang="el-GR" smtClean="0"/>
              <a:t>‹#›</a:t>
            </a:fld>
            <a:endParaRPr lang="el-GR"/>
          </a:p>
        </p:txBody>
      </p:sp>
      <p:pic>
        <p:nvPicPr>
          <p:cNvPr id="8" name="Graphic 7">
            <a:extLst>
              <a:ext uri="{FF2B5EF4-FFF2-40B4-BE49-F238E27FC236}">
                <a16:creationId xmlns:a16="http://schemas.microsoft.com/office/drawing/2014/main" id="{90D475BF-52CF-F733-9893-5DB53454E0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30247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56E85AE9-924F-4293-94C7-3FE4D18CA564}" type="datetimeFigureOut">
              <a:rPr lang="el-GR" smtClean="0"/>
              <a:t>10/12/2023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AD9FCC7D-BA29-472E-8784-587189C328C8}" type="slidenum">
              <a:rPr lang="el-GR" smtClean="0"/>
              <a:t>‹#›</a:t>
            </a:fld>
            <a:endParaRPr lang="el-GR"/>
          </a:p>
        </p:txBody>
      </p:sp>
      <p:pic>
        <p:nvPicPr>
          <p:cNvPr id="10" name="Graphic 9">
            <a:extLst>
              <a:ext uri="{FF2B5EF4-FFF2-40B4-BE49-F238E27FC236}">
                <a16:creationId xmlns:a16="http://schemas.microsoft.com/office/drawing/2014/main" id="{03F98D9E-FD93-4005-B440-2553B772EF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1268572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56E85AE9-924F-4293-94C7-3FE4D18CA564}" type="datetimeFigureOut">
              <a:rPr lang="el-GR" smtClean="0"/>
              <a:t>10/12/2023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AD9FCC7D-BA29-472E-8784-587189C328C8}" type="slidenum">
              <a:rPr lang="el-GR" smtClean="0"/>
              <a:t>‹#›</a:t>
            </a:fld>
            <a:endParaRPr lang="el-GR"/>
          </a:p>
        </p:txBody>
      </p:sp>
      <p:pic>
        <p:nvPicPr>
          <p:cNvPr id="6" name="Graphic 5">
            <a:extLst>
              <a:ext uri="{FF2B5EF4-FFF2-40B4-BE49-F238E27FC236}">
                <a16:creationId xmlns:a16="http://schemas.microsoft.com/office/drawing/2014/main" id="{998DA14F-F195-008E-ADD9-C3103137C1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40595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85AE9-924F-4293-94C7-3FE4D18CA564}" type="datetimeFigureOut">
              <a:rPr lang="el-GR" smtClean="0"/>
              <a:t>10/12/2023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AD9FCC7D-BA29-472E-8784-587189C328C8}" type="slidenum">
              <a:rPr lang="el-GR" smtClean="0"/>
              <a:t>‹#›</a:t>
            </a:fld>
            <a:endParaRPr lang="el-GR"/>
          </a:p>
        </p:txBody>
      </p:sp>
      <p:pic>
        <p:nvPicPr>
          <p:cNvPr id="5" name="Graphic 4">
            <a:extLst>
              <a:ext uri="{FF2B5EF4-FFF2-40B4-BE49-F238E27FC236}">
                <a16:creationId xmlns:a16="http://schemas.microsoft.com/office/drawing/2014/main" id="{F89402A9-EEE1-4EAF-B86F-F435DEEEAB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342231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E85AE9-924F-4293-94C7-3FE4D18CA564}" type="datetimeFigureOut">
              <a:rPr lang="el-GR" smtClean="0"/>
              <a:t>10/12/2023</a:t>
            </a:fld>
            <a:endParaRPr lang="el-G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l-G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9FCC7D-BA29-472E-8784-587189C328C8}" type="slidenum">
              <a:rPr lang="el-GR" smtClean="0"/>
              <a:t>‹#›</a:t>
            </a:fld>
            <a:endParaRPr lang="el-G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AE3903A7-2268-0F0F-0A7A-058842F9A8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403026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6E85AE9-924F-4293-94C7-3FE4D18CA564}" type="datetimeFigureOut">
              <a:rPr lang="el-GR" smtClean="0"/>
              <a:t>10/12/2023</a:t>
            </a:fld>
            <a:endParaRPr lang="el-G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l-G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9FCC7D-BA29-472E-8784-587189C328C8}" type="slidenum">
              <a:rPr lang="el-GR" smtClean="0"/>
              <a:t>‹#›</a:t>
            </a:fld>
            <a:endParaRPr lang="el-G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255A9DA0-6653-08FE-7219-A158C1342F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15164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15.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6E85AE9-924F-4293-94C7-3FE4D18CA564}" type="datetimeFigureOut">
              <a:rPr lang="el-GR" smtClean="0"/>
              <a:t>10/12/2023</a:t>
            </a:fld>
            <a:endParaRPr lang="el-G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l-G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D9FCC7D-BA29-472E-8784-587189C328C8}" type="slidenum">
              <a:rPr lang="el-GR" smtClean="0"/>
              <a:t>‹#›</a:t>
            </a:fld>
            <a:endParaRPr lang="el-G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Graphic 6">
            <a:extLst>
              <a:ext uri="{FF2B5EF4-FFF2-40B4-BE49-F238E27FC236}">
                <a16:creationId xmlns:a16="http://schemas.microsoft.com/office/drawing/2014/main" id="{5E6CF9FA-3DE1-4324-811A-A2D486425B39}"/>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2900019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F0354A-8DF2-D3DE-7EC8-44F418CAACA1}"/>
              </a:ext>
            </a:extLst>
          </p:cNvPr>
          <p:cNvSpPr txBox="1"/>
          <p:nvPr userDrawn="1"/>
        </p:nvSpPr>
        <p:spPr>
          <a:xfrm>
            <a:off x="4013200" y="31157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3" name="CuadroTexto 2">
            <a:extLst>
              <a:ext uri="{FF2B5EF4-FFF2-40B4-BE49-F238E27FC236}">
                <a16:creationId xmlns:a16="http://schemas.microsoft.com/office/drawing/2014/main" id="{413F55B0-1010-9CD5-3A9F-62F764C01D31}"/>
              </a:ext>
            </a:extLst>
          </p:cNvPr>
          <p:cNvSpPr txBox="1"/>
          <p:nvPr userDrawn="1"/>
        </p:nvSpPr>
        <p:spPr>
          <a:xfrm>
            <a:off x="3911600" y="27432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4" name="CuadroTexto 3">
            <a:extLst>
              <a:ext uri="{FF2B5EF4-FFF2-40B4-BE49-F238E27FC236}">
                <a16:creationId xmlns:a16="http://schemas.microsoft.com/office/drawing/2014/main" id="{E85E5BD4-8010-6F14-6A82-59F632C962F6}"/>
              </a:ext>
            </a:extLst>
          </p:cNvPr>
          <p:cNvSpPr txBox="1"/>
          <p:nvPr userDrawn="1"/>
        </p:nvSpPr>
        <p:spPr>
          <a:xfrm>
            <a:off x="3962400" y="42672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7" name="CuadroTexto 6">
            <a:extLst>
              <a:ext uri="{FF2B5EF4-FFF2-40B4-BE49-F238E27FC236}">
                <a16:creationId xmlns:a16="http://schemas.microsoft.com/office/drawing/2014/main" id="{C4A08670-5722-CC2F-D15B-AC9D76637152}"/>
              </a:ext>
            </a:extLst>
          </p:cNvPr>
          <p:cNvSpPr txBox="1"/>
          <p:nvPr userDrawn="1"/>
        </p:nvSpPr>
        <p:spPr>
          <a:xfrm>
            <a:off x="3149600" y="29125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pic>
        <p:nvPicPr>
          <p:cNvPr id="10" name="Graphic 9">
            <a:extLst>
              <a:ext uri="{FF2B5EF4-FFF2-40B4-BE49-F238E27FC236}">
                <a16:creationId xmlns:a16="http://schemas.microsoft.com/office/drawing/2014/main" id="{89CD91E6-357F-D095-17F1-926E71B3D0A9}"/>
              </a:ext>
            </a:extLst>
          </p:cNvPr>
          <p:cNvPicPr>
            <a:picLocks noChangeAspect="1"/>
          </p:cNvPicPr>
          <p:nvPr userDrawn="1"/>
        </p:nvPicPr>
        <p:blipFill>
          <a:blip r:embed="rId3">
            <a:biLevel thresh="25000"/>
            <a:extLst>
              <a:ext uri="{96DAC541-7B7A-43D3-8B79-37D633B846F1}">
                <asvg:svgBlip xmlns:asvg="http://schemas.microsoft.com/office/drawing/2016/SVG/main" r:embed="rId4"/>
              </a:ext>
            </a:extLst>
          </a:blip>
          <a:stretch>
            <a:fillRect/>
          </a:stretch>
        </p:blipFill>
        <p:spPr>
          <a:xfrm>
            <a:off x="9777589" y="5459964"/>
            <a:ext cx="2059728" cy="1043068"/>
          </a:xfrm>
          <a:prstGeom prst="rect">
            <a:avLst/>
          </a:prstGeom>
        </p:spPr>
      </p:pic>
      <p:grpSp>
        <p:nvGrpSpPr>
          <p:cNvPr id="11" name="Group 10">
            <a:extLst>
              <a:ext uri="{FF2B5EF4-FFF2-40B4-BE49-F238E27FC236}">
                <a16:creationId xmlns:a16="http://schemas.microsoft.com/office/drawing/2014/main" id="{FE52112F-7DF9-7682-66D4-B7F820CADC64}"/>
              </a:ext>
            </a:extLst>
          </p:cNvPr>
          <p:cNvGrpSpPr/>
          <p:nvPr userDrawn="1"/>
        </p:nvGrpSpPr>
        <p:grpSpPr>
          <a:xfrm>
            <a:off x="677333" y="6072186"/>
            <a:ext cx="4737467" cy="361156"/>
            <a:chOff x="880940" y="7352024"/>
            <a:chExt cx="5684960" cy="433387"/>
          </a:xfrm>
        </p:grpSpPr>
        <p:pic>
          <p:nvPicPr>
            <p:cNvPr id="12" name="Picture 11">
              <a:extLst>
                <a:ext uri="{FF2B5EF4-FFF2-40B4-BE49-F238E27FC236}">
                  <a16:creationId xmlns:a16="http://schemas.microsoft.com/office/drawing/2014/main" id="{39D22D40-EBC2-556E-1291-F3B19E5D192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050" t="3601" r="2745" b="4634"/>
            <a:stretch/>
          </p:blipFill>
          <p:spPr>
            <a:xfrm>
              <a:off x="880940" y="7352024"/>
              <a:ext cx="654844" cy="433387"/>
            </a:xfrm>
            <a:prstGeom prst="rect">
              <a:avLst/>
            </a:prstGeom>
          </p:spPr>
        </p:pic>
        <p:sp>
          <p:nvSpPr>
            <p:cNvPr id="13" name="Footer Placeholder 4">
              <a:extLst>
                <a:ext uri="{FF2B5EF4-FFF2-40B4-BE49-F238E27FC236}">
                  <a16:creationId xmlns:a16="http://schemas.microsoft.com/office/drawing/2014/main" id="{B29A3F54-821E-A685-A071-2911659335CE}"/>
                </a:ext>
              </a:extLst>
            </p:cNvPr>
            <p:cNvSpPr txBox="1">
              <a:spLocks/>
            </p:cNvSpPr>
            <p:nvPr userDrawn="1"/>
          </p:nvSpPr>
          <p:spPr>
            <a:xfrm>
              <a:off x="1673946" y="7447834"/>
              <a:ext cx="4891954" cy="241765"/>
            </a:xfrm>
            <a:prstGeom prst="rect">
              <a:avLst/>
            </a:prstGeom>
          </p:spPr>
          <p:txBody>
            <a:bodyPr vert="horz" lIns="0" tIns="0" rIns="0" bIns="0" rtlCol="0" anchor="ctr"/>
            <a:lstStyle>
              <a:defPPr>
                <a:defRPr lang="en-US"/>
              </a:defPPr>
              <a:lvl1pPr marL="0" algn="l" defTabSz="548457" rtl="0" eaLnBrk="1" latinLnBrk="0" hangingPunct="1">
                <a:lnSpc>
                  <a:spcPts val="1200"/>
                </a:lnSpc>
                <a:defRPr sz="2000" kern="1200">
                  <a:solidFill>
                    <a:schemeClr val="bg1"/>
                  </a:solidFill>
                  <a:latin typeface="Simplifica" panose="02000000000000000000" pitchFamily="2" charset="0"/>
                  <a:ea typeface="+mn-ea"/>
                  <a:cs typeface="Arial" panose="020B0604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pPr algn="l"/>
              <a:r>
                <a:rPr lang="en-GB" sz="750" noProof="0" dirty="0">
                  <a:solidFill>
                    <a:srgbClr val="001E46"/>
                  </a:solidFill>
                  <a:latin typeface="Century Gothic" panose="020B0502020202020204" pitchFamily="34" charset="0"/>
                </a:rPr>
                <a:t>This project has received funding from the European Union’s Horizon 2020</a:t>
              </a:r>
            </a:p>
            <a:p>
              <a:pPr algn="l"/>
              <a:r>
                <a:rPr lang="en-GB" sz="750" noProof="0" dirty="0">
                  <a:solidFill>
                    <a:srgbClr val="001E46"/>
                  </a:solidFill>
                  <a:latin typeface="Century Gothic" panose="020B0502020202020204" pitchFamily="34" charset="0"/>
                </a:rPr>
                <a:t> research and innovation programme under grant agreement </a:t>
              </a:r>
              <a:r>
                <a:rPr lang="en-GB" sz="750" kern="1200" noProof="0" dirty="0">
                  <a:solidFill>
                    <a:srgbClr val="001E46"/>
                  </a:solidFill>
                  <a:latin typeface="Century Gothic" panose="020B0502020202020204" pitchFamily="34" charset="0"/>
                  <a:ea typeface="+mn-ea"/>
                  <a:cs typeface="Arial" panose="020B0604020202020204" pitchFamily="34" charset="0"/>
                </a:rPr>
                <a:t>Nº </a:t>
              </a:r>
              <a:r>
                <a:rPr lang="es-ES" sz="750" kern="1200" dirty="0">
                  <a:solidFill>
                    <a:srgbClr val="001E46"/>
                  </a:solidFill>
                  <a:latin typeface="Century Gothic" panose="020B0502020202020204" pitchFamily="34" charset="0"/>
                  <a:ea typeface="+mn-ea"/>
                  <a:cs typeface="Arial" panose="020B0604020202020204" pitchFamily="34" charset="0"/>
                </a:rPr>
                <a:t>101057747</a:t>
              </a:r>
              <a:endParaRPr lang="en-GB" sz="750" kern="1200" noProof="0" dirty="0">
                <a:solidFill>
                  <a:srgbClr val="001E46"/>
                </a:solidFill>
                <a:latin typeface="Century Gothic" panose="020B0502020202020204" pitchFamily="34" charset="0"/>
                <a:ea typeface="+mn-ea"/>
                <a:cs typeface="Arial" panose="020B0604020202020204" pitchFamily="34" charset="0"/>
              </a:endParaRPr>
            </a:p>
          </p:txBody>
        </p:sp>
      </p:grpSp>
      <p:pic>
        <p:nvPicPr>
          <p:cNvPr id="14" name="Graphic 13">
            <a:extLst>
              <a:ext uri="{FF2B5EF4-FFF2-40B4-BE49-F238E27FC236}">
                <a16:creationId xmlns:a16="http://schemas.microsoft.com/office/drawing/2014/main" id="{5DA570DE-1198-2DCE-8138-21A88814732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2232424868"/>
      </p:ext>
    </p:extLst>
  </p:cSld>
  <p:clrMap bg1="dk1" tx1="lt1" bg2="dk2" tx2="lt2" accent1="accent1" accent2="accent2" accent3="accent3" accent4="accent4" accent5="accent5" accent6="accent6" hlink="hlink" folHlink="folHlink"/>
  <p:sldLayoutIdLst>
    <p:sldLayoutId id="2147483673" r:id="rId1"/>
  </p:sldLayoutIdLst>
  <p:hf hdr="0"/>
  <p:txStyles>
    <p:titleStyle>
      <a:lvl1pPr algn="l" defTabSz="457029" rtl="0" eaLnBrk="1" latinLnBrk="0" hangingPunct="1">
        <a:lnSpc>
          <a:spcPct val="70000"/>
        </a:lnSpc>
        <a:spcBef>
          <a:spcPct val="0"/>
        </a:spcBef>
        <a:buNone/>
        <a:defRPr sz="4333" b="1" i="0" kern="1200" cap="all">
          <a:solidFill>
            <a:schemeClr val="tx1"/>
          </a:solidFill>
          <a:latin typeface="Raleway" panose="020B0503030101060003" pitchFamily="34" charset="0"/>
          <a:ea typeface="+mj-ea"/>
          <a:cs typeface="+mj-cs"/>
        </a:defRPr>
      </a:lvl1pPr>
    </p:titleStyle>
    <p:bodyStyle>
      <a:lvl1pPr marL="0" indent="0" algn="l" defTabSz="457029" rtl="0" eaLnBrk="1" latinLnBrk="0" hangingPunct="1">
        <a:lnSpc>
          <a:spcPct val="66000"/>
        </a:lnSpc>
        <a:spcBef>
          <a:spcPts val="0"/>
        </a:spcBef>
        <a:spcAft>
          <a:spcPts val="0"/>
        </a:spcAft>
        <a:buFontTx/>
        <a:buNone/>
        <a:defRPr sz="4333" b="1" i="0" kern="1200" cap="all" baseline="0">
          <a:solidFill>
            <a:schemeClr val="tx1"/>
          </a:solidFill>
          <a:latin typeface="Effra"/>
          <a:ea typeface="+mn-ea"/>
          <a:cs typeface="+mn-cs"/>
        </a:defRPr>
      </a:lvl1pPr>
      <a:lvl2pPr marL="0" indent="0" algn="l" defTabSz="457029" rtl="0" eaLnBrk="1" latinLnBrk="0" hangingPunct="1">
        <a:lnSpc>
          <a:spcPct val="66000"/>
        </a:lnSpc>
        <a:spcBef>
          <a:spcPts val="0"/>
        </a:spcBef>
        <a:spcAft>
          <a:spcPts val="0"/>
        </a:spcAft>
        <a:buFontTx/>
        <a:buNone/>
        <a:defRPr sz="4333" b="0" i="0" kern="1200" cap="all">
          <a:solidFill>
            <a:schemeClr val="tx1"/>
          </a:solidFill>
          <a:latin typeface="Effra Light"/>
          <a:ea typeface="+mn-ea"/>
          <a:cs typeface="Effra"/>
        </a:defRPr>
      </a:lvl2pPr>
      <a:lvl3pPr marL="0" indent="0" algn="l" defTabSz="457029" rtl="0" eaLnBrk="1" latinLnBrk="0" hangingPunct="1">
        <a:lnSpc>
          <a:spcPct val="66000"/>
        </a:lnSpc>
        <a:spcBef>
          <a:spcPts val="0"/>
        </a:spcBef>
        <a:spcAft>
          <a:spcPts val="0"/>
        </a:spcAft>
        <a:buFontTx/>
        <a:buNone/>
        <a:defRPr sz="4333" b="1" i="0" kern="1200" cap="all" baseline="0">
          <a:solidFill>
            <a:schemeClr val="tx2"/>
          </a:solidFill>
          <a:latin typeface="Effra"/>
          <a:ea typeface="+mn-ea"/>
          <a:cs typeface="Effra"/>
        </a:defRPr>
      </a:lvl3pPr>
      <a:lvl4pPr marL="0" indent="0" algn="l" defTabSz="457029" rtl="0" eaLnBrk="1" latinLnBrk="0" hangingPunct="1">
        <a:lnSpc>
          <a:spcPct val="66000"/>
        </a:lnSpc>
        <a:spcBef>
          <a:spcPts val="0"/>
        </a:spcBef>
        <a:spcAft>
          <a:spcPts val="0"/>
        </a:spcAft>
        <a:buFontTx/>
        <a:buNone/>
        <a:defRPr sz="4333" b="0" i="0" kern="1200" cap="all">
          <a:solidFill>
            <a:schemeClr val="tx2"/>
          </a:solidFill>
          <a:latin typeface="Effra Light"/>
          <a:ea typeface="+mn-ea"/>
          <a:cs typeface="Effra Light"/>
        </a:defRPr>
      </a:lvl4pPr>
      <a:lvl5pPr marL="0" indent="0" algn="l" defTabSz="457029" rtl="0" eaLnBrk="1" latinLnBrk="0" hangingPunct="1">
        <a:lnSpc>
          <a:spcPct val="66000"/>
        </a:lnSpc>
        <a:spcBef>
          <a:spcPts val="0"/>
        </a:spcBef>
        <a:spcAft>
          <a:spcPts val="0"/>
        </a:spcAft>
        <a:buFontTx/>
        <a:buNone/>
        <a:defRPr sz="4333" b="0" i="0" kern="1200" cap="all" baseline="0">
          <a:solidFill>
            <a:schemeClr val="accent2"/>
          </a:solidFill>
          <a:latin typeface="Effra"/>
          <a:ea typeface="+mn-ea"/>
          <a:cs typeface="Effra"/>
        </a:defRPr>
      </a:lvl5pPr>
      <a:lvl6pPr marL="0" indent="0" algn="l" defTabSz="457029" rtl="0" eaLnBrk="1" latinLnBrk="0" hangingPunct="1">
        <a:lnSpc>
          <a:spcPts val="1500"/>
        </a:lnSpc>
        <a:spcBef>
          <a:spcPts val="0"/>
        </a:spcBef>
        <a:spcAft>
          <a:spcPts val="0"/>
        </a:spcAft>
        <a:buFontTx/>
        <a:buNone/>
        <a:defRPr sz="1500" b="0" i="0" kern="1200" cap="all">
          <a:solidFill>
            <a:schemeClr val="tx2"/>
          </a:solidFill>
          <a:latin typeface="Effra"/>
          <a:ea typeface="+mn-ea"/>
          <a:cs typeface="Effra"/>
        </a:defRPr>
      </a:lvl6pPr>
      <a:lvl7pPr marL="0" indent="0" algn="l" defTabSz="457029" rtl="0" eaLnBrk="1" latinLnBrk="0" hangingPunct="1">
        <a:lnSpc>
          <a:spcPts val="1500"/>
        </a:lnSpc>
        <a:spcBef>
          <a:spcPts val="0"/>
        </a:spcBef>
        <a:spcAft>
          <a:spcPts val="0"/>
        </a:spcAft>
        <a:buFontTx/>
        <a:buNone/>
        <a:defRPr sz="1500" b="0" i="0" kern="1200" cap="all">
          <a:solidFill>
            <a:schemeClr val="tx2"/>
          </a:solidFill>
          <a:latin typeface="Effra"/>
          <a:ea typeface="+mn-ea"/>
          <a:cs typeface="Effra"/>
        </a:defRPr>
      </a:lvl7pPr>
      <a:lvl8pPr marL="3427720" indent="-228515" algn="l" defTabSz="457029" rtl="0" eaLnBrk="1" latinLnBrk="0" hangingPunct="1">
        <a:spcBef>
          <a:spcPct val="20000"/>
        </a:spcBef>
        <a:buFont typeface="Arial"/>
        <a:buChar char="•"/>
        <a:defRPr sz="2000" kern="1200">
          <a:solidFill>
            <a:schemeClr val="tx1"/>
          </a:solidFill>
          <a:latin typeface="+mn-lt"/>
          <a:ea typeface="+mn-ea"/>
          <a:cs typeface="+mn-cs"/>
        </a:defRPr>
      </a:lvl8pPr>
      <a:lvl9pPr marL="3884750" indent="-228515" algn="l" defTabSz="4570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29" rtl="0" eaLnBrk="1" latinLnBrk="0" hangingPunct="1">
        <a:defRPr sz="1833" kern="1200">
          <a:solidFill>
            <a:schemeClr val="tx1"/>
          </a:solidFill>
          <a:latin typeface="+mn-lt"/>
          <a:ea typeface="+mn-ea"/>
          <a:cs typeface="+mn-cs"/>
        </a:defRPr>
      </a:lvl1pPr>
      <a:lvl2pPr marL="457029" algn="l" defTabSz="457029" rtl="0" eaLnBrk="1" latinLnBrk="0" hangingPunct="1">
        <a:defRPr sz="1833" kern="1200">
          <a:solidFill>
            <a:schemeClr val="tx1"/>
          </a:solidFill>
          <a:latin typeface="+mn-lt"/>
          <a:ea typeface="+mn-ea"/>
          <a:cs typeface="+mn-cs"/>
        </a:defRPr>
      </a:lvl2pPr>
      <a:lvl3pPr marL="914058" algn="l" defTabSz="457029" rtl="0" eaLnBrk="1" latinLnBrk="0" hangingPunct="1">
        <a:defRPr sz="1833" kern="1200">
          <a:solidFill>
            <a:schemeClr val="tx1"/>
          </a:solidFill>
          <a:latin typeface="+mn-lt"/>
          <a:ea typeface="+mn-ea"/>
          <a:cs typeface="+mn-cs"/>
        </a:defRPr>
      </a:lvl3pPr>
      <a:lvl4pPr marL="1371088" algn="l" defTabSz="457029" rtl="0" eaLnBrk="1" latinLnBrk="0" hangingPunct="1">
        <a:defRPr sz="1833" kern="1200">
          <a:solidFill>
            <a:schemeClr val="tx1"/>
          </a:solidFill>
          <a:latin typeface="+mn-lt"/>
          <a:ea typeface="+mn-ea"/>
          <a:cs typeface="+mn-cs"/>
        </a:defRPr>
      </a:lvl4pPr>
      <a:lvl5pPr marL="1828117" algn="l" defTabSz="457029" rtl="0" eaLnBrk="1" latinLnBrk="0" hangingPunct="1">
        <a:defRPr sz="1833" kern="1200">
          <a:solidFill>
            <a:schemeClr val="tx1"/>
          </a:solidFill>
          <a:latin typeface="+mn-lt"/>
          <a:ea typeface="+mn-ea"/>
          <a:cs typeface="+mn-cs"/>
        </a:defRPr>
      </a:lvl5pPr>
      <a:lvl6pPr marL="2285147" algn="l" defTabSz="457029" rtl="0" eaLnBrk="1" latinLnBrk="0" hangingPunct="1">
        <a:defRPr sz="1833" kern="1200">
          <a:solidFill>
            <a:schemeClr val="tx1"/>
          </a:solidFill>
          <a:latin typeface="+mn-lt"/>
          <a:ea typeface="+mn-ea"/>
          <a:cs typeface="+mn-cs"/>
        </a:defRPr>
      </a:lvl6pPr>
      <a:lvl7pPr marL="2742176" algn="l" defTabSz="457029" rtl="0" eaLnBrk="1" latinLnBrk="0" hangingPunct="1">
        <a:defRPr sz="1833" kern="1200">
          <a:solidFill>
            <a:schemeClr val="tx1"/>
          </a:solidFill>
          <a:latin typeface="+mn-lt"/>
          <a:ea typeface="+mn-ea"/>
          <a:cs typeface="+mn-cs"/>
        </a:defRPr>
      </a:lvl7pPr>
      <a:lvl8pPr marL="3199205" algn="l" defTabSz="457029" rtl="0" eaLnBrk="1" latinLnBrk="0" hangingPunct="1">
        <a:defRPr sz="1833" kern="1200">
          <a:solidFill>
            <a:schemeClr val="tx1"/>
          </a:solidFill>
          <a:latin typeface="+mn-lt"/>
          <a:ea typeface="+mn-ea"/>
          <a:cs typeface="+mn-cs"/>
        </a:defRPr>
      </a:lvl8pPr>
      <a:lvl9pPr marL="3656235" algn="l" defTabSz="457029"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79678" y="6296556"/>
            <a:ext cx="381000"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defRPr>
            </a:lvl1pPr>
          </a:lstStyle>
          <a:p>
            <a:fld id="{A3032E39-2DD7-6341-87B9-9AB98FE36691}" type="slidenum">
              <a:rPr lang="en-US" smtClean="0"/>
              <a:pPr/>
              <a:t>‹#›</a:t>
            </a:fld>
            <a:endParaRPr lang="en-US" dirty="0"/>
          </a:p>
        </p:txBody>
      </p:sp>
      <p:sp>
        <p:nvSpPr>
          <p:cNvPr id="5" name="Footer Placeholder 4"/>
          <p:cNvSpPr>
            <a:spLocks noGrp="1"/>
          </p:cNvSpPr>
          <p:nvPr>
            <p:ph type="ftr" sz="quarter" idx="3"/>
          </p:nvPr>
        </p:nvSpPr>
        <p:spPr>
          <a:xfrm>
            <a:off x="760678" y="6296556"/>
            <a:ext cx="5991489" cy="190500"/>
          </a:xfrm>
          <a:prstGeom prst="rect">
            <a:avLst/>
          </a:prstGeom>
        </p:spPr>
        <p:txBody>
          <a:bodyPr vert="horz" lIns="0" tIns="0" rIns="0" bIns="0" rtlCol="0" anchor="ctr"/>
          <a:lstStyle>
            <a:lvl1pPr algn="l">
              <a:lnSpc>
                <a:spcPts val="1000"/>
              </a:lnSpc>
              <a:defRPr sz="1167" b="1">
                <a:solidFill>
                  <a:srgbClr val="164374"/>
                </a:solidFill>
                <a:latin typeface="Century Gothic" panose="020B0502020202020204" pitchFamily="34" charset="0"/>
                <a:cs typeface="Century Gothic" panose="020B0502020202020204" pitchFamily="34" charset="0"/>
              </a:defRPr>
            </a:lvl1pPr>
          </a:lstStyle>
          <a:p>
            <a:r>
              <a:rPr lang="en-US"/>
              <a:t>TELEREHAB XXX   |  MONTH YEAR |  CONFIDENTIAL- INTERNAL USE ONLY</a:t>
            </a:r>
            <a:endParaRPr lang="en-US" dirty="0"/>
          </a:p>
        </p:txBody>
      </p:sp>
      <p:sp>
        <p:nvSpPr>
          <p:cNvPr id="2" name="Title Placeholder 1"/>
          <p:cNvSpPr>
            <a:spLocks noGrp="1"/>
          </p:cNvSpPr>
          <p:nvPr>
            <p:ph type="title"/>
          </p:nvPr>
        </p:nvSpPr>
        <p:spPr>
          <a:xfrm>
            <a:off x="379678" y="370944"/>
            <a:ext cx="9303218" cy="7620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382835" y="1330854"/>
            <a:ext cx="11428166" cy="457332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Graphic 3">
            <a:extLst>
              <a:ext uri="{FF2B5EF4-FFF2-40B4-BE49-F238E27FC236}">
                <a16:creationId xmlns:a16="http://schemas.microsoft.com/office/drawing/2014/main" id="{3E434E82-09A4-5A71-E902-6ED5B516D8DB}"/>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63460" y="197331"/>
            <a:ext cx="1847541" cy="935613"/>
          </a:xfrm>
          <a:prstGeom prst="rect">
            <a:avLst/>
          </a:prstGeom>
        </p:spPr>
      </p:pic>
    </p:spTree>
    <p:extLst>
      <p:ext uri="{BB962C8B-B14F-4D97-AF65-F5344CB8AC3E}">
        <p14:creationId xmlns:p14="http://schemas.microsoft.com/office/powerpoint/2010/main" val="4049409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hdr="0"/>
  <p:txStyles>
    <p:titleStyle>
      <a:lvl1pPr algn="l" defTabSz="457029" rtl="0" eaLnBrk="1" latinLnBrk="0" hangingPunct="1">
        <a:lnSpc>
          <a:spcPts val="2000"/>
        </a:lnSpc>
        <a:spcBef>
          <a:spcPct val="0"/>
        </a:spcBef>
        <a:buNone/>
        <a:defRPr sz="2333" b="1" i="0" kern="1200" cap="all">
          <a:solidFill>
            <a:srgbClr val="164374"/>
          </a:solidFill>
          <a:latin typeface="Century Gothic" panose="020B0502020202020204" pitchFamily="34" charset="0"/>
          <a:ea typeface="+mj-ea"/>
          <a:cs typeface="+mj-cs"/>
        </a:defRPr>
      </a:lvl1pPr>
    </p:titleStyle>
    <p:bodyStyle>
      <a:lvl1pPr marL="190492" indent="-190492" algn="l" defTabSz="457029" rtl="0" eaLnBrk="1" latinLnBrk="0" hangingPunct="1">
        <a:lnSpc>
          <a:spcPct val="100000"/>
        </a:lnSpc>
        <a:spcBef>
          <a:spcPts val="0"/>
        </a:spcBef>
        <a:spcAft>
          <a:spcPts val="667"/>
        </a:spcAft>
        <a:buFont typeface="Arial" panose="020B0604020202020204" pitchFamily="34" charset="0"/>
        <a:buChar char="•"/>
        <a:defRPr sz="2000" kern="1200">
          <a:solidFill>
            <a:srgbClr val="164374"/>
          </a:solidFill>
          <a:latin typeface="Century Gothic" panose="020B0502020202020204" pitchFamily="34" charset="0"/>
          <a:ea typeface="+mn-ea"/>
          <a:cs typeface="+mn-cs"/>
        </a:defRPr>
      </a:lvl1pPr>
      <a:lvl2pPr marL="378339" indent="-190492" algn="l" defTabSz="457029" rtl="0" eaLnBrk="1" latinLnBrk="0" hangingPunct="1">
        <a:lnSpc>
          <a:spcPct val="100000"/>
        </a:lnSpc>
        <a:spcBef>
          <a:spcPts val="0"/>
        </a:spcBef>
        <a:spcAft>
          <a:spcPts val="667"/>
        </a:spcAft>
        <a:buFont typeface="Arial" panose="020B0604020202020204" pitchFamily="34" charset="0"/>
        <a:buChar char="•"/>
        <a:defRPr sz="1833" kern="1200">
          <a:solidFill>
            <a:srgbClr val="2368B3"/>
          </a:solidFill>
          <a:latin typeface="Century Gothic" panose="020B0502020202020204" pitchFamily="34" charset="0"/>
          <a:ea typeface="+mn-ea"/>
          <a:cs typeface="+mn-cs"/>
        </a:defRPr>
      </a:lvl2pPr>
      <a:lvl3pPr marL="571477" indent="-190492" algn="l" defTabSz="457029" rtl="0" eaLnBrk="1" latinLnBrk="0" hangingPunct="1">
        <a:lnSpc>
          <a:spcPct val="100000"/>
        </a:lnSpc>
        <a:spcBef>
          <a:spcPts val="0"/>
        </a:spcBef>
        <a:spcAft>
          <a:spcPts val="667"/>
        </a:spcAft>
        <a:buFont typeface="Arial" panose="020B0604020202020204" pitchFamily="34" charset="0"/>
        <a:buChar char="•"/>
        <a:defRPr sz="1833" kern="1200" baseline="0">
          <a:solidFill>
            <a:srgbClr val="2368B3"/>
          </a:solidFill>
          <a:latin typeface="Century Gothic" panose="020B0502020202020204" pitchFamily="34" charset="0"/>
          <a:ea typeface="+mn-ea"/>
          <a:cs typeface="+mn-cs"/>
        </a:defRPr>
      </a:lvl3pPr>
      <a:lvl4pPr marL="761970" indent="-190492" algn="l" defTabSz="457029" rtl="0" eaLnBrk="1" latinLnBrk="0" hangingPunct="1">
        <a:lnSpc>
          <a:spcPct val="100000"/>
        </a:lnSpc>
        <a:spcBef>
          <a:spcPts val="0"/>
        </a:spcBef>
        <a:spcAft>
          <a:spcPts val="667"/>
        </a:spcAft>
        <a:buFont typeface="Arial" panose="020B0604020202020204" pitchFamily="34" charset="0"/>
        <a:buChar char="•"/>
        <a:defRPr sz="1667" kern="1200">
          <a:solidFill>
            <a:srgbClr val="4BC9F1"/>
          </a:solidFill>
          <a:latin typeface="Century Gothic" panose="020B0502020202020204" pitchFamily="34" charset="0"/>
          <a:ea typeface="+mn-ea"/>
          <a:cs typeface="+mn-cs"/>
        </a:defRPr>
      </a:lvl4pPr>
      <a:lvl5pPr marL="953785" indent="-189170" algn="l" defTabSz="457029" rtl="0" eaLnBrk="1" latinLnBrk="0" hangingPunct="1">
        <a:lnSpc>
          <a:spcPct val="100000"/>
        </a:lnSpc>
        <a:spcBef>
          <a:spcPts val="0"/>
        </a:spcBef>
        <a:spcAft>
          <a:spcPts val="667"/>
        </a:spcAft>
        <a:buFont typeface="Lucida Grande"/>
        <a:buChar char="-"/>
        <a:defRPr sz="1667" kern="1200" baseline="0">
          <a:solidFill>
            <a:srgbClr val="4BC9F1"/>
          </a:solidFill>
          <a:latin typeface="Century Gothic" panose="020B0502020202020204" pitchFamily="34" charset="0"/>
          <a:ea typeface="+mn-ea"/>
          <a:cs typeface="+mn-cs"/>
        </a:defRPr>
      </a:lvl5pPr>
      <a:lvl6pPr marL="1141632" indent="-187847" algn="l" defTabSz="457029" rtl="0" eaLnBrk="1" latinLnBrk="0" hangingPunct="1">
        <a:lnSpc>
          <a:spcPts val="1500"/>
        </a:lnSpc>
        <a:spcBef>
          <a:spcPts val="0"/>
        </a:spcBef>
        <a:spcAft>
          <a:spcPts val="667"/>
        </a:spcAft>
        <a:buFont typeface="Lucida Grande"/>
        <a:buChar char="-"/>
        <a:defRPr sz="1333" kern="1200">
          <a:solidFill>
            <a:schemeClr val="accent1"/>
          </a:solidFill>
          <a:latin typeface="Effra"/>
          <a:ea typeface="+mn-ea"/>
          <a:cs typeface="+mn-cs"/>
        </a:defRPr>
      </a:lvl6pPr>
      <a:lvl7pPr marL="1330801" indent="-189170" algn="l" defTabSz="457029" rtl="0" eaLnBrk="1" latinLnBrk="0" hangingPunct="1">
        <a:lnSpc>
          <a:spcPts val="1500"/>
        </a:lnSpc>
        <a:spcBef>
          <a:spcPts val="0"/>
        </a:spcBef>
        <a:spcAft>
          <a:spcPts val="667"/>
        </a:spcAft>
        <a:buFont typeface="Lucida Grande"/>
        <a:buChar char="-"/>
        <a:defRPr sz="1333" kern="1200">
          <a:solidFill>
            <a:schemeClr val="accent1"/>
          </a:solidFill>
          <a:latin typeface="Effra"/>
          <a:ea typeface="+mn-ea"/>
          <a:cs typeface="+mn-cs"/>
        </a:defRPr>
      </a:lvl7pPr>
      <a:lvl8pPr marL="3427720" indent="-228515" algn="l" defTabSz="457029" rtl="0" eaLnBrk="1" latinLnBrk="0" hangingPunct="1">
        <a:spcBef>
          <a:spcPct val="20000"/>
        </a:spcBef>
        <a:buFont typeface="Arial"/>
        <a:buChar char="•"/>
        <a:defRPr sz="2000" kern="1200">
          <a:solidFill>
            <a:schemeClr val="tx1"/>
          </a:solidFill>
          <a:latin typeface="+mn-lt"/>
          <a:ea typeface="+mn-ea"/>
          <a:cs typeface="+mn-cs"/>
        </a:defRPr>
      </a:lvl8pPr>
      <a:lvl9pPr marL="3884750" indent="-228515" algn="l" defTabSz="4570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29" rtl="0" eaLnBrk="1" latinLnBrk="0" hangingPunct="1">
        <a:defRPr sz="1833" kern="1200">
          <a:solidFill>
            <a:schemeClr val="tx1"/>
          </a:solidFill>
          <a:latin typeface="+mn-lt"/>
          <a:ea typeface="+mn-ea"/>
          <a:cs typeface="+mn-cs"/>
        </a:defRPr>
      </a:lvl1pPr>
      <a:lvl2pPr marL="457029" algn="l" defTabSz="457029" rtl="0" eaLnBrk="1" latinLnBrk="0" hangingPunct="1">
        <a:defRPr sz="1833" kern="1200">
          <a:solidFill>
            <a:schemeClr val="tx1"/>
          </a:solidFill>
          <a:latin typeface="+mn-lt"/>
          <a:ea typeface="+mn-ea"/>
          <a:cs typeface="+mn-cs"/>
        </a:defRPr>
      </a:lvl2pPr>
      <a:lvl3pPr marL="914058" algn="l" defTabSz="457029" rtl="0" eaLnBrk="1" latinLnBrk="0" hangingPunct="1">
        <a:defRPr sz="1833" kern="1200">
          <a:solidFill>
            <a:schemeClr val="tx1"/>
          </a:solidFill>
          <a:latin typeface="+mn-lt"/>
          <a:ea typeface="+mn-ea"/>
          <a:cs typeface="+mn-cs"/>
        </a:defRPr>
      </a:lvl3pPr>
      <a:lvl4pPr marL="1371088" algn="l" defTabSz="457029" rtl="0" eaLnBrk="1" latinLnBrk="0" hangingPunct="1">
        <a:defRPr sz="1833" kern="1200">
          <a:solidFill>
            <a:schemeClr val="tx1"/>
          </a:solidFill>
          <a:latin typeface="+mn-lt"/>
          <a:ea typeface="+mn-ea"/>
          <a:cs typeface="+mn-cs"/>
        </a:defRPr>
      </a:lvl4pPr>
      <a:lvl5pPr marL="1828117" algn="l" defTabSz="457029" rtl="0" eaLnBrk="1" latinLnBrk="0" hangingPunct="1">
        <a:defRPr sz="1833" kern="1200">
          <a:solidFill>
            <a:schemeClr val="tx1"/>
          </a:solidFill>
          <a:latin typeface="+mn-lt"/>
          <a:ea typeface="+mn-ea"/>
          <a:cs typeface="+mn-cs"/>
        </a:defRPr>
      </a:lvl5pPr>
      <a:lvl6pPr marL="2285147" algn="l" defTabSz="457029" rtl="0" eaLnBrk="1" latinLnBrk="0" hangingPunct="1">
        <a:defRPr sz="1833" kern="1200">
          <a:solidFill>
            <a:schemeClr val="tx1"/>
          </a:solidFill>
          <a:latin typeface="+mn-lt"/>
          <a:ea typeface="+mn-ea"/>
          <a:cs typeface="+mn-cs"/>
        </a:defRPr>
      </a:lvl6pPr>
      <a:lvl7pPr marL="2742176" algn="l" defTabSz="457029" rtl="0" eaLnBrk="1" latinLnBrk="0" hangingPunct="1">
        <a:defRPr sz="1833" kern="1200">
          <a:solidFill>
            <a:schemeClr val="tx1"/>
          </a:solidFill>
          <a:latin typeface="+mn-lt"/>
          <a:ea typeface="+mn-ea"/>
          <a:cs typeface="+mn-cs"/>
        </a:defRPr>
      </a:lvl7pPr>
      <a:lvl8pPr marL="3199205" algn="l" defTabSz="457029" rtl="0" eaLnBrk="1" latinLnBrk="0" hangingPunct="1">
        <a:defRPr sz="1833" kern="1200">
          <a:solidFill>
            <a:schemeClr val="tx1"/>
          </a:solidFill>
          <a:latin typeface="+mn-lt"/>
          <a:ea typeface="+mn-ea"/>
          <a:cs typeface="+mn-cs"/>
        </a:defRPr>
      </a:lvl8pPr>
      <a:lvl9pPr marL="3656235" algn="l" defTabSz="457029" rtl="0" eaLnBrk="1" latinLnBrk="0" hangingPunct="1">
        <a:defRPr sz="18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4F0354A-8DF2-D3DE-7EC8-44F418CAACA1}"/>
              </a:ext>
            </a:extLst>
          </p:cNvPr>
          <p:cNvSpPr txBox="1"/>
          <p:nvPr userDrawn="1"/>
        </p:nvSpPr>
        <p:spPr>
          <a:xfrm>
            <a:off x="4013200" y="31157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3" name="CuadroTexto 2">
            <a:extLst>
              <a:ext uri="{FF2B5EF4-FFF2-40B4-BE49-F238E27FC236}">
                <a16:creationId xmlns:a16="http://schemas.microsoft.com/office/drawing/2014/main" id="{413F55B0-1010-9CD5-3A9F-62F764C01D31}"/>
              </a:ext>
            </a:extLst>
          </p:cNvPr>
          <p:cNvSpPr txBox="1"/>
          <p:nvPr userDrawn="1"/>
        </p:nvSpPr>
        <p:spPr>
          <a:xfrm>
            <a:off x="3911600" y="27432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4" name="CuadroTexto 3">
            <a:extLst>
              <a:ext uri="{FF2B5EF4-FFF2-40B4-BE49-F238E27FC236}">
                <a16:creationId xmlns:a16="http://schemas.microsoft.com/office/drawing/2014/main" id="{E85E5BD4-8010-6F14-6A82-59F632C962F6}"/>
              </a:ext>
            </a:extLst>
          </p:cNvPr>
          <p:cNvSpPr txBox="1"/>
          <p:nvPr userDrawn="1"/>
        </p:nvSpPr>
        <p:spPr>
          <a:xfrm>
            <a:off x="3962400" y="4267200"/>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sp>
        <p:nvSpPr>
          <p:cNvPr id="7" name="CuadroTexto 6">
            <a:extLst>
              <a:ext uri="{FF2B5EF4-FFF2-40B4-BE49-F238E27FC236}">
                <a16:creationId xmlns:a16="http://schemas.microsoft.com/office/drawing/2014/main" id="{C4A08670-5722-CC2F-D15B-AC9D76637152}"/>
              </a:ext>
            </a:extLst>
          </p:cNvPr>
          <p:cNvSpPr txBox="1"/>
          <p:nvPr userDrawn="1"/>
        </p:nvSpPr>
        <p:spPr>
          <a:xfrm>
            <a:off x="3149600" y="2912533"/>
            <a:ext cx="0" cy="0"/>
          </a:xfrm>
          <a:prstGeom prst="rect">
            <a:avLst/>
          </a:prstGeom>
          <a:noFill/>
        </p:spPr>
        <p:txBody>
          <a:bodyPr wrap="none" lIns="0" tIns="0" rIns="0" bIns="0" rtlCol="0" anchor="t" anchorCtr="0">
            <a:noAutofit/>
          </a:bodyPr>
          <a:lstStyle/>
          <a:p>
            <a:pPr marL="0" indent="0" algn="l">
              <a:lnSpc>
                <a:spcPts val="2500"/>
              </a:lnSpc>
              <a:buFont typeface="Wingdings" charset="2"/>
              <a:buNone/>
            </a:pPr>
            <a:endParaRPr lang="es-ES" sz="2000" dirty="0" err="1">
              <a:latin typeface="+mn-lt"/>
              <a:cs typeface="Effra"/>
            </a:endParaRPr>
          </a:p>
        </p:txBody>
      </p:sp>
      <p:pic>
        <p:nvPicPr>
          <p:cNvPr id="10" name="Graphic 9">
            <a:extLst>
              <a:ext uri="{FF2B5EF4-FFF2-40B4-BE49-F238E27FC236}">
                <a16:creationId xmlns:a16="http://schemas.microsoft.com/office/drawing/2014/main" id="{89CD91E6-357F-D095-17F1-926E71B3D0A9}"/>
              </a:ext>
            </a:extLst>
          </p:cNvPr>
          <p:cNvPicPr>
            <a:picLocks noChangeAspect="1"/>
          </p:cNvPicPr>
          <p:nvPr userDrawn="1"/>
        </p:nvPicPr>
        <p:blipFill>
          <a:blip r:embed="rId3">
            <a:biLevel thresh="25000"/>
            <a:extLst>
              <a:ext uri="{96DAC541-7B7A-43D3-8B79-37D633B846F1}">
                <asvg:svgBlip xmlns:asvg="http://schemas.microsoft.com/office/drawing/2016/SVG/main" r:embed="rId4"/>
              </a:ext>
            </a:extLst>
          </a:blip>
          <a:stretch>
            <a:fillRect/>
          </a:stretch>
        </p:blipFill>
        <p:spPr>
          <a:xfrm>
            <a:off x="9777589" y="5459964"/>
            <a:ext cx="2059728" cy="1043068"/>
          </a:xfrm>
          <a:prstGeom prst="rect">
            <a:avLst/>
          </a:prstGeom>
        </p:spPr>
      </p:pic>
      <p:grpSp>
        <p:nvGrpSpPr>
          <p:cNvPr id="11" name="Group 10">
            <a:extLst>
              <a:ext uri="{FF2B5EF4-FFF2-40B4-BE49-F238E27FC236}">
                <a16:creationId xmlns:a16="http://schemas.microsoft.com/office/drawing/2014/main" id="{FE52112F-7DF9-7682-66D4-B7F820CADC64}"/>
              </a:ext>
            </a:extLst>
          </p:cNvPr>
          <p:cNvGrpSpPr/>
          <p:nvPr userDrawn="1"/>
        </p:nvGrpSpPr>
        <p:grpSpPr>
          <a:xfrm>
            <a:off x="677333" y="6072186"/>
            <a:ext cx="4737467" cy="361156"/>
            <a:chOff x="880940" y="7352024"/>
            <a:chExt cx="5684960" cy="433387"/>
          </a:xfrm>
        </p:grpSpPr>
        <p:pic>
          <p:nvPicPr>
            <p:cNvPr id="12" name="Picture 11">
              <a:extLst>
                <a:ext uri="{FF2B5EF4-FFF2-40B4-BE49-F238E27FC236}">
                  <a16:creationId xmlns:a16="http://schemas.microsoft.com/office/drawing/2014/main" id="{39D22D40-EBC2-556E-1291-F3B19E5D1924}"/>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3050" t="3601" r="2745" b="4634"/>
            <a:stretch/>
          </p:blipFill>
          <p:spPr>
            <a:xfrm>
              <a:off x="880940" y="7352024"/>
              <a:ext cx="654844" cy="433387"/>
            </a:xfrm>
            <a:prstGeom prst="rect">
              <a:avLst/>
            </a:prstGeom>
          </p:spPr>
        </p:pic>
        <p:sp>
          <p:nvSpPr>
            <p:cNvPr id="13" name="Footer Placeholder 4">
              <a:extLst>
                <a:ext uri="{FF2B5EF4-FFF2-40B4-BE49-F238E27FC236}">
                  <a16:creationId xmlns:a16="http://schemas.microsoft.com/office/drawing/2014/main" id="{B29A3F54-821E-A685-A071-2911659335CE}"/>
                </a:ext>
              </a:extLst>
            </p:cNvPr>
            <p:cNvSpPr txBox="1">
              <a:spLocks/>
            </p:cNvSpPr>
            <p:nvPr userDrawn="1"/>
          </p:nvSpPr>
          <p:spPr>
            <a:xfrm>
              <a:off x="1673946" y="7447834"/>
              <a:ext cx="4891954" cy="241765"/>
            </a:xfrm>
            <a:prstGeom prst="rect">
              <a:avLst/>
            </a:prstGeom>
          </p:spPr>
          <p:txBody>
            <a:bodyPr vert="horz" lIns="0" tIns="0" rIns="0" bIns="0" rtlCol="0" anchor="ctr"/>
            <a:lstStyle>
              <a:defPPr>
                <a:defRPr lang="en-US"/>
              </a:defPPr>
              <a:lvl1pPr marL="0" algn="l" defTabSz="548457" rtl="0" eaLnBrk="1" latinLnBrk="0" hangingPunct="1">
                <a:lnSpc>
                  <a:spcPts val="1200"/>
                </a:lnSpc>
                <a:defRPr sz="2000" kern="1200">
                  <a:solidFill>
                    <a:schemeClr val="bg1"/>
                  </a:solidFill>
                  <a:latin typeface="Simplifica" panose="02000000000000000000" pitchFamily="2" charset="0"/>
                  <a:ea typeface="+mn-ea"/>
                  <a:cs typeface="Arial" panose="020B0604020202020204" pitchFamily="34" charset="0"/>
                </a:defRPr>
              </a:lvl1pPr>
              <a:lvl2pPr marL="548457" algn="l" defTabSz="548457" rtl="0" eaLnBrk="1" latinLnBrk="0" hangingPunct="1">
                <a:defRPr sz="2200" kern="1200">
                  <a:solidFill>
                    <a:schemeClr val="tx1"/>
                  </a:solidFill>
                  <a:latin typeface="+mn-lt"/>
                  <a:ea typeface="+mn-ea"/>
                  <a:cs typeface="+mn-cs"/>
                </a:defRPr>
              </a:lvl2pPr>
              <a:lvl3pPr marL="1096914" algn="l" defTabSz="548457" rtl="0" eaLnBrk="1" latinLnBrk="0" hangingPunct="1">
                <a:defRPr sz="2200" kern="1200">
                  <a:solidFill>
                    <a:schemeClr val="tx1"/>
                  </a:solidFill>
                  <a:latin typeface="+mn-lt"/>
                  <a:ea typeface="+mn-ea"/>
                  <a:cs typeface="+mn-cs"/>
                </a:defRPr>
              </a:lvl3pPr>
              <a:lvl4pPr marL="1645371" algn="l" defTabSz="548457" rtl="0" eaLnBrk="1" latinLnBrk="0" hangingPunct="1">
                <a:defRPr sz="2200" kern="1200">
                  <a:solidFill>
                    <a:schemeClr val="tx1"/>
                  </a:solidFill>
                  <a:latin typeface="+mn-lt"/>
                  <a:ea typeface="+mn-ea"/>
                  <a:cs typeface="+mn-cs"/>
                </a:defRPr>
              </a:lvl4pPr>
              <a:lvl5pPr marL="2193828" algn="l" defTabSz="548457" rtl="0" eaLnBrk="1" latinLnBrk="0" hangingPunct="1">
                <a:defRPr sz="2200" kern="1200">
                  <a:solidFill>
                    <a:schemeClr val="tx1"/>
                  </a:solidFill>
                  <a:latin typeface="+mn-lt"/>
                  <a:ea typeface="+mn-ea"/>
                  <a:cs typeface="+mn-cs"/>
                </a:defRPr>
              </a:lvl5pPr>
              <a:lvl6pPr marL="2742286" algn="l" defTabSz="548457" rtl="0" eaLnBrk="1" latinLnBrk="0" hangingPunct="1">
                <a:defRPr sz="2200" kern="1200">
                  <a:solidFill>
                    <a:schemeClr val="tx1"/>
                  </a:solidFill>
                  <a:latin typeface="+mn-lt"/>
                  <a:ea typeface="+mn-ea"/>
                  <a:cs typeface="+mn-cs"/>
                </a:defRPr>
              </a:lvl6pPr>
              <a:lvl7pPr marL="3290743" algn="l" defTabSz="548457" rtl="0" eaLnBrk="1" latinLnBrk="0" hangingPunct="1">
                <a:defRPr sz="2200" kern="1200">
                  <a:solidFill>
                    <a:schemeClr val="tx1"/>
                  </a:solidFill>
                  <a:latin typeface="+mn-lt"/>
                  <a:ea typeface="+mn-ea"/>
                  <a:cs typeface="+mn-cs"/>
                </a:defRPr>
              </a:lvl7pPr>
              <a:lvl8pPr marL="3839200" algn="l" defTabSz="548457" rtl="0" eaLnBrk="1" latinLnBrk="0" hangingPunct="1">
                <a:defRPr sz="2200" kern="1200">
                  <a:solidFill>
                    <a:schemeClr val="tx1"/>
                  </a:solidFill>
                  <a:latin typeface="+mn-lt"/>
                  <a:ea typeface="+mn-ea"/>
                  <a:cs typeface="+mn-cs"/>
                </a:defRPr>
              </a:lvl8pPr>
              <a:lvl9pPr marL="4387657" algn="l" defTabSz="548457" rtl="0" eaLnBrk="1" latinLnBrk="0" hangingPunct="1">
                <a:defRPr sz="2200" kern="1200">
                  <a:solidFill>
                    <a:schemeClr val="tx1"/>
                  </a:solidFill>
                  <a:latin typeface="+mn-lt"/>
                  <a:ea typeface="+mn-ea"/>
                  <a:cs typeface="+mn-cs"/>
                </a:defRPr>
              </a:lvl9pPr>
            </a:lstStyle>
            <a:p>
              <a:pPr algn="l"/>
              <a:r>
                <a:rPr lang="en-GB" sz="750" noProof="0" dirty="0">
                  <a:solidFill>
                    <a:srgbClr val="001E46"/>
                  </a:solidFill>
                  <a:latin typeface="Century Gothic" panose="020B0502020202020204" pitchFamily="34" charset="0"/>
                </a:rPr>
                <a:t>This project has received funding from the European Union’s Horizon 2020</a:t>
              </a:r>
            </a:p>
            <a:p>
              <a:pPr algn="l"/>
              <a:r>
                <a:rPr lang="en-GB" sz="750" noProof="0" dirty="0">
                  <a:solidFill>
                    <a:srgbClr val="001E46"/>
                  </a:solidFill>
                  <a:latin typeface="Century Gothic" panose="020B0502020202020204" pitchFamily="34" charset="0"/>
                </a:rPr>
                <a:t> research and innovation programme under grant agreement </a:t>
              </a:r>
              <a:r>
                <a:rPr lang="en-GB" sz="750" kern="1200" noProof="0" dirty="0">
                  <a:solidFill>
                    <a:srgbClr val="001E46"/>
                  </a:solidFill>
                  <a:latin typeface="Century Gothic" panose="020B0502020202020204" pitchFamily="34" charset="0"/>
                  <a:ea typeface="+mn-ea"/>
                  <a:cs typeface="Arial" panose="020B0604020202020204" pitchFamily="34" charset="0"/>
                </a:rPr>
                <a:t>Nº </a:t>
              </a:r>
              <a:r>
                <a:rPr lang="es-ES" sz="750" kern="1200" dirty="0">
                  <a:solidFill>
                    <a:srgbClr val="001E46"/>
                  </a:solidFill>
                  <a:latin typeface="Century Gothic" panose="020B0502020202020204" pitchFamily="34" charset="0"/>
                  <a:ea typeface="+mn-ea"/>
                  <a:cs typeface="Arial" panose="020B0604020202020204" pitchFamily="34" charset="0"/>
                </a:rPr>
                <a:t>101057747</a:t>
              </a:r>
              <a:endParaRPr lang="en-GB" sz="750" kern="1200" noProof="0" dirty="0">
                <a:solidFill>
                  <a:srgbClr val="001E46"/>
                </a:solidFill>
                <a:latin typeface="Century Gothic" panose="020B0502020202020204" pitchFamily="34" charset="0"/>
                <a:ea typeface="+mn-ea"/>
                <a:cs typeface="Arial" panose="020B0604020202020204" pitchFamily="34" charset="0"/>
              </a:endParaRPr>
            </a:p>
          </p:txBody>
        </p:sp>
      </p:grpSp>
      <p:pic>
        <p:nvPicPr>
          <p:cNvPr id="14" name="Graphic 13">
            <a:extLst>
              <a:ext uri="{FF2B5EF4-FFF2-40B4-BE49-F238E27FC236}">
                <a16:creationId xmlns:a16="http://schemas.microsoft.com/office/drawing/2014/main" id="{5DA570DE-1198-2DCE-8138-21A88814732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04589" y="5586964"/>
            <a:ext cx="2059728" cy="1043068"/>
          </a:xfrm>
          <a:prstGeom prst="rect">
            <a:avLst/>
          </a:prstGeom>
        </p:spPr>
      </p:pic>
    </p:spTree>
    <p:extLst>
      <p:ext uri="{BB962C8B-B14F-4D97-AF65-F5344CB8AC3E}">
        <p14:creationId xmlns:p14="http://schemas.microsoft.com/office/powerpoint/2010/main" val="738683516"/>
      </p:ext>
    </p:extLst>
  </p:cSld>
  <p:clrMap bg1="dk1" tx1="lt1" bg2="dk2" tx2="lt2" accent1="accent1" accent2="accent2" accent3="accent3" accent4="accent4" accent5="accent5" accent6="accent6" hlink="hlink" folHlink="folHlink"/>
  <p:sldLayoutIdLst>
    <p:sldLayoutId id="2147483681" r:id="rId1"/>
  </p:sldLayoutIdLst>
  <p:hf hdr="0" dt="0"/>
  <p:txStyles>
    <p:titleStyle>
      <a:lvl1pPr algn="l" defTabSz="457029" rtl="0" eaLnBrk="1" latinLnBrk="0" hangingPunct="1">
        <a:lnSpc>
          <a:spcPct val="70000"/>
        </a:lnSpc>
        <a:spcBef>
          <a:spcPct val="0"/>
        </a:spcBef>
        <a:buNone/>
        <a:defRPr sz="4333" b="1" i="0" kern="1200" cap="all">
          <a:solidFill>
            <a:schemeClr val="tx1"/>
          </a:solidFill>
          <a:latin typeface="Raleway" panose="020B0503030101060003" pitchFamily="34" charset="0"/>
          <a:ea typeface="+mj-ea"/>
          <a:cs typeface="+mj-cs"/>
        </a:defRPr>
      </a:lvl1pPr>
    </p:titleStyle>
    <p:bodyStyle>
      <a:lvl1pPr marL="0" indent="0" algn="l" defTabSz="457029" rtl="0" eaLnBrk="1" latinLnBrk="0" hangingPunct="1">
        <a:lnSpc>
          <a:spcPct val="66000"/>
        </a:lnSpc>
        <a:spcBef>
          <a:spcPts val="0"/>
        </a:spcBef>
        <a:spcAft>
          <a:spcPts val="0"/>
        </a:spcAft>
        <a:buFontTx/>
        <a:buNone/>
        <a:defRPr sz="4333" b="1" i="0" kern="1200" cap="all" baseline="0">
          <a:solidFill>
            <a:schemeClr val="tx1"/>
          </a:solidFill>
          <a:latin typeface="Effra"/>
          <a:ea typeface="+mn-ea"/>
          <a:cs typeface="+mn-cs"/>
        </a:defRPr>
      </a:lvl1pPr>
      <a:lvl2pPr marL="0" indent="0" algn="l" defTabSz="457029" rtl="0" eaLnBrk="1" latinLnBrk="0" hangingPunct="1">
        <a:lnSpc>
          <a:spcPct val="66000"/>
        </a:lnSpc>
        <a:spcBef>
          <a:spcPts val="0"/>
        </a:spcBef>
        <a:spcAft>
          <a:spcPts val="0"/>
        </a:spcAft>
        <a:buFontTx/>
        <a:buNone/>
        <a:defRPr sz="4333" b="0" i="0" kern="1200" cap="all">
          <a:solidFill>
            <a:schemeClr val="tx1"/>
          </a:solidFill>
          <a:latin typeface="Effra Light"/>
          <a:ea typeface="+mn-ea"/>
          <a:cs typeface="Effra"/>
        </a:defRPr>
      </a:lvl2pPr>
      <a:lvl3pPr marL="0" indent="0" algn="l" defTabSz="457029" rtl="0" eaLnBrk="1" latinLnBrk="0" hangingPunct="1">
        <a:lnSpc>
          <a:spcPct val="66000"/>
        </a:lnSpc>
        <a:spcBef>
          <a:spcPts val="0"/>
        </a:spcBef>
        <a:spcAft>
          <a:spcPts val="0"/>
        </a:spcAft>
        <a:buFontTx/>
        <a:buNone/>
        <a:defRPr sz="4333" b="1" i="0" kern="1200" cap="all" baseline="0">
          <a:solidFill>
            <a:schemeClr val="tx2"/>
          </a:solidFill>
          <a:latin typeface="Effra"/>
          <a:ea typeface="+mn-ea"/>
          <a:cs typeface="Effra"/>
        </a:defRPr>
      </a:lvl3pPr>
      <a:lvl4pPr marL="0" indent="0" algn="l" defTabSz="457029" rtl="0" eaLnBrk="1" latinLnBrk="0" hangingPunct="1">
        <a:lnSpc>
          <a:spcPct val="66000"/>
        </a:lnSpc>
        <a:spcBef>
          <a:spcPts val="0"/>
        </a:spcBef>
        <a:spcAft>
          <a:spcPts val="0"/>
        </a:spcAft>
        <a:buFontTx/>
        <a:buNone/>
        <a:defRPr sz="4333" b="0" i="0" kern="1200" cap="all">
          <a:solidFill>
            <a:schemeClr val="tx2"/>
          </a:solidFill>
          <a:latin typeface="Effra Light"/>
          <a:ea typeface="+mn-ea"/>
          <a:cs typeface="Effra Light"/>
        </a:defRPr>
      </a:lvl4pPr>
      <a:lvl5pPr marL="0" indent="0" algn="l" defTabSz="457029" rtl="0" eaLnBrk="1" latinLnBrk="0" hangingPunct="1">
        <a:lnSpc>
          <a:spcPct val="66000"/>
        </a:lnSpc>
        <a:spcBef>
          <a:spcPts val="0"/>
        </a:spcBef>
        <a:spcAft>
          <a:spcPts val="0"/>
        </a:spcAft>
        <a:buFontTx/>
        <a:buNone/>
        <a:defRPr sz="4333" b="0" i="0" kern="1200" cap="all" baseline="0">
          <a:solidFill>
            <a:schemeClr val="accent2"/>
          </a:solidFill>
          <a:latin typeface="Effra"/>
          <a:ea typeface="+mn-ea"/>
          <a:cs typeface="Effra"/>
        </a:defRPr>
      </a:lvl5pPr>
      <a:lvl6pPr marL="0" indent="0" algn="l" defTabSz="457029" rtl="0" eaLnBrk="1" latinLnBrk="0" hangingPunct="1">
        <a:lnSpc>
          <a:spcPts val="1500"/>
        </a:lnSpc>
        <a:spcBef>
          <a:spcPts val="0"/>
        </a:spcBef>
        <a:spcAft>
          <a:spcPts val="0"/>
        </a:spcAft>
        <a:buFontTx/>
        <a:buNone/>
        <a:defRPr sz="1500" b="0" i="0" kern="1200" cap="all">
          <a:solidFill>
            <a:schemeClr val="tx2"/>
          </a:solidFill>
          <a:latin typeface="Effra"/>
          <a:ea typeface="+mn-ea"/>
          <a:cs typeface="Effra"/>
        </a:defRPr>
      </a:lvl6pPr>
      <a:lvl7pPr marL="0" indent="0" algn="l" defTabSz="457029" rtl="0" eaLnBrk="1" latinLnBrk="0" hangingPunct="1">
        <a:lnSpc>
          <a:spcPts val="1500"/>
        </a:lnSpc>
        <a:spcBef>
          <a:spcPts val="0"/>
        </a:spcBef>
        <a:spcAft>
          <a:spcPts val="0"/>
        </a:spcAft>
        <a:buFontTx/>
        <a:buNone/>
        <a:defRPr sz="1500" b="0" i="0" kern="1200" cap="all">
          <a:solidFill>
            <a:schemeClr val="tx2"/>
          </a:solidFill>
          <a:latin typeface="Effra"/>
          <a:ea typeface="+mn-ea"/>
          <a:cs typeface="Effra"/>
        </a:defRPr>
      </a:lvl7pPr>
      <a:lvl8pPr marL="3427720" indent="-228515" algn="l" defTabSz="457029" rtl="0" eaLnBrk="1" latinLnBrk="0" hangingPunct="1">
        <a:spcBef>
          <a:spcPct val="20000"/>
        </a:spcBef>
        <a:buFont typeface="Arial"/>
        <a:buChar char="•"/>
        <a:defRPr sz="2000" kern="1200">
          <a:solidFill>
            <a:schemeClr val="tx1"/>
          </a:solidFill>
          <a:latin typeface="+mn-lt"/>
          <a:ea typeface="+mn-ea"/>
          <a:cs typeface="+mn-cs"/>
        </a:defRPr>
      </a:lvl8pPr>
      <a:lvl9pPr marL="3884750" indent="-228515" algn="l" defTabSz="4570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29" rtl="0" eaLnBrk="1" latinLnBrk="0" hangingPunct="1">
        <a:defRPr sz="1833" kern="1200">
          <a:solidFill>
            <a:schemeClr val="tx1"/>
          </a:solidFill>
          <a:latin typeface="+mn-lt"/>
          <a:ea typeface="+mn-ea"/>
          <a:cs typeface="+mn-cs"/>
        </a:defRPr>
      </a:lvl1pPr>
      <a:lvl2pPr marL="457029" algn="l" defTabSz="457029" rtl="0" eaLnBrk="1" latinLnBrk="0" hangingPunct="1">
        <a:defRPr sz="1833" kern="1200">
          <a:solidFill>
            <a:schemeClr val="tx1"/>
          </a:solidFill>
          <a:latin typeface="+mn-lt"/>
          <a:ea typeface="+mn-ea"/>
          <a:cs typeface="+mn-cs"/>
        </a:defRPr>
      </a:lvl2pPr>
      <a:lvl3pPr marL="914058" algn="l" defTabSz="457029" rtl="0" eaLnBrk="1" latinLnBrk="0" hangingPunct="1">
        <a:defRPr sz="1833" kern="1200">
          <a:solidFill>
            <a:schemeClr val="tx1"/>
          </a:solidFill>
          <a:latin typeface="+mn-lt"/>
          <a:ea typeface="+mn-ea"/>
          <a:cs typeface="+mn-cs"/>
        </a:defRPr>
      </a:lvl3pPr>
      <a:lvl4pPr marL="1371088" algn="l" defTabSz="457029" rtl="0" eaLnBrk="1" latinLnBrk="0" hangingPunct="1">
        <a:defRPr sz="1833" kern="1200">
          <a:solidFill>
            <a:schemeClr val="tx1"/>
          </a:solidFill>
          <a:latin typeface="+mn-lt"/>
          <a:ea typeface="+mn-ea"/>
          <a:cs typeface="+mn-cs"/>
        </a:defRPr>
      </a:lvl4pPr>
      <a:lvl5pPr marL="1828117" algn="l" defTabSz="457029" rtl="0" eaLnBrk="1" latinLnBrk="0" hangingPunct="1">
        <a:defRPr sz="1833" kern="1200">
          <a:solidFill>
            <a:schemeClr val="tx1"/>
          </a:solidFill>
          <a:latin typeface="+mn-lt"/>
          <a:ea typeface="+mn-ea"/>
          <a:cs typeface="+mn-cs"/>
        </a:defRPr>
      </a:lvl5pPr>
      <a:lvl6pPr marL="2285147" algn="l" defTabSz="457029" rtl="0" eaLnBrk="1" latinLnBrk="0" hangingPunct="1">
        <a:defRPr sz="1833" kern="1200">
          <a:solidFill>
            <a:schemeClr val="tx1"/>
          </a:solidFill>
          <a:latin typeface="+mn-lt"/>
          <a:ea typeface="+mn-ea"/>
          <a:cs typeface="+mn-cs"/>
        </a:defRPr>
      </a:lvl6pPr>
      <a:lvl7pPr marL="2742176" algn="l" defTabSz="457029" rtl="0" eaLnBrk="1" latinLnBrk="0" hangingPunct="1">
        <a:defRPr sz="1833" kern="1200">
          <a:solidFill>
            <a:schemeClr val="tx1"/>
          </a:solidFill>
          <a:latin typeface="+mn-lt"/>
          <a:ea typeface="+mn-ea"/>
          <a:cs typeface="+mn-cs"/>
        </a:defRPr>
      </a:lvl7pPr>
      <a:lvl8pPr marL="3199205" algn="l" defTabSz="457029" rtl="0" eaLnBrk="1" latinLnBrk="0" hangingPunct="1">
        <a:defRPr sz="1833" kern="1200">
          <a:solidFill>
            <a:schemeClr val="tx1"/>
          </a:solidFill>
          <a:latin typeface="+mn-lt"/>
          <a:ea typeface="+mn-ea"/>
          <a:cs typeface="+mn-cs"/>
        </a:defRPr>
      </a:lvl8pPr>
      <a:lvl9pPr marL="3656235" algn="l" defTabSz="457029"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CDA900-2FF6-679B-90CC-5D09D4C2DC09}"/>
              </a:ext>
            </a:extLst>
          </p:cNvPr>
          <p:cNvSpPr>
            <a:spLocks noGrp="1"/>
          </p:cNvSpPr>
          <p:nvPr>
            <p:ph type="body" sz="quarter" idx="10"/>
          </p:nvPr>
        </p:nvSpPr>
        <p:spPr>
          <a:xfrm>
            <a:off x="677334" y="785814"/>
            <a:ext cx="6404784" cy="2643187"/>
          </a:xfrm>
        </p:spPr>
        <p:txBody>
          <a:bodyPr/>
          <a:lstStyle/>
          <a:p>
            <a:r>
              <a:rPr lang="en-US" dirty="0"/>
              <a:t>WP4 – AI-based DSS models and advanced analytics</a:t>
            </a:r>
          </a:p>
          <a:p>
            <a:endParaRPr lang="en-US" dirty="0"/>
          </a:p>
          <a:p>
            <a:pPr lvl="1"/>
            <a:r>
              <a:rPr lang="en-US" dirty="0"/>
              <a:t>T4.1 – </a:t>
            </a:r>
            <a:r>
              <a:rPr lang="it-IT" dirty="0"/>
              <a:t>AI prognostic analytics (retrospective data)</a:t>
            </a:r>
            <a:endParaRPr lang="es-ES" dirty="0"/>
          </a:p>
        </p:txBody>
      </p:sp>
      <p:sp>
        <p:nvSpPr>
          <p:cNvPr id="3" name="Text Placeholder 2">
            <a:extLst>
              <a:ext uri="{FF2B5EF4-FFF2-40B4-BE49-F238E27FC236}">
                <a16:creationId xmlns:a16="http://schemas.microsoft.com/office/drawing/2014/main" id="{0C90D662-0058-65CC-66CF-E564C1AB5132}"/>
              </a:ext>
            </a:extLst>
          </p:cNvPr>
          <p:cNvSpPr>
            <a:spLocks noGrp="1"/>
          </p:cNvSpPr>
          <p:nvPr>
            <p:ph type="body" sz="quarter" idx="11"/>
          </p:nvPr>
        </p:nvSpPr>
        <p:spPr>
          <a:xfrm>
            <a:off x="5541036" y="5760836"/>
            <a:ext cx="4643438" cy="744674"/>
          </a:xfrm>
        </p:spPr>
        <p:txBody>
          <a:bodyPr/>
          <a:lstStyle/>
          <a:p>
            <a:r>
              <a:rPr lang="en-US" dirty="0"/>
              <a:t>Vassilis Tsakanikas</a:t>
            </a:r>
          </a:p>
          <a:p>
            <a:pPr lvl="1"/>
            <a:r>
              <a:rPr lang="en-US" dirty="0"/>
              <a:t>University of Ioannina</a:t>
            </a:r>
          </a:p>
          <a:p>
            <a:endParaRPr lang="es-ES" dirty="0"/>
          </a:p>
        </p:txBody>
      </p:sp>
    </p:spTree>
    <p:extLst>
      <p:ext uri="{BB962C8B-B14F-4D97-AF65-F5344CB8AC3E}">
        <p14:creationId xmlns:p14="http://schemas.microsoft.com/office/powerpoint/2010/main" val="402671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2A41B801-B4F3-DC55-FFE2-6B4F16B0792C}"/>
              </a:ext>
            </a:extLst>
          </p:cNvPr>
          <p:cNvSpPr>
            <a:spLocks noGrp="1"/>
          </p:cNvSpPr>
          <p:nvPr>
            <p:ph idx="1"/>
          </p:nvPr>
        </p:nvSpPr>
        <p:spPr>
          <a:xfrm>
            <a:off x="1047386" y="1053457"/>
            <a:ext cx="9865453" cy="4919444"/>
          </a:xfrm>
        </p:spPr>
        <p:txBody>
          <a:bodyPr>
            <a:normAutofit/>
          </a:bodyPr>
          <a:lstStyle/>
          <a:p>
            <a:pPr marL="0" indent="0">
              <a:buNone/>
            </a:pPr>
            <a:r>
              <a:rPr lang="it-IT" dirty="0">
                <a:latin typeface="Calibri" panose="020F0502020204030204" pitchFamily="34" charset="0"/>
                <a:cs typeface="Calibri" panose="020F0502020204030204" pitchFamily="34" charset="0"/>
              </a:rPr>
              <a:t>The data will be:</a:t>
            </a:r>
          </a:p>
          <a:p>
            <a:r>
              <a:rPr lang="it-IT" dirty="0">
                <a:latin typeface="Calibri" panose="020F0502020204030204" pitchFamily="34" charset="0"/>
                <a:cs typeface="Calibri" panose="020F0502020204030204" pitchFamily="34" charset="0"/>
              </a:rPr>
              <a:t>Demographic and Clinical Information (age, gender, weight, BMI, diagnosis, comorbidities, clinical signs, medications).</a:t>
            </a:r>
          </a:p>
          <a:p>
            <a:r>
              <a:rPr lang="it-IT" dirty="0">
                <a:latin typeface="Calibri" panose="020F0502020204030204" pitchFamily="34" charset="0"/>
                <a:cs typeface="Calibri" panose="020F0502020204030204" pitchFamily="34" charset="0"/>
              </a:rPr>
              <a:t>Raw data from 12 cameras (Full body motion capture- gait speed, step length, step time, cadence, double support phase).</a:t>
            </a:r>
          </a:p>
          <a:p>
            <a:endParaRPr lang="el-GR" dirty="0"/>
          </a:p>
        </p:txBody>
      </p:sp>
      <p:sp>
        <p:nvSpPr>
          <p:cNvPr id="4" name="Τίτλος 1">
            <a:extLst>
              <a:ext uri="{FF2B5EF4-FFF2-40B4-BE49-F238E27FC236}">
                <a16:creationId xmlns:a16="http://schemas.microsoft.com/office/drawing/2014/main" id="{8494C58A-D984-1389-8F3B-4AD13796F1AF}"/>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UKLFR (Germany)</a:t>
            </a:r>
            <a:br>
              <a:rPr lang="en-US" dirty="0"/>
            </a:br>
            <a:endParaRPr lang="el-GR" dirty="0"/>
          </a:p>
        </p:txBody>
      </p:sp>
    </p:spTree>
    <p:extLst>
      <p:ext uri="{BB962C8B-B14F-4D97-AF65-F5344CB8AC3E}">
        <p14:creationId xmlns:p14="http://schemas.microsoft.com/office/powerpoint/2010/main" val="335122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F719D42B-1C16-0998-99B4-48AA01FEF78A}"/>
              </a:ext>
            </a:extLst>
          </p:cNvPr>
          <p:cNvSpPr>
            <a:spLocks noGrp="1"/>
          </p:cNvSpPr>
          <p:nvPr>
            <p:ph idx="1"/>
          </p:nvPr>
        </p:nvSpPr>
        <p:spPr>
          <a:xfrm>
            <a:off x="1371600" y="855677"/>
            <a:ext cx="9601200" cy="5419287"/>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attributes&gt;20:</a:t>
            </a:r>
          </a:p>
          <a:p>
            <a:r>
              <a:rPr lang="en-US" sz="1800" dirty="0">
                <a:latin typeface="Calibri" panose="020F0502020204030204" pitchFamily="34" charset="0"/>
                <a:ea typeface="Calibri" panose="020F0502020204030204" pitchFamily="34" charset="0"/>
                <a:cs typeface="Times New Roman" panose="02020603050405020304" pitchFamily="18" charset="0"/>
              </a:rPr>
              <a:t>General </a:t>
            </a:r>
            <a:r>
              <a:rPr lang="en-US" sz="1800" dirty="0" err="1">
                <a:latin typeface="Calibri" panose="020F0502020204030204" pitchFamily="34" charset="0"/>
                <a:ea typeface="Calibri" panose="020F0502020204030204" pitchFamily="34" charset="0"/>
                <a:cs typeface="Times New Roman" panose="02020603050405020304" pitchFamily="18" charset="0"/>
              </a:rPr>
              <a:t>Informations</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latin typeface="Calibri" panose="020F0502020204030204" pitchFamily="34" charset="0"/>
                <a:cs typeface="Times New Roman" panose="02020603050405020304" pitchFamily="18" charset="0"/>
              </a:rPr>
              <a:t>ID</a:t>
            </a:r>
          </a:p>
          <a:p>
            <a:pPr marL="0" indent="0">
              <a:buNone/>
            </a:pPr>
            <a:r>
              <a:rPr lang="en-US" sz="1800" dirty="0">
                <a:latin typeface="Calibri" panose="020F0502020204030204" pitchFamily="34" charset="0"/>
                <a:cs typeface="Times New Roman" panose="02020603050405020304" pitchFamily="18" charset="0"/>
              </a:rPr>
              <a:t>Group-Diagnosis</a:t>
            </a:r>
          </a:p>
          <a:p>
            <a:pPr marL="0" indent="0">
              <a:buNone/>
            </a:pPr>
            <a:r>
              <a:rPr lang="en-US" sz="1800" dirty="0">
                <a:latin typeface="Calibri" panose="020F0502020204030204" pitchFamily="34" charset="0"/>
                <a:cs typeface="Times New Roman" panose="02020603050405020304" pitchFamily="18" charset="0"/>
              </a:rPr>
              <a:t>Date</a:t>
            </a:r>
          </a:p>
          <a:p>
            <a:pPr marL="0" indent="0">
              <a:buNone/>
            </a:pPr>
            <a:r>
              <a:rPr lang="en-US" sz="1800" dirty="0">
                <a:latin typeface="Calibri" panose="020F0502020204030204" pitchFamily="34" charset="0"/>
                <a:cs typeface="Times New Roman" panose="02020603050405020304" pitchFamily="18" charset="0"/>
              </a:rPr>
              <a:t>Age</a:t>
            </a:r>
          </a:p>
          <a:p>
            <a:pPr marL="0" indent="0">
              <a:buNone/>
            </a:pPr>
            <a:r>
              <a:rPr lang="en-US" sz="1800" dirty="0">
                <a:latin typeface="Calibri" panose="020F0502020204030204" pitchFamily="34" charset="0"/>
                <a:cs typeface="Times New Roman" panose="02020603050405020304" pitchFamily="18" charset="0"/>
              </a:rPr>
              <a:t>Weight</a:t>
            </a:r>
          </a:p>
          <a:p>
            <a:pPr marL="0" indent="0">
              <a:buNone/>
            </a:pPr>
            <a:r>
              <a:rPr lang="en-US" sz="1800" dirty="0">
                <a:latin typeface="Calibri" panose="020F0502020204030204" pitchFamily="34" charset="0"/>
                <a:cs typeface="Times New Roman" panose="02020603050405020304" pitchFamily="18" charset="0"/>
              </a:rPr>
              <a:t>Gender</a:t>
            </a:r>
          </a:p>
          <a:p>
            <a:pPr marL="0" indent="0">
              <a:buNone/>
            </a:pPr>
            <a:r>
              <a:rPr lang="en-US" sz="1800" dirty="0">
                <a:latin typeface="Calibri" panose="020F0502020204030204" pitchFamily="34" charset="0"/>
                <a:cs typeface="Times New Roman" panose="02020603050405020304" pitchFamily="18" charset="0"/>
              </a:rPr>
              <a:t>BMI        Body Mass Index</a:t>
            </a:r>
          </a:p>
          <a:p>
            <a:pPr marL="0" indent="0">
              <a:buNone/>
            </a:pPr>
            <a:r>
              <a:rPr lang="en-US" sz="1800" dirty="0">
                <a:latin typeface="Calibri" panose="020F0502020204030204" pitchFamily="34" charset="0"/>
                <a:cs typeface="Times New Roman" panose="02020603050405020304" pitchFamily="18" charset="0"/>
              </a:rPr>
              <a:t>Cardiac Index</a:t>
            </a:r>
          </a:p>
          <a:p>
            <a:pPr marL="0" indent="0">
              <a:buNone/>
            </a:pPr>
            <a:r>
              <a:rPr lang="en-US" sz="1800" dirty="0">
                <a:latin typeface="Calibri" panose="020F0502020204030204" pitchFamily="34" charset="0"/>
                <a:cs typeface="Times New Roman" panose="02020603050405020304" pitchFamily="18" charset="0"/>
              </a:rPr>
              <a:t>Medications</a:t>
            </a:r>
          </a:p>
          <a:p>
            <a:pPr marL="0" indent="0">
              <a:buNone/>
            </a:pPr>
            <a:r>
              <a:rPr lang="en-US" sz="1800" dirty="0">
                <a:latin typeface="Calibri" panose="020F0502020204030204" pitchFamily="34" charset="0"/>
                <a:cs typeface="Times New Roman" panose="02020603050405020304" pitchFamily="18" charset="0"/>
              </a:rPr>
              <a:t>Comorbidities</a:t>
            </a:r>
          </a:p>
          <a:p>
            <a:pPr marL="0" indent="0">
              <a:buNone/>
            </a:pPr>
            <a:r>
              <a:rPr lang="en-US" sz="1800" dirty="0">
                <a:latin typeface="Calibri" panose="020F0502020204030204" pitchFamily="34" charset="0"/>
                <a:cs typeface="Times New Roman" panose="02020603050405020304" pitchFamily="18" charset="0"/>
              </a:rPr>
              <a:t>POMA Tinetti      Performance-Oriented Mobility Assessment, measures both gait and balance</a:t>
            </a:r>
          </a:p>
          <a:p>
            <a:pPr marL="0" indent="0">
              <a:buNone/>
            </a:pPr>
            <a:r>
              <a:rPr lang="en-US" sz="1800" dirty="0">
                <a:latin typeface="Calibri" panose="020F0502020204030204" pitchFamily="34" charset="0"/>
                <a:cs typeface="Times New Roman" panose="02020603050405020304" pitchFamily="18" charset="0"/>
              </a:rPr>
              <a:t>Dominant Hand (If Parkinson patient, then the pathological side)</a:t>
            </a:r>
          </a:p>
          <a:p>
            <a:pPr marL="0" indent="0">
              <a:buNone/>
            </a:pPr>
            <a:endParaRPr lang="el-GR" dirty="0"/>
          </a:p>
        </p:txBody>
      </p:sp>
      <p:sp>
        <p:nvSpPr>
          <p:cNvPr id="4" name="TextBox 3">
            <a:extLst>
              <a:ext uri="{FF2B5EF4-FFF2-40B4-BE49-F238E27FC236}">
                <a16:creationId xmlns:a16="http://schemas.microsoft.com/office/drawing/2014/main" id="{EC65AE4E-09AC-5064-504B-F6E55ADAD150}"/>
              </a:ext>
            </a:extLst>
          </p:cNvPr>
          <p:cNvSpPr txBox="1"/>
          <p:nvPr/>
        </p:nvSpPr>
        <p:spPr>
          <a:xfrm>
            <a:off x="773885" y="0"/>
            <a:ext cx="6094602" cy="646331"/>
          </a:xfrm>
          <a:prstGeom prst="rect">
            <a:avLst/>
          </a:prstGeom>
          <a:noFill/>
        </p:spPr>
        <p:txBody>
          <a:bodyPr wrap="square">
            <a:spAutoFit/>
          </a:bodyPr>
          <a:lstStyle/>
          <a:p>
            <a:r>
              <a:rPr lang="en-US" sz="3600" dirty="0">
                <a:latin typeface="Calibri" panose="020F0502020204030204" pitchFamily="34" charset="0"/>
                <a:cs typeface="Calibri" panose="020F0502020204030204" pitchFamily="34" charset="0"/>
              </a:rPr>
              <a:t>UKLFR- Attributes</a:t>
            </a:r>
            <a:endParaRPr lang="el-GR" sz="3600" dirty="0">
              <a:latin typeface="Calibri" panose="020F0502020204030204" pitchFamily="34" charset="0"/>
              <a:cs typeface="Calibri" panose="020F0502020204030204" pitchFamily="34" charset="0"/>
            </a:endParaRPr>
          </a:p>
        </p:txBody>
      </p:sp>
      <p:cxnSp>
        <p:nvCxnSpPr>
          <p:cNvPr id="5" name="Ευθύγραμμο βέλος σύνδεσης 4">
            <a:extLst>
              <a:ext uri="{FF2B5EF4-FFF2-40B4-BE49-F238E27FC236}">
                <a16:creationId xmlns:a16="http://schemas.microsoft.com/office/drawing/2014/main" id="{5FC8F805-6140-117F-5EBF-38ECE3A0BB4E}"/>
              </a:ext>
            </a:extLst>
          </p:cNvPr>
          <p:cNvCxnSpPr/>
          <p:nvPr/>
        </p:nvCxnSpPr>
        <p:spPr>
          <a:xfrm>
            <a:off x="2706846" y="5577980"/>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Ευθύγραμμο βέλος σύνδεσης 5">
            <a:extLst>
              <a:ext uri="{FF2B5EF4-FFF2-40B4-BE49-F238E27FC236}">
                <a16:creationId xmlns:a16="http://schemas.microsoft.com/office/drawing/2014/main" id="{3B6292D6-FA90-53C0-0CF0-00702E466389}"/>
              </a:ext>
            </a:extLst>
          </p:cNvPr>
          <p:cNvCxnSpPr/>
          <p:nvPr/>
        </p:nvCxnSpPr>
        <p:spPr>
          <a:xfrm>
            <a:off x="1901503" y="4067962"/>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61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F719D42B-1C16-0998-99B4-48AA01FEF78A}"/>
              </a:ext>
            </a:extLst>
          </p:cNvPr>
          <p:cNvSpPr>
            <a:spLocks noGrp="1"/>
          </p:cNvSpPr>
          <p:nvPr>
            <p:ph idx="1"/>
          </p:nvPr>
        </p:nvSpPr>
        <p:spPr>
          <a:xfrm>
            <a:off x="1371600" y="855677"/>
            <a:ext cx="9601200" cy="5419287"/>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TUG Parameters: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Gait speed</a:t>
            </a:r>
            <a:r>
              <a:rPr lang="en-US" dirty="0">
                <a:solidFill>
                  <a:schemeClr val="bg1">
                    <a:lumMod val="50000"/>
                  </a:schemeClr>
                </a:solidFill>
                <a:latin typeface="Calibri" panose="020F0502020204030204" pitchFamily="34" charset="0"/>
                <a:cs typeface="Calibri" panose="020F0502020204030204" pitchFamily="34" charset="0"/>
              </a:rPr>
              <a:t>[m/s]</a:t>
            </a:r>
          </a:p>
          <a:p>
            <a:pPr marL="0" indent="0">
              <a:buNone/>
            </a:pPr>
            <a:r>
              <a:rPr lang="en-US" dirty="0">
                <a:latin typeface="Calibri" panose="020F0502020204030204" pitchFamily="34" charset="0"/>
                <a:cs typeface="Calibri" panose="020F0502020204030204" pitchFamily="34" charset="0"/>
              </a:rPr>
              <a:t>Step length</a:t>
            </a:r>
            <a:r>
              <a:rPr lang="en-US" dirty="0">
                <a:solidFill>
                  <a:schemeClr val="bg1">
                    <a:lumMod val="50000"/>
                  </a:schemeClr>
                </a:solidFill>
                <a:latin typeface="Calibri" panose="020F0502020204030204" pitchFamily="34" charset="0"/>
                <a:cs typeface="Calibri" panose="020F0502020204030204" pitchFamily="34" charset="0"/>
              </a:rPr>
              <a:t>[m]</a:t>
            </a:r>
          </a:p>
          <a:p>
            <a:pPr marL="0" indent="0">
              <a:buNone/>
            </a:pPr>
            <a:r>
              <a:rPr lang="en-US" dirty="0">
                <a:latin typeface="Calibri" panose="020F0502020204030204" pitchFamily="34" charset="0"/>
                <a:cs typeface="Calibri" panose="020F0502020204030204" pitchFamily="34" charset="0"/>
              </a:rPr>
              <a:t>Step time</a:t>
            </a:r>
            <a:r>
              <a:rPr lang="en-US" dirty="0">
                <a:solidFill>
                  <a:schemeClr val="bg1">
                    <a:lumMod val="50000"/>
                  </a:schemeClr>
                </a:solidFill>
                <a:latin typeface="Calibri" panose="020F0502020204030204" pitchFamily="34" charset="0"/>
                <a:cs typeface="Calibri" panose="020F0502020204030204" pitchFamily="34" charset="0"/>
              </a:rPr>
              <a:t>[s]</a:t>
            </a:r>
          </a:p>
          <a:p>
            <a:pPr marL="0" indent="0">
              <a:buNone/>
            </a:pPr>
            <a:r>
              <a:rPr lang="en-US" dirty="0">
                <a:latin typeface="Calibri" panose="020F0502020204030204" pitchFamily="34" charset="0"/>
                <a:cs typeface="Calibri" panose="020F0502020204030204" pitchFamily="34" charset="0"/>
              </a:rPr>
              <a:t>Cadence</a:t>
            </a:r>
            <a:r>
              <a:rPr lang="en-US" dirty="0">
                <a:solidFill>
                  <a:schemeClr val="bg1">
                    <a:lumMod val="50000"/>
                  </a:schemeClr>
                </a:solidFill>
                <a:latin typeface="Calibri" panose="020F0502020204030204" pitchFamily="34" charset="0"/>
                <a:cs typeface="Calibri" panose="020F0502020204030204" pitchFamily="34" charset="0"/>
              </a:rPr>
              <a:t>[steps/min]</a:t>
            </a:r>
          </a:p>
          <a:p>
            <a:pPr marL="0" indent="0">
              <a:buNone/>
            </a:pPr>
            <a:r>
              <a:rPr lang="en-US" dirty="0">
                <a:latin typeface="Calibri" panose="020F0502020204030204" pitchFamily="34" charset="0"/>
                <a:cs typeface="Calibri" panose="020F0502020204030204" pitchFamily="34" charset="0"/>
              </a:rPr>
              <a:t>Double support phase</a:t>
            </a:r>
            <a:r>
              <a:rPr lang="en-US" dirty="0">
                <a:solidFill>
                  <a:schemeClr val="bg1">
                    <a:lumMod val="50000"/>
                  </a:schemeClr>
                </a:solidFill>
                <a:latin typeface="Calibri" panose="020F0502020204030204" pitchFamily="34" charset="0"/>
                <a:cs typeface="Calibri" panose="020F0502020204030204" pitchFamily="34" charset="0"/>
              </a:rPr>
              <a:t>[%]</a:t>
            </a:r>
            <a:endParaRPr lang="el-GR" dirty="0">
              <a:solidFill>
                <a:schemeClr val="bg1">
                  <a:lumMod val="50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C65AE4E-09AC-5064-504B-F6E55ADAD150}"/>
              </a:ext>
            </a:extLst>
          </p:cNvPr>
          <p:cNvSpPr txBox="1"/>
          <p:nvPr/>
        </p:nvSpPr>
        <p:spPr>
          <a:xfrm>
            <a:off x="773885" y="0"/>
            <a:ext cx="6094602" cy="646331"/>
          </a:xfrm>
          <a:prstGeom prst="rect">
            <a:avLst/>
          </a:prstGeom>
          <a:noFill/>
        </p:spPr>
        <p:txBody>
          <a:bodyPr wrap="square">
            <a:spAutoFit/>
          </a:bodyPr>
          <a:lstStyle/>
          <a:p>
            <a:r>
              <a:rPr lang="en-US" sz="3600" dirty="0">
                <a:latin typeface="Calibri" panose="020F0502020204030204" pitchFamily="34" charset="0"/>
                <a:cs typeface="Calibri" panose="020F0502020204030204" pitchFamily="34" charset="0"/>
              </a:rPr>
              <a:t>UKLFR- Attributes</a:t>
            </a:r>
            <a:endParaRPr lang="el-GR" sz="36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033472A-E603-1BFB-74FF-AE21D87F4252}"/>
              </a:ext>
            </a:extLst>
          </p:cNvPr>
          <p:cNvSpPr txBox="1"/>
          <p:nvPr/>
        </p:nvSpPr>
        <p:spPr>
          <a:xfrm flipH="1">
            <a:off x="6300131" y="909222"/>
            <a:ext cx="2835479"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dirty="0"/>
              <a:t>TUG </a:t>
            </a:r>
            <a:r>
              <a:rPr lang="en-US" dirty="0"/>
              <a:t>-&gt; Timed Up and Go</a:t>
            </a:r>
          </a:p>
          <a:p>
            <a:r>
              <a:rPr lang="en-US" dirty="0">
                <a:latin typeface="arial" panose="020B0604020202020204" pitchFamily="34" charset="0"/>
              </a:rPr>
              <a:t>&gt;A</a:t>
            </a:r>
            <a:r>
              <a:rPr lang="en-US" b="0" i="0" dirty="0">
                <a:effectLst/>
                <a:latin typeface="arial" panose="020B0604020202020204" pitchFamily="34" charset="0"/>
              </a:rPr>
              <a:t>ssesses mobility, balance, walking ability, and fall risk in older adults.</a:t>
            </a:r>
            <a:endParaRPr lang="en-US" dirty="0"/>
          </a:p>
        </p:txBody>
      </p:sp>
      <p:sp>
        <p:nvSpPr>
          <p:cNvPr id="7" name="TextBox 6">
            <a:extLst>
              <a:ext uri="{FF2B5EF4-FFF2-40B4-BE49-F238E27FC236}">
                <a16:creationId xmlns:a16="http://schemas.microsoft.com/office/drawing/2014/main" id="{DEE90F33-FF30-4FD1-86E1-5E0154BC27B9}"/>
              </a:ext>
            </a:extLst>
          </p:cNvPr>
          <p:cNvSpPr txBox="1"/>
          <p:nvPr/>
        </p:nvSpPr>
        <p:spPr>
          <a:xfrm>
            <a:off x="1971413" y="4077050"/>
            <a:ext cx="7894040" cy="230832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u="sng" dirty="0">
                <a:latin typeface="Calibri" panose="020F0502020204030204" pitchFamily="34" charset="0"/>
                <a:cs typeface="Calibri" panose="020F0502020204030204" pitchFamily="34" charset="0"/>
              </a:rPr>
              <a:t>In some of them there are time points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Healthy subjects  (1 time-point)</a:t>
            </a:r>
          </a:p>
          <a:p>
            <a:r>
              <a:rPr lang="en-US" dirty="0">
                <a:latin typeface="Calibri" panose="020F0502020204030204" pitchFamily="34" charset="0"/>
                <a:cs typeface="Calibri" panose="020F0502020204030204" pitchFamily="34" charset="0"/>
              </a:rPr>
              <a:t>PNP  (1 time-point)</a:t>
            </a:r>
          </a:p>
          <a:p>
            <a:r>
              <a:rPr lang="en-US" dirty="0">
                <a:latin typeface="Calibri" panose="020F0502020204030204" pitchFamily="34" charset="0"/>
                <a:cs typeface="Calibri" panose="020F0502020204030204" pitchFamily="34" charset="0"/>
              </a:rPr>
              <a:t>PD (1 time-point)</a:t>
            </a:r>
          </a:p>
          <a:p>
            <a:r>
              <a:rPr lang="en-US" dirty="0">
                <a:latin typeface="Calibri" panose="020F0502020204030204" pitchFamily="34" charset="0"/>
                <a:cs typeface="Calibri" panose="020F0502020204030204" pitchFamily="34" charset="0"/>
              </a:rPr>
              <a:t>PD with L-Dopa test (3 time-point: </a:t>
            </a:r>
            <a:r>
              <a:rPr lang="en-US" sz="1800" dirty="0">
                <a:effectLst/>
                <a:latin typeface="Calibri" panose="020F0502020204030204" pitchFamily="34" charset="0"/>
                <a:ea typeface="Calibri" panose="020F0502020204030204" pitchFamily="34" charset="0"/>
                <a:cs typeface="Calibri" panose="020F0502020204030204" pitchFamily="34" charset="0"/>
              </a:rPr>
              <a:t>pre medication, after 30 and 60 minutes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NPH (2 time-point)</a:t>
            </a:r>
          </a:p>
          <a:p>
            <a:r>
              <a:rPr lang="en-US" dirty="0" err="1">
                <a:latin typeface="Calibri" panose="020F0502020204030204" pitchFamily="34" charset="0"/>
                <a:cs typeface="Calibri" panose="020F0502020204030204" pitchFamily="34" charset="0"/>
              </a:rPr>
              <a:t>Holobalance</a:t>
            </a:r>
            <a:r>
              <a:rPr lang="en-US" dirty="0">
                <a:latin typeface="Calibri" panose="020F0502020204030204" pitchFamily="34" charset="0"/>
                <a:cs typeface="Calibri" panose="020F0502020204030204" pitchFamily="34" charset="0"/>
              </a:rPr>
              <a:t> subjects (1 time-point)</a:t>
            </a:r>
          </a:p>
          <a:p>
            <a:endParaRPr lang="el-GR" dirty="0"/>
          </a:p>
        </p:txBody>
      </p:sp>
    </p:spTree>
    <p:extLst>
      <p:ext uri="{BB962C8B-B14F-4D97-AF65-F5344CB8AC3E}">
        <p14:creationId xmlns:p14="http://schemas.microsoft.com/office/powerpoint/2010/main" val="306728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BCDBF5D-4BBA-7F56-9B5B-0984038E4947}"/>
              </a:ext>
            </a:extLst>
          </p:cNvPr>
          <p:cNvSpPr>
            <a:spLocks noGrp="1"/>
          </p:cNvSpPr>
          <p:nvPr>
            <p:ph idx="1"/>
          </p:nvPr>
        </p:nvSpPr>
        <p:spPr>
          <a:xfrm>
            <a:off x="964034" y="1274313"/>
            <a:ext cx="10263931" cy="5566096"/>
          </a:xfrm>
        </p:spPr>
        <p:txBody>
          <a:bodyPr/>
          <a:lstStyle/>
          <a:p>
            <a:pPr marL="0" indent="0">
              <a:buNone/>
            </a:pPr>
            <a:r>
              <a:rPr lang="en-US" dirty="0">
                <a:latin typeface="Calibri" panose="020F0502020204030204" pitchFamily="34" charset="0"/>
                <a:cs typeface="Calibri" panose="020F0502020204030204" pitchFamily="34" charset="0"/>
              </a:rPr>
              <a:t>The number of records at total was 9,200</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participants with the inclusion criteria: </a:t>
            </a:r>
          </a:p>
          <a:p>
            <a:r>
              <a:rPr lang="en-US" dirty="0">
                <a:latin typeface="Calibri" panose="020F0502020204030204" pitchFamily="34" charset="0"/>
                <a:cs typeface="Calibri" panose="020F0502020204030204" pitchFamily="34" charset="0"/>
              </a:rPr>
              <a:t>Age&gt;60 years</a:t>
            </a:r>
            <a:endParaRPr lang="en-US" sz="1800" dirty="0">
              <a:latin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Independent in basic ADLs (Activities of daily living)</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Calibri" panose="020F0502020204030204" pitchFamily="34" charset="0"/>
              </a:rPr>
              <a:t>Able to walk with or without gait aids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u="sng" dirty="0">
                <a:effectLst/>
                <a:latin typeface="Calibri" panose="020F0502020204030204" pitchFamily="34" charset="0"/>
                <a:ea typeface="Calibri" panose="020F0502020204030204" pitchFamily="34" charset="0"/>
                <a:cs typeface="Calibri" panose="020F0502020204030204" pitchFamily="34" charset="0"/>
              </a:rPr>
              <a:t>No</a:t>
            </a:r>
            <a:r>
              <a:rPr lang="en-US" sz="2000" dirty="0">
                <a:effectLst/>
                <a:latin typeface="Calibri" panose="020F0502020204030204" pitchFamily="34" charset="0"/>
                <a:ea typeface="Calibri" panose="020F0502020204030204" pitchFamily="34" charset="0"/>
                <a:cs typeface="Calibri" panose="020F0502020204030204" pitchFamily="34" charset="0"/>
              </a:rPr>
              <a:t> acute life-threatening illnesses 3 months prior to enrolment, such as heart failure, stroke</a:t>
            </a:r>
          </a:p>
          <a:p>
            <a:r>
              <a:rPr lang="en-US" sz="2000" b="1" u="sng" dirty="0">
                <a:effectLst/>
                <a:latin typeface="Calibri" panose="020F0502020204030204" pitchFamily="34" charset="0"/>
                <a:ea typeface="Calibri" panose="020F0502020204030204" pitchFamily="34" charset="0"/>
                <a:cs typeface="Calibri" panose="020F0502020204030204" pitchFamily="34" charset="0"/>
              </a:rPr>
              <a:t>No</a:t>
            </a:r>
            <a:r>
              <a:rPr lang="en-US" sz="2000" dirty="0">
                <a:effectLst/>
                <a:latin typeface="Calibri" panose="020F0502020204030204" pitchFamily="34" charset="0"/>
                <a:ea typeface="Calibri" panose="020F0502020204030204" pitchFamily="34" charset="0"/>
                <a:cs typeface="Calibri" panose="020F0502020204030204" pitchFamily="34" charset="0"/>
              </a:rPr>
              <a:t> active cancer</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u="sng" dirty="0">
                <a:effectLst/>
                <a:latin typeface="Calibri" panose="020F0502020204030204" pitchFamily="34" charset="0"/>
                <a:ea typeface="Calibri" panose="020F0502020204030204" pitchFamily="34" charset="0"/>
                <a:cs typeface="Calibri" panose="020F0502020204030204" pitchFamily="34" charset="0"/>
              </a:rPr>
              <a:t>No</a:t>
            </a:r>
            <a:r>
              <a:rPr lang="en-US" sz="2000" dirty="0">
                <a:effectLst/>
                <a:latin typeface="Calibri" panose="020F0502020204030204" pitchFamily="34" charset="0"/>
                <a:ea typeface="Calibri" panose="020F0502020204030204" pitchFamily="34" charset="0"/>
                <a:cs typeface="Calibri" panose="020F0502020204030204" pitchFamily="34" charset="0"/>
              </a:rPr>
              <a:t> unstable psychiatric illnesses, such as schizophrenia</a:t>
            </a:r>
            <a:endParaRPr lang="el-GR"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b="1" u="sng" dirty="0">
                <a:effectLst/>
                <a:latin typeface="Calibri" panose="020F0502020204030204" pitchFamily="34" charset="0"/>
                <a:ea typeface="Calibri" panose="020F0502020204030204" pitchFamily="34" charset="0"/>
                <a:cs typeface="Calibri" panose="020F0502020204030204" pitchFamily="34" charset="0"/>
              </a:rPr>
              <a:t>No</a:t>
            </a:r>
            <a:r>
              <a:rPr lang="en-US" sz="2000" dirty="0">
                <a:effectLst/>
                <a:latin typeface="Calibri" panose="020F0502020204030204" pitchFamily="34" charset="0"/>
                <a:ea typeface="Calibri" panose="020F0502020204030204" pitchFamily="34" charset="0"/>
                <a:cs typeface="Calibri" panose="020F0502020204030204" pitchFamily="34" charset="0"/>
              </a:rPr>
              <a:t> advanced organ failure, such as advanced cirrhosis, dementia</a:t>
            </a:r>
            <a:endParaRPr lang="el-GR" dirty="0">
              <a:latin typeface="Calibri" panose="020F0502020204030204" pitchFamily="34" charset="0"/>
              <a:cs typeface="Calibri" panose="020F0502020204030204" pitchFamily="34" charset="0"/>
            </a:endParaRPr>
          </a:p>
          <a:p>
            <a:endParaRPr lang="en-US" dirty="0"/>
          </a:p>
        </p:txBody>
      </p:sp>
      <p:sp>
        <p:nvSpPr>
          <p:cNvPr id="4" name="Τίτλος 1">
            <a:extLst>
              <a:ext uri="{FF2B5EF4-FFF2-40B4-BE49-F238E27FC236}">
                <a16:creationId xmlns:a16="http://schemas.microsoft.com/office/drawing/2014/main" id="{E7724215-43FC-A6D3-A51C-7647C3F9F6C4}"/>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KCMH (Thailand)</a:t>
            </a:r>
            <a:br>
              <a:rPr lang="en-US" dirty="0"/>
            </a:br>
            <a:endParaRPr lang="el-GR" dirty="0"/>
          </a:p>
        </p:txBody>
      </p:sp>
    </p:spTree>
    <p:extLst>
      <p:ext uri="{BB962C8B-B14F-4D97-AF65-F5344CB8AC3E}">
        <p14:creationId xmlns:p14="http://schemas.microsoft.com/office/powerpoint/2010/main" val="245481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BCDBF5D-4BBA-7F56-9B5B-0984038E4947}"/>
              </a:ext>
            </a:extLst>
          </p:cNvPr>
          <p:cNvSpPr>
            <a:spLocks noGrp="1"/>
          </p:cNvSpPr>
          <p:nvPr>
            <p:ph idx="1"/>
          </p:nvPr>
        </p:nvSpPr>
        <p:spPr>
          <a:xfrm>
            <a:off x="1128318" y="859871"/>
            <a:ext cx="10263931" cy="5566096"/>
          </a:xfrm>
        </p:spPr>
        <p:txBody>
          <a:bodyPr>
            <a:normAutofit/>
          </a:bodyPr>
          <a:lstStyle/>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dataset from KCMH will be:</a:t>
            </a:r>
          </a:p>
          <a:p>
            <a:r>
              <a:rPr lang="en-US" dirty="0">
                <a:latin typeface="Calibri" panose="020F0502020204030204" pitchFamily="34" charset="0"/>
                <a:cs typeface="Calibri" panose="020F0502020204030204" pitchFamily="34" charset="0"/>
              </a:rPr>
              <a:t>Demographics and Clinical Information: age, gender, BMI, clinical signs, urinary incontinence, polypharmacy, nocturia, activity, depression, dependency, faller</a:t>
            </a:r>
            <a:r>
              <a:rPr lang="el-GR"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insomnia, nocturia, grip strength, gait speed, and the presence of sarcopenia.</a:t>
            </a:r>
          </a:p>
          <a:p>
            <a:r>
              <a:rPr lang="en-US" dirty="0">
                <a:latin typeface="Calibri" panose="020F0502020204030204" pitchFamily="34" charset="0"/>
                <a:cs typeface="Calibri" panose="020F0502020204030204" pitchFamily="34" charset="0"/>
              </a:rPr>
              <a:t>Scales: Barthel, Lawton, Geriatric Depression Scale (GDS), Mini Nutrition Assessment (MNA), Instrumental Activities of Daily Living (IADL), Montreal Cognitive Assessment (MoCA).</a:t>
            </a:r>
          </a:p>
          <a:p>
            <a:r>
              <a:rPr lang="en-US" dirty="0">
                <a:latin typeface="Calibri" panose="020F0502020204030204" pitchFamily="34" charset="0"/>
                <a:cs typeface="Calibri" panose="020F0502020204030204" pitchFamily="34" charset="0"/>
              </a:rPr>
              <a:t>Questionnaires: Dysphagia Symptom Questionnaire (SDG).</a:t>
            </a:r>
          </a:p>
          <a:p>
            <a:r>
              <a:rPr lang="en-US" dirty="0">
                <a:latin typeface="Calibri" panose="020F0502020204030204" pitchFamily="34" charset="0"/>
                <a:cs typeface="Calibri" panose="020F0502020204030204" pitchFamily="34" charset="0"/>
              </a:rPr>
              <a:t>Additionally, the researchers will collect data related to the use of multiple medications, particularly sleep pills.</a:t>
            </a:r>
          </a:p>
          <a:p>
            <a:pPr marL="0" indent="0">
              <a:buNone/>
            </a:pPr>
            <a:endParaRPr lang="en-US" dirty="0"/>
          </a:p>
        </p:txBody>
      </p:sp>
      <p:sp>
        <p:nvSpPr>
          <p:cNvPr id="4" name="Τίτλος 1">
            <a:extLst>
              <a:ext uri="{FF2B5EF4-FFF2-40B4-BE49-F238E27FC236}">
                <a16:creationId xmlns:a16="http://schemas.microsoft.com/office/drawing/2014/main" id="{E7724215-43FC-A6D3-A51C-7647C3F9F6C4}"/>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KCMH (Thailand)</a:t>
            </a:r>
            <a:br>
              <a:rPr lang="en-US" dirty="0"/>
            </a:br>
            <a:br>
              <a:rPr lang="el-GR" dirty="0"/>
            </a:br>
            <a:endParaRPr lang="el-GR" dirty="0"/>
          </a:p>
        </p:txBody>
      </p:sp>
    </p:spTree>
    <p:extLst>
      <p:ext uri="{BB962C8B-B14F-4D97-AF65-F5344CB8AC3E}">
        <p14:creationId xmlns:p14="http://schemas.microsoft.com/office/powerpoint/2010/main" val="41308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BCDBF5D-4BBA-7F56-9B5B-0984038E4947}"/>
              </a:ext>
            </a:extLst>
          </p:cNvPr>
          <p:cNvSpPr>
            <a:spLocks noGrp="1"/>
          </p:cNvSpPr>
          <p:nvPr>
            <p:ph idx="1"/>
          </p:nvPr>
        </p:nvSpPr>
        <p:spPr>
          <a:xfrm>
            <a:off x="1371600" y="914399"/>
            <a:ext cx="9970316" cy="5771627"/>
          </a:xfrm>
        </p:spPr>
        <p:txBody>
          <a:bodyPr>
            <a:normAutofit fontScale="92500" lnSpcReduction="20000"/>
          </a:bodyPr>
          <a:lstStyle/>
          <a:p>
            <a:r>
              <a:rPr lang="en-US" dirty="0">
                <a:effectLst/>
                <a:latin typeface="Calibri" panose="020F0502020204030204" pitchFamily="34" charset="0"/>
                <a:ea typeface="Calibri" panose="020F0502020204030204" pitchFamily="34" charset="0"/>
                <a:cs typeface="Calibri" panose="020F0502020204030204" pitchFamily="34" charset="0"/>
              </a:rPr>
              <a:t>Number of attributes&gt;20:</a:t>
            </a:r>
          </a:p>
          <a:p>
            <a:pPr marL="0" indent="0">
              <a:buNone/>
            </a:pPr>
            <a:r>
              <a:rPr lang="en-US" dirty="0">
                <a:latin typeface="Calibri" panose="020F0502020204030204" pitchFamily="34" charset="0"/>
                <a:cs typeface="Calibri" panose="020F0502020204030204" pitchFamily="34" charset="0"/>
              </a:rPr>
              <a:t>Timestamp </a:t>
            </a:r>
            <a:r>
              <a:rPr lang="en-US" dirty="0">
                <a:solidFill>
                  <a:schemeClr val="bg1">
                    <a:lumMod val="50000"/>
                  </a:schemeClr>
                </a:solidFill>
                <a:latin typeface="Calibri" panose="020F0502020204030204" pitchFamily="34" charset="0"/>
                <a:cs typeface="Calibri" panose="020F0502020204030204" pitchFamily="34" charset="0"/>
              </a:rPr>
              <a:t>(The current time of an event that a computer records)</a:t>
            </a:r>
          </a:p>
          <a:p>
            <a:pPr marL="0" indent="0">
              <a:buNone/>
            </a:pPr>
            <a:r>
              <a:rPr lang="en-US" dirty="0">
                <a:latin typeface="Calibri" panose="020F0502020204030204" pitchFamily="34" charset="0"/>
                <a:cs typeface="Calibri" panose="020F0502020204030204" pitchFamily="34" charset="0"/>
              </a:rPr>
              <a:t>Age</a:t>
            </a:r>
          </a:p>
          <a:p>
            <a:pPr marL="0" indent="0">
              <a:buNone/>
            </a:pPr>
            <a:r>
              <a:rPr lang="en-US" dirty="0">
                <a:latin typeface="Calibri" panose="020F0502020204030204" pitchFamily="34" charset="0"/>
                <a:cs typeface="Calibri" panose="020F0502020204030204" pitchFamily="34" charset="0"/>
              </a:rPr>
              <a:t>BMI</a:t>
            </a:r>
          </a:p>
          <a:p>
            <a:pPr marL="0" indent="0">
              <a:buNone/>
            </a:pPr>
            <a:r>
              <a:rPr lang="en-US" dirty="0">
                <a:latin typeface="Calibri" panose="020F0502020204030204" pitchFamily="34" charset="0"/>
                <a:cs typeface="Calibri" panose="020F0502020204030204" pitchFamily="34" charset="0"/>
              </a:rPr>
              <a:t>Barthel </a:t>
            </a:r>
            <a:r>
              <a:rPr lang="en-US" dirty="0">
                <a:solidFill>
                  <a:schemeClr val="bg1">
                    <a:lumMod val="50000"/>
                  </a:schemeClr>
                </a:solidFill>
                <a:latin typeface="Calibri" panose="020F0502020204030204" pitchFamily="34" charset="0"/>
                <a:cs typeface="Calibri" panose="020F0502020204030204" pitchFamily="34" charset="0"/>
              </a:rPr>
              <a:t>(S</a:t>
            </a:r>
            <a:r>
              <a:rPr lang="en-US" b="0" i="0" dirty="0">
                <a:solidFill>
                  <a:schemeClr val="bg1">
                    <a:lumMod val="50000"/>
                  </a:schemeClr>
                </a:solidFill>
                <a:effectLst/>
                <a:latin typeface="Calibri" panose="020F0502020204030204" pitchFamily="34" charset="0"/>
                <a:cs typeface="Calibri" panose="020F0502020204030204" pitchFamily="34" charset="0"/>
              </a:rPr>
              <a:t>cale used to measure performance in activities of daily living (ADL))</a:t>
            </a:r>
          </a:p>
          <a:p>
            <a:pPr marL="0" indent="0">
              <a:buNone/>
            </a:pPr>
            <a:r>
              <a:rPr lang="en-US" dirty="0">
                <a:solidFill>
                  <a:schemeClr val="tx1"/>
                </a:solidFill>
                <a:latin typeface="Calibri" panose="020F0502020204030204" pitchFamily="34" charset="0"/>
                <a:cs typeface="Calibri" panose="020F0502020204030204" pitchFamily="34" charset="0"/>
              </a:rPr>
              <a:t>Lawton </a:t>
            </a:r>
            <a:r>
              <a:rPr lang="en-US" dirty="0">
                <a:solidFill>
                  <a:schemeClr val="bg1">
                    <a:lumMod val="50000"/>
                  </a:schemeClr>
                </a:solidFill>
                <a:latin typeface="Calibri" panose="020F0502020204030204" pitchFamily="34" charset="0"/>
                <a:cs typeface="Calibri" panose="020F0502020204030204" pitchFamily="34" charset="0"/>
              </a:rPr>
              <a:t>(</a:t>
            </a:r>
            <a:r>
              <a:rPr lang="en-US" b="0" i="0" dirty="0">
                <a:solidFill>
                  <a:schemeClr val="bg1">
                    <a:lumMod val="50000"/>
                  </a:schemeClr>
                </a:solidFill>
                <a:effectLst/>
                <a:latin typeface="Calibri" panose="020F0502020204030204" pitchFamily="34" charset="0"/>
                <a:cs typeface="Calibri" panose="020F0502020204030204" pitchFamily="34" charset="0"/>
              </a:rPr>
              <a:t>Instrumental Activities of Daily Living Scale)</a:t>
            </a:r>
          </a:p>
          <a:p>
            <a:pPr marL="0" indent="0">
              <a:buNone/>
            </a:pPr>
            <a:r>
              <a:rPr lang="en-US" dirty="0">
                <a:solidFill>
                  <a:schemeClr val="tx1"/>
                </a:solidFill>
                <a:latin typeface="Calibri" panose="020F0502020204030204" pitchFamily="34" charset="0"/>
                <a:cs typeface="Calibri" panose="020F0502020204030204" pitchFamily="34" charset="0"/>
              </a:rPr>
              <a:t>GDS </a:t>
            </a:r>
            <a:r>
              <a:rPr lang="en-US" dirty="0">
                <a:solidFill>
                  <a:schemeClr val="bg1">
                    <a:lumMod val="50000"/>
                  </a:schemeClr>
                </a:solidFill>
                <a:latin typeface="Calibri" panose="020F0502020204030204" pitchFamily="34" charset="0"/>
                <a:cs typeface="Calibri" panose="020F0502020204030204" pitchFamily="34" charset="0"/>
              </a:rPr>
              <a:t>(Geriatric Depression Scale- monitor depression)</a:t>
            </a:r>
          </a:p>
          <a:p>
            <a:pPr marL="0" indent="0">
              <a:buNone/>
            </a:pPr>
            <a:r>
              <a:rPr lang="en-US" dirty="0">
                <a:solidFill>
                  <a:schemeClr val="tx1"/>
                </a:solidFill>
                <a:latin typeface="Calibri" panose="020F0502020204030204" pitchFamily="34" charset="0"/>
                <a:cs typeface="Calibri" panose="020F0502020204030204" pitchFamily="34" charset="0"/>
              </a:rPr>
              <a:t>Waist per height </a:t>
            </a:r>
            <a:r>
              <a:rPr lang="en-US" dirty="0">
                <a:solidFill>
                  <a:schemeClr val="bg1">
                    <a:lumMod val="50000"/>
                  </a:schemeClr>
                </a:solidFill>
                <a:latin typeface="Calibri" panose="020F0502020204030204" pitchFamily="34" charset="0"/>
                <a:cs typeface="Calibri" panose="020F0502020204030204" pitchFamily="34" charset="0"/>
              </a:rPr>
              <a:t>(healthy= 0.4-0.49)</a:t>
            </a:r>
          </a:p>
          <a:p>
            <a:pPr marL="0" indent="0">
              <a:buNone/>
            </a:pPr>
            <a:r>
              <a:rPr lang="en-US" dirty="0" err="1">
                <a:solidFill>
                  <a:schemeClr val="tx1"/>
                </a:solidFill>
                <a:latin typeface="Calibri" panose="020F0502020204030204" pitchFamily="34" charset="0"/>
                <a:cs typeface="Calibri" panose="020F0502020204030204" pitchFamily="34" charset="0"/>
              </a:rPr>
              <a:t>Office_SBP</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(Office mean systolic blood pressure)</a:t>
            </a:r>
          </a:p>
          <a:p>
            <a:pPr marL="0" indent="0">
              <a:buNone/>
            </a:pPr>
            <a:r>
              <a:rPr lang="en-US" dirty="0" err="1">
                <a:solidFill>
                  <a:schemeClr val="tx1"/>
                </a:solidFill>
                <a:latin typeface="Calibri" panose="020F0502020204030204" pitchFamily="34" charset="0"/>
                <a:cs typeface="Calibri" panose="020F0502020204030204" pitchFamily="34" charset="0"/>
              </a:rPr>
              <a:t>Office_DBP</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(Office mean diastolic blood pressure)</a:t>
            </a:r>
          </a:p>
          <a:p>
            <a:pPr marL="0" indent="0">
              <a:buNone/>
            </a:pPr>
            <a:r>
              <a:rPr lang="en-US" dirty="0" err="1">
                <a:solidFill>
                  <a:schemeClr val="tx1"/>
                </a:solidFill>
                <a:latin typeface="Calibri" panose="020F0502020204030204" pitchFamily="34" charset="0"/>
                <a:cs typeface="Calibri" panose="020F0502020204030204" pitchFamily="34" charset="0"/>
              </a:rPr>
              <a:t>UI_Stress</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(Urinary Incontinence from stress) [T/F]</a:t>
            </a:r>
          </a:p>
          <a:p>
            <a:pPr marL="0" indent="0">
              <a:buNone/>
            </a:pPr>
            <a:r>
              <a:rPr lang="en-US" dirty="0" err="1">
                <a:solidFill>
                  <a:schemeClr val="tx1"/>
                </a:solidFill>
                <a:latin typeface="Calibri" panose="020F0502020204030204" pitchFamily="34" charset="0"/>
                <a:cs typeface="Calibri" panose="020F0502020204030204" pitchFamily="34" charset="0"/>
              </a:rPr>
              <a:t>UI_Urgency</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(Urinary Incontinence due to urgent need) [T/F]</a:t>
            </a:r>
          </a:p>
          <a:p>
            <a:pPr marL="0" indent="0">
              <a:buNone/>
            </a:pPr>
            <a:r>
              <a:rPr lang="en-US" dirty="0" err="1">
                <a:solidFill>
                  <a:schemeClr val="tx1"/>
                </a:solidFill>
                <a:latin typeface="Calibri" panose="020F0502020204030204" pitchFamily="34" charset="0"/>
                <a:cs typeface="Calibri" panose="020F0502020204030204" pitchFamily="34" charset="0"/>
              </a:rPr>
              <a:t>UI_Overflow</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(Urinary </a:t>
            </a:r>
            <a:r>
              <a:rPr lang="en-US" dirty="0" err="1">
                <a:solidFill>
                  <a:schemeClr val="bg1">
                    <a:lumMod val="50000"/>
                  </a:schemeClr>
                </a:solidFill>
                <a:latin typeface="Calibri" panose="020F0502020204030204" pitchFamily="34" charset="0"/>
                <a:cs typeface="Calibri" panose="020F0502020204030204" pitchFamily="34" charset="0"/>
              </a:rPr>
              <a:t>Incontinece</a:t>
            </a:r>
            <a:r>
              <a:rPr lang="en-US" dirty="0">
                <a:solidFill>
                  <a:schemeClr val="bg1">
                    <a:lumMod val="50000"/>
                  </a:schemeClr>
                </a:solidFill>
                <a:latin typeface="Calibri" panose="020F0502020204030204" pitchFamily="34" charset="0"/>
                <a:cs typeface="Calibri" panose="020F0502020204030204" pitchFamily="34" charset="0"/>
              </a:rPr>
              <a:t> due to desire to urinate, but release a small amount) [T/F]</a:t>
            </a:r>
          </a:p>
          <a:p>
            <a:pPr marL="0" indent="0">
              <a:buNone/>
            </a:pPr>
            <a:r>
              <a:rPr lang="en-US" dirty="0" err="1">
                <a:solidFill>
                  <a:schemeClr val="tx1"/>
                </a:solidFill>
                <a:latin typeface="Calibri" panose="020F0502020204030204" pitchFamily="34" charset="0"/>
                <a:cs typeface="Calibri" panose="020F0502020204030204" pitchFamily="34" charset="0"/>
              </a:rPr>
              <a:t>UI_Functional</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(Urinary </a:t>
            </a:r>
            <a:r>
              <a:rPr lang="en-US" dirty="0" err="1">
                <a:solidFill>
                  <a:schemeClr val="bg1">
                    <a:lumMod val="50000"/>
                  </a:schemeClr>
                </a:solidFill>
                <a:latin typeface="Calibri" panose="020F0502020204030204" pitchFamily="34" charset="0"/>
                <a:cs typeface="Calibri" panose="020F0502020204030204" pitchFamily="34" charset="0"/>
              </a:rPr>
              <a:t>Incontinece</a:t>
            </a:r>
            <a:r>
              <a:rPr lang="en-US" dirty="0">
                <a:solidFill>
                  <a:schemeClr val="bg1">
                    <a:lumMod val="50000"/>
                  </a:schemeClr>
                </a:solidFill>
                <a:latin typeface="Calibri" panose="020F0502020204030204" pitchFamily="34" charset="0"/>
                <a:cs typeface="Calibri" panose="020F0502020204030204" pitchFamily="34" charset="0"/>
              </a:rPr>
              <a:t> due to</a:t>
            </a:r>
            <a:r>
              <a:rPr lang="el-GR" dirty="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cannot use the toilet on time) [T/F]</a:t>
            </a:r>
          </a:p>
          <a:p>
            <a:pPr marL="0" indent="0">
              <a:buNone/>
            </a:pPr>
            <a:r>
              <a:rPr lang="en-US" dirty="0">
                <a:solidFill>
                  <a:schemeClr val="tx1"/>
                </a:solidFill>
                <a:latin typeface="Calibri" panose="020F0502020204030204" pitchFamily="34" charset="0"/>
                <a:cs typeface="Calibri" panose="020F0502020204030204" pitchFamily="34" charset="0"/>
              </a:rPr>
              <a:t>MNA </a:t>
            </a:r>
            <a:r>
              <a:rPr lang="en-US" dirty="0">
                <a:solidFill>
                  <a:schemeClr val="bg1">
                    <a:lumMod val="50000"/>
                  </a:schemeClr>
                </a:solidFill>
                <a:latin typeface="Calibri" panose="020F0502020204030204" pitchFamily="34" charset="0"/>
                <a:cs typeface="Calibri" panose="020F0502020204030204" pitchFamily="34" charset="0"/>
              </a:rPr>
              <a:t>(Mini Nutrition Assessment in older people)</a:t>
            </a:r>
          </a:p>
        </p:txBody>
      </p:sp>
      <p:sp>
        <p:nvSpPr>
          <p:cNvPr id="4" name="Τίτλος 1">
            <a:extLst>
              <a:ext uri="{FF2B5EF4-FFF2-40B4-BE49-F238E27FC236}">
                <a16:creationId xmlns:a16="http://schemas.microsoft.com/office/drawing/2014/main" id="{E7724215-43FC-A6D3-A51C-7647C3F9F6C4}"/>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KCMH - Attributes</a:t>
            </a:r>
            <a:br>
              <a:rPr lang="en-US" dirty="0"/>
            </a:br>
            <a:endParaRPr lang="el-GR" dirty="0"/>
          </a:p>
        </p:txBody>
      </p:sp>
    </p:spTree>
    <p:extLst>
      <p:ext uri="{BB962C8B-B14F-4D97-AF65-F5344CB8AC3E}">
        <p14:creationId xmlns:p14="http://schemas.microsoft.com/office/powerpoint/2010/main" val="250879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BCDBF5D-4BBA-7F56-9B5B-0984038E4947}"/>
              </a:ext>
            </a:extLst>
          </p:cNvPr>
          <p:cNvSpPr>
            <a:spLocks noGrp="1"/>
          </p:cNvSpPr>
          <p:nvPr>
            <p:ph idx="1"/>
          </p:nvPr>
        </p:nvSpPr>
        <p:spPr>
          <a:xfrm>
            <a:off x="1371600" y="771787"/>
            <a:ext cx="9601200" cy="5838738"/>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SDQ </a:t>
            </a:r>
            <a:r>
              <a:rPr lang="en-US" dirty="0">
                <a:solidFill>
                  <a:schemeClr val="bg1">
                    <a:lumMod val="50000"/>
                  </a:schemeClr>
                </a:solidFill>
                <a:latin typeface="Calibri" panose="020F0502020204030204" pitchFamily="34" charset="0"/>
                <a:cs typeface="Calibri" panose="020F0502020204030204" pitchFamily="34" charset="0"/>
              </a:rPr>
              <a:t>(Dysphagia Symptom Questionnaire)</a:t>
            </a:r>
          </a:p>
          <a:p>
            <a:pPr marL="0" indent="0">
              <a:buNone/>
            </a:pPr>
            <a:r>
              <a:rPr lang="en-US" dirty="0">
                <a:solidFill>
                  <a:schemeClr val="tx1"/>
                </a:solidFill>
                <a:latin typeface="Calibri" panose="020F0502020204030204" pitchFamily="34" charset="0"/>
                <a:cs typeface="Calibri" panose="020F0502020204030204" pitchFamily="34" charset="0"/>
              </a:rPr>
              <a:t>IADL </a:t>
            </a:r>
            <a:r>
              <a:rPr lang="en-US" dirty="0">
                <a:solidFill>
                  <a:schemeClr val="bg1">
                    <a:lumMod val="50000"/>
                  </a:schemeClr>
                </a:solidFill>
                <a:latin typeface="Calibri" panose="020F0502020204030204" pitchFamily="34" charset="0"/>
                <a:cs typeface="Calibri" panose="020F0502020204030204" pitchFamily="34" charset="0"/>
              </a:rPr>
              <a:t>(Instrumental Activities of Daily Living)</a:t>
            </a: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CAN’T_Phone</a:t>
            </a:r>
            <a:r>
              <a:rPr lang="en-US" dirty="0">
                <a:latin typeface="Calibri" panose="020F0502020204030204" pitchFamily="34" charset="0"/>
                <a:cs typeface="Calibri" panose="020F0502020204030204" pitchFamily="34" charset="0"/>
              </a:rPr>
              <a:t>/ Finance/ Shop/ Cook/ Housework/ Laundry/ Travel/ Med/ Change</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r>
              <a:rPr lang="en-US" dirty="0">
                <a:solidFill>
                  <a:schemeClr val="tx1"/>
                </a:solidFill>
                <a:latin typeface="Calibri" panose="020F0502020204030204" pitchFamily="34" charset="0"/>
                <a:cs typeface="Calibri" panose="020F0502020204030204" pitchFamily="34" charset="0"/>
              </a:rPr>
              <a:t>Mobility</a:t>
            </a:r>
            <a:r>
              <a:rPr lang="en-US" dirty="0">
                <a:solidFill>
                  <a:schemeClr val="bg1">
                    <a:lumMod val="50000"/>
                  </a:schemeClr>
                </a:solidFill>
                <a:latin typeface="Calibri" panose="020F0502020204030204" pitchFamily="34" charset="0"/>
                <a:cs typeface="Calibri" panose="020F0502020204030204" pitchFamily="34" charset="0"/>
              </a:rPr>
              <a:t>[normal]</a:t>
            </a:r>
          </a:p>
          <a:p>
            <a:pPr marL="0" indent="0">
              <a:buNone/>
            </a:pPr>
            <a:r>
              <a:rPr lang="en-US" dirty="0" err="1">
                <a:solidFill>
                  <a:schemeClr val="tx1"/>
                </a:solidFill>
                <a:latin typeface="Calibri" panose="020F0502020204030204" pitchFamily="34" charset="0"/>
                <a:cs typeface="Calibri" panose="020F0502020204030204" pitchFamily="34" charset="0"/>
              </a:rPr>
              <a:t>BMI_class_WHO</a:t>
            </a:r>
            <a:r>
              <a:rPr lang="en-US" dirty="0">
                <a:solidFill>
                  <a:schemeClr val="tx1"/>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(World Health Organization)</a:t>
            </a:r>
          </a:p>
          <a:p>
            <a:pPr marL="0" indent="0">
              <a:buNone/>
            </a:pPr>
            <a:r>
              <a:rPr lang="en-US" dirty="0" err="1">
                <a:solidFill>
                  <a:schemeClr val="tx1"/>
                </a:solidFill>
                <a:latin typeface="Calibri" panose="020F0502020204030204" pitchFamily="34" charset="0"/>
                <a:cs typeface="Calibri" panose="020F0502020204030204" pitchFamily="34" charset="0"/>
              </a:rPr>
              <a:t>BMI_class_Asian</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err="1">
                <a:solidFill>
                  <a:schemeClr val="tx1"/>
                </a:solidFill>
                <a:latin typeface="Calibri" panose="020F0502020204030204" pitchFamily="34" charset="0"/>
                <a:cs typeface="Calibri" panose="020F0502020204030204" pitchFamily="34" charset="0"/>
              </a:rPr>
              <a:t>Activity_low</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r>
              <a:rPr lang="en-US" dirty="0" err="1">
                <a:solidFill>
                  <a:schemeClr val="tx1"/>
                </a:solidFill>
                <a:latin typeface="Calibri" panose="020F0502020204030204" pitchFamily="34" charset="0"/>
                <a:cs typeface="Calibri" panose="020F0502020204030204" pitchFamily="34" charset="0"/>
              </a:rPr>
              <a:t>Fiber_low</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r>
              <a:rPr lang="en-US" dirty="0" err="1">
                <a:solidFill>
                  <a:schemeClr val="tx1"/>
                </a:solidFill>
                <a:latin typeface="Calibri" panose="020F0502020204030204" pitchFamily="34" charset="0"/>
                <a:cs typeface="Calibri" panose="020F0502020204030204" pitchFamily="34" charset="0"/>
              </a:rPr>
              <a:t>Insomnia_any</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r>
              <a:rPr lang="en-US" dirty="0" err="1">
                <a:solidFill>
                  <a:schemeClr val="tx1"/>
                </a:solidFill>
                <a:latin typeface="Calibri" panose="020F0502020204030204" pitchFamily="34" charset="0"/>
                <a:cs typeface="Calibri" panose="020F0502020204030204" pitchFamily="34" charset="0"/>
              </a:rPr>
              <a:t>EATTEN_high</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r>
              <a:rPr lang="en-US" dirty="0">
                <a:solidFill>
                  <a:schemeClr val="tx1"/>
                </a:solidFill>
                <a:latin typeface="Calibri" panose="020F0502020204030204" pitchFamily="34" charset="0"/>
                <a:cs typeface="Calibri" panose="020F0502020204030204" pitchFamily="34" charset="0"/>
              </a:rPr>
              <a:t>Polypharmacy</a:t>
            </a:r>
            <a:r>
              <a:rPr lang="en-US" dirty="0">
                <a:solidFill>
                  <a:schemeClr val="bg1">
                    <a:lumMod val="50000"/>
                  </a:schemeClr>
                </a:solidFill>
                <a:latin typeface="Calibri" panose="020F0502020204030204" pitchFamily="34" charset="0"/>
                <a:cs typeface="Calibri" panose="020F0502020204030204" pitchFamily="34" charset="0"/>
              </a:rPr>
              <a:t>[T/F]</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Nocturia</a:t>
            </a:r>
            <a:r>
              <a:rPr lang="en-US" dirty="0">
                <a:solidFill>
                  <a:schemeClr val="bg1">
                    <a:lumMod val="50000"/>
                  </a:schemeClr>
                </a:solidFill>
                <a:latin typeface="Calibri" panose="020F0502020204030204" pitchFamily="34" charset="0"/>
                <a:cs typeface="Calibri" panose="020F0502020204030204" pitchFamily="34" charset="0"/>
              </a:rPr>
              <a:t>[T/F]</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err="1">
                <a:solidFill>
                  <a:schemeClr val="tx1"/>
                </a:solidFill>
                <a:latin typeface="Calibri" panose="020F0502020204030204" pitchFamily="34" charset="0"/>
                <a:cs typeface="Calibri" panose="020F0502020204030204" pitchFamily="34" charset="0"/>
              </a:rPr>
              <a:t>Sleep_pill</a:t>
            </a:r>
            <a:r>
              <a:rPr lang="en-US" dirty="0">
                <a:solidFill>
                  <a:schemeClr val="bg1">
                    <a:lumMod val="50000"/>
                  </a:schemeClr>
                </a:solidFill>
                <a:latin typeface="Calibri" panose="020F0502020204030204" pitchFamily="34" charset="0"/>
                <a:cs typeface="Calibri" panose="020F0502020204030204" pitchFamily="34" charset="0"/>
              </a:rPr>
              <a:t>[T/F]</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err="1">
                <a:solidFill>
                  <a:schemeClr val="tx1"/>
                </a:solidFill>
                <a:latin typeface="Calibri" panose="020F0502020204030204" pitchFamily="34" charset="0"/>
                <a:cs typeface="Calibri" panose="020F0502020204030204" pitchFamily="34" charset="0"/>
              </a:rPr>
              <a:t>Handgrip_low</a:t>
            </a:r>
            <a:r>
              <a:rPr lang="en-US" dirty="0">
                <a:solidFill>
                  <a:schemeClr val="bg1">
                    <a:lumMod val="50000"/>
                  </a:schemeClr>
                </a:solidFill>
                <a:latin typeface="Calibri" panose="020F0502020204030204" pitchFamily="34" charset="0"/>
                <a:cs typeface="Calibri" panose="020F0502020204030204" pitchFamily="34" charset="0"/>
              </a:rPr>
              <a:t>[T/F]</a:t>
            </a:r>
          </a:p>
          <a:p>
            <a:pPr marL="0" indent="0">
              <a:buNone/>
            </a:pPr>
            <a:endParaRPr lang="el-GR" dirty="0">
              <a:solidFill>
                <a:schemeClr val="tx1"/>
              </a:solidFill>
            </a:endParaRPr>
          </a:p>
        </p:txBody>
      </p:sp>
      <p:sp>
        <p:nvSpPr>
          <p:cNvPr id="4" name="Τίτλος 1">
            <a:extLst>
              <a:ext uri="{FF2B5EF4-FFF2-40B4-BE49-F238E27FC236}">
                <a16:creationId xmlns:a16="http://schemas.microsoft.com/office/drawing/2014/main" id="{E7724215-43FC-A6D3-A51C-7647C3F9F6C4}"/>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KCMH - Attributes</a:t>
            </a:r>
            <a:br>
              <a:rPr lang="en-US" dirty="0"/>
            </a:br>
            <a:endParaRPr lang="el-GR" dirty="0"/>
          </a:p>
        </p:txBody>
      </p:sp>
    </p:spTree>
    <p:extLst>
      <p:ext uri="{BB962C8B-B14F-4D97-AF65-F5344CB8AC3E}">
        <p14:creationId xmlns:p14="http://schemas.microsoft.com/office/powerpoint/2010/main" val="365942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6AD18FC7-002C-8BA6-EFE9-F21B49F1CEED}"/>
              </a:ext>
            </a:extLst>
          </p:cNvPr>
          <p:cNvSpPr>
            <a:spLocks noGrp="1"/>
          </p:cNvSpPr>
          <p:nvPr>
            <p:ph idx="1"/>
          </p:nvPr>
        </p:nvSpPr>
        <p:spPr>
          <a:xfrm>
            <a:off x="1295400" y="1149291"/>
            <a:ext cx="9601200" cy="4865615"/>
          </a:xfrm>
        </p:spPr>
        <p:txBody>
          <a:bodyPr>
            <a:normAutofit fontScale="92500" lnSpcReduction="10000"/>
          </a:bodyPr>
          <a:lstStyle/>
          <a:p>
            <a:pPr marL="0" indent="0">
              <a:buNone/>
            </a:pPr>
            <a:r>
              <a:rPr lang="en-US" sz="1900" dirty="0" err="1">
                <a:solidFill>
                  <a:schemeClr val="tx1"/>
                </a:solidFill>
                <a:latin typeface="Calibri" panose="020F0502020204030204" pitchFamily="34" charset="0"/>
                <a:cs typeface="Calibri" panose="020F0502020204030204" pitchFamily="34" charset="0"/>
              </a:rPr>
              <a:t>Gaitspeed_low</a:t>
            </a:r>
            <a:r>
              <a:rPr lang="en-US" sz="18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err="1">
                <a:solidFill>
                  <a:schemeClr val="tx1"/>
                </a:solidFill>
                <a:latin typeface="Calibri" panose="020F0502020204030204" pitchFamily="34" charset="0"/>
                <a:cs typeface="Calibri" panose="020F0502020204030204" pitchFamily="34" charset="0"/>
              </a:rPr>
              <a:t>Muscle_low</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err="1">
                <a:solidFill>
                  <a:schemeClr val="tx1"/>
                </a:solidFill>
                <a:latin typeface="Calibri" panose="020F0502020204030204" pitchFamily="34" charset="0"/>
                <a:cs typeface="Calibri" panose="020F0502020204030204" pitchFamily="34" charset="0"/>
              </a:rPr>
              <a:t>Sarcopenia_class</a:t>
            </a:r>
            <a:r>
              <a:rPr lang="en-US" sz="1900" dirty="0">
                <a:solidFill>
                  <a:schemeClr val="tx1"/>
                </a:solidFill>
                <a:latin typeface="Calibri" panose="020F0502020204030204" pitchFamily="34" charset="0"/>
                <a:cs typeface="Calibri" panose="020F0502020204030204" pitchFamily="34" charset="0"/>
              </a:rPr>
              <a:t> (type of muscle atrophy)</a:t>
            </a:r>
          </a:p>
          <a:p>
            <a:pPr marL="0" indent="0">
              <a:buNone/>
            </a:pPr>
            <a:r>
              <a:rPr lang="en-US" sz="1900" dirty="0" err="1">
                <a:solidFill>
                  <a:schemeClr val="tx1"/>
                </a:solidFill>
                <a:latin typeface="Calibri" panose="020F0502020204030204" pitchFamily="34" charset="0"/>
                <a:cs typeface="Calibri" panose="020F0502020204030204" pitchFamily="34" charset="0"/>
              </a:rPr>
              <a:t>Fallrisk_TUG</a:t>
            </a:r>
            <a:r>
              <a:rPr lang="en-US" sz="1900" dirty="0">
                <a:solidFill>
                  <a:schemeClr val="tx1"/>
                </a:solidFill>
                <a:latin typeface="Calibri" panose="020F0502020204030204" pitchFamily="34" charset="0"/>
                <a:cs typeface="Calibri" panose="020F0502020204030204" pitchFamily="34" charset="0"/>
              </a:rPr>
              <a:t>/ _ANY</a:t>
            </a:r>
          </a:p>
          <a:p>
            <a:pPr marL="0" indent="0">
              <a:buNone/>
            </a:pPr>
            <a:r>
              <a:rPr lang="en-US" sz="1900" dirty="0">
                <a:solidFill>
                  <a:schemeClr val="tx1"/>
                </a:solidFill>
                <a:latin typeface="Calibri" panose="020F0502020204030204" pitchFamily="34" charset="0"/>
                <a:cs typeface="Calibri" panose="020F0502020204030204" pitchFamily="34" charset="0"/>
              </a:rPr>
              <a:t>MOCA</a:t>
            </a:r>
          </a:p>
          <a:p>
            <a:pPr marL="0" indent="0">
              <a:buNone/>
            </a:pPr>
            <a:r>
              <a:rPr lang="en-US" sz="1900" dirty="0">
                <a:solidFill>
                  <a:schemeClr val="tx1"/>
                </a:solidFill>
                <a:latin typeface="Calibri" panose="020F0502020204030204" pitchFamily="34" charset="0"/>
                <a:cs typeface="Calibri" panose="020F0502020204030204" pitchFamily="34" charset="0"/>
              </a:rPr>
              <a:t>Dependency</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Immobility</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Depression</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err="1">
                <a:solidFill>
                  <a:schemeClr val="tx1"/>
                </a:solidFill>
                <a:latin typeface="Calibri" panose="020F0502020204030204" pitchFamily="34" charset="0"/>
                <a:cs typeface="Calibri" panose="020F0502020204030204" pitchFamily="34" charset="0"/>
              </a:rPr>
              <a:t>BMI_abnormal</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Malnutrition</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Sarcopenia</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Faller</a:t>
            </a:r>
            <a:r>
              <a:rPr lang="en-US" sz="2000" dirty="0">
                <a:solidFill>
                  <a:schemeClr val="bg1">
                    <a:lumMod val="50000"/>
                  </a:schemeClr>
                </a:solidFill>
                <a:latin typeface="Calibri" panose="020F0502020204030204" pitchFamily="34" charset="0"/>
                <a:cs typeface="Calibri" panose="020F0502020204030204" pitchFamily="34" charset="0"/>
              </a:rPr>
              <a:t>[T/F]</a:t>
            </a:r>
            <a:endParaRPr lang="en-US" sz="2400" dirty="0">
              <a:solidFill>
                <a:schemeClr val="tx1"/>
              </a:solidFill>
              <a:latin typeface="Calibri" panose="020F0502020204030204" pitchFamily="34" charset="0"/>
              <a:cs typeface="Calibri" panose="020F0502020204030204" pitchFamily="34" charset="0"/>
            </a:endParaRPr>
          </a:p>
          <a:p>
            <a:pPr marL="0" indent="0">
              <a:buNone/>
            </a:pPr>
            <a:endParaRPr lang="en-US" sz="1900" dirty="0">
              <a:solidFill>
                <a:schemeClr val="tx1"/>
              </a:solidFill>
              <a:latin typeface="Calibri" panose="020F0502020204030204" pitchFamily="34" charset="0"/>
              <a:cs typeface="Calibri" panose="020F0502020204030204" pitchFamily="34" charset="0"/>
            </a:endParaRPr>
          </a:p>
          <a:p>
            <a:pPr marL="0" indent="0">
              <a:buNone/>
            </a:pPr>
            <a:endParaRPr lang="el-GR" dirty="0"/>
          </a:p>
        </p:txBody>
      </p:sp>
      <p:sp>
        <p:nvSpPr>
          <p:cNvPr id="4" name="Τίτλος 1">
            <a:extLst>
              <a:ext uri="{FF2B5EF4-FFF2-40B4-BE49-F238E27FC236}">
                <a16:creationId xmlns:a16="http://schemas.microsoft.com/office/drawing/2014/main" id="{6429D625-93D7-D3FC-4134-6F617C50F495}"/>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KCMH - Attributes</a:t>
            </a:r>
            <a:br>
              <a:rPr lang="en-US" dirty="0"/>
            </a:br>
            <a:endParaRPr lang="el-GR" dirty="0"/>
          </a:p>
        </p:txBody>
      </p:sp>
      <p:sp>
        <p:nvSpPr>
          <p:cNvPr id="5" name="TextBox 4">
            <a:extLst>
              <a:ext uri="{FF2B5EF4-FFF2-40B4-BE49-F238E27FC236}">
                <a16:creationId xmlns:a16="http://schemas.microsoft.com/office/drawing/2014/main" id="{877684BB-D8E4-9A32-E409-359FEFA405C0}"/>
              </a:ext>
            </a:extLst>
          </p:cNvPr>
          <p:cNvSpPr txBox="1"/>
          <p:nvPr/>
        </p:nvSpPr>
        <p:spPr>
          <a:xfrm>
            <a:off x="5989740" y="2396883"/>
            <a:ext cx="305359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u="sng" dirty="0">
                <a:latin typeface="Calibri" panose="020F0502020204030204" pitchFamily="34" charset="0"/>
                <a:cs typeface="Calibri" panose="020F0502020204030204" pitchFamily="34" charset="0"/>
              </a:rPr>
              <a:t>MOCA</a:t>
            </a:r>
            <a:r>
              <a:rPr lang="en-US" dirty="0">
                <a:latin typeface="Calibri" panose="020F0502020204030204" pitchFamily="34" charset="0"/>
                <a:cs typeface="Calibri" panose="020F0502020204030204" pitchFamily="34" charset="0"/>
              </a:rPr>
              <a:t> is a test for attention, concentration, memory, orientation.</a:t>
            </a:r>
            <a:endParaRPr lang="el-G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817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28A258A-355F-F706-C95E-EC74A7547796}"/>
              </a:ext>
            </a:extLst>
          </p:cNvPr>
          <p:cNvSpPr>
            <a:spLocks noGrp="1"/>
          </p:cNvSpPr>
          <p:nvPr>
            <p:ph idx="1"/>
          </p:nvPr>
        </p:nvSpPr>
        <p:spPr>
          <a:xfrm>
            <a:off x="884421" y="973123"/>
            <a:ext cx="11049274" cy="5637402"/>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dataset from UCL concerns at total 414 subjects from 5 different datasets:</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it-IT"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1st dataset corresponds to 56 participants (UCL-Retrospective data fallers)</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kumimoji="0" lang="en-US"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The 2nd UCL dataset corresponds to 17 participants </a:t>
            </a:r>
            <a:endParaRPr kumimoji="0" lang="it-IT" b="0" i="0" u="none" strike="noStrike" kern="120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solidFill>
                  <a:schemeClr val="tx1"/>
                </a:solidFill>
                <a:latin typeface="Calibri" panose="020F0502020204030204" pitchFamily="34" charset="0"/>
                <a:cs typeface="Calibri" panose="020F0502020204030204" pitchFamily="34" charset="0"/>
              </a:rPr>
              <a:t>The 3rd UCL dataset corresponds to 104 participants (UCL-Datahealthyvest2017ALLdualtask)</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solidFill>
                  <a:schemeClr val="tx1"/>
                </a:solidFill>
                <a:latin typeface="Calibri" panose="020F0502020204030204" pitchFamily="34" charset="0"/>
                <a:cs typeface="Calibri" panose="020F0502020204030204" pitchFamily="34" charset="0"/>
              </a:rPr>
              <a:t>The 4th UCL dataset corresponds to 153 subjects (Dataset VM paper)</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solidFill>
                  <a:schemeClr val="tx1"/>
                </a:solidFill>
                <a:latin typeface="Calibri" panose="020F0502020204030204" pitchFamily="34" charset="0"/>
                <a:cs typeface="Calibri" panose="020F0502020204030204" pitchFamily="34" charset="0"/>
              </a:rPr>
              <a:t>The 5th UCL dataset concerns to 84 participants from 2 different studies (Walk stroke updated and </a:t>
            </a:r>
            <a:r>
              <a:rPr lang="en-US" dirty="0" err="1">
                <a:solidFill>
                  <a:schemeClr val="tx1"/>
                </a:solidFill>
                <a:latin typeface="Calibri" panose="020F0502020204030204" pitchFamily="34" charset="0"/>
                <a:cs typeface="Calibri" panose="020F0502020204030204" pitchFamily="34" charset="0"/>
              </a:rPr>
              <a:t>uPV</a:t>
            </a:r>
            <a:r>
              <a:rPr lang="en-US" dirty="0">
                <a:solidFill>
                  <a:schemeClr val="tx1"/>
                </a:solidFill>
                <a:latin typeface="Calibri" panose="020F0502020204030204" pitchFamily="34" charset="0"/>
                <a:cs typeface="Calibri" panose="020F0502020204030204" pitchFamily="34" charset="0"/>
              </a:rPr>
              <a:t> walk raw)</a:t>
            </a:r>
          </a:p>
        </p:txBody>
      </p:sp>
      <p:sp>
        <p:nvSpPr>
          <p:cNvPr id="4" name="Τίτλος 1">
            <a:extLst>
              <a:ext uri="{FF2B5EF4-FFF2-40B4-BE49-F238E27FC236}">
                <a16:creationId xmlns:a16="http://schemas.microsoft.com/office/drawing/2014/main" id="{0AF14E0A-F26F-1A31-F636-9AE535767216}"/>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UCL (United Kingdom)</a:t>
            </a:r>
            <a:br>
              <a:rPr lang="en-US" dirty="0"/>
            </a:br>
            <a:endParaRPr lang="el-GR" dirty="0"/>
          </a:p>
        </p:txBody>
      </p:sp>
    </p:spTree>
    <p:extLst>
      <p:ext uri="{BB962C8B-B14F-4D97-AF65-F5344CB8AC3E}">
        <p14:creationId xmlns:p14="http://schemas.microsoft.com/office/powerpoint/2010/main" val="2440786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8B6B3B6D-2681-8EFA-42ED-91C24550011F}"/>
              </a:ext>
            </a:extLst>
          </p:cNvPr>
          <p:cNvSpPr>
            <a:spLocks noGrp="1"/>
          </p:cNvSpPr>
          <p:nvPr>
            <p:ph idx="1"/>
          </p:nvPr>
        </p:nvSpPr>
        <p:spPr>
          <a:xfrm>
            <a:off x="1157681" y="939567"/>
            <a:ext cx="10683024" cy="5545123"/>
          </a:xfrm>
        </p:spPr>
        <p:txBody>
          <a:bodyPr/>
          <a:lstStyle/>
          <a:p>
            <a:pPr marL="0" indent="0">
              <a:buNone/>
            </a:pPr>
            <a:r>
              <a:rPr lang="en-US" dirty="0">
                <a:latin typeface="Calibri" panose="020F0502020204030204" pitchFamily="34" charset="0"/>
                <a:cs typeface="Calibri" panose="020F0502020204030204" pitchFamily="34" charset="0"/>
              </a:rPr>
              <a:t>Data from a  study that:</a:t>
            </a:r>
          </a:p>
          <a:p>
            <a:pPr marL="0" indent="0">
              <a:buNone/>
            </a:pPr>
            <a:r>
              <a:rPr lang="en-US" dirty="0">
                <a:latin typeface="Calibri" panose="020F0502020204030204" pitchFamily="34" charset="0"/>
                <a:cs typeface="Calibri" panose="020F0502020204030204" pitchFamily="34" charset="0"/>
              </a:rPr>
              <a:t>Is a comparison of older adults who recruited from neuro-otology or a falls clinic for balance assessment (56 participants).</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15 neuro-otology (8 Female-7 Male, mean age(MA): 71years, all vestibular dysfunction)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25 falls clinic (21 F-4 M, MA:76years, 20 vestibular dysfunction)</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16 healthy controls ( 13 F-3 M, MA:74 years, 3 vestibular dysfunction)</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Comparing OTAGO with MSR exercises. All participants have had multiple falls in the past 12 months. </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17 participants (15 F-2 M, MA:78.5 years)        8 OTAGO </a:t>
            </a:r>
          </a:p>
          <a:p>
            <a:pPr marL="0" indent="0">
              <a:buNone/>
            </a:pPr>
            <a:r>
              <a:rPr lang="en-US" dirty="0">
                <a:latin typeface="Calibri" panose="020F0502020204030204" pitchFamily="34" charset="0"/>
                <a:cs typeface="Calibri" panose="020F0502020204030204" pitchFamily="34" charset="0"/>
              </a:rPr>
              <a:t>                                                                                         7 MSR </a:t>
            </a:r>
          </a:p>
          <a:p>
            <a:endParaRPr lang="el-GR" dirty="0"/>
          </a:p>
        </p:txBody>
      </p:sp>
      <p:sp>
        <p:nvSpPr>
          <p:cNvPr id="4" name="Τίτλος 1">
            <a:extLst>
              <a:ext uri="{FF2B5EF4-FFF2-40B4-BE49-F238E27FC236}">
                <a16:creationId xmlns:a16="http://schemas.microsoft.com/office/drawing/2014/main" id="{5EA93C1C-AF07-D12D-39F4-3ACC939FED81}"/>
              </a:ext>
            </a:extLst>
          </p:cNvPr>
          <p:cNvSpPr>
            <a:spLocks noGrp="1"/>
          </p:cNvSpPr>
          <p:nvPr>
            <p:ph type="title"/>
          </p:nvPr>
        </p:nvSpPr>
        <p:spPr>
          <a:xfrm>
            <a:off x="708870" y="17591"/>
            <a:ext cx="9601200" cy="796141"/>
          </a:xfrm>
        </p:spPr>
        <p:txBody>
          <a:bodyPr>
            <a:normAutofit fontScale="90000"/>
          </a:bodyPr>
          <a:lstStyle/>
          <a:p>
            <a:r>
              <a:rPr lang="en-US" sz="4000" dirty="0">
                <a:latin typeface="Calibri" panose="020F0502020204030204" pitchFamily="34" charset="0"/>
                <a:cs typeface="Calibri" panose="020F0502020204030204" pitchFamily="34" charset="0"/>
              </a:rPr>
              <a:t>UCL-Retrospective data fallers</a:t>
            </a:r>
            <a:br>
              <a:rPr lang="en-US" dirty="0"/>
            </a:br>
            <a:endParaRPr lang="el-GR" dirty="0"/>
          </a:p>
        </p:txBody>
      </p:sp>
      <p:cxnSp>
        <p:nvCxnSpPr>
          <p:cNvPr id="5" name="Ευθύγραμμο βέλος σύνδεσης 4">
            <a:extLst>
              <a:ext uri="{FF2B5EF4-FFF2-40B4-BE49-F238E27FC236}">
                <a16:creationId xmlns:a16="http://schemas.microsoft.com/office/drawing/2014/main" id="{DB8A2622-8B7F-CCCB-919A-AB5FAFF61E9D}"/>
              </a:ext>
            </a:extLst>
          </p:cNvPr>
          <p:cNvCxnSpPr/>
          <p:nvPr/>
        </p:nvCxnSpPr>
        <p:spPr>
          <a:xfrm>
            <a:off x="5958979" y="4537421"/>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Ευθύγραμμο βέλος σύνδεσης 5">
            <a:extLst>
              <a:ext uri="{FF2B5EF4-FFF2-40B4-BE49-F238E27FC236}">
                <a16:creationId xmlns:a16="http://schemas.microsoft.com/office/drawing/2014/main" id="{3138E207-F316-D459-A24E-54424A73E23B}"/>
              </a:ext>
            </a:extLst>
          </p:cNvPr>
          <p:cNvCxnSpPr/>
          <p:nvPr/>
        </p:nvCxnSpPr>
        <p:spPr>
          <a:xfrm>
            <a:off x="5951156" y="4968609"/>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εία γραμμή σύνδεσης 7">
            <a:extLst>
              <a:ext uri="{FF2B5EF4-FFF2-40B4-BE49-F238E27FC236}">
                <a16:creationId xmlns:a16="http://schemas.microsoft.com/office/drawing/2014/main" id="{93865A14-3E34-072C-2317-611A8C6E2E6E}"/>
              </a:ext>
            </a:extLst>
          </p:cNvPr>
          <p:cNvCxnSpPr/>
          <p:nvPr/>
        </p:nvCxnSpPr>
        <p:spPr>
          <a:xfrm>
            <a:off x="5951158" y="4537421"/>
            <a:ext cx="0" cy="4003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5A63F71-7657-CFE5-9D0D-C78666ACE21B}"/>
              </a:ext>
            </a:extLst>
          </p:cNvPr>
          <p:cNvSpPr txBox="1"/>
          <p:nvPr/>
        </p:nvSpPr>
        <p:spPr>
          <a:xfrm>
            <a:off x="8212821" y="4772068"/>
            <a:ext cx="3749877"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200" u="sng" dirty="0">
                <a:latin typeface="Calibri" panose="020F0502020204030204" pitchFamily="34" charset="0"/>
                <a:cs typeface="Calibri" panose="020F0502020204030204" pitchFamily="34" charset="0"/>
              </a:rPr>
              <a:t>OTAGO</a:t>
            </a:r>
            <a:r>
              <a:rPr lang="en-US" sz="1200" dirty="0">
                <a:latin typeface="Calibri" panose="020F0502020204030204" pitchFamily="34" charset="0"/>
                <a:cs typeface="Calibri" panose="020F0502020204030204" pitchFamily="34" charset="0"/>
              </a:rPr>
              <a:t> is a home-based exercise </a:t>
            </a:r>
            <a:r>
              <a:rPr lang="en-US" sz="1200" dirty="0" err="1">
                <a:latin typeface="Calibri" panose="020F0502020204030204" pitchFamily="34" charset="0"/>
                <a:cs typeface="Calibri" panose="020F0502020204030204" pitchFamily="34" charset="0"/>
              </a:rPr>
              <a:t>programme</a:t>
            </a:r>
            <a:r>
              <a:rPr lang="en-US" sz="1200" dirty="0">
                <a:latin typeface="Calibri" panose="020F0502020204030204" pitchFamily="34" charset="0"/>
                <a:cs typeface="Calibri" panose="020F0502020204030204" pitchFamily="34" charset="0"/>
              </a:rPr>
              <a:t> consisting of a warm-up phase, strengthening and balance training exercises phase and cool-down phase.</a:t>
            </a:r>
            <a:endParaRPr lang="el-GR" sz="1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2E1BC12-9D26-22D9-10FC-A9F85F553B80}"/>
              </a:ext>
            </a:extLst>
          </p:cNvPr>
          <p:cNvSpPr txBox="1"/>
          <p:nvPr/>
        </p:nvSpPr>
        <p:spPr>
          <a:xfrm>
            <a:off x="8212821" y="5544234"/>
            <a:ext cx="3749877" cy="27699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200" u="sng" dirty="0">
                <a:latin typeface="Calibri" panose="020F0502020204030204" pitchFamily="34" charset="0"/>
                <a:cs typeface="Calibri" panose="020F0502020204030204" pitchFamily="34" charset="0"/>
              </a:rPr>
              <a:t>MSR </a:t>
            </a:r>
            <a:r>
              <a:rPr lang="en-US" sz="1200" dirty="0">
                <a:latin typeface="Calibri" panose="020F0502020204030204" pitchFamily="34" charset="0"/>
                <a:cs typeface="Calibri" panose="020F0502020204030204" pitchFamily="34" charset="0"/>
              </a:rPr>
              <a:t> is test of exercises</a:t>
            </a:r>
            <a:endParaRPr lang="el-GR" sz="1200" dirty="0">
              <a:latin typeface="Calibri" panose="020F0502020204030204" pitchFamily="34" charset="0"/>
              <a:cs typeface="Calibri" panose="020F0502020204030204" pitchFamily="34" charset="0"/>
            </a:endParaRPr>
          </a:p>
        </p:txBody>
      </p:sp>
      <p:sp>
        <p:nvSpPr>
          <p:cNvPr id="9" name="Οβάλ 8">
            <a:extLst>
              <a:ext uri="{FF2B5EF4-FFF2-40B4-BE49-F238E27FC236}">
                <a16:creationId xmlns:a16="http://schemas.microsoft.com/office/drawing/2014/main" id="{F2CDD16D-D9AE-22EF-BF7D-352550A5F18A}"/>
              </a:ext>
            </a:extLst>
          </p:cNvPr>
          <p:cNvSpPr/>
          <p:nvPr/>
        </p:nvSpPr>
        <p:spPr>
          <a:xfrm>
            <a:off x="114898" y="1357311"/>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9728574F-4791-DA7A-8ADF-F9C50B30891D}"/>
              </a:ext>
            </a:extLst>
          </p:cNvPr>
          <p:cNvSpPr txBox="1"/>
          <p:nvPr/>
        </p:nvSpPr>
        <p:spPr>
          <a:xfrm>
            <a:off x="114860" y="1335483"/>
            <a:ext cx="44970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a:t>
            </a:r>
            <a:r>
              <a:rPr lang="en-US" baseline="30000" dirty="0">
                <a:latin typeface="Calibri" panose="020F0502020204030204" pitchFamily="34" charset="0"/>
                <a:cs typeface="Calibri" panose="020F0502020204030204" pitchFamily="34" charset="0"/>
              </a:rPr>
              <a:t>s</a:t>
            </a:r>
            <a:r>
              <a:rPr lang="en-US" baseline="30000" dirty="0"/>
              <a:t>t</a:t>
            </a:r>
            <a:r>
              <a:rPr lang="en-US" dirty="0"/>
              <a:t> </a:t>
            </a:r>
            <a:endParaRPr lang="el-GR" dirty="0"/>
          </a:p>
        </p:txBody>
      </p:sp>
      <p:sp>
        <p:nvSpPr>
          <p:cNvPr id="13" name="TextBox 12">
            <a:extLst>
              <a:ext uri="{FF2B5EF4-FFF2-40B4-BE49-F238E27FC236}">
                <a16:creationId xmlns:a16="http://schemas.microsoft.com/office/drawing/2014/main" id="{970F6F34-BE7F-D0FD-B752-388B49D8CA5F}"/>
              </a:ext>
            </a:extLst>
          </p:cNvPr>
          <p:cNvSpPr txBox="1"/>
          <p:nvPr/>
        </p:nvSpPr>
        <p:spPr>
          <a:xfrm>
            <a:off x="54900" y="3845678"/>
            <a:ext cx="65142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2</a:t>
            </a:r>
            <a:r>
              <a:rPr lang="en-US" baseline="30000" dirty="0">
                <a:latin typeface="Calibri" panose="020F0502020204030204" pitchFamily="34" charset="0"/>
                <a:cs typeface="Calibri" panose="020F0502020204030204" pitchFamily="34" charset="0"/>
              </a:rPr>
              <a:t>nd</a:t>
            </a:r>
            <a:r>
              <a:rPr lang="en-US" dirty="0"/>
              <a:t> </a:t>
            </a:r>
            <a:endParaRPr lang="el-GR" dirty="0"/>
          </a:p>
        </p:txBody>
      </p:sp>
      <p:sp>
        <p:nvSpPr>
          <p:cNvPr id="14" name="Οβάλ 13">
            <a:extLst>
              <a:ext uri="{FF2B5EF4-FFF2-40B4-BE49-F238E27FC236}">
                <a16:creationId xmlns:a16="http://schemas.microsoft.com/office/drawing/2014/main" id="{95973C91-9EE1-4747-5B8F-FFE78A470BB9}"/>
              </a:ext>
            </a:extLst>
          </p:cNvPr>
          <p:cNvSpPr/>
          <p:nvPr/>
        </p:nvSpPr>
        <p:spPr>
          <a:xfrm>
            <a:off x="114898" y="3867506"/>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5072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8D842B-FA0E-C0CD-1F2B-F0343B84C8B6}"/>
              </a:ext>
            </a:extLst>
          </p:cNvPr>
          <p:cNvSpPr>
            <a:spLocks noGrp="1"/>
          </p:cNvSpPr>
          <p:nvPr>
            <p:ph type="title"/>
          </p:nvPr>
        </p:nvSpPr>
        <p:spPr/>
        <p:txBody>
          <a:bodyPr/>
          <a:lstStyle/>
          <a:p>
            <a:r>
              <a:rPr lang="en-US" dirty="0"/>
              <a:t>Task 4.3: AI models for </a:t>
            </a:r>
            <a:r>
              <a:rPr lang="en-US" dirty="0" err="1"/>
              <a:t>personalised</a:t>
            </a:r>
            <a:r>
              <a:rPr lang="en-US" dirty="0"/>
              <a:t> treatment planning</a:t>
            </a:r>
            <a:br>
              <a:rPr lang="en-US" dirty="0"/>
            </a:br>
            <a:endParaRPr lang="en-US" dirty="0"/>
          </a:p>
        </p:txBody>
      </p:sp>
      <p:sp>
        <p:nvSpPr>
          <p:cNvPr id="6" name="Text Placeholder 5">
            <a:extLst>
              <a:ext uri="{FF2B5EF4-FFF2-40B4-BE49-F238E27FC236}">
                <a16:creationId xmlns:a16="http://schemas.microsoft.com/office/drawing/2014/main" id="{036752ED-655F-A20B-831F-F42E1B10AEC7}"/>
              </a:ext>
            </a:extLst>
          </p:cNvPr>
          <p:cNvSpPr>
            <a:spLocks noGrp="1"/>
          </p:cNvSpPr>
          <p:nvPr>
            <p:ph type="body" sz="quarter" idx="12"/>
          </p:nvPr>
        </p:nvSpPr>
        <p:spPr/>
        <p:txBody>
          <a:bodyPr/>
          <a:lstStyle/>
          <a:p>
            <a:r>
              <a:rPr lang="en-US" dirty="0"/>
              <a:t>Task Description</a:t>
            </a:r>
          </a:p>
        </p:txBody>
      </p:sp>
      <p:sp>
        <p:nvSpPr>
          <p:cNvPr id="5" name="Content Placeholder 4">
            <a:extLst>
              <a:ext uri="{FF2B5EF4-FFF2-40B4-BE49-F238E27FC236}">
                <a16:creationId xmlns:a16="http://schemas.microsoft.com/office/drawing/2014/main" id="{F710DDCE-52DD-202C-55D4-FE73DB604DDB}"/>
              </a:ext>
            </a:extLst>
          </p:cNvPr>
          <p:cNvSpPr>
            <a:spLocks noGrp="1"/>
          </p:cNvSpPr>
          <p:nvPr>
            <p:ph idx="1"/>
          </p:nvPr>
        </p:nvSpPr>
        <p:spPr/>
        <p:txBody>
          <a:bodyPr/>
          <a:lstStyle/>
          <a:p>
            <a:r>
              <a:rPr lang="en-US" sz="1600" dirty="0"/>
              <a:t>Leader UOI, Participating partners: BRD, NOVA, NKUA, UCL, ICCS), [M1-M32]</a:t>
            </a:r>
          </a:p>
          <a:p>
            <a:r>
              <a:rPr lang="en-US" sz="1600" dirty="0"/>
              <a:t>This task will cover the deployment of all prognostic analytics of </a:t>
            </a:r>
            <a:r>
              <a:rPr lang="en-US" sz="1600" dirty="0" err="1"/>
              <a:t>TeleRehaB</a:t>
            </a:r>
            <a:r>
              <a:rPr lang="en-US" sz="1600" dirty="0"/>
              <a:t> DSS, including </a:t>
            </a:r>
            <a:r>
              <a:rPr lang="en-US" sz="1600" b="1" dirty="0"/>
              <a:t>risk of falls analysis</a:t>
            </a:r>
            <a:r>
              <a:rPr lang="en-US" sz="1600" dirty="0"/>
              <a:t>, </a:t>
            </a:r>
            <a:r>
              <a:rPr lang="en-US" sz="1600" b="1" dirty="0"/>
              <a:t>treatment effectiveness and patient response</a:t>
            </a:r>
            <a:r>
              <a:rPr lang="en-US" sz="1600" dirty="0"/>
              <a:t>, </a:t>
            </a:r>
            <a:r>
              <a:rPr lang="en-US" sz="1600" b="1" dirty="0"/>
              <a:t>risk of occurrence of side effects and adverse events during rehabilitation training</a:t>
            </a:r>
            <a:r>
              <a:rPr lang="en-US" sz="1600" dirty="0"/>
              <a:t>. As part of this task, the data harmonization engine will be developed, to align the heterogeneities that are present among the medical data from multiple sources in order to transform them into a common format, using data-driven and computational approaches. The AI models will be developed using the vast amount of retrospective datasets that will become available to the project by the consortium and through accessing open databases. This module will also use the existing research and clinical databases as a reference for the generation of synthetic data, to simulate real patients and their progress over time.</a:t>
            </a:r>
          </a:p>
        </p:txBody>
      </p:sp>
      <p:grpSp>
        <p:nvGrpSpPr>
          <p:cNvPr id="13" name="Group 12">
            <a:extLst>
              <a:ext uri="{FF2B5EF4-FFF2-40B4-BE49-F238E27FC236}">
                <a16:creationId xmlns:a16="http://schemas.microsoft.com/office/drawing/2014/main" id="{72A0C87A-3AA9-E9EC-A7F5-9ED9F53CCF81}"/>
              </a:ext>
            </a:extLst>
          </p:cNvPr>
          <p:cNvGrpSpPr/>
          <p:nvPr/>
        </p:nvGrpSpPr>
        <p:grpSpPr>
          <a:xfrm>
            <a:off x="149000" y="3594043"/>
            <a:ext cx="11376137" cy="2645753"/>
            <a:chOff x="455613" y="4341019"/>
            <a:chExt cx="13651364" cy="3174903"/>
          </a:xfrm>
        </p:grpSpPr>
        <p:pic>
          <p:nvPicPr>
            <p:cNvPr id="8" name="Picture 7">
              <a:extLst>
                <a:ext uri="{FF2B5EF4-FFF2-40B4-BE49-F238E27FC236}">
                  <a16:creationId xmlns:a16="http://schemas.microsoft.com/office/drawing/2014/main" id="{AD235F39-F047-743B-B1BB-DF6657EEC87B}"/>
                </a:ext>
              </a:extLst>
            </p:cNvPr>
            <p:cNvPicPr>
              <a:picLocks noChangeAspect="1"/>
            </p:cNvPicPr>
            <p:nvPr/>
          </p:nvPicPr>
          <p:blipFill rotWithShape="1">
            <a:blip r:embed="rId2"/>
            <a:srcRect l="12119" t="45664" r="27210" b="32656"/>
            <a:stretch/>
          </p:blipFill>
          <p:spPr>
            <a:xfrm>
              <a:off x="455613" y="4341019"/>
              <a:ext cx="13651364" cy="2743994"/>
            </a:xfrm>
            <a:prstGeom prst="rect">
              <a:avLst/>
            </a:prstGeom>
          </p:spPr>
        </p:pic>
        <p:cxnSp>
          <p:nvCxnSpPr>
            <p:cNvPr id="10" name="Straight Connector 9">
              <a:extLst>
                <a:ext uri="{FF2B5EF4-FFF2-40B4-BE49-F238E27FC236}">
                  <a16:creationId xmlns:a16="http://schemas.microsoft.com/office/drawing/2014/main" id="{32B85958-5369-1E3A-11FA-FEA98705874D}"/>
                </a:ext>
              </a:extLst>
            </p:cNvPr>
            <p:cNvCxnSpPr/>
            <p:nvPr/>
          </p:nvCxnSpPr>
          <p:spPr>
            <a:xfrm>
              <a:off x="6296504" y="4341019"/>
              <a:ext cx="0" cy="3174903"/>
            </a:xfrm>
            <a:prstGeom prst="line">
              <a:avLst/>
            </a:prstGeom>
            <a:ln w="92075" cap="sq">
              <a:solidFill>
                <a:schemeClr val="tx2">
                  <a:lumMod val="50000"/>
                </a:schemeClr>
              </a:solidFill>
              <a:round/>
            </a:ln>
            <a:effectLst/>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C9F2571A-38D1-FB4C-F25E-E85B840DDE63}"/>
              </a:ext>
            </a:extLst>
          </p:cNvPr>
          <p:cNvSpPr txBox="1"/>
          <p:nvPr/>
        </p:nvSpPr>
        <p:spPr>
          <a:xfrm>
            <a:off x="5414354" y="5731965"/>
            <a:ext cx="7205108" cy="1015663"/>
          </a:xfrm>
          <a:prstGeom prst="rect">
            <a:avLst/>
          </a:prstGeom>
          <a:noFill/>
        </p:spPr>
        <p:txBody>
          <a:bodyPr wrap="square">
            <a:spAutoFit/>
          </a:bodyPr>
          <a:lstStyle/>
          <a:p>
            <a:pPr defTabSz="457029"/>
            <a:r>
              <a:rPr lang="en-US" sz="2000" b="1" dirty="0">
                <a:solidFill>
                  <a:srgbClr val="102243"/>
                </a:solidFill>
                <a:latin typeface="Times New Roman" panose="02020603050405020304" pitchFamily="18" charset="0"/>
              </a:rPr>
              <a:t>D4.1 </a:t>
            </a:r>
            <a:r>
              <a:rPr lang="en-US" sz="2000" b="1" dirty="0" err="1">
                <a:solidFill>
                  <a:srgbClr val="102243"/>
                </a:solidFill>
                <a:latin typeface="Times New Roman" panose="02020603050405020304" pitchFamily="18" charset="0"/>
              </a:rPr>
              <a:t>TeleRehaB</a:t>
            </a:r>
            <a:r>
              <a:rPr lang="en-US" sz="2000" b="1" dirty="0">
                <a:solidFill>
                  <a:srgbClr val="102243"/>
                </a:solidFill>
                <a:latin typeface="Times New Roman" panose="02020603050405020304" pitchFamily="18" charset="0"/>
              </a:rPr>
              <a:t> DSS AI models and advanced analytics v1.</a:t>
            </a:r>
          </a:p>
          <a:p>
            <a:pPr defTabSz="457029"/>
            <a:r>
              <a:rPr lang="en-US" sz="2000" dirty="0">
                <a:solidFill>
                  <a:srgbClr val="102243"/>
                </a:solidFill>
                <a:latin typeface="Times New Roman" panose="02020603050405020304" pitchFamily="18" charset="0"/>
              </a:rPr>
              <a:t>This deliverable will provide the first version of the AI models in time for the start of the clinical study. </a:t>
            </a:r>
            <a:r>
              <a:rPr lang="en-US" sz="2000" b="1" dirty="0">
                <a:solidFill>
                  <a:srgbClr val="102243"/>
                </a:solidFill>
                <a:latin typeface="Times New Roman" panose="02020603050405020304" pitchFamily="18" charset="0"/>
              </a:rPr>
              <a:t>[M18].</a:t>
            </a:r>
            <a:endParaRPr lang="en-US" sz="1833" dirty="0">
              <a:solidFill>
                <a:srgbClr val="102243"/>
              </a:solidFill>
              <a:latin typeface="Century Gothic" panose="020F0302020204030204"/>
            </a:endParaRPr>
          </a:p>
        </p:txBody>
      </p:sp>
    </p:spTree>
    <p:extLst>
      <p:ext uri="{BB962C8B-B14F-4D97-AF65-F5344CB8AC3E}">
        <p14:creationId xmlns:p14="http://schemas.microsoft.com/office/powerpoint/2010/main" val="313472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8B6B3B6D-2681-8EFA-42ED-91C24550011F}"/>
              </a:ext>
            </a:extLst>
          </p:cNvPr>
          <p:cNvSpPr>
            <a:spLocks noGrp="1"/>
          </p:cNvSpPr>
          <p:nvPr>
            <p:ph idx="1"/>
          </p:nvPr>
        </p:nvSpPr>
        <p:spPr>
          <a:xfrm>
            <a:off x="1157681" y="939567"/>
            <a:ext cx="10683024" cy="5545123"/>
          </a:xfrm>
        </p:spPr>
        <p:txBody>
          <a:bodyPr/>
          <a:lstStyle/>
          <a:p>
            <a:pPr marL="0" indent="0">
              <a:buNone/>
            </a:pPr>
            <a:r>
              <a:rPr lang="it-IT" dirty="0">
                <a:latin typeface="Calibri" panose="020F0502020204030204" pitchFamily="34" charset="0"/>
                <a:cs typeface="Calibri" panose="020F0502020204030204" pitchFamily="34" charset="0"/>
              </a:rPr>
              <a:t>The 1st dataset corresponds to 56 participants and is a comparison of older adults who recruited from neuro-otology (15), falls clinic for balance assessment (25) and 16 healthy controls. The data will be:</a:t>
            </a:r>
          </a:p>
          <a:p>
            <a:r>
              <a:rPr lang="it-IT" dirty="0">
                <a:latin typeface="Calibri" panose="020F0502020204030204" pitchFamily="34" charset="0"/>
                <a:cs typeface="Calibri" panose="020F0502020204030204" pitchFamily="34" charset="0"/>
              </a:rPr>
              <a:t>Demographics and Clinical Information (age, gender, clinical signs- fall in past year).</a:t>
            </a:r>
          </a:p>
          <a:p>
            <a:r>
              <a:rPr lang="it-IT" dirty="0">
                <a:latin typeface="Calibri" panose="020F0502020204030204" pitchFamily="34" charset="0"/>
                <a:cs typeface="Calibri" panose="020F0502020204030204" pitchFamily="34" charset="0"/>
              </a:rPr>
              <a:t>Scales: Functional gait assessment (FGA), Computerized dynamic posturography (CDP), Risk Physiological Profile Assessment (PPA), Vertigo Symptom Scale – vestibular subscale (VSS-V), Vertigo Symptom Scale – anxiety subscale (VSS-A), Vestibular Disorders Activities Daily Living –Functional, -Ambulation, -Instrumental (VDADL-F,-A,-I), Hospital Anxiety and depression scale – Depression subscale, – Anxiety subscale (HAD-D,-A), Scale Activities Specific Balance Confidence scale (ABC).</a:t>
            </a:r>
          </a:p>
          <a:p>
            <a:r>
              <a:rPr lang="it-IT" dirty="0">
                <a:latin typeface="Calibri" panose="020F0502020204030204" pitchFamily="34" charset="0"/>
                <a:cs typeface="Calibri" panose="020F0502020204030204" pitchFamily="34" charset="0"/>
              </a:rPr>
              <a:t>Questionnaires: Situational characteristic Questionnaire (SCQ).</a:t>
            </a:r>
          </a:p>
          <a:p>
            <a:endParaRPr lang="it-IT"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2nd UCL dataset corresponds to 17 participants and is data from a study comparing OTAGO supplemented with MSR exercises. Data will be the same as 1st with the difference that it is collected at baseline (variable_0), 4 weeks (variable_4) and 8 weeks (variable_8).</a:t>
            </a:r>
            <a:endParaRPr lang="el-GR" dirty="0">
              <a:latin typeface="Calibri" panose="020F0502020204030204" pitchFamily="34" charset="0"/>
              <a:cs typeface="Calibri" panose="020F0502020204030204" pitchFamily="34" charset="0"/>
            </a:endParaRPr>
          </a:p>
        </p:txBody>
      </p:sp>
      <p:sp>
        <p:nvSpPr>
          <p:cNvPr id="4" name="Τίτλος 1">
            <a:extLst>
              <a:ext uri="{FF2B5EF4-FFF2-40B4-BE49-F238E27FC236}">
                <a16:creationId xmlns:a16="http://schemas.microsoft.com/office/drawing/2014/main" id="{5EA93C1C-AF07-D12D-39F4-3ACC939FED81}"/>
              </a:ext>
            </a:extLst>
          </p:cNvPr>
          <p:cNvSpPr>
            <a:spLocks noGrp="1"/>
          </p:cNvSpPr>
          <p:nvPr>
            <p:ph type="title"/>
          </p:nvPr>
        </p:nvSpPr>
        <p:spPr>
          <a:xfrm>
            <a:off x="708870" y="17591"/>
            <a:ext cx="9601200" cy="796141"/>
          </a:xfrm>
        </p:spPr>
        <p:txBody>
          <a:bodyPr>
            <a:normAutofit fontScale="90000"/>
          </a:bodyPr>
          <a:lstStyle/>
          <a:p>
            <a:r>
              <a:rPr lang="en-US" sz="4000" dirty="0">
                <a:latin typeface="Calibri" panose="020F0502020204030204" pitchFamily="34" charset="0"/>
                <a:cs typeface="Calibri" panose="020F0502020204030204" pitchFamily="34" charset="0"/>
              </a:rPr>
              <a:t>UCL-Retrospective data fallers</a:t>
            </a:r>
            <a:br>
              <a:rPr lang="en-US" dirty="0"/>
            </a:br>
            <a:endParaRPr lang="el-GR" dirty="0"/>
          </a:p>
        </p:txBody>
      </p:sp>
      <p:cxnSp>
        <p:nvCxnSpPr>
          <p:cNvPr id="9" name="Ευθεία γραμμή σύνδεσης 8">
            <a:extLst>
              <a:ext uri="{FF2B5EF4-FFF2-40B4-BE49-F238E27FC236}">
                <a16:creationId xmlns:a16="http://schemas.microsoft.com/office/drawing/2014/main" id="{77C75444-F337-B08D-8354-2CEBAC01DBA8}"/>
              </a:ext>
            </a:extLst>
          </p:cNvPr>
          <p:cNvCxnSpPr>
            <a:cxnSpLocks/>
          </p:cNvCxnSpPr>
          <p:nvPr/>
        </p:nvCxnSpPr>
        <p:spPr>
          <a:xfrm>
            <a:off x="1330549" y="4879505"/>
            <a:ext cx="10083567" cy="0"/>
          </a:xfrm>
          <a:prstGeom prst="line">
            <a:avLst/>
          </a:prstGeom>
          <a:ln w="1905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164049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28A258A-355F-F706-C95E-EC74A7547796}"/>
              </a:ext>
            </a:extLst>
          </p:cNvPr>
          <p:cNvSpPr>
            <a:spLocks noGrp="1"/>
          </p:cNvSpPr>
          <p:nvPr>
            <p:ph idx="1"/>
          </p:nvPr>
        </p:nvSpPr>
        <p:spPr>
          <a:xfrm>
            <a:off x="1371599" y="973123"/>
            <a:ext cx="10562095" cy="5637402"/>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1</a:t>
            </a:r>
            <a:r>
              <a:rPr lang="en-US" sz="2100" dirty="0">
                <a:latin typeface="Calibri" panose="020F0502020204030204" pitchFamily="34" charset="0"/>
                <a:cs typeface="Calibri" panose="020F0502020204030204" pitchFamily="34" charset="0"/>
              </a:rPr>
              <a:t>    Number of attributes&lt;20:</a:t>
            </a:r>
          </a:p>
          <a:p>
            <a:pPr marL="0" indent="0">
              <a:buNone/>
            </a:pPr>
            <a:r>
              <a:rPr lang="en-US" sz="2100" dirty="0">
                <a:latin typeface="Calibri" panose="020F0502020204030204" pitchFamily="34" charset="0"/>
                <a:cs typeface="Calibri" panose="020F0502020204030204" pitchFamily="34" charset="0"/>
              </a:rPr>
              <a:t>Sex </a:t>
            </a:r>
            <a:r>
              <a:rPr lang="en-US" sz="2100" dirty="0">
                <a:solidFill>
                  <a:schemeClr val="bg1">
                    <a:lumMod val="50000"/>
                  </a:schemeClr>
                </a:solidFill>
                <a:latin typeface="Calibri" panose="020F0502020204030204" pitchFamily="34" charset="0"/>
                <a:cs typeface="Calibri" panose="020F0502020204030204" pitchFamily="34" charset="0"/>
              </a:rPr>
              <a:t>[F/M]</a:t>
            </a:r>
          </a:p>
          <a:p>
            <a:pPr marL="0" indent="0">
              <a:buNone/>
            </a:pPr>
            <a:r>
              <a:rPr lang="en-US" sz="2100" dirty="0">
                <a:latin typeface="Calibri" panose="020F0502020204030204" pitchFamily="34" charset="0"/>
                <a:cs typeface="Calibri" panose="020F0502020204030204" pitchFamily="34" charset="0"/>
              </a:rPr>
              <a:t>Age </a:t>
            </a:r>
            <a:r>
              <a:rPr lang="en-US" sz="2100" dirty="0">
                <a:solidFill>
                  <a:schemeClr val="bg1">
                    <a:lumMod val="50000"/>
                  </a:schemeClr>
                </a:solidFill>
                <a:latin typeface="Calibri" panose="020F0502020204030204" pitchFamily="34" charset="0"/>
                <a:cs typeface="Calibri" panose="020F0502020204030204" pitchFamily="34" charset="0"/>
              </a:rPr>
              <a:t>[years]</a:t>
            </a:r>
          </a:p>
          <a:p>
            <a:pPr marL="0" indent="0">
              <a:buNone/>
            </a:pPr>
            <a:r>
              <a:rPr lang="en-US" sz="2100" dirty="0">
                <a:latin typeface="Calibri" panose="020F0502020204030204" pitchFamily="34" charset="0"/>
                <a:cs typeface="Calibri" panose="020F0502020204030204" pitchFamily="34" charset="0"/>
              </a:rPr>
              <a:t>Falls past 12/12 </a:t>
            </a:r>
            <a:r>
              <a:rPr lang="en-US" sz="2100" dirty="0">
                <a:solidFill>
                  <a:schemeClr val="bg1">
                    <a:lumMod val="50000"/>
                  </a:schemeClr>
                </a:solidFill>
                <a:latin typeface="Calibri" panose="020F0502020204030204" pitchFamily="34" charset="0"/>
                <a:cs typeface="Calibri" panose="020F0502020204030204" pitchFamily="34" charset="0"/>
              </a:rPr>
              <a:t>(Fall in past year) [number]</a:t>
            </a:r>
          </a:p>
          <a:p>
            <a:pPr marL="0" indent="0">
              <a:buNone/>
            </a:pPr>
            <a:r>
              <a:rPr lang="en-US" sz="2100" dirty="0">
                <a:latin typeface="Calibri" panose="020F0502020204030204" pitchFamily="34" charset="0"/>
                <a:cs typeface="Calibri" panose="020F0502020204030204" pitchFamily="34" charset="0"/>
              </a:rPr>
              <a:t>FGA </a:t>
            </a:r>
            <a:r>
              <a:rPr lang="en-GB" sz="2100" dirty="0">
                <a:effectLst/>
                <a:latin typeface="Calibri" panose="020F0502020204030204" pitchFamily="34" charset="0"/>
                <a:ea typeface="Calibri" panose="020F0502020204030204" pitchFamily="34" charset="0"/>
              </a:rPr>
              <a:t>Functional gait assessment </a:t>
            </a:r>
            <a:r>
              <a:rPr lang="en-GB" sz="2100" dirty="0">
                <a:solidFill>
                  <a:schemeClr val="bg1">
                    <a:lumMod val="50000"/>
                  </a:schemeClr>
                </a:solidFill>
                <a:effectLst/>
                <a:latin typeface="Calibri" panose="020F0502020204030204" pitchFamily="34" charset="0"/>
                <a:ea typeface="Calibri" panose="020F0502020204030204" pitchFamily="34" charset="0"/>
              </a:rPr>
              <a:t>[Max score is 30, scores &lt; 22  increased risk of falling]</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CDP </a:t>
            </a:r>
            <a:r>
              <a:rPr lang="en-GB" sz="2100" dirty="0">
                <a:effectLst/>
                <a:latin typeface="Calibri" panose="020F0502020204030204" pitchFamily="34" charset="0"/>
                <a:ea typeface="Calibri" panose="020F0502020204030204" pitchFamily="34" charset="0"/>
              </a:rPr>
              <a:t>Computerised dynamic </a:t>
            </a:r>
            <a:r>
              <a:rPr lang="en-GB" sz="2100" dirty="0" err="1">
                <a:effectLst/>
                <a:latin typeface="Calibri" panose="020F0502020204030204" pitchFamily="34" charset="0"/>
                <a:ea typeface="Calibri" panose="020F0502020204030204" pitchFamily="34" charset="0"/>
              </a:rPr>
              <a:t>posturography</a:t>
            </a:r>
            <a:r>
              <a:rPr lang="en-GB" sz="2100" dirty="0">
                <a:effectLst/>
                <a:latin typeface="Calibri" panose="020F0502020204030204" pitchFamily="34" charset="0"/>
                <a:ea typeface="Calibri" panose="020F0502020204030204" pitchFamily="34" charset="0"/>
              </a:rPr>
              <a:t> </a:t>
            </a:r>
            <a:r>
              <a:rPr lang="en-GB" sz="2100" dirty="0">
                <a:solidFill>
                  <a:schemeClr val="bg1">
                    <a:lumMod val="50000"/>
                  </a:schemeClr>
                </a:solidFill>
                <a:effectLst/>
                <a:latin typeface="Calibri" panose="020F0502020204030204" pitchFamily="34" charset="0"/>
                <a:ea typeface="Calibri" panose="020F0502020204030204" pitchFamily="34" charset="0"/>
              </a:rPr>
              <a:t>[Max is 100, scores &lt; 70 abnormal]</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PPA Risk </a:t>
            </a:r>
            <a:r>
              <a:rPr lang="en-GB" sz="2100" dirty="0">
                <a:effectLst/>
                <a:latin typeface="Calibri" panose="020F0502020204030204" pitchFamily="34" charset="0"/>
                <a:ea typeface="Calibri" panose="020F0502020204030204" pitchFamily="34" charset="0"/>
              </a:rPr>
              <a:t>Physiological Profile Assessment composite falls risk </a:t>
            </a:r>
            <a:r>
              <a:rPr lang="en-GB" sz="2100" dirty="0">
                <a:solidFill>
                  <a:schemeClr val="bg1">
                    <a:lumMod val="50000"/>
                  </a:schemeClr>
                </a:solidFill>
                <a:effectLst/>
                <a:latin typeface="Calibri" panose="020F0502020204030204" pitchFamily="34" charset="0"/>
                <a:ea typeface="Calibri" panose="020F0502020204030204" pitchFamily="34" charset="0"/>
              </a:rPr>
              <a:t>[Z scores, 0 = no fall risk]</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SCQ  </a:t>
            </a:r>
            <a:r>
              <a:rPr lang="en-GB" sz="2100" dirty="0">
                <a:effectLst/>
                <a:latin typeface="Calibri" panose="020F0502020204030204" pitchFamily="34" charset="0"/>
                <a:ea typeface="Calibri" panose="020F0502020204030204" pitchFamily="34" charset="0"/>
              </a:rPr>
              <a:t>Situational characteristic questionnaire </a:t>
            </a:r>
            <a:r>
              <a:rPr lang="en-GB" sz="2100" dirty="0">
                <a:solidFill>
                  <a:schemeClr val="bg1">
                    <a:lumMod val="50000"/>
                  </a:schemeClr>
                </a:solidFill>
                <a:effectLst/>
                <a:latin typeface="Calibri" panose="020F0502020204030204" pitchFamily="34" charset="0"/>
                <a:ea typeface="Calibri" panose="020F0502020204030204" pitchFamily="34" charset="0"/>
              </a:rPr>
              <a:t>[normal : 0-4. Scores &gt;= 0.7 space and motion discomfort]</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VSS-V </a:t>
            </a:r>
            <a:r>
              <a:rPr lang="en-GB" sz="2100" dirty="0">
                <a:effectLst/>
                <a:latin typeface="Calibri" panose="020F0502020204030204" pitchFamily="34" charset="0"/>
                <a:ea typeface="Calibri" panose="020F0502020204030204" pitchFamily="34" charset="0"/>
                <a:cs typeface="Times New Roman" panose="02020603050405020304" pitchFamily="18" charset="0"/>
              </a:rPr>
              <a:t>Vertigo Symptom Scale – vestibular subscale </a:t>
            </a:r>
            <a:r>
              <a:rPr lang="en-GB"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[Score &gt;= 0.3 abnormal]</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VSS-A </a:t>
            </a:r>
            <a:r>
              <a:rPr lang="en-GB" sz="2100" dirty="0">
                <a:effectLst/>
                <a:latin typeface="Calibri" panose="020F0502020204030204" pitchFamily="34" charset="0"/>
                <a:ea typeface="Calibri" panose="020F0502020204030204" pitchFamily="34" charset="0"/>
                <a:cs typeface="Times New Roman" panose="02020603050405020304" pitchFamily="18" charset="0"/>
              </a:rPr>
              <a:t>Vertigo Symptom Scale – anxiety subscale </a:t>
            </a:r>
            <a:r>
              <a:rPr lang="en-GB"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[Score &gt;= 0.3 abnormal]</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VDADL-F,-A,-I Vestibular Disorders Activities Daily Living –Functional, -Ambulation, -Instrumental</a:t>
            </a:r>
          </a:p>
          <a:p>
            <a:pPr marL="0" indent="0">
              <a:buNone/>
            </a:pPr>
            <a:r>
              <a:rPr lang="en-US" sz="2100" dirty="0">
                <a:latin typeface="Calibri" panose="020F0502020204030204" pitchFamily="34" charset="0"/>
                <a:cs typeface="Calibri" panose="020F0502020204030204" pitchFamily="34" charset="0"/>
              </a:rPr>
              <a:t>HAD-D </a:t>
            </a:r>
            <a:r>
              <a:rPr lang="en-GB" sz="2100" dirty="0">
                <a:effectLst/>
                <a:latin typeface="Calibri" panose="020F0502020204030204" pitchFamily="34" charset="0"/>
                <a:ea typeface="Calibri" panose="020F0502020204030204" pitchFamily="34" charset="0"/>
                <a:cs typeface="Times New Roman" panose="02020603050405020304" pitchFamily="18" charset="0"/>
              </a:rPr>
              <a:t>Hospital Anxiety and depression scale – Depression subscale </a:t>
            </a:r>
            <a:r>
              <a:rPr lang="en-GB"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[Score &gt; 10 clinical symptoms (Max:21)]</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HAD-A </a:t>
            </a:r>
            <a:r>
              <a:rPr lang="en-GB" sz="2100" dirty="0">
                <a:effectLst/>
                <a:latin typeface="Calibri" panose="020F0502020204030204" pitchFamily="34" charset="0"/>
                <a:ea typeface="Calibri" panose="020F0502020204030204" pitchFamily="34" charset="0"/>
                <a:cs typeface="Times New Roman" panose="02020603050405020304" pitchFamily="18" charset="0"/>
              </a:rPr>
              <a:t>Hospital Anxiety and depression scale – Anxiety subscale </a:t>
            </a:r>
            <a:r>
              <a:rPr lang="en-GB"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[Score &gt; 10 clinical symptoms (Max:21)]</a:t>
            </a:r>
            <a:endParaRPr lang="en-US" sz="2100"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ABC Scale </a:t>
            </a:r>
            <a:r>
              <a:rPr lang="en-GB" sz="2100" dirty="0">
                <a:effectLst/>
                <a:latin typeface="Calibri" panose="020F0502020204030204" pitchFamily="34" charset="0"/>
                <a:ea typeface="Calibri" panose="020F0502020204030204" pitchFamily="34" charset="0"/>
                <a:cs typeface="Times New Roman" panose="02020603050405020304" pitchFamily="18" charset="0"/>
              </a:rPr>
              <a:t>Activities Specific Balance Confidence scale</a:t>
            </a:r>
            <a:r>
              <a:rPr lang="en-GB" sz="2100" b="1" dirty="0">
                <a:effectLst/>
                <a:latin typeface="Calibri" panose="020F0502020204030204" pitchFamily="34" charset="0"/>
                <a:ea typeface="Calibri" panose="020F0502020204030204" pitchFamily="34" charset="0"/>
                <a:cs typeface="Times New Roman" panose="02020603050405020304" pitchFamily="18" charset="0"/>
              </a:rPr>
              <a:t> </a:t>
            </a:r>
            <a:r>
              <a:rPr lang="en-GB" sz="21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[Score &lt;= 67 increased falls risk]</a:t>
            </a:r>
            <a:endParaRPr lang="en-US" sz="2100" dirty="0">
              <a:solidFill>
                <a:schemeClr val="bg1">
                  <a:lumMod val="50000"/>
                </a:schemeClr>
              </a:solidFill>
              <a:latin typeface="Calibri" panose="020F0502020204030204" pitchFamily="34" charset="0"/>
              <a:cs typeface="Calibri" panose="020F0502020204030204" pitchFamily="34" charset="0"/>
            </a:endParaRPr>
          </a:p>
        </p:txBody>
      </p:sp>
      <p:sp>
        <p:nvSpPr>
          <p:cNvPr id="4" name="Τίτλος 1">
            <a:extLst>
              <a:ext uri="{FF2B5EF4-FFF2-40B4-BE49-F238E27FC236}">
                <a16:creationId xmlns:a16="http://schemas.microsoft.com/office/drawing/2014/main" id="{0AF14E0A-F26F-1A31-F636-9AE535767216}"/>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UCL-RDF- Attributes</a:t>
            </a:r>
            <a:br>
              <a:rPr lang="en-US" dirty="0"/>
            </a:br>
            <a:endParaRPr lang="el-GR" dirty="0"/>
          </a:p>
        </p:txBody>
      </p:sp>
      <p:sp>
        <p:nvSpPr>
          <p:cNvPr id="5" name="Οβάλ 4">
            <a:extLst>
              <a:ext uri="{FF2B5EF4-FFF2-40B4-BE49-F238E27FC236}">
                <a16:creationId xmlns:a16="http://schemas.microsoft.com/office/drawing/2014/main" id="{E3D48256-8985-D7EE-7803-CA72D9DDDFC2}"/>
              </a:ext>
            </a:extLst>
          </p:cNvPr>
          <p:cNvSpPr/>
          <p:nvPr/>
        </p:nvSpPr>
        <p:spPr>
          <a:xfrm>
            <a:off x="1371599" y="973123"/>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35675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28A258A-355F-F706-C95E-EC74A7547796}"/>
              </a:ext>
            </a:extLst>
          </p:cNvPr>
          <p:cNvSpPr>
            <a:spLocks noGrp="1"/>
          </p:cNvSpPr>
          <p:nvPr>
            <p:ph idx="1"/>
          </p:nvPr>
        </p:nvSpPr>
        <p:spPr>
          <a:xfrm>
            <a:off x="1371599" y="973123"/>
            <a:ext cx="10562095" cy="5637402"/>
          </a:xfrm>
        </p:spPr>
        <p:txBody>
          <a:bodyPr>
            <a:normAutofit/>
          </a:bodyPr>
          <a:lstStyle/>
          <a:p>
            <a:pPr marL="0" indent="0">
              <a:buNone/>
            </a:pPr>
            <a:r>
              <a:rPr lang="en-US" sz="2100" dirty="0">
                <a:latin typeface="Calibri" panose="020F0502020204030204" pitchFamily="34" charset="0"/>
                <a:cs typeface="Calibri" panose="020F0502020204030204" pitchFamily="34" charset="0"/>
              </a:rPr>
              <a:t>2    Number of attributes&gt;20 and was the same as in first study except VDADL and CDP, that not used. Here data is collected at baseline (variable_0), 4 weeks (variable_4) and 8 weeks (variable_8). So the data set will be:</a:t>
            </a:r>
          </a:p>
          <a:p>
            <a:pPr marL="0" indent="0">
              <a:buNone/>
            </a:pPr>
            <a:r>
              <a:rPr lang="en-US" sz="2100" dirty="0">
                <a:latin typeface="Calibri" panose="020F0502020204030204" pitchFamily="34" charset="0"/>
                <a:cs typeface="Calibri" panose="020F0502020204030204" pitchFamily="34" charset="0"/>
              </a:rPr>
              <a:t>Sex </a:t>
            </a:r>
            <a:r>
              <a:rPr lang="en-US" sz="2100" dirty="0">
                <a:solidFill>
                  <a:schemeClr val="bg1">
                    <a:lumMod val="50000"/>
                  </a:schemeClr>
                </a:solidFill>
                <a:latin typeface="Calibri" panose="020F0502020204030204" pitchFamily="34" charset="0"/>
                <a:cs typeface="Calibri" panose="020F0502020204030204" pitchFamily="34" charset="0"/>
              </a:rPr>
              <a:t>[F/M]</a:t>
            </a:r>
          </a:p>
          <a:p>
            <a:pPr marL="0" indent="0">
              <a:buNone/>
            </a:pPr>
            <a:r>
              <a:rPr lang="en-US" sz="2100" dirty="0">
                <a:latin typeface="Calibri" panose="020F0502020204030204" pitchFamily="34" charset="0"/>
                <a:cs typeface="Calibri" panose="020F0502020204030204" pitchFamily="34" charset="0"/>
              </a:rPr>
              <a:t>Age </a:t>
            </a:r>
            <a:r>
              <a:rPr lang="en-US" sz="2100" dirty="0">
                <a:solidFill>
                  <a:schemeClr val="bg1">
                    <a:lumMod val="50000"/>
                  </a:schemeClr>
                </a:solidFill>
                <a:latin typeface="Calibri" panose="020F0502020204030204" pitchFamily="34" charset="0"/>
                <a:cs typeface="Calibri" panose="020F0502020204030204" pitchFamily="34" charset="0"/>
              </a:rPr>
              <a:t>[years]</a:t>
            </a:r>
          </a:p>
          <a:p>
            <a:pPr marL="0" indent="0">
              <a:buNone/>
            </a:pPr>
            <a:r>
              <a:rPr lang="en-US" sz="2100" dirty="0">
                <a:latin typeface="Calibri" panose="020F0502020204030204" pitchFamily="34" charset="0"/>
                <a:cs typeface="Calibri" panose="020F0502020204030204" pitchFamily="34" charset="0"/>
              </a:rPr>
              <a:t>Falls, </a:t>
            </a:r>
            <a:r>
              <a:rPr lang="en-US" sz="2100" dirty="0" err="1">
                <a:latin typeface="Calibri" panose="020F0502020204030204" pitchFamily="34" charset="0"/>
                <a:cs typeface="Calibri" panose="020F0502020204030204" pitchFamily="34" charset="0"/>
              </a:rPr>
              <a:t>Falls_in_study</a:t>
            </a:r>
            <a:r>
              <a:rPr lang="en-US" sz="2100" dirty="0">
                <a:latin typeface="Calibri" panose="020F0502020204030204" pitchFamily="34" charset="0"/>
                <a:cs typeface="Calibri" panose="020F0502020204030204" pitchFamily="34" charset="0"/>
              </a:rPr>
              <a:t>, Falls_6_moths </a:t>
            </a:r>
            <a:r>
              <a:rPr lang="en-US" sz="2100" dirty="0">
                <a:solidFill>
                  <a:schemeClr val="bg1">
                    <a:lumMod val="50000"/>
                  </a:schemeClr>
                </a:solidFill>
                <a:latin typeface="Calibri" panose="020F0502020204030204" pitchFamily="34" charset="0"/>
                <a:cs typeface="Calibri" panose="020F0502020204030204" pitchFamily="34" charset="0"/>
              </a:rPr>
              <a:t>[number]</a:t>
            </a:r>
          </a:p>
          <a:p>
            <a:pPr marL="0" indent="0">
              <a:buNone/>
            </a:pPr>
            <a:r>
              <a:rPr lang="en-US" sz="2100" dirty="0">
                <a:latin typeface="Calibri" panose="020F0502020204030204" pitchFamily="34" charset="0"/>
                <a:cs typeface="Calibri" panose="020F0502020204030204" pitchFamily="34" charset="0"/>
              </a:rPr>
              <a:t>FGA_0, FGA_4, FGA_8, </a:t>
            </a:r>
            <a:r>
              <a:rPr lang="en-US" sz="2100" dirty="0" err="1">
                <a:latin typeface="Calibri" panose="020F0502020204030204" pitchFamily="34" charset="0"/>
                <a:cs typeface="Calibri" panose="020F0502020204030204" pitchFamily="34" charset="0"/>
              </a:rPr>
              <a:t>FGA_Change</a:t>
            </a:r>
            <a:endParaRPr lang="en-US" sz="2100" dirty="0">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PPA_0, PPA_4, PPA_8, </a:t>
            </a:r>
            <a:r>
              <a:rPr lang="en-US" sz="2100" dirty="0" err="1">
                <a:latin typeface="Calibri" panose="020F0502020204030204" pitchFamily="34" charset="0"/>
                <a:cs typeface="Calibri" panose="020F0502020204030204" pitchFamily="34" charset="0"/>
              </a:rPr>
              <a:t>PPA_Change</a:t>
            </a:r>
            <a:endParaRPr lang="en-US" sz="2100" dirty="0">
              <a:latin typeface="Calibri" panose="020F0502020204030204" pitchFamily="34" charset="0"/>
              <a:cs typeface="Calibri" panose="020F0502020204030204" pitchFamily="34" charset="0"/>
            </a:endParaRPr>
          </a:p>
          <a:p>
            <a:pPr marL="0" indent="0">
              <a:buNone/>
            </a:pPr>
            <a:r>
              <a:rPr lang="en-US" sz="2100" dirty="0">
                <a:latin typeface="Calibri" panose="020F0502020204030204" pitchFamily="34" charset="0"/>
                <a:cs typeface="Calibri" panose="020F0502020204030204" pitchFamily="34" charset="0"/>
              </a:rPr>
              <a:t>                     .</a:t>
            </a:r>
          </a:p>
          <a:p>
            <a:pPr marL="0" indent="0">
              <a:buNone/>
            </a:pPr>
            <a:r>
              <a:rPr lang="en-US" sz="2100" dirty="0">
                <a:latin typeface="Calibri" panose="020F0502020204030204" pitchFamily="34" charset="0"/>
                <a:cs typeface="Calibri" panose="020F0502020204030204" pitchFamily="34" charset="0"/>
              </a:rPr>
              <a:t>                     .</a:t>
            </a:r>
          </a:p>
          <a:p>
            <a:pPr marL="0" indent="0">
              <a:buNone/>
            </a:pPr>
            <a:r>
              <a:rPr lang="en-US" sz="2100" dirty="0">
                <a:latin typeface="Calibri" panose="020F0502020204030204" pitchFamily="34" charset="0"/>
                <a:cs typeface="Calibri" panose="020F0502020204030204" pitchFamily="34" charset="0"/>
              </a:rPr>
              <a:t>                     .</a:t>
            </a:r>
          </a:p>
        </p:txBody>
      </p:sp>
      <p:sp>
        <p:nvSpPr>
          <p:cNvPr id="4" name="Τίτλος 1">
            <a:extLst>
              <a:ext uri="{FF2B5EF4-FFF2-40B4-BE49-F238E27FC236}">
                <a16:creationId xmlns:a16="http://schemas.microsoft.com/office/drawing/2014/main" id="{0AF14E0A-F26F-1A31-F636-9AE535767216}"/>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UCL-RDF- Attributes</a:t>
            </a:r>
            <a:br>
              <a:rPr lang="en-US" dirty="0"/>
            </a:br>
            <a:endParaRPr lang="el-GR" dirty="0"/>
          </a:p>
        </p:txBody>
      </p:sp>
      <p:sp>
        <p:nvSpPr>
          <p:cNvPr id="5" name="Οβάλ 4">
            <a:extLst>
              <a:ext uri="{FF2B5EF4-FFF2-40B4-BE49-F238E27FC236}">
                <a16:creationId xmlns:a16="http://schemas.microsoft.com/office/drawing/2014/main" id="{E3D48256-8985-D7EE-7803-CA72D9DDDFC2}"/>
              </a:ext>
            </a:extLst>
          </p:cNvPr>
          <p:cNvSpPr/>
          <p:nvPr/>
        </p:nvSpPr>
        <p:spPr>
          <a:xfrm>
            <a:off x="1371599" y="973123"/>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905987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BBB5698C-0759-E81C-B186-1341D58B88B9}"/>
              </a:ext>
            </a:extLst>
          </p:cNvPr>
          <p:cNvSpPr>
            <a:spLocks noGrp="1"/>
          </p:cNvSpPr>
          <p:nvPr>
            <p:ph idx="1"/>
          </p:nvPr>
        </p:nvSpPr>
        <p:spPr>
          <a:xfrm>
            <a:off x="1371599" y="1115736"/>
            <a:ext cx="10540767" cy="4751664"/>
          </a:xfrm>
        </p:spPr>
        <p:txBody>
          <a:bodyPr>
            <a:normAutofit/>
          </a:bodyPr>
          <a:lstStyle/>
          <a:p>
            <a:pPr marL="0" indent="0">
              <a:spcBef>
                <a:spcPts val="0"/>
              </a:spcBef>
              <a:spcAft>
                <a:spcPts val="0"/>
              </a:spcAft>
              <a:buNone/>
            </a:pPr>
            <a:r>
              <a:rPr lang="en-US" dirty="0">
                <a:latin typeface="Calibri" panose="020F0502020204030204" pitchFamily="34" charset="0"/>
                <a:cs typeface="Calibri" panose="020F0502020204030204" pitchFamily="34" charset="0"/>
              </a:rPr>
              <a:t>The 3</a:t>
            </a:r>
            <a:r>
              <a:rPr lang="en-US" baseline="30000" dirty="0">
                <a:latin typeface="Calibri" panose="020F0502020204030204" pitchFamily="34" charset="0"/>
                <a:cs typeface="Calibri" panose="020F0502020204030204" pitchFamily="34" charset="0"/>
              </a:rPr>
              <a:t>rd  </a:t>
            </a:r>
            <a:r>
              <a:rPr lang="en-US" dirty="0">
                <a:latin typeface="Calibri" panose="020F0502020204030204" pitchFamily="34" charset="0"/>
                <a:cs typeface="Calibri" panose="020F0502020204030204" pitchFamily="34" charset="0"/>
              </a:rPr>
              <a:t>UCL dataset corresponds to 104 participants and will be:</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Demographics and Clinical Information (age, gender, BMI, clinical signs)</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Scales: Vertigo Symptom Scale – vestibular subscale (VSS-V), Dizziness Handicap Inventory (DHI), Scale Activities Specific Balance Confidence scale (ABC), Hospital Anxiety and depression scale (HAD), Functional Gait Assessment (FGA), Physical Activity Level (PAL), Vertigo Symptom Scale (VSS)</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Questionnaires: Situational characteristic Questionnaire (SCQ).</a:t>
            </a:r>
          </a:p>
          <a:p>
            <a:pPr marL="0" indent="0">
              <a:spcBef>
                <a:spcPts val="0"/>
              </a:spcBef>
              <a:spcAft>
                <a:spcPts val="0"/>
              </a:spcAft>
              <a:buNone/>
            </a:pPr>
            <a:endParaRPr lang="en-US" dirty="0">
              <a:latin typeface="Calibri" panose="020F0502020204030204" pitchFamily="34" charset="0"/>
              <a:cs typeface="Calibri" panose="020F0502020204030204" pitchFamily="34" charset="0"/>
            </a:endParaRPr>
          </a:p>
          <a:p>
            <a:pPr marL="0" indent="0">
              <a:spcAft>
                <a:spcPts val="0"/>
              </a:spcAft>
              <a:buNone/>
            </a:pPr>
            <a:endParaRPr lang="en-US" dirty="0">
              <a:latin typeface="Calibri" panose="020F0502020204030204" pitchFamily="34" charset="0"/>
              <a:cs typeface="Calibri" panose="020F0502020204030204" pitchFamily="34" charset="0"/>
            </a:endParaRPr>
          </a:p>
          <a:p>
            <a:pPr marL="0" indent="0">
              <a:spcAft>
                <a:spcPts val="0"/>
              </a:spcAft>
              <a:buNone/>
            </a:pPr>
            <a:endParaRPr lang="el-GR" dirty="0"/>
          </a:p>
        </p:txBody>
      </p:sp>
      <p:sp>
        <p:nvSpPr>
          <p:cNvPr id="4" name="Τίτλος 1">
            <a:extLst>
              <a:ext uri="{FF2B5EF4-FFF2-40B4-BE49-F238E27FC236}">
                <a16:creationId xmlns:a16="http://schemas.microsoft.com/office/drawing/2014/main" id="{A7FC5D4B-B707-D89C-C0CE-7394BD7CC828}"/>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UCL-Datahealthyvest2017ALLdualtask</a:t>
            </a:r>
            <a:br>
              <a:rPr lang="en-US" dirty="0"/>
            </a:br>
            <a:endParaRPr lang="el-GR" dirty="0"/>
          </a:p>
        </p:txBody>
      </p:sp>
      <p:sp>
        <p:nvSpPr>
          <p:cNvPr id="2" name="Οβάλ 1">
            <a:extLst>
              <a:ext uri="{FF2B5EF4-FFF2-40B4-BE49-F238E27FC236}">
                <a16:creationId xmlns:a16="http://schemas.microsoft.com/office/drawing/2014/main" id="{74056958-900E-3256-4CCB-ADE27104DFF0}"/>
              </a:ext>
            </a:extLst>
          </p:cNvPr>
          <p:cNvSpPr/>
          <p:nvPr/>
        </p:nvSpPr>
        <p:spPr>
          <a:xfrm>
            <a:off x="109757" y="1075285"/>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15D126C8-5193-3D3C-4EC6-8A6CE2D272AE}"/>
              </a:ext>
            </a:extLst>
          </p:cNvPr>
          <p:cNvSpPr txBox="1"/>
          <p:nvPr/>
        </p:nvSpPr>
        <p:spPr>
          <a:xfrm>
            <a:off x="57449" y="1053457"/>
            <a:ext cx="65142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3</a:t>
            </a:r>
            <a:r>
              <a:rPr lang="en-US" baseline="30000" dirty="0">
                <a:latin typeface="Calibri" panose="020F0502020204030204" pitchFamily="34" charset="0"/>
                <a:cs typeface="Calibri" panose="020F0502020204030204" pitchFamily="34" charset="0"/>
              </a:rPr>
              <a:t>nd</a:t>
            </a:r>
            <a:r>
              <a:rPr lang="en-US" dirty="0"/>
              <a:t> </a:t>
            </a:r>
            <a:endParaRPr lang="el-GR" dirty="0"/>
          </a:p>
        </p:txBody>
      </p:sp>
    </p:spTree>
    <p:extLst>
      <p:ext uri="{BB962C8B-B14F-4D97-AF65-F5344CB8AC3E}">
        <p14:creationId xmlns:p14="http://schemas.microsoft.com/office/powerpoint/2010/main" val="682992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BBB5698C-0759-E81C-B186-1341D58B88B9}"/>
              </a:ext>
            </a:extLst>
          </p:cNvPr>
          <p:cNvSpPr>
            <a:spLocks noGrp="1"/>
          </p:cNvSpPr>
          <p:nvPr>
            <p:ph idx="1"/>
          </p:nvPr>
        </p:nvSpPr>
        <p:spPr>
          <a:xfrm>
            <a:off x="1371599" y="1115736"/>
            <a:ext cx="10540767" cy="4751664"/>
          </a:xfrm>
        </p:spPr>
        <p:txBody>
          <a:bodyPr>
            <a:normAutofit fontScale="92500" lnSpcReduction="10000"/>
          </a:bodyPr>
          <a:lstStyle/>
          <a:p>
            <a:pPr>
              <a:spcBef>
                <a:spcPts val="0"/>
              </a:spcBef>
              <a:spcAft>
                <a:spcPts val="0"/>
              </a:spcAft>
            </a:pPr>
            <a:r>
              <a:rPr lang="en-US" dirty="0">
                <a:latin typeface="Calibri" panose="020F0502020204030204" pitchFamily="34" charset="0"/>
                <a:cs typeface="Calibri" panose="020F0502020204030204" pitchFamily="34" charset="0"/>
              </a:rPr>
              <a:t>The number of records at total was 104</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participants. </a:t>
            </a:r>
          </a:p>
          <a:p>
            <a:pPr marL="0" indent="0">
              <a:spcBef>
                <a:spcPts val="0"/>
              </a:spcBef>
              <a:spcAft>
                <a:spcPts val="0"/>
              </a:spcAft>
              <a:buNone/>
            </a:pPr>
            <a:r>
              <a:rPr lang="en-US" dirty="0">
                <a:latin typeface="Calibri" panose="020F0502020204030204" pitchFamily="34" charset="0"/>
                <a:cs typeface="Calibri" panose="020F0502020204030204" pitchFamily="34" charset="0"/>
              </a:rPr>
              <a:t>       (MA: 52 years, 62 healthy and 42 vestibular)</a:t>
            </a:r>
          </a:p>
          <a:p>
            <a:pPr>
              <a:spcAft>
                <a:spcPts val="0"/>
              </a:spcAft>
            </a:pPr>
            <a:endParaRPr lang="en-US" dirty="0">
              <a:latin typeface="Calibri" panose="020F0502020204030204" pitchFamily="34" charset="0"/>
              <a:cs typeface="Calibri" panose="020F0502020204030204" pitchFamily="34" charset="0"/>
            </a:endParaRPr>
          </a:p>
          <a:p>
            <a:pPr>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Number of attributes</a:t>
            </a:r>
            <a:r>
              <a:rPr lang="en-US" sz="2000" dirty="0">
                <a:effectLst/>
                <a:latin typeface="Calibri" panose="020F0502020204030204" pitchFamily="34" charset="0"/>
                <a:ea typeface="Calibri" panose="020F0502020204030204" pitchFamily="34" charset="0"/>
                <a:cs typeface="Calibri" panose="020F0502020204030204" pitchFamily="34" charset="0"/>
              </a:rPr>
              <a:t>(33):</a:t>
            </a:r>
          </a:p>
          <a:p>
            <a:pPr marL="0" indent="0">
              <a:spcAft>
                <a:spcPts val="0"/>
              </a:spcAft>
              <a:buNone/>
            </a:pPr>
            <a:r>
              <a:rPr lang="en-US" dirty="0">
                <a:latin typeface="Calibri" panose="020F0502020204030204" pitchFamily="34" charset="0"/>
                <a:cs typeface="Calibri" panose="020F0502020204030204" pitchFamily="34" charset="0"/>
              </a:rPr>
              <a:t>ID</a:t>
            </a:r>
          </a:p>
          <a:p>
            <a:pPr marL="0" indent="0">
              <a:spcAft>
                <a:spcPts val="0"/>
              </a:spcAft>
              <a:buNone/>
            </a:pPr>
            <a:r>
              <a:rPr lang="en-US" dirty="0">
                <a:latin typeface="Calibri" panose="020F0502020204030204" pitchFamily="34" charset="0"/>
                <a:cs typeface="Calibri" panose="020F0502020204030204" pitchFamily="34" charset="0"/>
              </a:rPr>
              <a:t>Gender [F/M]</a:t>
            </a:r>
          </a:p>
          <a:p>
            <a:pPr marL="0" indent="0">
              <a:spcAft>
                <a:spcPts val="0"/>
              </a:spcAft>
              <a:buNone/>
            </a:pPr>
            <a:r>
              <a:rPr lang="en-US" dirty="0">
                <a:latin typeface="Calibri" panose="020F0502020204030204" pitchFamily="34" charset="0"/>
                <a:cs typeface="Calibri" panose="020F0502020204030204" pitchFamily="34" charset="0"/>
              </a:rPr>
              <a:t>Age [years]</a:t>
            </a:r>
          </a:p>
          <a:p>
            <a:pPr marL="0" indent="0">
              <a:spcAft>
                <a:spcPts val="0"/>
              </a:spcAft>
              <a:buNone/>
            </a:pPr>
            <a:r>
              <a:rPr lang="en-US" dirty="0">
                <a:latin typeface="Calibri" panose="020F0502020204030204" pitchFamily="34" charset="0"/>
                <a:cs typeface="Calibri" panose="020F0502020204030204" pitchFamily="34" charset="0"/>
              </a:rPr>
              <a:t>Group [H/V]</a:t>
            </a:r>
          </a:p>
          <a:p>
            <a:pPr marL="0" indent="0">
              <a:spcAft>
                <a:spcPts val="0"/>
              </a:spcAft>
              <a:buNone/>
            </a:pPr>
            <a:r>
              <a:rPr lang="en-US" dirty="0">
                <a:latin typeface="Calibri" panose="020F0502020204030204" pitchFamily="34" charset="0"/>
                <a:cs typeface="Calibri" panose="020F0502020204030204" pitchFamily="34" charset="0"/>
              </a:rPr>
              <a:t>SCQ </a:t>
            </a:r>
            <a:r>
              <a:rPr lang="en-GB" sz="2000" dirty="0">
                <a:solidFill>
                  <a:schemeClr val="bg1">
                    <a:lumMod val="50000"/>
                  </a:schemeClr>
                </a:solidFill>
                <a:effectLst/>
                <a:latin typeface="Calibri" panose="020F0502020204030204" pitchFamily="34" charset="0"/>
                <a:ea typeface="Calibri" panose="020F0502020204030204" pitchFamily="34" charset="0"/>
              </a:rPr>
              <a:t>Situational characteristic questionnaire </a:t>
            </a:r>
          </a:p>
          <a:p>
            <a:pPr marL="0" indent="0">
              <a:spcAft>
                <a:spcPts val="0"/>
              </a:spcAft>
              <a:buNone/>
            </a:pPr>
            <a:r>
              <a:rPr lang="en-US" dirty="0">
                <a:latin typeface="Calibri" panose="020F0502020204030204" pitchFamily="34" charset="0"/>
                <a:cs typeface="Calibri" panose="020F0502020204030204" pitchFamily="34" charset="0"/>
              </a:rPr>
              <a:t>VSS-V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Vertigo Symptom Scale – vestibular subscale </a:t>
            </a:r>
          </a:p>
          <a:p>
            <a:pPr marL="0" indent="0">
              <a:spcAft>
                <a:spcPts val="0"/>
              </a:spcAft>
              <a:buNone/>
            </a:pPr>
            <a:r>
              <a:rPr lang="en-US" dirty="0">
                <a:latin typeface="Calibri" panose="020F0502020204030204" pitchFamily="34" charset="0"/>
                <a:cs typeface="Calibri" panose="020F0502020204030204" pitchFamily="34" charset="0"/>
              </a:rPr>
              <a:t>DHI-F,-P,-E </a:t>
            </a:r>
            <a:r>
              <a:rPr lang="en-US" dirty="0">
                <a:solidFill>
                  <a:schemeClr val="bg1">
                    <a:lumMod val="50000"/>
                  </a:schemeClr>
                </a:solidFill>
                <a:latin typeface="Calibri" panose="020F0502020204030204" pitchFamily="34" charset="0"/>
                <a:cs typeface="Calibri" panose="020F0502020204030204" pitchFamily="34" charset="0"/>
              </a:rPr>
              <a:t>Dizziness Handicap Inventory- Functional, -Physical, -Emotional</a:t>
            </a:r>
          </a:p>
          <a:p>
            <a:pPr marL="0" indent="0">
              <a:spcAft>
                <a:spcPts val="0"/>
              </a:spcAft>
              <a:buNone/>
            </a:pPr>
            <a:r>
              <a:rPr lang="en-US" dirty="0">
                <a:latin typeface="Calibri" panose="020F0502020204030204" pitchFamily="34" charset="0"/>
                <a:cs typeface="Calibri" panose="020F0502020204030204" pitchFamily="34" charset="0"/>
              </a:rPr>
              <a:t>DHI-SUM</a:t>
            </a:r>
          </a:p>
          <a:p>
            <a:pPr marL="0" indent="0">
              <a:spcAft>
                <a:spcPts val="0"/>
              </a:spcAft>
              <a:buNone/>
            </a:pPr>
            <a:r>
              <a:rPr lang="en-US" dirty="0">
                <a:latin typeface="Calibri" panose="020F0502020204030204" pitchFamily="34" charset="0"/>
                <a:cs typeface="Calibri" panose="020F0502020204030204" pitchFamily="34" charset="0"/>
              </a:rPr>
              <a:t>ABC </a:t>
            </a:r>
            <a:r>
              <a:rPr lang="en-US" sz="2000" dirty="0">
                <a:latin typeface="Calibri" panose="020F0502020204030204" pitchFamily="34" charset="0"/>
                <a:cs typeface="Calibri" panose="020F0502020204030204" pitchFamily="34" charset="0"/>
              </a:rPr>
              <a:t>Scale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Activities Specific Balance Confidence scale</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spcAft>
                <a:spcPts val="0"/>
              </a:spcAft>
              <a:buNone/>
            </a:pPr>
            <a:endParaRPr lang="en-US" dirty="0">
              <a:latin typeface="Calibri" panose="020F0502020204030204" pitchFamily="34" charset="0"/>
              <a:cs typeface="Calibri" panose="020F0502020204030204" pitchFamily="34" charset="0"/>
            </a:endParaRPr>
          </a:p>
          <a:p>
            <a:pPr marL="0" indent="0">
              <a:spcAft>
                <a:spcPts val="0"/>
              </a:spcAft>
              <a:buNone/>
            </a:pPr>
            <a:endParaRPr lang="en-US" dirty="0">
              <a:latin typeface="Calibri" panose="020F0502020204030204" pitchFamily="34" charset="0"/>
              <a:cs typeface="Calibri" panose="020F0502020204030204" pitchFamily="34" charset="0"/>
            </a:endParaRPr>
          </a:p>
          <a:p>
            <a:pPr marL="0" indent="0">
              <a:spcAft>
                <a:spcPts val="0"/>
              </a:spcAft>
              <a:buNone/>
            </a:pPr>
            <a:endParaRPr lang="el-GR" dirty="0"/>
          </a:p>
        </p:txBody>
      </p:sp>
      <p:sp>
        <p:nvSpPr>
          <p:cNvPr id="4" name="Τίτλος 1">
            <a:extLst>
              <a:ext uri="{FF2B5EF4-FFF2-40B4-BE49-F238E27FC236}">
                <a16:creationId xmlns:a16="http://schemas.microsoft.com/office/drawing/2014/main" id="{A7FC5D4B-B707-D89C-C0CE-7394BD7CC828}"/>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UCL-Datahealthyvest2017ALLdualtask</a:t>
            </a:r>
            <a:br>
              <a:rPr lang="en-US" dirty="0"/>
            </a:br>
            <a:endParaRPr lang="el-GR" dirty="0"/>
          </a:p>
        </p:txBody>
      </p:sp>
    </p:spTree>
    <p:extLst>
      <p:ext uri="{BB962C8B-B14F-4D97-AF65-F5344CB8AC3E}">
        <p14:creationId xmlns:p14="http://schemas.microsoft.com/office/powerpoint/2010/main" val="1214478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191F2BC-E09C-CD86-1A4F-4EF6AFD1DB46}"/>
              </a:ext>
            </a:extLst>
          </p:cNvPr>
          <p:cNvSpPr>
            <a:spLocks noGrp="1"/>
          </p:cNvSpPr>
          <p:nvPr>
            <p:ph idx="1"/>
          </p:nvPr>
        </p:nvSpPr>
        <p:spPr>
          <a:xfrm>
            <a:off x="1371600" y="872455"/>
            <a:ext cx="9601200" cy="5771626"/>
          </a:xfrm>
        </p:spPr>
        <p:txBody>
          <a:bodyPr>
            <a:normAutofit fontScale="92500" lnSpcReduction="20000"/>
          </a:bodyPr>
          <a:lstStyle/>
          <a:p>
            <a:pPr marL="0" indent="0">
              <a:buNone/>
            </a:pPr>
            <a:r>
              <a:rPr lang="en-US" dirty="0"/>
              <a:t>HAD-A, -D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Hospital Anxiety and depression scale – Anxiety, -Depression subscale</a:t>
            </a:r>
          </a:p>
          <a:p>
            <a:pPr marL="0" indent="0">
              <a:buNone/>
            </a:pPr>
            <a:r>
              <a:rPr lang="en-GB" dirty="0">
                <a:solidFill>
                  <a:schemeClr val="tx1"/>
                </a:solidFill>
                <a:latin typeface="Calibri" panose="020F0502020204030204" pitchFamily="34" charset="0"/>
                <a:ea typeface="Calibri" panose="020F0502020204030204" pitchFamily="34" charset="0"/>
                <a:cs typeface="Times New Roman" panose="02020603050405020304" pitchFamily="18" charset="0"/>
              </a:rPr>
              <a:t>FGA</a:t>
            </a:r>
            <a:r>
              <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000" dirty="0">
                <a:solidFill>
                  <a:schemeClr val="bg1">
                    <a:lumMod val="50000"/>
                  </a:schemeClr>
                </a:solidFill>
                <a:effectLst/>
                <a:latin typeface="Calibri" panose="020F0502020204030204" pitchFamily="34" charset="0"/>
                <a:ea typeface="Calibri" panose="020F0502020204030204" pitchFamily="34" charset="0"/>
              </a:rPr>
              <a:t>Functional gait assessment </a:t>
            </a:r>
            <a:endPar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FGA-M, -MDTC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–with motor, -with motor dual task</a:t>
            </a: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FGA-N, -NDTC  </a:t>
            </a:r>
            <a:r>
              <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-numeracy task, -numeracy dual task</a:t>
            </a:r>
          </a:p>
          <a:p>
            <a:pPr marL="0" indent="0">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FGA-L, -LDTC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-literacy task, -literacy dual task</a:t>
            </a: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DM </a:t>
            </a:r>
            <a:r>
              <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Directional movement, measures both strength and direction of a movement</a:t>
            </a:r>
          </a:p>
          <a:p>
            <a:pPr marL="0" indent="0">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PAL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Physical Activity Level</a:t>
            </a:r>
          </a:p>
          <a:p>
            <a:pPr marL="0" indent="0">
              <a:buNone/>
            </a:pPr>
            <a:r>
              <a:rPr lang="en-GB" dirty="0" err="1">
                <a:latin typeface="Calibri" panose="020F0502020204030204" pitchFamily="34" charset="0"/>
                <a:ea typeface="Calibri" panose="020F0502020204030204" pitchFamily="34" charset="0"/>
                <a:cs typeface="Times New Roman" panose="02020603050405020304" pitchFamily="18" charset="0"/>
              </a:rPr>
              <a:t>RTIsimple</a:t>
            </a:r>
            <a:r>
              <a:rPr lang="en-GB" dirty="0">
                <a:latin typeface="Calibri" panose="020F0502020204030204" pitchFamily="34" charset="0"/>
                <a:ea typeface="Calibri" panose="020F0502020204030204" pitchFamily="34" charset="0"/>
                <a:cs typeface="Times New Roman" panose="02020603050405020304" pitchFamily="18" charset="0"/>
              </a:rPr>
              <a:t>  </a:t>
            </a:r>
            <a:r>
              <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Runtime </a:t>
            </a:r>
            <a:r>
              <a:rPr lang="en-GB"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infrastracture</a:t>
            </a:r>
            <a:endPar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000" dirty="0" err="1">
                <a:effectLst/>
                <a:latin typeface="Calibri" panose="020F0502020204030204" pitchFamily="34" charset="0"/>
                <a:ea typeface="Calibri" panose="020F0502020204030204" pitchFamily="34" charset="0"/>
                <a:cs typeface="Times New Roman" panose="02020603050405020304" pitchFamily="18" charset="0"/>
              </a:rPr>
              <a:t>RVPmed</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Systolic pressure ratio of Right </a:t>
            </a:r>
            <a:r>
              <a:rPr lang="en-GB" sz="2000" dirty="0" err="1">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venticular</a:t>
            </a:r>
            <a:endPar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BMI</a:t>
            </a: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VSS-A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Vertigo Symptom Scale – anxiety subscale </a:t>
            </a:r>
            <a:endPar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2000" dirty="0">
                <a:effectLst/>
                <a:latin typeface="Calibri" panose="020F0502020204030204" pitchFamily="34" charset="0"/>
                <a:ea typeface="Calibri" panose="020F0502020204030204" pitchFamily="34" charset="0"/>
                <a:cs typeface="Times New Roman" panose="02020603050405020304" pitchFamily="18" charset="0"/>
              </a:rPr>
              <a:t>RFGA</a:t>
            </a: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RFGA-M, -MDTC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–with motor, -with motor dual task</a:t>
            </a:r>
            <a:endPar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RFGA-N, -NDTC </a:t>
            </a:r>
            <a:r>
              <a:rPr lang="en-GB"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-numeracy task, -numeracy dual task</a:t>
            </a:r>
          </a:p>
          <a:p>
            <a:pPr marL="0" indent="0">
              <a:buNone/>
            </a:pPr>
            <a:r>
              <a:rPr lang="en-GB" dirty="0">
                <a:latin typeface="Calibri" panose="020F0502020204030204" pitchFamily="34" charset="0"/>
                <a:ea typeface="Calibri" panose="020F0502020204030204" pitchFamily="34" charset="0"/>
                <a:cs typeface="Times New Roman" panose="02020603050405020304" pitchFamily="18" charset="0"/>
              </a:rPr>
              <a:t>RFGA -L, -LDTC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-literacy task, -literacy dual task </a:t>
            </a:r>
            <a:endParaRPr lang="el-GR" dirty="0">
              <a:solidFill>
                <a:schemeClr val="bg1">
                  <a:lumMod val="50000"/>
                </a:schemeClr>
              </a:solidFill>
            </a:endParaRPr>
          </a:p>
        </p:txBody>
      </p:sp>
      <p:sp>
        <p:nvSpPr>
          <p:cNvPr id="4" name="Τίτλος 1">
            <a:extLst>
              <a:ext uri="{FF2B5EF4-FFF2-40B4-BE49-F238E27FC236}">
                <a16:creationId xmlns:a16="http://schemas.microsoft.com/office/drawing/2014/main" id="{F5440C38-54E4-C678-9824-E05734CD70DF}"/>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UCL-Datahealthyvest2017ALLdualtask</a:t>
            </a:r>
            <a:br>
              <a:rPr lang="en-US" dirty="0"/>
            </a:br>
            <a:endParaRPr lang="el-GR" dirty="0"/>
          </a:p>
        </p:txBody>
      </p:sp>
    </p:spTree>
    <p:extLst>
      <p:ext uri="{BB962C8B-B14F-4D97-AF65-F5344CB8AC3E}">
        <p14:creationId xmlns:p14="http://schemas.microsoft.com/office/powerpoint/2010/main" val="463309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EDF283C-0D99-2F07-3386-4F1A009C4E32}"/>
              </a:ext>
            </a:extLst>
          </p:cNvPr>
          <p:cNvSpPr>
            <a:spLocks noGrp="1"/>
          </p:cNvSpPr>
          <p:nvPr>
            <p:ph idx="1"/>
          </p:nvPr>
        </p:nvSpPr>
        <p:spPr>
          <a:xfrm>
            <a:off x="1040235" y="1357311"/>
            <a:ext cx="10111530" cy="2797090"/>
          </a:xfrm>
        </p:spPr>
        <p:txBody>
          <a:bodyPr>
            <a:normAutofit/>
          </a:bodyPr>
          <a:lstStyle/>
          <a:p>
            <a:pPr marL="0" indent="0">
              <a:buNone/>
            </a:pPr>
            <a:r>
              <a:rPr lang="en-US" dirty="0">
                <a:latin typeface="Calibri" panose="020F0502020204030204" pitchFamily="34" charset="0"/>
                <a:cs typeface="Calibri" panose="020F0502020204030204" pitchFamily="34" charset="0"/>
              </a:rPr>
              <a:t>The 4th UCL dataset corresponds to 153 subjects:</a:t>
            </a:r>
          </a:p>
          <a:p>
            <a:pPr marL="457200" indent="-457200">
              <a:buAutoNum type="arabicPeriod"/>
            </a:pPr>
            <a:r>
              <a:rPr lang="en-US" dirty="0">
                <a:latin typeface="Calibri" panose="020F0502020204030204" pitchFamily="34" charset="0"/>
                <a:cs typeface="Calibri" panose="020F0502020204030204" pitchFamily="34" charset="0"/>
              </a:rPr>
              <a:t>N=93. </a:t>
            </a:r>
            <a:r>
              <a:rPr lang="en-GB" dirty="0">
                <a:latin typeface="Calibri" panose="020F0502020204030204" pitchFamily="34" charset="0"/>
                <a:cs typeface="Calibri" panose="020F0502020204030204" pitchFamily="34" charset="0"/>
              </a:rPr>
              <a:t>G</a:t>
            </a:r>
            <a:r>
              <a:rPr lang="en-GB" dirty="0">
                <a:effectLst/>
                <a:latin typeface="Calibri" panose="020F0502020204030204" pitchFamily="34" charset="0"/>
                <a:ea typeface="Calibri" panose="020F0502020204030204" pitchFamily="34" charset="0"/>
                <a:cs typeface="Calibri" panose="020F0502020204030204" pitchFamily="34" charset="0"/>
              </a:rPr>
              <a:t>roup of patients with vestibular migraine (with or without traumatic brain injury). MA:48.7 years, 63F – 30M.</a:t>
            </a:r>
          </a:p>
          <a:p>
            <a:pPr marL="457200" indent="-457200">
              <a:buAutoNum type="arabicPeriod"/>
            </a:pPr>
            <a:endParaRPr lang="en-GB"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r>
              <a:rPr lang="en-GB" dirty="0">
                <a:latin typeface="Calibri" panose="020F0502020204030204" pitchFamily="34" charset="0"/>
                <a:cs typeface="Calibri" panose="020F0502020204030204" pitchFamily="34" charset="0"/>
              </a:rPr>
              <a:t>N=60. Group of patients with TBI (Traumatic brain injury). MA:46 years, 30F – 30M.</a:t>
            </a:r>
          </a:p>
          <a:p>
            <a:pPr marL="457200" indent="-457200">
              <a:buAutoNum type="arabicPeriod"/>
            </a:pPr>
            <a:endParaRPr lang="en-GB" dirty="0">
              <a:latin typeface="Calibri" panose="020F0502020204030204" pitchFamily="34" charset="0"/>
              <a:cs typeface="Calibri" panose="020F0502020204030204" pitchFamily="34" charset="0"/>
            </a:endParaRPr>
          </a:p>
        </p:txBody>
      </p:sp>
      <p:sp>
        <p:nvSpPr>
          <p:cNvPr id="4" name="Τίτλος 1">
            <a:extLst>
              <a:ext uri="{FF2B5EF4-FFF2-40B4-BE49-F238E27FC236}">
                <a16:creationId xmlns:a16="http://schemas.microsoft.com/office/drawing/2014/main" id="{D9342D90-606B-3563-03E3-2E9123BEC761}"/>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UCL-Dataset VM paper</a:t>
            </a:r>
            <a:br>
              <a:rPr lang="en-US" dirty="0"/>
            </a:br>
            <a:endParaRPr lang="el-GR" dirty="0"/>
          </a:p>
        </p:txBody>
      </p:sp>
      <p:sp>
        <p:nvSpPr>
          <p:cNvPr id="2" name="Οβάλ 1">
            <a:extLst>
              <a:ext uri="{FF2B5EF4-FFF2-40B4-BE49-F238E27FC236}">
                <a16:creationId xmlns:a16="http://schemas.microsoft.com/office/drawing/2014/main" id="{F01342F9-ADBB-9260-E790-9C7516BC3471}"/>
              </a:ext>
            </a:extLst>
          </p:cNvPr>
          <p:cNvSpPr/>
          <p:nvPr/>
        </p:nvSpPr>
        <p:spPr>
          <a:xfrm>
            <a:off x="114898" y="1357311"/>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882CA62B-7ECC-9421-43FE-7A48641C45EF}"/>
              </a:ext>
            </a:extLst>
          </p:cNvPr>
          <p:cNvSpPr txBox="1"/>
          <p:nvPr/>
        </p:nvSpPr>
        <p:spPr>
          <a:xfrm>
            <a:off x="49880" y="1358023"/>
            <a:ext cx="55969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4</a:t>
            </a:r>
            <a:r>
              <a:rPr lang="en-US" baseline="30000" dirty="0">
                <a:latin typeface="Calibri" panose="020F0502020204030204" pitchFamily="34" charset="0"/>
                <a:cs typeface="Calibri" panose="020F0502020204030204" pitchFamily="34" charset="0"/>
              </a:rPr>
              <a:t>th</a:t>
            </a:r>
            <a:r>
              <a:rPr lang="en-US" dirty="0"/>
              <a:t> </a:t>
            </a:r>
            <a:endParaRPr lang="el-GR" dirty="0"/>
          </a:p>
        </p:txBody>
      </p:sp>
    </p:spTree>
    <p:extLst>
      <p:ext uri="{BB962C8B-B14F-4D97-AF65-F5344CB8AC3E}">
        <p14:creationId xmlns:p14="http://schemas.microsoft.com/office/powerpoint/2010/main" val="3092205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EDF283C-0D99-2F07-3386-4F1A009C4E32}"/>
              </a:ext>
            </a:extLst>
          </p:cNvPr>
          <p:cNvSpPr>
            <a:spLocks noGrp="1"/>
          </p:cNvSpPr>
          <p:nvPr>
            <p:ph idx="1"/>
          </p:nvPr>
        </p:nvSpPr>
        <p:spPr>
          <a:xfrm>
            <a:off x="1213309" y="1640711"/>
            <a:ext cx="10111530" cy="2797090"/>
          </a:xfrm>
        </p:spPr>
        <p:txBody>
          <a:bodyPr>
            <a:normAutofit lnSpcReduction="10000"/>
          </a:bodyPr>
          <a:lstStyle/>
          <a:p>
            <a:pPr marL="0" indent="0">
              <a:buNone/>
            </a:pPr>
            <a:r>
              <a:rPr lang="en-US" dirty="0">
                <a:latin typeface="Calibri" panose="020F0502020204030204" pitchFamily="34" charset="0"/>
                <a:cs typeface="Calibri" panose="020F0502020204030204" pitchFamily="34" charset="0"/>
              </a:rPr>
              <a:t>The data will be:</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Demographics and Clinical Information (age, gender, diagnosis, clinical signs)</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Scales: Dizziness Handicap Inventory (DHI), Visual Analog Scale (VAS), Functional Gait Assessment (FGA) (In 2 time-points: pre and post physiotherapy).</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Questionnaires: Sexual function-Vaginal changes Questionnaire (SVQ) (In 2 time-points: pre and post physiotherapy).</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Tests: Modified Clinical Test of Sensory Interaction in Balance (mCTSIB), Dynamic Visual Activity (DVA) (In 2 time-points: pre and post physiotherapy).</a:t>
            </a:r>
          </a:p>
          <a:p>
            <a:pPr marL="457200" indent="-457200">
              <a:buAutoNum type="arabicPeriod"/>
            </a:pPr>
            <a:endParaRPr lang="en-GB" dirty="0">
              <a:latin typeface="Calibri" panose="020F0502020204030204" pitchFamily="34" charset="0"/>
              <a:cs typeface="Calibri" panose="020F0502020204030204" pitchFamily="34" charset="0"/>
            </a:endParaRPr>
          </a:p>
        </p:txBody>
      </p:sp>
      <p:sp>
        <p:nvSpPr>
          <p:cNvPr id="4" name="Τίτλος 1">
            <a:extLst>
              <a:ext uri="{FF2B5EF4-FFF2-40B4-BE49-F238E27FC236}">
                <a16:creationId xmlns:a16="http://schemas.microsoft.com/office/drawing/2014/main" id="{D9342D90-606B-3563-03E3-2E9123BEC761}"/>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UCL-Dataset VM paper</a:t>
            </a:r>
            <a:br>
              <a:rPr lang="en-US" dirty="0"/>
            </a:br>
            <a:endParaRPr lang="el-GR" dirty="0"/>
          </a:p>
        </p:txBody>
      </p:sp>
    </p:spTree>
    <p:extLst>
      <p:ext uri="{BB962C8B-B14F-4D97-AF65-F5344CB8AC3E}">
        <p14:creationId xmlns:p14="http://schemas.microsoft.com/office/powerpoint/2010/main" val="265690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28A258A-355F-F706-C95E-EC74A7547796}"/>
              </a:ext>
            </a:extLst>
          </p:cNvPr>
          <p:cNvSpPr>
            <a:spLocks noGrp="1"/>
          </p:cNvSpPr>
          <p:nvPr>
            <p:ph idx="1"/>
          </p:nvPr>
        </p:nvSpPr>
        <p:spPr>
          <a:xfrm>
            <a:off x="939566" y="973123"/>
            <a:ext cx="11065079" cy="5637402"/>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1</a:t>
            </a:r>
            <a:r>
              <a:rPr lang="en-US" sz="2100" dirty="0">
                <a:latin typeface="Calibri" panose="020F0502020204030204" pitchFamily="34" charset="0"/>
                <a:cs typeface="Calibri" panose="020F0502020204030204" pitchFamily="34" charset="0"/>
              </a:rPr>
              <a:t>    Number of attributes(28):</a:t>
            </a:r>
          </a:p>
          <a:p>
            <a:pPr marL="0" indent="0">
              <a:buNone/>
            </a:pPr>
            <a:r>
              <a:rPr lang="en-US" sz="2100" dirty="0">
                <a:latin typeface="Calibri" panose="020F0502020204030204" pitchFamily="34" charset="0"/>
                <a:cs typeface="Calibri" panose="020F0502020204030204" pitchFamily="34" charset="0"/>
              </a:rPr>
              <a:t>Sex </a:t>
            </a:r>
            <a:r>
              <a:rPr lang="en-US" sz="2100" dirty="0">
                <a:solidFill>
                  <a:schemeClr val="bg1">
                    <a:lumMod val="50000"/>
                  </a:schemeClr>
                </a:solidFill>
                <a:latin typeface="Calibri" panose="020F0502020204030204" pitchFamily="34" charset="0"/>
                <a:cs typeface="Calibri" panose="020F0502020204030204" pitchFamily="34" charset="0"/>
              </a:rPr>
              <a:t>[F/M]</a:t>
            </a:r>
          </a:p>
          <a:p>
            <a:pPr marL="0" indent="0">
              <a:buNone/>
            </a:pPr>
            <a:r>
              <a:rPr lang="en-US" sz="2100" dirty="0">
                <a:latin typeface="Calibri" panose="020F0502020204030204" pitchFamily="34" charset="0"/>
                <a:cs typeface="Calibri" panose="020F0502020204030204" pitchFamily="34" charset="0"/>
              </a:rPr>
              <a:t>Age </a:t>
            </a:r>
            <a:r>
              <a:rPr lang="en-US" sz="2100" dirty="0">
                <a:solidFill>
                  <a:schemeClr val="bg1">
                    <a:lumMod val="50000"/>
                  </a:schemeClr>
                </a:solidFill>
                <a:latin typeface="Calibri" panose="020F0502020204030204" pitchFamily="34" charset="0"/>
                <a:cs typeface="Calibri" panose="020F0502020204030204" pitchFamily="34" charset="0"/>
              </a:rPr>
              <a:t>[years]</a:t>
            </a:r>
          </a:p>
          <a:p>
            <a:pPr marL="0" indent="0">
              <a:buNone/>
            </a:pPr>
            <a:r>
              <a:rPr lang="en-US" sz="2100" dirty="0">
                <a:solidFill>
                  <a:schemeClr val="tx1"/>
                </a:solidFill>
                <a:latin typeface="Calibri" panose="020F0502020204030204" pitchFamily="34" charset="0"/>
                <a:cs typeface="Calibri" panose="020F0502020204030204" pitchFamily="34" charset="0"/>
              </a:rPr>
              <a:t>TBI</a:t>
            </a:r>
            <a:r>
              <a:rPr lang="en-US" sz="2100" dirty="0">
                <a:solidFill>
                  <a:schemeClr val="bg1">
                    <a:lumMod val="50000"/>
                  </a:schemeClr>
                </a:solidFill>
                <a:latin typeface="Calibri" panose="020F0502020204030204" pitchFamily="34" charset="0"/>
                <a:cs typeface="Calibri" panose="020F0502020204030204" pitchFamily="34" charset="0"/>
              </a:rPr>
              <a:t> [1=Yes/0=No]</a:t>
            </a:r>
          </a:p>
          <a:p>
            <a:pPr marL="0" indent="0">
              <a:buNone/>
            </a:pPr>
            <a:r>
              <a:rPr lang="en-US" sz="2100" dirty="0">
                <a:solidFill>
                  <a:schemeClr val="tx1"/>
                </a:solidFill>
                <a:latin typeface="Calibri" panose="020F0502020204030204" pitchFamily="34" charset="0"/>
                <a:cs typeface="Calibri" panose="020F0502020204030204" pitchFamily="34" charset="0"/>
              </a:rPr>
              <a:t>DHI -Pre, -Post, -Change  </a:t>
            </a:r>
            <a:r>
              <a:rPr lang="en-US" sz="2100" dirty="0">
                <a:solidFill>
                  <a:schemeClr val="bg1">
                    <a:lumMod val="50000"/>
                  </a:schemeClr>
                </a:solidFill>
                <a:latin typeface="Calibri" panose="020F0502020204030204" pitchFamily="34" charset="0"/>
                <a:cs typeface="Calibri" panose="020F0502020204030204" pitchFamily="34" charset="0"/>
              </a:rPr>
              <a:t>Dizziness Handicap Inventory –Pre, -Post physiotherapy</a:t>
            </a:r>
          </a:p>
          <a:p>
            <a:pPr marL="0" indent="0">
              <a:buNone/>
            </a:pPr>
            <a:r>
              <a:rPr lang="en-US" sz="2100" dirty="0" err="1">
                <a:solidFill>
                  <a:schemeClr val="tx1"/>
                </a:solidFill>
                <a:latin typeface="Calibri" panose="020F0502020204030204" pitchFamily="34" charset="0"/>
                <a:cs typeface="Calibri" panose="020F0502020204030204" pitchFamily="34" charset="0"/>
              </a:rPr>
              <a:t>VAS_Sev</a:t>
            </a:r>
            <a:r>
              <a:rPr lang="en-US" sz="2100" dirty="0">
                <a:solidFill>
                  <a:schemeClr val="tx1"/>
                </a:solidFill>
                <a:latin typeface="Calibri" panose="020F0502020204030204" pitchFamily="34" charset="0"/>
                <a:cs typeface="Calibri" panose="020F0502020204030204" pitchFamily="34" charset="0"/>
              </a:rPr>
              <a:t> -Pre, -Post, -Change </a:t>
            </a:r>
            <a:r>
              <a:rPr lang="en-US" sz="2100" dirty="0">
                <a:solidFill>
                  <a:schemeClr val="bg1">
                    <a:lumMod val="50000"/>
                  </a:schemeClr>
                </a:solidFill>
                <a:latin typeface="Calibri" panose="020F0502020204030204" pitchFamily="34" charset="0"/>
                <a:cs typeface="Calibri" panose="020F0502020204030204" pitchFamily="34" charset="0"/>
              </a:rPr>
              <a:t>Visual Analog Scale for severity –Pre, -Post physiotherapy</a:t>
            </a:r>
            <a:endParaRPr lang="en-US" sz="2100" dirty="0">
              <a:solidFill>
                <a:schemeClr val="tx1"/>
              </a:solidFill>
              <a:latin typeface="Calibri" panose="020F0502020204030204" pitchFamily="34" charset="0"/>
              <a:cs typeface="Calibri" panose="020F0502020204030204" pitchFamily="34" charset="0"/>
            </a:endParaRPr>
          </a:p>
          <a:p>
            <a:pPr marL="0" indent="0">
              <a:buNone/>
            </a:pPr>
            <a:r>
              <a:rPr lang="en-US" sz="2100" dirty="0">
                <a:solidFill>
                  <a:schemeClr val="tx1"/>
                </a:solidFill>
                <a:latin typeface="Calibri" panose="020F0502020204030204" pitchFamily="34" charset="0"/>
                <a:cs typeface="Calibri" panose="020F0502020204030204" pitchFamily="34" charset="0"/>
              </a:rPr>
              <a:t>VAS_IMP-Pre, -Post, -Change </a:t>
            </a:r>
            <a:r>
              <a:rPr lang="en-US" sz="2100" dirty="0">
                <a:solidFill>
                  <a:schemeClr val="bg1">
                    <a:lumMod val="50000"/>
                  </a:schemeClr>
                </a:solidFill>
                <a:latin typeface="Calibri" panose="020F0502020204030204" pitchFamily="34" charset="0"/>
                <a:cs typeface="Calibri" panose="020F0502020204030204" pitchFamily="34" charset="0"/>
              </a:rPr>
              <a:t>Visual Analog Scale for impact –Pre, -Post physiotherapy</a:t>
            </a:r>
          </a:p>
          <a:p>
            <a:pPr marL="0" indent="0">
              <a:buNone/>
            </a:pPr>
            <a:r>
              <a:rPr lang="en-US" sz="2100" dirty="0">
                <a:latin typeface="Calibri" panose="020F0502020204030204" pitchFamily="34" charset="0"/>
                <a:cs typeface="Calibri" panose="020F0502020204030204" pitchFamily="34" charset="0"/>
              </a:rPr>
              <a:t>FGA</a:t>
            </a:r>
            <a:r>
              <a:rPr lang="en-US" sz="2100" dirty="0">
                <a:solidFill>
                  <a:schemeClr val="tx1"/>
                </a:solidFill>
                <a:latin typeface="Calibri" panose="020F0502020204030204" pitchFamily="34" charset="0"/>
                <a:cs typeface="Calibri" panose="020F0502020204030204" pitchFamily="34" charset="0"/>
              </a:rPr>
              <a:t> -Pre, -Post, -Change</a:t>
            </a:r>
            <a:r>
              <a:rPr lang="en-US" sz="2100" dirty="0">
                <a:latin typeface="Calibri" panose="020F0502020204030204" pitchFamily="34" charset="0"/>
                <a:cs typeface="Calibri" panose="020F0502020204030204" pitchFamily="34" charset="0"/>
              </a:rPr>
              <a:t> </a:t>
            </a:r>
            <a:r>
              <a:rPr lang="en-GB" sz="2100" dirty="0">
                <a:solidFill>
                  <a:schemeClr val="bg1">
                    <a:lumMod val="50000"/>
                  </a:schemeClr>
                </a:solidFill>
                <a:effectLst/>
                <a:latin typeface="Calibri" panose="020F0502020204030204" pitchFamily="34" charset="0"/>
                <a:ea typeface="Calibri" panose="020F0502020204030204" pitchFamily="34" charset="0"/>
              </a:rPr>
              <a:t>Functional gait assessment </a:t>
            </a:r>
            <a:r>
              <a:rPr lang="en-US" sz="2100" dirty="0">
                <a:solidFill>
                  <a:schemeClr val="bg1">
                    <a:lumMod val="50000"/>
                  </a:schemeClr>
                </a:solidFill>
                <a:latin typeface="Calibri" panose="020F0502020204030204" pitchFamily="34" charset="0"/>
                <a:cs typeface="Calibri" panose="020F0502020204030204" pitchFamily="34" charset="0"/>
              </a:rPr>
              <a:t>–Pre, -Post physiotherapy</a:t>
            </a:r>
            <a:endParaRPr lang="en-GB" sz="2100" dirty="0">
              <a:effectLst/>
              <a:latin typeface="Calibri" panose="020F0502020204030204" pitchFamily="34" charset="0"/>
              <a:ea typeface="Calibri" panose="020F0502020204030204" pitchFamily="34" charset="0"/>
            </a:endParaRPr>
          </a:p>
          <a:p>
            <a:pPr marL="0" indent="0">
              <a:buNone/>
            </a:pPr>
            <a:r>
              <a:rPr lang="en-US" sz="2100" dirty="0">
                <a:solidFill>
                  <a:schemeClr val="tx1"/>
                </a:solidFill>
                <a:latin typeface="Calibri" panose="020F0502020204030204" pitchFamily="34" charset="0"/>
                <a:cs typeface="Calibri" panose="020F0502020204030204" pitchFamily="34" charset="0"/>
              </a:rPr>
              <a:t>SVQ-Pre, -Post, -Change  </a:t>
            </a:r>
            <a:r>
              <a:rPr lang="en-US" sz="2100" dirty="0">
                <a:solidFill>
                  <a:schemeClr val="bg1">
                    <a:lumMod val="50000"/>
                  </a:schemeClr>
                </a:solidFill>
                <a:latin typeface="Calibri" panose="020F0502020204030204" pitchFamily="34" charset="0"/>
                <a:cs typeface="Calibri" panose="020F0502020204030204" pitchFamily="34" charset="0"/>
              </a:rPr>
              <a:t>Sexual function-Vaginal changes Questionnaire - Pre, -Post physiotherapy</a:t>
            </a:r>
            <a:endParaRPr lang="en-GB" sz="2100" dirty="0">
              <a:solidFill>
                <a:schemeClr val="tx1"/>
              </a:solidFill>
              <a:latin typeface="Calibri" panose="020F0502020204030204" pitchFamily="34" charset="0"/>
              <a:cs typeface="Calibri" panose="020F0502020204030204" pitchFamily="34" charset="0"/>
            </a:endParaRPr>
          </a:p>
          <a:p>
            <a:pPr marL="0" indent="0">
              <a:buNone/>
            </a:pPr>
            <a:r>
              <a:rPr lang="en-US" sz="2100" dirty="0" err="1">
                <a:solidFill>
                  <a:schemeClr val="tx1"/>
                </a:solidFill>
                <a:latin typeface="Calibri" panose="020F0502020204030204" pitchFamily="34" charset="0"/>
                <a:cs typeface="Calibri" panose="020F0502020204030204" pitchFamily="34" charset="0"/>
              </a:rPr>
              <a:t>mCTSIB</a:t>
            </a:r>
            <a:r>
              <a:rPr lang="en-US" sz="2100" dirty="0">
                <a:solidFill>
                  <a:schemeClr val="tx1"/>
                </a:solidFill>
                <a:latin typeface="Calibri" panose="020F0502020204030204" pitchFamily="34" charset="0"/>
                <a:cs typeface="Calibri" panose="020F0502020204030204" pitchFamily="34" charset="0"/>
              </a:rPr>
              <a:t> -Pre, -Post, -Change </a:t>
            </a:r>
            <a:r>
              <a:rPr lang="en-US" sz="2100" dirty="0">
                <a:solidFill>
                  <a:schemeClr val="bg1">
                    <a:lumMod val="50000"/>
                  </a:schemeClr>
                </a:solidFill>
                <a:latin typeface="Calibri" panose="020F0502020204030204" pitchFamily="34" charset="0"/>
                <a:cs typeface="Calibri" panose="020F0502020204030204" pitchFamily="34" charset="0"/>
              </a:rPr>
              <a:t>Modified Clinical Test of Sensory Interaction in Balance –Pre, -Post phys.</a:t>
            </a:r>
            <a:endParaRPr lang="en-GB" sz="2100" dirty="0">
              <a:solidFill>
                <a:schemeClr val="tx1"/>
              </a:solidFill>
              <a:latin typeface="Calibri" panose="020F0502020204030204" pitchFamily="34" charset="0"/>
              <a:cs typeface="Calibri" panose="020F0502020204030204" pitchFamily="34" charset="0"/>
            </a:endParaRPr>
          </a:p>
          <a:p>
            <a:pPr marL="0" indent="0">
              <a:buNone/>
            </a:pPr>
            <a:r>
              <a:rPr lang="en-US" sz="2100" dirty="0">
                <a:solidFill>
                  <a:schemeClr val="tx1"/>
                </a:solidFill>
                <a:latin typeface="Calibri" panose="020F0502020204030204" pitchFamily="34" charset="0"/>
                <a:cs typeface="Calibri" panose="020F0502020204030204" pitchFamily="34" charset="0"/>
              </a:rPr>
              <a:t>DVA -Pre, -Post, -Change </a:t>
            </a:r>
            <a:r>
              <a:rPr lang="en-US" sz="2100" dirty="0">
                <a:solidFill>
                  <a:schemeClr val="bg1">
                    <a:lumMod val="50000"/>
                  </a:schemeClr>
                </a:solidFill>
                <a:latin typeface="Calibri" panose="020F0502020204030204" pitchFamily="34" charset="0"/>
                <a:cs typeface="Calibri" panose="020F0502020204030204" pitchFamily="34" charset="0"/>
              </a:rPr>
              <a:t>Dynamic Visual Activity –Pre, -Post physiotherapy</a:t>
            </a:r>
          </a:p>
          <a:p>
            <a:pPr marL="0" indent="0">
              <a:buNone/>
            </a:pPr>
            <a:r>
              <a:rPr lang="en-US" sz="2100" dirty="0" err="1">
                <a:solidFill>
                  <a:schemeClr val="tx1"/>
                </a:solidFill>
                <a:latin typeface="Calibri" panose="020F0502020204030204" pitchFamily="34" charset="0"/>
                <a:cs typeface="Calibri" panose="020F0502020204030204" pitchFamily="34" charset="0"/>
              </a:rPr>
              <a:t>Physio_assessment</a:t>
            </a:r>
            <a:r>
              <a:rPr lang="en-US" sz="2100" dirty="0">
                <a:solidFill>
                  <a:schemeClr val="tx1"/>
                </a:solidFill>
                <a:latin typeface="Calibri" panose="020F0502020204030204" pitchFamily="34" charset="0"/>
                <a:cs typeface="Calibri" panose="020F0502020204030204" pitchFamily="34" charset="0"/>
              </a:rPr>
              <a:t> day </a:t>
            </a:r>
            <a:r>
              <a:rPr lang="en-US" sz="2100" dirty="0">
                <a:solidFill>
                  <a:schemeClr val="bg1">
                    <a:lumMod val="50000"/>
                  </a:schemeClr>
                </a:solidFill>
                <a:latin typeface="Calibri" panose="020F0502020204030204" pitchFamily="34" charset="0"/>
                <a:cs typeface="Calibri" panose="020F0502020204030204" pitchFamily="34" charset="0"/>
              </a:rPr>
              <a:t>[start date]</a:t>
            </a:r>
          </a:p>
          <a:p>
            <a:pPr marL="0" indent="0">
              <a:buNone/>
            </a:pPr>
            <a:r>
              <a:rPr lang="en-US" sz="2100" dirty="0" err="1">
                <a:solidFill>
                  <a:schemeClr val="tx1"/>
                </a:solidFill>
                <a:latin typeface="Calibri" panose="020F0502020204030204" pitchFamily="34" charset="0"/>
                <a:cs typeface="Calibri" panose="020F0502020204030204" pitchFamily="34" charset="0"/>
              </a:rPr>
              <a:t>Vpend</a:t>
            </a:r>
            <a:r>
              <a:rPr lang="en-US" sz="2100" dirty="0">
                <a:solidFill>
                  <a:schemeClr val="tx1"/>
                </a:solidFill>
                <a:latin typeface="Calibri" panose="020F0502020204030204" pitchFamily="34" charset="0"/>
                <a:cs typeface="Calibri" panose="020F0502020204030204" pitchFamily="34" charset="0"/>
              </a:rPr>
              <a:t> Discharge Date </a:t>
            </a:r>
            <a:r>
              <a:rPr lang="en-US" sz="2100" dirty="0">
                <a:solidFill>
                  <a:schemeClr val="bg1">
                    <a:lumMod val="50000"/>
                  </a:schemeClr>
                </a:solidFill>
                <a:latin typeface="Calibri" panose="020F0502020204030204" pitchFamily="34" charset="0"/>
                <a:cs typeface="Calibri" panose="020F0502020204030204" pitchFamily="34" charset="0"/>
              </a:rPr>
              <a:t>[final date]</a:t>
            </a:r>
          </a:p>
          <a:p>
            <a:pPr marL="0" indent="0">
              <a:buNone/>
            </a:pPr>
            <a:r>
              <a:rPr lang="en-US" sz="2100" dirty="0">
                <a:solidFill>
                  <a:schemeClr val="tx1"/>
                </a:solidFill>
                <a:latin typeface="Calibri" panose="020F0502020204030204" pitchFamily="34" charset="0"/>
                <a:cs typeface="Calibri" panose="020F0502020204030204" pitchFamily="34" charset="0"/>
              </a:rPr>
              <a:t>Days</a:t>
            </a:r>
            <a:r>
              <a:rPr lang="en-US" sz="2100" dirty="0">
                <a:solidFill>
                  <a:schemeClr val="bg1">
                    <a:lumMod val="50000"/>
                  </a:schemeClr>
                </a:solidFill>
                <a:latin typeface="Calibri" panose="020F0502020204030204" pitchFamily="34" charset="0"/>
                <a:cs typeface="Calibri" panose="020F0502020204030204" pitchFamily="34" charset="0"/>
              </a:rPr>
              <a:t> [number]</a:t>
            </a:r>
          </a:p>
          <a:p>
            <a:pPr marL="0" indent="0">
              <a:buNone/>
            </a:pPr>
            <a:r>
              <a:rPr lang="en-US" sz="2100" dirty="0">
                <a:solidFill>
                  <a:schemeClr val="tx1"/>
                </a:solidFill>
                <a:latin typeface="Calibri" panose="020F0502020204030204" pitchFamily="34" charset="0"/>
                <a:cs typeface="Calibri" panose="020F0502020204030204" pitchFamily="34" charset="0"/>
              </a:rPr>
              <a:t>Weeks</a:t>
            </a:r>
            <a:r>
              <a:rPr lang="en-US" sz="2100" dirty="0">
                <a:solidFill>
                  <a:schemeClr val="bg1">
                    <a:lumMod val="50000"/>
                  </a:schemeClr>
                </a:solidFill>
                <a:latin typeface="Calibri" panose="020F0502020204030204" pitchFamily="34" charset="0"/>
                <a:cs typeface="Calibri" panose="020F0502020204030204" pitchFamily="34" charset="0"/>
              </a:rPr>
              <a:t> [number]</a:t>
            </a:r>
          </a:p>
        </p:txBody>
      </p:sp>
      <p:sp>
        <p:nvSpPr>
          <p:cNvPr id="4" name="Τίτλος 1">
            <a:extLst>
              <a:ext uri="{FF2B5EF4-FFF2-40B4-BE49-F238E27FC236}">
                <a16:creationId xmlns:a16="http://schemas.microsoft.com/office/drawing/2014/main" id="{0AF14E0A-F26F-1A31-F636-9AE535767216}"/>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 VM - Attributes</a:t>
            </a:r>
            <a:br>
              <a:rPr lang="en-US" dirty="0"/>
            </a:br>
            <a:endParaRPr lang="el-GR" dirty="0"/>
          </a:p>
        </p:txBody>
      </p:sp>
      <p:sp>
        <p:nvSpPr>
          <p:cNvPr id="5" name="Οβάλ 4">
            <a:extLst>
              <a:ext uri="{FF2B5EF4-FFF2-40B4-BE49-F238E27FC236}">
                <a16:creationId xmlns:a16="http://schemas.microsoft.com/office/drawing/2014/main" id="{E3D48256-8985-D7EE-7803-CA72D9DDDFC2}"/>
              </a:ext>
            </a:extLst>
          </p:cNvPr>
          <p:cNvSpPr/>
          <p:nvPr/>
        </p:nvSpPr>
        <p:spPr>
          <a:xfrm>
            <a:off x="939566" y="973123"/>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979464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28A258A-355F-F706-C95E-EC74A7547796}"/>
              </a:ext>
            </a:extLst>
          </p:cNvPr>
          <p:cNvSpPr>
            <a:spLocks noGrp="1"/>
          </p:cNvSpPr>
          <p:nvPr>
            <p:ph idx="1"/>
          </p:nvPr>
        </p:nvSpPr>
        <p:spPr>
          <a:xfrm>
            <a:off x="939566" y="973123"/>
            <a:ext cx="11065079" cy="5637402"/>
          </a:xfrm>
        </p:spPr>
        <p:txBody>
          <a:bodyPr>
            <a:normAutofit/>
          </a:bodyPr>
          <a:lstStyle/>
          <a:p>
            <a:pPr marL="457200" indent="-457200">
              <a:buAutoNum type="arabicPlain" startAt="2"/>
            </a:pPr>
            <a:r>
              <a:rPr lang="en-US" sz="2100" dirty="0">
                <a:latin typeface="Calibri" panose="020F0502020204030204" pitchFamily="34" charset="0"/>
                <a:cs typeface="Calibri" panose="020F0502020204030204" pitchFamily="34" charset="0"/>
              </a:rPr>
              <a:t>Number of attributes&lt;20:</a:t>
            </a:r>
          </a:p>
          <a:p>
            <a:pPr marL="0" indent="0">
              <a:buNone/>
            </a:pPr>
            <a:r>
              <a:rPr lang="en-US" sz="1900" dirty="0">
                <a:latin typeface="Calibri" panose="020F0502020204030204" pitchFamily="34" charset="0"/>
                <a:cs typeface="Calibri" panose="020F0502020204030204" pitchFamily="34" charset="0"/>
              </a:rPr>
              <a:t>Sex </a:t>
            </a:r>
            <a:r>
              <a:rPr lang="en-US" sz="1900" dirty="0">
                <a:solidFill>
                  <a:schemeClr val="bg1">
                    <a:lumMod val="50000"/>
                  </a:schemeClr>
                </a:solidFill>
                <a:latin typeface="Calibri" panose="020F0502020204030204" pitchFamily="34" charset="0"/>
                <a:cs typeface="Calibri" panose="020F0502020204030204" pitchFamily="34" charset="0"/>
              </a:rPr>
              <a:t>[F/M]</a:t>
            </a:r>
          </a:p>
          <a:p>
            <a:pPr marL="0" indent="0">
              <a:buNone/>
            </a:pPr>
            <a:r>
              <a:rPr lang="en-US" sz="1900" dirty="0">
                <a:latin typeface="Calibri" panose="020F0502020204030204" pitchFamily="34" charset="0"/>
                <a:cs typeface="Calibri" panose="020F0502020204030204" pitchFamily="34" charset="0"/>
              </a:rPr>
              <a:t>Age </a:t>
            </a:r>
            <a:r>
              <a:rPr lang="en-US" sz="1900" dirty="0">
                <a:solidFill>
                  <a:schemeClr val="bg1">
                    <a:lumMod val="50000"/>
                  </a:schemeClr>
                </a:solidFill>
                <a:latin typeface="Calibri" panose="020F0502020204030204" pitchFamily="34" charset="0"/>
                <a:cs typeface="Calibri" panose="020F0502020204030204" pitchFamily="34" charset="0"/>
              </a:rPr>
              <a:t>[years]</a:t>
            </a:r>
          </a:p>
          <a:p>
            <a:pPr marL="0" indent="0">
              <a:buNone/>
            </a:pPr>
            <a:r>
              <a:rPr lang="en-US" sz="1900" dirty="0">
                <a:solidFill>
                  <a:schemeClr val="tx1"/>
                </a:solidFill>
                <a:latin typeface="Calibri" panose="020F0502020204030204" pitchFamily="34" charset="0"/>
                <a:cs typeface="Calibri" panose="020F0502020204030204" pitchFamily="34" charset="0"/>
              </a:rPr>
              <a:t>Migraine</a:t>
            </a:r>
            <a:r>
              <a:rPr lang="en-US" sz="1900" dirty="0">
                <a:solidFill>
                  <a:schemeClr val="bg1">
                    <a:lumMod val="50000"/>
                  </a:schemeClr>
                </a:solidFill>
                <a:latin typeface="Calibri" panose="020F0502020204030204" pitchFamily="34" charset="0"/>
                <a:cs typeface="Calibri" panose="020F0502020204030204" pitchFamily="34" charset="0"/>
              </a:rPr>
              <a:t> [1=Yes/0=No]</a:t>
            </a:r>
          </a:p>
          <a:p>
            <a:pPr marL="0" indent="0">
              <a:buNone/>
            </a:pPr>
            <a:r>
              <a:rPr lang="en-US" sz="1900" dirty="0">
                <a:solidFill>
                  <a:schemeClr val="tx1"/>
                </a:solidFill>
                <a:latin typeface="Calibri" panose="020F0502020204030204" pitchFamily="34" charset="0"/>
                <a:cs typeface="Calibri" panose="020F0502020204030204" pitchFamily="34" charset="0"/>
              </a:rPr>
              <a:t>DHI -Pre, -Post, -Change  </a:t>
            </a:r>
            <a:r>
              <a:rPr lang="en-US" sz="1900" dirty="0">
                <a:solidFill>
                  <a:schemeClr val="bg1">
                    <a:lumMod val="50000"/>
                  </a:schemeClr>
                </a:solidFill>
                <a:latin typeface="Calibri" panose="020F0502020204030204" pitchFamily="34" charset="0"/>
                <a:cs typeface="Calibri" panose="020F0502020204030204" pitchFamily="34" charset="0"/>
              </a:rPr>
              <a:t>Dizziness Handicap Inventory –Pre, -Post physiotherapy</a:t>
            </a:r>
          </a:p>
          <a:p>
            <a:pPr marL="0" indent="0">
              <a:buNone/>
            </a:pPr>
            <a:r>
              <a:rPr lang="en-US" sz="1900" dirty="0" err="1">
                <a:solidFill>
                  <a:schemeClr val="tx1"/>
                </a:solidFill>
                <a:latin typeface="Calibri" panose="020F0502020204030204" pitchFamily="34" charset="0"/>
                <a:cs typeface="Calibri" panose="020F0502020204030204" pitchFamily="34" charset="0"/>
              </a:rPr>
              <a:t>VAS_Sev</a:t>
            </a:r>
            <a:r>
              <a:rPr lang="en-US" sz="1900" dirty="0">
                <a:solidFill>
                  <a:schemeClr val="tx1"/>
                </a:solidFill>
                <a:latin typeface="Calibri" panose="020F0502020204030204" pitchFamily="34" charset="0"/>
                <a:cs typeface="Calibri" panose="020F0502020204030204" pitchFamily="34" charset="0"/>
              </a:rPr>
              <a:t> -Pre, -Post, -Change </a:t>
            </a:r>
            <a:r>
              <a:rPr lang="en-US" sz="1900" dirty="0">
                <a:solidFill>
                  <a:schemeClr val="bg1">
                    <a:lumMod val="50000"/>
                  </a:schemeClr>
                </a:solidFill>
                <a:latin typeface="Calibri" panose="020F0502020204030204" pitchFamily="34" charset="0"/>
                <a:cs typeface="Calibri" panose="020F0502020204030204" pitchFamily="34" charset="0"/>
              </a:rPr>
              <a:t>Visual Analog Scale for severity –Pre, -Post physiotherapy</a:t>
            </a:r>
            <a:endParaRPr lang="en-US" sz="1900" dirty="0">
              <a:solidFill>
                <a:schemeClr val="tx1"/>
              </a:solidFill>
              <a:latin typeface="Calibri" panose="020F0502020204030204" pitchFamily="34" charset="0"/>
              <a:cs typeface="Calibri" panose="020F0502020204030204" pitchFamily="34" charset="0"/>
            </a:endParaRPr>
          </a:p>
          <a:p>
            <a:pPr marL="0" indent="0">
              <a:buNone/>
            </a:pPr>
            <a:r>
              <a:rPr lang="en-US" sz="1900" dirty="0">
                <a:solidFill>
                  <a:schemeClr val="tx1"/>
                </a:solidFill>
                <a:latin typeface="Calibri" panose="020F0502020204030204" pitchFamily="34" charset="0"/>
                <a:cs typeface="Calibri" panose="020F0502020204030204" pitchFamily="34" charset="0"/>
              </a:rPr>
              <a:t>VAS_IMP-Pre, -Post, -Change </a:t>
            </a:r>
            <a:r>
              <a:rPr lang="en-US" sz="1900" dirty="0">
                <a:solidFill>
                  <a:schemeClr val="bg1">
                    <a:lumMod val="50000"/>
                  </a:schemeClr>
                </a:solidFill>
                <a:latin typeface="Calibri" panose="020F0502020204030204" pitchFamily="34" charset="0"/>
                <a:cs typeface="Calibri" panose="020F0502020204030204" pitchFamily="34" charset="0"/>
              </a:rPr>
              <a:t>Visual Analog Scale for impact –Pre, -Post physiotherapy</a:t>
            </a:r>
          </a:p>
          <a:p>
            <a:pPr marL="0" indent="0">
              <a:buNone/>
            </a:pPr>
            <a:r>
              <a:rPr lang="en-US" sz="1900" dirty="0">
                <a:latin typeface="Calibri" panose="020F0502020204030204" pitchFamily="34" charset="0"/>
                <a:cs typeface="Calibri" panose="020F0502020204030204" pitchFamily="34" charset="0"/>
              </a:rPr>
              <a:t>FGA</a:t>
            </a:r>
            <a:r>
              <a:rPr lang="en-US" sz="1900" dirty="0">
                <a:solidFill>
                  <a:schemeClr val="tx1"/>
                </a:solidFill>
                <a:latin typeface="Calibri" panose="020F0502020204030204" pitchFamily="34" charset="0"/>
                <a:cs typeface="Calibri" panose="020F0502020204030204" pitchFamily="34" charset="0"/>
              </a:rPr>
              <a:t> -Pre, -Post, -Change</a:t>
            </a:r>
            <a:r>
              <a:rPr lang="en-US" sz="1900" dirty="0">
                <a:latin typeface="Calibri" panose="020F0502020204030204" pitchFamily="34" charset="0"/>
                <a:cs typeface="Calibri" panose="020F0502020204030204" pitchFamily="34" charset="0"/>
              </a:rPr>
              <a:t> </a:t>
            </a:r>
            <a:r>
              <a:rPr lang="en-GB" sz="1900" dirty="0">
                <a:solidFill>
                  <a:schemeClr val="bg1">
                    <a:lumMod val="50000"/>
                  </a:schemeClr>
                </a:solidFill>
                <a:effectLst/>
                <a:latin typeface="Calibri" panose="020F0502020204030204" pitchFamily="34" charset="0"/>
                <a:ea typeface="Calibri" panose="020F0502020204030204" pitchFamily="34" charset="0"/>
              </a:rPr>
              <a:t>Functional gait assessment </a:t>
            </a:r>
            <a:r>
              <a:rPr lang="en-US" sz="1900" dirty="0">
                <a:solidFill>
                  <a:schemeClr val="bg1">
                    <a:lumMod val="50000"/>
                  </a:schemeClr>
                </a:solidFill>
                <a:latin typeface="Calibri" panose="020F0502020204030204" pitchFamily="34" charset="0"/>
                <a:cs typeface="Calibri" panose="020F0502020204030204" pitchFamily="34" charset="0"/>
              </a:rPr>
              <a:t>–Pre, -Post physiotherapy</a:t>
            </a:r>
            <a:endParaRPr lang="en-GB" sz="1900" dirty="0">
              <a:effectLst/>
              <a:latin typeface="Calibri" panose="020F0502020204030204" pitchFamily="34" charset="0"/>
              <a:ea typeface="Calibri" panose="020F0502020204030204" pitchFamily="34" charset="0"/>
            </a:endParaRPr>
          </a:p>
          <a:p>
            <a:pPr marL="0" indent="0">
              <a:buNone/>
            </a:pPr>
            <a:r>
              <a:rPr lang="en-US" sz="1900" dirty="0" err="1">
                <a:solidFill>
                  <a:schemeClr val="tx1"/>
                </a:solidFill>
                <a:latin typeface="Calibri" panose="020F0502020204030204" pitchFamily="34" charset="0"/>
                <a:cs typeface="Calibri" panose="020F0502020204030204" pitchFamily="34" charset="0"/>
              </a:rPr>
              <a:t>Physio_assessment</a:t>
            </a:r>
            <a:r>
              <a:rPr lang="en-US" sz="1900" dirty="0">
                <a:solidFill>
                  <a:schemeClr val="tx1"/>
                </a:solidFill>
                <a:latin typeface="Calibri" panose="020F0502020204030204" pitchFamily="34" charset="0"/>
                <a:cs typeface="Calibri" panose="020F0502020204030204" pitchFamily="34" charset="0"/>
              </a:rPr>
              <a:t> day </a:t>
            </a:r>
            <a:r>
              <a:rPr lang="en-US" sz="1900" dirty="0">
                <a:solidFill>
                  <a:schemeClr val="bg1">
                    <a:lumMod val="50000"/>
                  </a:schemeClr>
                </a:solidFill>
                <a:latin typeface="Calibri" panose="020F0502020204030204" pitchFamily="34" charset="0"/>
                <a:cs typeface="Calibri" panose="020F0502020204030204" pitchFamily="34" charset="0"/>
              </a:rPr>
              <a:t>[start date]</a:t>
            </a:r>
          </a:p>
          <a:p>
            <a:pPr marL="0" indent="0">
              <a:buNone/>
            </a:pPr>
            <a:r>
              <a:rPr lang="en-US" sz="1900" dirty="0" err="1">
                <a:solidFill>
                  <a:schemeClr val="tx1"/>
                </a:solidFill>
                <a:latin typeface="Calibri" panose="020F0502020204030204" pitchFamily="34" charset="0"/>
                <a:cs typeface="Calibri" panose="020F0502020204030204" pitchFamily="34" charset="0"/>
              </a:rPr>
              <a:t>Vpend</a:t>
            </a:r>
            <a:r>
              <a:rPr lang="en-US" sz="1900" dirty="0">
                <a:solidFill>
                  <a:schemeClr val="tx1"/>
                </a:solidFill>
                <a:latin typeface="Calibri" panose="020F0502020204030204" pitchFamily="34" charset="0"/>
                <a:cs typeface="Calibri" panose="020F0502020204030204" pitchFamily="34" charset="0"/>
              </a:rPr>
              <a:t> Discharge Date </a:t>
            </a:r>
            <a:r>
              <a:rPr lang="en-US" sz="1900" dirty="0">
                <a:solidFill>
                  <a:schemeClr val="bg1">
                    <a:lumMod val="50000"/>
                  </a:schemeClr>
                </a:solidFill>
                <a:latin typeface="Calibri" panose="020F0502020204030204" pitchFamily="34" charset="0"/>
                <a:cs typeface="Calibri" panose="020F0502020204030204" pitchFamily="34" charset="0"/>
              </a:rPr>
              <a:t>[final date]</a:t>
            </a:r>
          </a:p>
          <a:p>
            <a:pPr marL="0" indent="0">
              <a:buNone/>
            </a:pPr>
            <a:r>
              <a:rPr lang="en-US" sz="1900" dirty="0">
                <a:solidFill>
                  <a:schemeClr val="tx1"/>
                </a:solidFill>
                <a:latin typeface="Calibri" panose="020F0502020204030204" pitchFamily="34" charset="0"/>
                <a:cs typeface="Calibri" panose="020F0502020204030204" pitchFamily="34" charset="0"/>
              </a:rPr>
              <a:t>Days</a:t>
            </a:r>
            <a:r>
              <a:rPr lang="en-US" sz="1900" dirty="0">
                <a:solidFill>
                  <a:schemeClr val="bg1">
                    <a:lumMod val="50000"/>
                  </a:schemeClr>
                </a:solidFill>
                <a:latin typeface="Calibri" panose="020F0502020204030204" pitchFamily="34" charset="0"/>
                <a:cs typeface="Calibri" panose="020F0502020204030204" pitchFamily="34" charset="0"/>
              </a:rPr>
              <a:t> [number]</a:t>
            </a:r>
          </a:p>
          <a:p>
            <a:pPr marL="0" indent="0">
              <a:buNone/>
            </a:pPr>
            <a:r>
              <a:rPr lang="en-US" sz="1900" dirty="0">
                <a:solidFill>
                  <a:schemeClr val="tx1"/>
                </a:solidFill>
                <a:latin typeface="Calibri" panose="020F0502020204030204" pitchFamily="34" charset="0"/>
                <a:cs typeface="Calibri" panose="020F0502020204030204" pitchFamily="34" charset="0"/>
              </a:rPr>
              <a:t>Weeks</a:t>
            </a:r>
            <a:r>
              <a:rPr lang="en-US" sz="1900" dirty="0">
                <a:solidFill>
                  <a:schemeClr val="bg1">
                    <a:lumMod val="50000"/>
                  </a:schemeClr>
                </a:solidFill>
                <a:latin typeface="Calibri" panose="020F0502020204030204" pitchFamily="34" charset="0"/>
                <a:cs typeface="Calibri" panose="020F0502020204030204" pitchFamily="34" charset="0"/>
              </a:rPr>
              <a:t> [number]</a:t>
            </a:r>
          </a:p>
        </p:txBody>
      </p:sp>
      <p:sp>
        <p:nvSpPr>
          <p:cNvPr id="4" name="Τίτλος 1">
            <a:extLst>
              <a:ext uri="{FF2B5EF4-FFF2-40B4-BE49-F238E27FC236}">
                <a16:creationId xmlns:a16="http://schemas.microsoft.com/office/drawing/2014/main" id="{0AF14E0A-F26F-1A31-F636-9AE535767216}"/>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 VM - Attributes</a:t>
            </a:r>
            <a:br>
              <a:rPr lang="en-US" dirty="0"/>
            </a:br>
            <a:endParaRPr lang="el-GR" dirty="0"/>
          </a:p>
        </p:txBody>
      </p:sp>
      <p:sp>
        <p:nvSpPr>
          <p:cNvPr id="5" name="Οβάλ 4">
            <a:extLst>
              <a:ext uri="{FF2B5EF4-FFF2-40B4-BE49-F238E27FC236}">
                <a16:creationId xmlns:a16="http://schemas.microsoft.com/office/drawing/2014/main" id="{E3D48256-8985-D7EE-7803-CA72D9DDDFC2}"/>
              </a:ext>
            </a:extLst>
          </p:cNvPr>
          <p:cNvSpPr/>
          <p:nvPr/>
        </p:nvSpPr>
        <p:spPr>
          <a:xfrm>
            <a:off x="939566" y="973123"/>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64977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66F231-87D3-4A9F-C077-97DCAC8E728D}"/>
              </a:ext>
            </a:extLst>
          </p:cNvPr>
          <p:cNvSpPr>
            <a:spLocks noGrp="1"/>
          </p:cNvSpPr>
          <p:nvPr>
            <p:ph type="title"/>
          </p:nvPr>
        </p:nvSpPr>
        <p:spPr>
          <a:xfrm>
            <a:off x="801148" y="-36330"/>
            <a:ext cx="9601200" cy="1000387"/>
          </a:xfrm>
        </p:spPr>
        <p:txBody>
          <a:bodyPr>
            <a:normAutofit/>
          </a:bodyPr>
          <a:lstStyle/>
          <a:p>
            <a:r>
              <a:rPr lang="en-US" sz="3600" dirty="0">
                <a:latin typeface="Calibri" panose="020F0502020204030204" pitchFamily="34" charset="0"/>
                <a:cs typeface="Calibri" panose="020F0502020204030204" pitchFamily="34" charset="0"/>
              </a:rPr>
              <a:t>Retrospective Data</a:t>
            </a:r>
            <a:endParaRPr lang="el-GR" sz="3600" dirty="0">
              <a:latin typeface="Calibri" panose="020F0502020204030204" pitchFamily="34" charset="0"/>
              <a:cs typeface="Calibri" panose="020F0502020204030204" pitchFamily="34" charset="0"/>
            </a:endParaRPr>
          </a:p>
        </p:txBody>
      </p:sp>
      <p:graphicFrame>
        <p:nvGraphicFramePr>
          <p:cNvPr id="4" name="Πίνακας 4">
            <a:extLst>
              <a:ext uri="{FF2B5EF4-FFF2-40B4-BE49-F238E27FC236}">
                <a16:creationId xmlns:a16="http://schemas.microsoft.com/office/drawing/2014/main" id="{9157C19A-E320-CE25-EBC9-2D561D74320C}"/>
              </a:ext>
            </a:extLst>
          </p:cNvPr>
          <p:cNvGraphicFramePr>
            <a:graphicFrameLocks noGrp="1"/>
          </p:cNvGraphicFramePr>
          <p:nvPr>
            <p:ph idx="1"/>
            <p:extLst>
              <p:ext uri="{D42A27DB-BD31-4B8C-83A1-F6EECF244321}">
                <p14:modId xmlns:p14="http://schemas.microsoft.com/office/powerpoint/2010/main" val="966481156"/>
              </p:ext>
            </p:extLst>
          </p:nvPr>
        </p:nvGraphicFramePr>
        <p:xfrm>
          <a:off x="801148" y="696736"/>
          <a:ext cx="11258027" cy="5057140"/>
        </p:xfrm>
        <a:graphic>
          <a:graphicData uri="http://schemas.openxmlformats.org/drawingml/2006/table">
            <a:tbl>
              <a:tblPr firstRow="1" bandRow="1">
                <a:tableStyleId>{7DF18680-E054-41AD-8BC1-D1AEF772440D}</a:tableStyleId>
              </a:tblPr>
              <a:tblGrid>
                <a:gridCol w="2381836">
                  <a:extLst>
                    <a:ext uri="{9D8B030D-6E8A-4147-A177-3AD203B41FA5}">
                      <a16:colId xmlns:a16="http://schemas.microsoft.com/office/drawing/2014/main" val="3669365429"/>
                    </a:ext>
                  </a:extLst>
                </a:gridCol>
                <a:gridCol w="3058687">
                  <a:extLst>
                    <a:ext uri="{9D8B030D-6E8A-4147-A177-3AD203B41FA5}">
                      <a16:colId xmlns:a16="http://schemas.microsoft.com/office/drawing/2014/main" val="747890684"/>
                    </a:ext>
                  </a:extLst>
                </a:gridCol>
                <a:gridCol w="5817504">
                  <a:extLst>
                    <a:ext uri="{9D8B030D-6E8A-4147-A177-3AD203B41FA5}">
                      <a16:colId xmlns:a16="http://schemas.microsoft.com/office/drawing/2014/main" val="443092531"/>
                    </a:ext>
                  </a:extLst>
                </a:gridCol>
              </a:tblGrid>
              <a:tr h="370840">
                <a:tc>
                  <a:txBody>
                    <a:bodyPr/>
                    <a:lstStyle/>
                    <a:p>
                      <a:pPr algn="ctr"/>
                      <a:r>
                        <a:rPr lang="en-US" dirty="0">
                          <a:latin typeface="Calibri" panose="020F0502020204030204" pitchFamily="34" charset="0"/>
                          <a:cs typeface="Calibri" panose="020F0502020204030204" pitchFamily="34" charset="0"/>
                        </a:rPr>
                        <a:t>Source of data</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Subjects</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Measurements</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58770597"/>
                  </a:ext>
                </a:extLst>
              </a:tr>
              <a:tr h="370840">
                <a:tc>
                  <a:txBody>
                    <a:bodyPr/>
                    <a:lstStyle/>
                    <a:p>
                      <a:pPr algn="ctr">
                        <a:spcBef>
                          <a:spcPts val="600"/>
                        </a:spcBef>
                        <a:spcAft>
                          <a:spcPts val="30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HOLOBALANCE (Previous Project)</a:t>
                      </a:r>
                      <a:endParaRPr lang="el-GR"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Bef>
                          <a:spcPts val="600"/>
                        </a:spcBef>
                        <a:spcAft>
                          <a:spcPts val="30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160</a:t>
                      </a:r>
                      <a:endParaRPr lang="el-GR"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r>
                        <a:rPr lang="fr-FR" dirty="0">
                          <a:latin typeface="Calibri" panose="020F0502020204030204" pitchFamily="34" charset="0"/>
                          <a:cs typeface="Calibri" panose="020F0502020204030204" pitchFamily="34" charset="0"/>
                        </a:rPr>
                        <a:t>Demographics, clinical evaluations, questionnaires, raw data. </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4080"/>
                  </a:ext>
                </a:extLst>
              </a:tr>
              <a:tr h="370840">
                <a:tc>
                  <a:txBody>
                    <a:bodyPr/>
                    <a:lstStyle/>
                    <a:p>
                      <a:pPr algn="ctr"/>
                      <a:r>
                        <a:rPr lang="en-US" dirty="0">
                          <a:latin typeface="Calibri" panose="020F0502020204030204" pitchFamily="34" charset="0"/>
                          <a:cs typeface="Calibri" panose="020F0502020204030204" pitchFamily="34" charset="0"/>
                        </a:rPr>
                        <a:t>NKUA</a:t>
                      </a:r>
                    </a:p>
                    <a:p>
                      <a:pPr algn="ctr"/>
                      <a:r>
                        <a:rPr lang="en-US" dirty="0">
                          <a:latin typeface="Calibri" panose="020F0502020204030204" pitchFamily="34" charset="0"/>
                          <a:cs typeface="Calibri" panose="020F0502020204030204" pitchFamily="34" charset="0"/>
                        </a:rPr>
                        <a:t>(Greece)</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250 </a:t>
                      </a:r>
                    </a:p>
                    <a:p>
                      <a:pPr algn="ctr"/>
                      <a:r>
                        <a:rPr lang="en-US" dirty="0">
                          <a:latin typeface="Calibri" panose="020F0502020204030204" pitchFamily="34" charset="0"/>
                          <a:cs typeface="Calibri" panose="020F0502020204030204" pitchFamily="34" charset="0"/>
                        </a:rPr>
                        <a:t>(V1-104 + V2-146)</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Demographics, symptoms, severity of symptoms, clinical signs, comorbidities, test for balance, falls.</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10352965"/>
                  </a:ext>
                </a:extLst>
              </a:tr>
              <a:tr h="370840">
                <a:tc>
                  <a:txBody>
                    <a:bodyPr/>
                    <a:lstStyle/>
                    <a:p>
                      <a:pPr algn="ctr"/>
                      <a:r>
                        <a:rPr lang="en-US" dirty="0">
                          <a:latin typeface="Calibri" panose="020F0502020204030204" pitchFamily="34" charset="0"/>
                          <a:cs typeface="Calibri" panose="020F0502020204030204" pitchFamily="34" charset="0"/>
                        </a:rPr>
                        <a:t>UKLFR*</a:t>
                      </a:r>
                    </a:p>
                    <a:p>
                      <a:pPr algn="ctr"/>
                      <a:r>
                        <a:rPr lang="en-US" dirty="0">
                          <a:latin typeface="Calibri" panose="020F0502020204030204" pitchFamily="34" charset="0"/>
                          <a:cs typeface="Calibri" panose="020F0502020204030204" pitchFamily="34" charset="0"/>
                        </a:rPr>
                        <a:t>(Germany)</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214</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Demographics, severity of symptoms, clinical signs, comorbidities, examine gait/ speed/ cadence.</a:t>
                      </a:r>
                    </a:p>
                  </a:txBody>
                  <a:tcPr/>
                </a:tc>
                <a:extLst>
                  <a:ext uri="{0D108BD9-81ED-4DB2-BD59-A6C34878D82A}">
                    <a16:rowId xmlns:a16="http://schemas.microsoft.com/office/drawing/2014/main" val="3377160552"/>
                  </a:ext>
                </a:extLst>
              </a:tr>
              <a:tr h="370840">
                <a:tc>
                  <a:txBody>
                    <a:bodyPr/>
                    <a:lstStyle/>
                    <a:p>
                      <a:pPr algn="ctr"/>
                      <a:r>
                        <a:rPr lang="en-US" sz="1800" dirty="0">
                          <a:latin typeface="Calibri" panose="020F0502020204030204" pitchFamily="34" charset="0"/>
                          <a:cs typeface="Calibri" panose="020F0502020204030204" pitchFamily="34" charset="0"/>
                        </a:rPr>
                        <a:t>KCMH</a:t>
                      </a:r>
                    </a:p>
                    <a:p>
                      <a:pPr algn="ctr"/>
                      <a:r>
                        <a:rPr lang="en-US" dirty="0">
                          <a:latin typeface="Calibri" panose="020F0502020204030204" pitchFamily="34" charset="0"/>
                          <a:cs typeface="Calibri" panose="020F0502020204030204" pitchFamily="34" charset="0"/>
                        </a:rPr>
                        <a:t>(Thailand)</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9,200</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Demographics, assess ADL, depression, falls, sarcopenia</a:t>
                      </a:r>
                    </a:p>
                    <a:p>
                      <a:pPr algn="ctr"/>
                      <a:r>
                        <a:rPr lang="en-US" dirty="0">
                          <a:latin typeface="Calibri" panose="020F0502020204030204" pitchFamily="34" charset="0"/>
                          <a:cs typeface="Calibri" panose="020F0502020204030204" pitchFamily="34" charset="0"/>
                        </a:rPr>
                        <a:t>Test, urinary incontinence, polypharmacy, malnutrition, dependency, immobility, gait.</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1618100"/>
                  </a:ext>
                </a:extLst>
              </a:tr>
              <a:tr h="370840">
                <a:tc>
                  <a:txBody>
                    <a:bodyPr/>
                    <a:lstStyle/>
                    <a:p>
                      <a:pPr algn="ctr"/>
                      <a:r>
                        <a:rPr lang="en-US" dirty="0">
                          <a:latin typeface="Calibri" panose="020F0502020204030204" pitchFamily="34" charset="0"/>
                          <a:cs typeface="Calibri" panose="020F0502020204030204" pitchFamily="34" charset="0"/>
                        </a:rPr>
                        <a:t>UCL</a:t>
                      </a:r>
                    </a:p>
                    <a:p>
                      <a:pPr algn="ctr"/>
                      <a:r>
                        <a:rPr lang="en-US" dirty="0">
                          <a:latin typeface="Calibri" panose="020F0502020204030204" pitchFamily="34" charset="0"/>
                          <a:cs typeface="Calibri" panose="020F0502020204030204" pitchFamily="34" charset="0"/>
                        </a:rPr>
                        <a:t>(UK)</a:t>
                      </a:r>
                      <a:endParaRPr lang="el-GR" dirty="0">
                        <a:latin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cs typeface="Calibri" panose="020F0502020204030204" pitchFamily="34" charset="0"/>
                        </a:rPr>
                        <a:t>414 </a:t>
                      </a:r>
                    </a:p>
                    <a:p>
                      <a:pPr algn="ctr"/>
                      <a:r>
                        <a:rPr lang="en-US" dirty="0">
                          <a:latin typeface="Calibri" panose="020F0502020204030204" pitchFamily="34" charset="0"/>
                          <a:cs typeface="Calibri" panose="020F0502020204030204" pitchFamily="34" charset="0"/>
                        </a:rPr>
                        <a:t>(RDF-56+17, dualtask-104, VM-93+60, walkstroke-51, uPV-33)</a:t>
                      </a:r>
                    </a:p>
                  </a:txBody>
                  <a:tcPr/>
                </a:tc>
                <a:tc>
                  <a:txBody>
                    <a:bodyPr/>
                    <a:lstStyle/>
                    <a:p>
                      <a:pPr algn="ctr"/>
                      <a:r>
                        <a:rPr lang="en-US" dirty="0">
                          <a:latin typeface="Calibri" panose="020F0502020204030204" pitchFamily="34" charset="0"/>
                          <a:cs typeface="Calibri" panose="020F0502020204030204" pitchFamily="34" charset="0"/>
                        </a:rPr>
                        <a:t>Demographics, severity of symptoms, clinical signs, comorbidities, falls, gait assessment, ADL, depression.</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19900613"/>
                  </a:ext>
                </a:extLst>
              </a:tr>
              <a:tr h="370840">
                <a:tc>
                  <a:txBody>
                    <a:bodyPr/>
                    <a:lstStyle/>
                    <a:p>
                      <a:pPr algn="ctr">
                        <a:spcBef>
                          <a:spcPts val="600"/>
                        </a:spcBef>
                        <a:spcAft>
                          <a:spcPts val="30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UK Biobank</a:t>
                      </a:r>
                      <a:endParaRPr lang="el-GR" sz="1800" dirty="0">
                        <a:effectLst/>
                        <a:latin typeface="Calibri" panose="020F0502020204030204" pitchFamily="34" charset="0"/>
                        <a:ea typeface="Times New Roman" panose="02020603050405020304" pitchFamily="18" charset="0"/>
                        <a:cs typeface="Calibri" panose="020F0502020204030204" pitchFamily="34" charset="0"/>
                      </a:endParaRPr>
                    </a:p>
                    <a:p>
                      <a:pPr algn="ctr">
                        <a:spcBef>
                          <a:spcPts val="600"/>
                        </a:spcBef>
                        <a:spcAft>
                          <a:spcPts val="30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(UCL)</a:t>
                      </a:r>
                      <a:endParaRPr lang="el-GR"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spcBef>
                          <a:spcPts val="600"/>
                        </a:spcBef>
                        <a:spcAft>
                          <a:spcPts val="30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500,000</a:t>
                      </a:r>
                      <a:endParaRPr lang="el-GR"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r>
                        <a:rPr lang="en-US" dirty="0">
                          <a:latin typeface="Calibri" panose="020F0502020204030204" pitchFamily="34" charset="0"/>
                          <a:cs typeface="Calibri" panose="020F0502020204030204" pitchFamily="34" charset="0"/>
                        </a:rPr>
                        <a:t>Demographics, Clinical Information, Imaging data, Medical Information, Questionnaires</a:t>
                      </a:r>
                      <a:endParaRPr lang="el-G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7205726"/>
                  </a:ext>
                </a:extLst>
              </a:tr>
            </a:tbl>
          </a:graphicData>
        </a:graphic>
      </p:graphicFrame>
      <p:sp>
        <p:nvSpPr>
          <p:cNvPr id="5" name="TextBox 4">
            <a:extLst>
              <a:ext uri="{FF2B5EF4-FFF2-40B4-BE49-F238E27FC236}">
                <a16:creationId xmlns:a16="http://schemas.microsoft.com/office/drawing/2014/main" id="{96F14DD4-9B8C-F8A3-313E-097BF6576F0D}"/>
              </a:ext>
            </a:extLst>
          </p:cNvPr>
          <p:cNvSpPr txBox="1"/>
          <p:nvPr/>
        </p:nvSpPr>
        <p:spPr>
          <a:xfrm>
            <a:off x="8233796" y="6006131"/>
            <a:ext cx="3825379" cy="7386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400" u="sng" dirty="0">
                <a:latin typeface="Calibri" panose="020F0502020204030204" pitchFamily="34" charset="0"/>
                <a:cs typeface="Calibri" panose="020F0502020204030204" pitchFamily="34" charset="0"/>
              </a:rPr>
              <a:t>*UKLFR</a:t>
            </a:r>
            <a:r>
              <a:rPr lang="en-US" sz="1400" dirty="0">
                <a:latin typeface="Calibri" panose="020F0502020204030204" pitchFamily="34" charset="0"/>
                <a:cs typeface="Calibri" panose="020F0502020204030204" pitchFamily="34" charset="0"/>
              </a:rPr>
              <a:t>- sensor: Full body motion capture camera data (12 cameras) during walking, sit to stand, stand to sit, turning, hand coordination task.</a:t>
            </a:r>
          </a:p>
        </p:txBody>
      </p:sp>
      <p:graphicFrame>
        <p:nvGraphicFramePr>
          <p:cNvPr id="3" name="Πίνακας 5">
            <a:extLst>
              <a:ext uri="{FF2B5EF4-FFF2-40B4-BE49-F238E27FC236}">
                <a16:creationId xmlns:a16="http://schemas.microsoft.com/office/drawing/2014/main" id="{029F5A10-6229-B82B-3400-E5ECBEF378EC}"/>
              </a:ext>
            </a:extLst>
          </p:cNvPr>
          <p:cNvGraphicFramePr>
            <a:graphicFrameLocks noGrp="1"/>
          </p:cNvGraphicFramePr>
          <p:nvPr>
            <p:extLst>
              <p:ext uri="{D42A27DB-BD31-4B8C-83A1-F6EECF244321}">
                <p14:modId xmlns:p14="http://schemas.microsoft.com/office/powerpoint/2010/main" val="2312539090"/>
              </p:ext>
            </p:extLst>
          </p:nvPr>
        </p:nvGraphicFramePr>
        <p:xfrm>
          <a:off x="801148" y="5790424"/>
          <a:ext cx="5419770" cy="370840"/>
        </p:xfrm>
        <a:graphic>
          <a:graphicData uri="http://schemas.openxmlformats.org/drawingml/2006/table">
            <a:tbl>
              <a:tblPr firstRow="1" bandRow="1">
                <a:tableStyleId>{5C22544A-7EE6-4342-B048-85BDC9FD1C3A}</a:tableStyleId>
              </a:tblPr>
              <a:tblGrid>
                <a:gridCol w="2391757">
                  <a:extLst>
                    <a:ext uri="{9D8B030D-6E8A-4147-A177-3AD203B41FA5}">
                      <a16:colId xmlns:a16="http://schemas.microsoft.com/office/drawing/2014/main" val="76222890"/>
                    </a:ext>
                  </a:extLst>
                </a:gridCol>
                <a:gridCol w="3028013">
                  <a:extLst>
                    <a:ext uri="{9D8B030D-6E8A-4147-A177-3AD203B41FA5}">
                      <a16:colId xmlns:a16="http://schemas.microsoft.com/office/drawing/2014/main" val="4237534255"/>
                    </a:ext>
                  </a:extLst>
                </a:gridCol>
              </a:tblGrid>
              <a:tr h="370840">
                <a:tc>
                  <a:txBody>
                    <a:bodyPr/>
                    <a:lstStyle/>
                    <a:p>
                      <a:pPr algn="ctr"/>
                      <a:r>
                        <a:rPr lang="en-US" dirty="0">
                          <a:latin typeface="Calibri" panose="020F0502020204030204" pitchFamily="34" charset="0"/>
                          <a:cs typeface="Calibri" panose="020F0502020204030204" pitchFamily="34" charset="0"/>
                        </a:rPr>
                        <a:t>Total</a:t>
                      </a:r>
                      <a:endParaRPr lang="el-GR" dirty="0">
                        <a:latin typeface="Calibri" panose="020F0502020204030204" pitchFamily="34" charset="0"/>
                        <a:cs typeface="Calibri" panose="020F0502020204030204" pitchFamily="34" charset="0"/>
                      </a:endParaRPr>
                    </a:p>
                  </a:txBody>
                  <a:tcPr>
                    <a:solidFill>
                      <a:schemeClr val="accent5">
                        <a:lumMod val="75000"/>
                      </a:schemeClr>
                    </a:solidFill>
                  </a:tcPr>
                </a:tc>
                <a:tc>
                  <a:txBody>
                    <a:bodyPr/>
                    <a:lstStyle/>
                    <a:p>
                      <a:pPr algn="ctr"/>
                      <a:r>
                        <a:rPr lang="en-US" dirty="0">
                          <a:latin typeface="Calibri" panose="020F0502020204030204" pitchFamily="34" charset="0"/>
                          <a:cs typeface="Calibri" panose="020F0502020204030204" pitchFamily="34" charset="0"/>
                        </a:rPr>
                        <a:t>510,338</a:t>
                      </a:r>
                      <a:endParaRPr lang="el-GR" dirty="0">
                        <a:latin typeface="Calibri" panose="020F0502020204030204" pitchFamily="34" charset="0"/>
                        <a:cs typeface="Calibri" panose="020F0502020204030204" pitchFamily="34" charset="0"/>
                      </a:endParaRPr>
                    </a:p>
                  </a:txBody>
                  <a:tcPr>
                    <a:solidFill>
                      <a:schemeClr val="accent5">
                        <a:lumMod val="75000"/>
                      </a:schemeClr>
                    </a:solidFill>
                  </a:tcPr>
                </a:tc>
                <a:extLst>
                  <a:ext uri="{0D108BD9-81ED-4DB2-BD59-A6C34878D82A}">
                    <a16:rowId xmlns:a16="http://schemas.microsoft.com/office/drawing/2014/main" val="3327998697"/>
                  </a:ext>
                </a:extLst>
              </a:tr>
            </a:tbl>
          </a:graphicData>
        </a:graphic>
      </p:graphicFrame>
    </p:spTree>
    <p:extLst>
      <p:ext uri="{BB962C8B-B14F-4D97-AF65-F5344CB8AC3E}">
        <p14:creationId xmlns:p14="http://schemas.microsoft.com/office/powerpoint/2010/main" val="1145870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EDF283C-0D99-2F07-3386-4F1A009C4E32}"/>
              </a:ext>
            </a:extLst>
          </p:cNvPr>
          <p:cNvSpPr>
            <a:spLocks noGrp="1"/>
          </p:cNvSpPr>
          <p:nvPr>
            <p:ph idx="1"/>
          </p:nvPr>
        </p:nvSpPr>
        <p:spPr>
          <a:xfrm>
            <a:off x="1371600" y="1053457"/>
            <a:ext cx="9601200" cy="5179563"/>
          </a:xfrm>
        </p:spPr>
        <p:txBody>
          <a:bodyPr>
            <a:normAutofit/>
          </a:bodyPr>
          <a:lstStyle/>
          <a:p>
            <a:pPr marL="0" indent="0">
              <a:spcBef>
                <a:spcPts val="0"/>
              </a:spcBef>
              <a:spcAft>
                <a:spcPts val="0"/>
              </a:spcAft>
              <a:buNone/>
            </a:pPr>
            <a:r>
              <a:rPr lang="en-US" dirty="0">
                <a:latin typeface="Calibri" panose="020F0502020204030204" pitchFamily="34" charset="0"/>
                <a:cs typeface="Calibri" panose="020F0502020204030204" pitchFamily="34" charset="0"/>
              </a:rPr>
              <a:t>The 5th UCL dataset concerns to 84 participants from 2 different studies. The first corresponds to 51 subjects (30 healthy and 21 with unilateral peripheral vestibular disorder) and the other to 33 subjects (16 healthy and 17 stroke). The data will be:</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Demographic and Clinical Information (age, gender diagnosis, clinical signs, symptoms duration).</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Scales: Functional Gait Assessment (FGA), Hospital Anxiety and depression scale (HAD), Scale Activities Specific Balance Confidence scale (ABC), Functions of Music Listening scale (FMUL).</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Tests: Time up and go test (TUG)</a:t>
            </a:r>
          </a:p>
          <a:p>
            <a:pPr marL="384048" marR="0" lvl="0" indent="-384048" algn="l" defTabSz="914400" rtl="0" eaLnBrk="1" fontAlgn="auto" latinLnBrk="0" hangingPunct="1">
              <a:lnSpc>
                <a:spcPct val="94000"/>
              </a:lnSpc>
              <a:spcBef>
                <a:spcPts val="1000"/>
              </a:spcBef>
              <a:spcAft>
                <a:spcPts val="200"/>
              </a:spcAft>
              <a:buClrTx/>
              <a:buSzTx/>
              <a:buFont typeface="Franklin Gothic Book" panose="020B0503020102020204" pitchFamily="34" charset="0"/>
              <a:buChar char="■"/>
              <a:tabLst/>
              <a:defRPr/>
            </a:pPr>
            <a:r>
              <a:rPr lang="en-US" dirty="0">
                <a:latin typeface="Calibri" panose="020F0502020204030204" pitchFamily="34" charset="0"/>
                <a:cs typeface="Calibri" panose="020F0502020204030204" pitchFamily="34" charset="0"/>
              </a:rPr>
              <a:t>Raw data (steps, walk duration, velocity).</a:t>
            </a:r>
          </a:p>
          <a:p>
            <a:pPr marL="0" indent="0">
              <a:spcBef>
                <a:spcPts val="0"/>
              </a:spcBef>
              <a:spcAft>
                <a:spcPts val="0"/>
              </a:spcAft>
              <a:buNone/>
            </a:pPr>
            <a:r>
              <a:rPr lang="en-US" dirty="0">
                <a:latin typeface="Calibri" panose="020F0502020204030204" pitchFamily="34" charset="0"/>
                <a:cs typeface="Calibri" panose="020F0502020204030204" pitchFamily="34" charset="0"/>
              </a:rPr>
              <a:t>        </a:t>
            </a:r>
            <a:endParaRPr lang="el-GR" dirty="0"/>
          </a:p>
        </p:txBody>
      </p:sp>
      <p:sp>
        <p:nvSpPr>
          <p:cNvPr id="4" name="Τίτλος 1">
            <a:extLst>
              <a:ext uri="{FF2B5EF4-FFF2-40B4-BE49-F238E27FC236}">
                <a16:creationId xmlns:a16="http://schemas.microsoft.com/office/drawing/2014/main" id="{D9342D90-606B-3563-03E3-2E9123BEC761}"/>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UCL-Walk stroke updated and </a:t>
            </a:r>
            <a:r>
              <a:rPr lang="en-US" sz="4000" dirty="0" err="1">
                <a:latin typeface="Calibri" panose="020F0502020204030204" pitchFamily="34" charset="0"/>
                <a:cs typeface="Calibri" panose="020F0502020204030204" pitchFamily="34" charset="0"/>
              </a:rPr>
              <a:t>uPV</a:t>
            </a:r>
            <a:r>
              <a:rPr lang="en-US" sz="4000" dirty="0">
                <a:latin typeface="Calibri" panose="020F0502020204030204" pitchFamily="34" charset="0"/>
                <a:cs typeface="Calibri" panose="020F0502020204030204" pitchFamily="34" charset="0"/>
              </a:rPr>
              <a:t> walk raw</a:t>
            </a:r>
            <a:br>
              <a:rPr lang="en-US" dirty="0"/>
            </a:br>
            <a:endParaRPr lang="el-GR" dirty="0"/>
          </a:p>
        </p:txBody>
      </p:sp>
      <p:sp>
        <p:nvSpPr>
          <p:cNvPr id="2" name="Οβάλ 1">
            <a:extLst>
              <a:ext uri="{FF2B5EF4-FFF2-40B4-BE49-F238E27FC236}">
                <a16:creationId xmlns:a16="http://schemas.microsoft.com/office/drawing/2014/main" id="{B846A842-B096-9C49-D828-69F6EE7EE75B}"/>
              </a:ext>
            </a:extLst>
          </p:cNvPr>
          <p:cNvSpPr/>
          <p:nvPr/>
        </p:nvSpPr>
        <p:spPr>
          <a:xfrm>
            <a:off x="80844" y="998893"/>
            <a:ext cx="339754" cy="347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0B3C8606-747C-463D-C1FA-B74E792AC8EA}"/>
              </a:ext>
            </a:extLst>
          </p:cNvPr>
          <p:cNvSpPr txBox="1"/>
          <p:nvPr/>
        </p:nvSpPr>
        <p:spPr>
          <a:xfrm>
            <a:off x="57449" y="987979"/>
            <a:ext cx="651421"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5</a:t>
            </a:r>
            <a:r>
              <a:rPr lang="en-US" baseline="30000" dirty="0">
                <a:latin typeface="Calibri" panose="020F0502020204030204" pitchFamily="34" charset="0"/>
                <a:cs typeface="Calibri" panose="020F0502020204030204" pitchFamily="34" charset="0"/>
              </a:rPr>
              <a:t>th</a:t>
            </a:r>
            <a:r>
              <a:rPr lang="en-US" dirty="0"/>
              <a:t> </a:t>
            </a:r>
            <a:endParaRPr lang="el-GR" dirty="0"/>
          </a:p>
        </p:txBody>
      </p:sp>
    </p:spTree>
    <p:extLst>
      <p:ext uri="{BB962C8B-B14F-4D97-AF65-F5344CB8AC3E}">
        <p14:creationId xmlns:p14="http://schemas.microsoft.com/office/powerpoint/2010/main" val="182338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EDF283C-0D99-2F07-3386-4F1A009C4E32}"/>
              </a:ext>
            </a:extLst>
          </p:cNvPr>
          <p:cNvSpPr>
            <a:spLocks noGrp="1"/>
          </p:cNvSpPr>
          <p:nvPr>
            <p:ph idx="1"/>
          </p:nvPr>
        </p:nvSpPr>
        <p:spPr>
          <a:xfrm>
            <a:off x="1371600" y="1053457"/>
            <a:ext cx="9601200" cy="5179563"/>
          </a:xfrm>
        </p:spPr>
        <p:txBody>
          <a:bodyPr>
            <a:normAutofit fontScale="92500" lnSpcReduction="20000"/>
          </a:bodyPr>
          <a:lstStyle/>
          <a:p>
            <a:pPr>
              <a:spcBef>
                <a:spcPts val="0"/>
              </a:spcBef>
              <a:spcAft>
                <a:spcPts val="0"/>
              </a:spcAft>
            </a:pPr>
            <a:r>
              <a:rPr lang="en-US" dirty="0">
                <a:latin typeface="Calibri" panose="020F0502020204030204" pitchFamily="34" charset="0"/>
                <a:cs typeface="Calibri" panose="020F0502020204030204" pitchFamily="34" charset="0"/>
              </a:rPr>
              <a:t>The number of records at total was 51</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participants.</a:t>
            </a:r>
          </a:p>
          <a:p>
            <a:pPr marL="0" indent="0">
              <a:spcBef>
                <a:spcPts val="0"/>
              </a:spcBef>
              <a:spcAft>
                <a:spcPts val="0"/>
              </a:spcAft>
              <a:buNone/>
            </a:pPr>
            <a:r>
              <a:rPr lang="en-US" dirty="0">
                <a:latin typeface="Calibri" panose="020F0502020204030204" pitchFamily="34" charset="0"/>
                <a:cs typeface="Calibri" panose="020F0502020204030204" pitchFamily="34" charset="0"/>
              </a:rPr>
              <a:t>       30 healthy and 21 with unilateral peripheral vestibular disorder.</a:t>
            </a:r>
          </a:p>
          <a:p>
            <a:pPr>
              <a:spcBef>
                <a:spcPts val="0"/>
              </a:spcBef>
              <a:spcAft>
                <a:spcPts val="0"/>
              </a:spcAft>
            </a:pPr>
            <a:endParaRPr lang="en-US" dirty="0">
              <a:latin typeface="Calibri" panose="020F0502020204030204" pitchFamily="34" charset="0"/>
              <a:cs typeface="Calibri" panose="020F0502020204030204" pitchFamily="34" charset="0"/>
            </a:endParaRPr>
          </a:p>
          <a:p>
            <a:pPr>
              <a:spcBef>
                <a:spcPts val="0"/>
              </a:spcBef>
              <a:spcAft>
                <a:spcPts val="0"/>
              </a:spcAft>
            </a:pPr>
            <a:endParaRPr lang="en-US" dirty="0">
              <a:latin typeface="Calibri" panose="020F0502020204030204" pitchFamily="34" charset="0"/>
              <a:cs typeface="Calibri" panose="020F0502020204030204" pitchFamily="34" charset="0"/>
            </a:endParaRPr>
          </a:p>
          <a:p>
            <a:pPr>
              <a:spcBef>
                <a:spcPts val="0"/>
              </a:spcBef>
              <a:spcAft>
                <a:spcPts val="0"/>
              </a:spcAft>
            </a:pPr>
            <a:endParaRPr lang="en-US" dirty="0">
              <a:latin typeface="Calibri" panose="020F0502020204030204" pitchFamily="34" charset="0"/>
              <a:cs typeface="Calibri" panose="020F0502020204030204" pitchFamily="34" charset="0"/>
            </a:endParaRPr>
          </a:p>
          <a:p>
            <a:pPr>
              <a:spcBef>
                <a:spcPts val="0"/>
              </a:spcBef>
              <a:spcAft>
                <a:spcPts val="0"/>
              </a:spcAft>
            </a:pPr>
            <a:r>
              <a:rPr lang="en-US" dirty="0">
                <a:latin typeface="Calibri" panose="020F0502020204030204" pitchFamily="34" charset="0"/>
                <a:cs typeface="Calibri" panose="020F0502020204030204" pitchFamily="34" charset="0"/>
              </a:rPr>
              <a:t>Attributes:</a:t>
            </a:r>
          </a:p>
          <a:p>
            <a:pPr marL="0" indent="0">
              <a:spcBef>
                <a:spcPts val="0"/>
              </a:spcBef>
              <a:spcAft>
                <a:spcPts val="0"/>
              </a:spcAft>
              <a:buNone/>
            </a:pPr>
            <a:r>
              <a:rPr lang="en-US" dirty="0">
                <a:latin typeface="Calibri" panose="020F0502020204030204" pitchFamily="34" charset="0"/>
                <a:cs typeface="Calibri" panose="020F0502020204030204" pitchFamily="34" charset="0"/>
              </a:rPr>
              <a:t>ID  </a:t>
            </a:r>
            <a:r>
              <a:rPr lang="en-US" dirty="0">
                <a:solidFill>
                  <a:schemeClr val="bg1">
                    <a:lumMod val="50000"/>
                  </a:schemeClr>
                </a:solidFill>
                <a:latin typeface="Calibri" panose="020F0502020204030204" pitchFamily="34" charset="0"/>
                <a:cs typeface="Calibri" panose="020F0502020204030204" pitchFamily="34" charset="0"/>
              </a:rPr>
              <a:t>[number]</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a:latin typeface="Calibri" panose="020F0502020204030204" pitchFamily="34" charset="0"/>
                <a:cs typeface="Calibri" panose="020F0502020204030204" pitchFamily="34" charset="0"/>
              </a:rPr>
              <a:t>Gender </a:t>
            </a:r>
            <a:r>
              <a:rPr lang="en-US" dirty="0">
                <a:solidFill>
                  <a:schemeClr val="bg1">
                    <a:lumMod val="50000"/>
                  </a:schemeClr>
                </a:solidFill>
                <a:latin typeface="Calibri" panose="020F0502020204030204" pitchFamily="34" charset="0"/>
                <a:cs typeface="Calibri" panose="020F0502020204030204" pitchFamily="34" charset="0"/>
              </a:rPr>
              <a:t>[F/M]</a:t>
            </a:r>
          </a:p>
          <a:p>
            <a:pPr marL="0" indent="0">
              <a:spcBef>
                <a:spcPts val="0"/>
              </a:spcBef>
              <a:spcAft>
                <a:spcPts val="0"/>
              </a:spcAft>
              <a:buNone/>
            </a:pPr>
            <a:r>
              <a:rPr lang="en-US" dirty="0">
                <a:latin typeface="Calibri" panose="020F0502020204030204" pitchFamily="34" charset="0"/>
                <a:cs typeface="Calibri" panose="020F0502020204030204" pitchFamily="34" charset="0"/>
              </a:rPr>
              <a:t>Group </a:t>
            </a:r>
            <a:r>
              <a:rPr lang="en-US" dirty="0">
                <a:solidFill>
                  <a:schemeClr val="bg1">
                    <a:lumMod val="50000"/>
                  </a:schemeClr>
                </a:solidFill>
                <a:latin typeface="Calibri" panose="020F0502020204030204" pitchFamily="34" charset="0"/>
                <a:cs typeface="Calibri" panose="020F0502020204030204" pitchFamily="34" charset="0"/>
              </a:rPr>
              <a:t>[H/V]</a:t>
            </a:r>
          </a:p>
          <a:p>
            <a:pPr marL="0" indent="0">
              <a:spcBef>
                <a:spcPts val="0"/>
              </a:spcBef>
              <a:spcAft>
                <a:spcPts val="0"/>
              </a:spcAft>
              <a:buNone/>
            </a:pPr>
            <a:r>
              <a:rPr lang="en-US" dirty="0">
                <a:latin typeface="Calibri" panose="020F0502020204030204" pitchFamily="34" charset="0"/>
                <a:cs typeface="Calibri" panose="020F0502020204030204" pitchFamily="34" charset="0"/>
              </a:rPr>
              <a:t>Age </a:t>
            </a:r>
            <a:r>
              <a:rPr lang="en-US" dirty="0">
                <a:solidFill>
                  <a:schemeClr val="bg1">
                    <a:lumMod val="50000"/>
                  </a:schemeClr>
                </a:solidFill>
                <a:latin typeface="Calibri" panose="020F0502020204030204" pitchFamily="34" charset="0"/>
                <a:cs typeface="Calibri" panose="020F0502020204030204" pitchFamily="34" charset="0"/>
              </a:rPr>
              <a:t>[years]</a:t>
            </a:r>
          </a:p>
          <a:p>
            <a:pPr marL="0" indent="0">
              <a:spcBef>
                <a:spcPts val="0"/>
              </a:spcBef>
              <a:spcAft>
                <a:spcPts val="0"/>
              </a:spcAft>
              <a:buNone/>
            </a:pPr>
            <a:r>
              <a:rPr lang="en-US" dirty="0">
                <a:latin typeface="Calibri" panose="020F0502020204030204" pitchFamily="34" charset="0"/>
                <a:cs typeface="Calibri" panose="020F0502020204030204" pitchFamily="34" charset="0"/>
              </a:rPr>
              <a:t>Steps </a:t>
            </a:r>
            <a:r>
              <a:rPr lang="en-US" dirty="0">
                <a:solidFill>
                  <a:schemeClr val="bg1">
                    <a:lumMod val="50000"/>
                  </a:schemeClr>
                </a:solidFill>
                <a:latin typeface="Calibri" panose="020F0502020204030204" pitchFamily="34" charset="0"/>
                <a:cs typeface="Calibri" panose="020F0502020204030204" pitchFamily="34" charset="0"/>
              </a:rPr>
              <a:t>[number]</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Walkduration</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[minutes or hour]</a:t>
            </a:r>
          </a:p>
          <a:p>
            <a:pPr marL="0" indent="0">
              <a:spcBef>
                <a:spcPts val="0"/>
              </a:spcBef>
              <a:spcAft>
                <a:spcPts val="0"/>
              </a:spcAft>
              <a:buNone/>
            </a:pPr>
            <a:r>
              <a:rPr lang="en-US" dirty="0">
                <a:latin typeface="Calibri" panose="020F0502020204030204" pitchFamily="34" charset="0"/>
                <a:cs typeface="Calibri" panose="020F0502020204030204" pitchFamily="34" charset="0"/>
              </a:rPr>
              <a:t>TUG </a:t>
            </a:r>
            <a:r>
              <a:rPr lang="en-US" dirty="0">
                <a:solidFill>
                  <a:schemeClr val="bg1">
                    <a:lumMod val="50000"/>
                  </a:schemeClr>
                </a:solidFill>
                <a:latin typeface="Calibri" panose="020F0502020204030204" pitchFamily="34" charset="0"/>
                <a:cs typeface="Calibri" panose="020F0502020204030204" pitchFamily="34" charset="0"/>
              </a:rPr>
              <a:t>Time up and go test</a:t>
            </a:r>
          </a:p>
          <a:p>
            <a:pPr marL="0" indent="0">
              <a:spcBef>
                <a:spcPts val="0"/>
              </a:spcBef>
              <a:spcAft>
                <a:spcPts val="0"/>
              </a:spcAft>
              <a:buNone/>
            </a:pPr>
            <a:r>
              <a:rPr lang="en-US" dirty="0">
                <a:latin typeface="Calibri" panose="020F0502020204030204" pitchFamily="34" charset="0"/>
                <a:cs typeface="Calibri" panose="020F0502020204030204" pitchFamily="34" charset="0"/>
              </a:rPr>
              <a:t>FGA </a:t>
            </a:r>
            <a:r>
              <a:rPr lang="en-GB" sz="2000" dirty="0">
                <a:solidFill>
                  <a:schemeClr val="bg1">
                    <a:lumMod val="50000"/>
                  </a:schemeClr>
                </a:solidFill>
                <a:effectLst/>
                <a:latin typeface="Calibri" panose="020F0502020204030204" pitchFamily="34" charset="0"/>
                <a:ea typeface="Calibri" panose="020F0502020204030204" pitchFamily="34" charset="0"/>
              </a:rPr>
              <a:t>Functional gait assessment </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err="1">
                <a:latin typeface="Calibri" panose="020F0502020204030204" pitchFamily="34" charset="0"/>
                <a:cs typeface="Calibri" panose="020F0502020204030204" pitchFamily="34" charset="0"/>
              </a:rPr>
              <a:t>TotalHAD</a:t>
            </a:r>
            <a:r>
              <a:rPr lang="en-US" dirty="0">
                <a:latin typeface="Calibri" panose="020F0502020204030204" pitchFamily="34" charset="0"/>
                <a:cs typeface="Calibri" panose="020F0502020204030204" pitchFamily="34" charset="0"/>
              </a:rPr>
              <a:t>-A, -D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Hospital Anxiety and depression scale – Anxiety, -Depression subscale </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dirty="0">
                <a:latin typeface="Calibri" panose="020F0502020204030204" pitchFamily="34" charset="0"/>
                <a:cs typeface="Calibri" panose="020F0502020204030204" pitchFamily="34" charset="0"/>
              </a:rPr>
              <a:t>ABC </a:t>
            </a:r>
            <a:r>
              <a:rPr lang="en-US" sz="2000" dirty="0">
                <a:solidFill>
                  <a:schemeClr val="bg1">
                    <a:lumMod val="50000"/>
                  </a:schemeClr>
                </a:solidFill>
                <a:latin typeface="Calibri" panose="020F0502020204030204" pitchFamily="34" charset="0"/>
                <a:cs typeface="Calibri" panose="020F0502020204030204" pitchFamily="34" charset="0"/>
              </a:rPr>
              <a:t>Scale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Activities Specific Balance Confidence scale</a:t>
            </a:r>
            <a:r>
              <a:rPr lang="en-GB" sz="20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a:latin typeface="Calibri" panose="020F0502020204030204" pitchFamily="34" charset="0"/>
                <a:cs typeface="Calibri" panose="020F0502020204030204" pitchFamily="34" charset="0"/>
              </a:rPr>
              <a:t>NSVQ</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Symptomsduration</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[minutes or hour]</a:t>
            </a:r>
          </a:p>
          <a:p>
            <a:pPr marL="0" indent="0">
              <a:spcBef>
                <a:spcPts val="0"/>
              </a:spcBef>
              <a:spcAft>
                <a:spcPts val="0"/>
              </a:spcAft>
              <a:buNone/>
            </a:pPr>
            <a:r>
              <a:rPr lang="en-US" dirty="0">
                <a:latin typeface="Calibri" panose="020F0502020204030204" pitchFamily="34" charset="0"/>
                <a:cs typeface="Calibri" panose="020F0502020204030204" pitchFamily="34" charset="0"/>
              </a:rPr>
              <a:t>FMUL  </a:t>
            </a:r>
            <a:r>
              <a:rPr lang="en-US" dirty="0">
                <a:solidFill>
                  <a:schemeClr val="bg1">
                    <a:lumMod val="50000"/>
                  </a:schemeClr>
                </a:solidFill>
                <a:latin typeface="Calibri" panose="020F0502020204030204" pitchFamily="34" charset="0"/>
                <a:cs typeface="Calibri" panose="020F0502020204030204" pitchFamily="34" charset="0"/>
              </a:rPr>
              <a:t>Functions of Music Listening scale</a:t>
            </a:r>
          </a:p>
          <a:p>
            <a:pPr marL="0" indent="0">
              <a:spcBef>
                <a:spcPts val="0"/>
              </a:spcBef>
              <a:spcAft>
                <a:spcPts val="0"/>
              </a:spcAft>
              <a:buNone/>
            </a:pPr>
            <a:r>
              <a:rPr lang="en-US" dirty="0">
                <a:latin typeface="Calibri" panose="020F0502020204030204" pitchFamily="34" charset="0"/>
                <a:cs typeface="Calibri" panose="020F0502020204030204" pitchFamily="34" charset="0"/>
              </a:rPr>
              <a:t>Velocity </a:t>
            </a:r>
            <a:r>
              <a:rPr lang="en-US" dirty="0">
                <a:solidFill>
                  <a:schemeClr val="bg1">
                    <a:lumMod val="50000"/>
                  </a:schemeClr>
                </a:solidFill>
                <a:latin typeface="Calibri" panose="020F0502020204030204" pitchFamily="34" charset="0"/>
                <a:cs typeface="Calibri" panose="020F0502020204030204" pitchFamily="34" charset="0"/>
              </a:rPr>
              <a:t>[m/s]</a:t>
            </a:r>
          </a:p>
          <a:p>
            <a:pPr marL="0" indent="0">
              <a:spcBef>
                <a:spcPts val="0"/>
              </a:spcBef>
              <a:spcAft>
                <a:spcPts val="0"/>
              </a:spcAft>
              <a:buNone/>
            </a:pPr>
            <a:r>
              <a:rPr lang="en-US" dirty="0">
                <a:latin typeface="Calibri" panose="020F0502020204030204" pitchFamily="34" charset="0"/>
                <a:cs typeface="Calibri" panose="020F0502020204030204" pitchFamily="34" charset="0"/>
              </a:rPr>
              <a:t>        </a:t>
            </a:r>
            <a:endParaRPr lang="el-GR" dirty="0"/>
          </a:p>
        </p:txBody>
      </p:sp>
      <p:sp>
        <p:nvSpPr>
          <p:cNvPr id="4" name="Τίτλος 1">
            <a:extLst>
              <a:ext uri="{FF2B5EF4-FFF2-40B4-BE49-F238E27FC236}">
                <a16:creationId xmlns:a16="http://schemas.microsoft.com/office/drawing/2014/main" id="{D9342D90-606B-3563-03E3-2E9123BEC761}"/>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UCL-Walk stroke updated</a:t>
            </a:r>
            <a:br>
              <a:rPr lang="en-US" dirty="0"/>
            </a:br>
            <a:endParaRPr lang="el-GR" dirty="0"/>
          </a:p>
        </p:txBody>
      </p:sp>
    </p:spTree>
    <p:extLst>
      <p:ext uri="{BB962C8B-B14F-4D97-AF65-F5344CB8AC3E}">
        <p14:creationId xmlns:p14="http://schemas.microsoft.com/office/powerpoint/2010/main" val="2225431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EEDF283C-0D99-2F07-3386-4F1A009C4E32}"/>
              </a:ext>
            </a:extLst>
          </p:cNvPr>
          <p:cNvSpPr>
            <a:spLocks noGrp="1"/>
          </p:cNvSpPr>
          <p:nvPr>
            <p:ph idx="1"/>
          </p:nvPr>
        </p:nvSpPr>
        <p:spPr>
          <a:xfrm>
            <a:off x="1371600" y="1053457"/>
            <a:ext cx="9601200" cy="5179563"/>
          </a:xfrm>
        </p:spPr>
        <p:txBody>
          <a:bodyPr>
            <a:normAutofit fontScale="92500" lnSpcReduction="20000"/>
          </a:bodyPr>
          <a:lstStyle/>
          <a:p>
            <a:pPr>
              <a:spcBef>
                <a:spcPts val="0"/>
              </a:spcBef>
              <a:spcAft>
                <a:spcPts val="0"/>
              </a:spcAft>
            </a:pPr>
            <a:r>
              <a:rPr lang="en-US" dirty="0">
                <a:latin typeface="Calibri" panose="020F0502020204030204" pitchFamily="34" charset="0"/>
                <a:cs typeface="Calibri" panose="020F0502020204030204" pitchFamily="34" charset="0"/>
              </a:rPr>
              <a:t>The number of records at total was 33</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participants.</a:t>
            </a:r>
          </a:p>
          <a:p>
            <a:pPr marL="0" indent="0">
              <a:spcBef>
                <a:spcPts val="0"/>
              </a:spcBef>
              <a:spcAft>
                <a:spcPts val="0"/>
              </a:spcAft>
              <a:buNone/>
            </a:pPr>
            <a:r>
              <a:rPr lang="en-US" dirty="0">
                <a:latin typeface="Calibri" panose="020F0502020204030204" pitchFamily="34" charset="0"/>
                <a:cs typeface="Calibri" panose="020F0502020204030204" pitchFamily="34" charset="0"/>
              </a:rPr>
              <a:t>       16 healthy and 17 stroke.</a:t>
            </a:r>
          </a:p>
          <a:p>
            <a:pPr>
              <a:spcBef>
                <a:spcPts val="0"/>
              </a:spcBef>
              <a:spcAft>
                <a:spcPts val="0"/>
              </a:spcAft>
            </a:pPr>
            <a:endParaRPr lang="en-US" dirty="0">
              <a:latin typeface="Calibri" panose="020F0502020204030204" pitchFamily="34" charset="0"/>
              <a:cs typeface="Calibri" panose="020F0502020204030204" pitchFamily="34" charset="0"/>
            </a:endParaRPr>
          </a:p>
          <a:p>
            <a:pPr>
              <a:spcBef>
                <a:spcPts val="0"/>
              </a:spcBef>
              <a:spcAft>
                <a:spcPts val="0"/>
              </a:spcAft>
            </a:pPr>
            <a:endParaRPr lang="en-US" dirty="0">
              <a:latin typeface="Calibri" panose="020F0502020204030204" pitchFamily="34" charset="0"/>
              <a:cs typeface="Calibri" panose="020F0502020204030204" pitchFamily="34" charset="0"/>
            </a:endParaRPr>
          </a:p>
          <a:p>
            <a:pPr>
              <a:spcBef>
                <a:spcPts val="0"/>
              </a:spcBef>
              <a:spcAft>
                <a:spcPts val="0"/>
              </a:spcAft>
            </a:pPr>
            <a:r>
              <a:rPr lang="en-US" dirty="0">
                <a:latin typeface="Calibri" panose="020F0502020204030204" pitchFamily="34" charset="0"/>
                <a:cs typeface="Calibri" panose="020F0502020204030204" pitchFamily="34" charset="0"/>
              </a:rPr>
              <a:t>Attributes:</a:t>
            </a:r>
          </a:p>
          <a:p>
            <a:pPr marL="0" indent="0">
              <a:spcBef>
                <a:spcPts val="0"/>
              </a:spcBef>
              <a:spcAft>
                <a:spcPts val="0"/>
              </a:spcAft>
              <a:buNone/>
            </a:pPr>
            <a:r>
              <a:rPr lang="en-US" dirty="0">
                <a:latin typeface="Calibri" panose="020F0502020204030204" pitchFamily="34" charset="0"/>
                <a:cs typeface="Calibri" panose="020F0502020204030204" pitchFamily="34" charset="0"/>
              </a:rPr>
              <a:t>ID </a:t>
            </a:r>
            <a:r>
              <a:rPr lang="en-US" dirty="0">
                <a:solidFill>
                  <a:schemeClr val="bg1">
                    <a:lumMod val="50000"/>
                  </a:schemeClr>
                </a:solidFill>
                <a:latin typeface="Calibri" panose="020F0502020204030204" pitchFamily="34" charset="0"/>
                <a:cs typeface="Calibri" panose="020F0502020204030204" pitchFamily="34" charset="0"/>
              </a:rPr>
              <a:t>[number]</a:t>
            </a:r>
          </a:p>
          <a:p>
            <a:pPr marL="0" indent="0">
              <a:spcBef>
                <a:spcPts val="0"/>
              </a:spcBef>
              <a:spcAft>
                <a:spcPts val="0"/>
              </a:spcAft>
              <a:buNone/>
            </a:pPr>
            <a:r>
              <a:rPr lang="en-US" dirty="0">
                <a:latin typeface="Calibri" panose="020F0502020204030204" pitchFamily="34" charset="0"/>
                <a:cs typeface="Calibri" panose="020F0502020204030204" pitchFamily="34" charset="0"/>
              </a:rPr>
              <a:t>Gender </a:t>
            </a:r>
            <a:r>
              <a:rPr lang="en-US" dirty="0">
                <a:solidFill>
                  <a:schemeClr val="bg1">
                    <a:lumMod val="50000"/>
                  </a:schemeClr>
                </a:solidFill>
                <a:latin typeface="Calibri" panose="020F0502020204030204" pitchFamily="34" charset="0"/>
                <a:cs typeface="Calibri" panose="020F0502020204030204" pitchFamily="34" charset="0"/>
              </a:rPr>
              <a:t>[F/M]</a:t>
            </a:r>
          </a:p>
          <a:p>
            <a:pPr marL="0" indent="0">
              <a:spcBef>
                <a:spcPts val="0"/>
              </a:spcBef>
              <a:spcAft>
                <a:spcPts val="0"/>
              </a:spcAft>
              <a:buNone/>
            </a:pPr>
            <a:r>
              <a:rPr lang="en-US" dirty="0">
                <a:latin typeface="Calibri" panose="020F0502020204030204" pitchFamily="34" charset="0"/>
                <a:cs typeface="Calibri" panose="020F0502020204030204" pitchFamily="34" charset="0"/>
              </a:rPr>
              <a:t>Group </a:t>
            </a:r>
            <a:r>
              <a:rPr lang="en-US" dirty="0">
                <a:solidFill>
                  <a:schemeClr val="bg1">
                    <a:lumMod val="50000"/>
                  </a:schemeClr>
                </a:solidFill>
                <a:latin typeface="Calibri" panose="020F0502020204030204" pitchFamily="34" charset="0"/>
                <a:cs typeface="Calibri" panose="020F0502020204030204" pitchFamily="34" charset="0"/>
              </a:rPr>
              <a:t>[H/V]</a:t>
            </a:r>
          </a:p>
          <a:p>
            <a:pPr marL="0" indent="0">
              <a:spcBef>
                <a:spcPts val="0"/>
              </a:spcBef>
              <a:spcAft>
                <a:spcPts val="0"/>
              </a:spcAft>
              <a:buNone/>
            </a:pPr>
            <a:r>
              <a:rPr lang="en-US" dirty="0">
                <a:latin typeface="Calibri" panose="020F0502020204030204" pitchFamily="34" charset="0"/>
                <a:cs typeface="Calibri" panose="020F0502020204030204" pitchFamily="34" charset="0"/>
              </a:rPr>
              <a:t>Age </a:t>
            </a:r>
            <a:r>
              <a:rPr lang="en-US" dirty="0">
                <a:solidFill>
                  <a:schemeClr val="bg1">
                    <a:lumMod val="50000"/>
                  </a:schemeClr>
                </a:solidFill>
                <a:latin typeface="Calibri" panose="020F0502020204030204" pitchFamily="34" charset="0"/>
                <a:cs typeface="Calibri" panose="020F0502020204030204" pitchFamily="34" charset="0"/>
              </a:rPr>
              <a:t>[years]</a:t>
            </a:r>
          </a:p>
          <a:p>
            <a:pPr marL="0" indent="0">
              <a:spcBef>
                <a:spcPts val="0"/>
              </a:spcBef>
              <a:spcAft>
                <a:spcPts val="0"/>
              </a:spcAft>
              <a:buNone/>
            </a:pPr>
            <a:r>
              <a:rPr lang="en-US" dirty="0">
                <a:latin typeface="Calibri" panose="020F0502020204030204" pitchFamily="34" charset="0"/>
                <a:cs typeface="Calibri" panose="020F0502020204030204" pitchFamily="34" charset="0"/>
              </a:rPr>
              <a:t>Steps </a:t>
            </a:r>
            <a:r>
              <a:rPr lang="en-US" dirty="0">
                <a:solidFill>
                  <a:schemeClr val="bg1">
                    <a:lumMod val="50000"/>
                  </a:schemeClr>
                </a:solidFill>
                <a:latin typeface="Calibri" panose="020F0502020204030204" pitchFamily="34" charset="0"/>
                <a:cs typeface="Calibri" panose="020F0502020204030204" pitchFamily="34" charset="0"/>
              </a:rPr>
              <a:t>[number]</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Walkduration</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[minutes or hour]</a:t>
            </a:r>
          </a:p>
          <a:p>
            <a:pPr marL="0" indent="0">
              <a:spcBef>
                <a:spcPts val="0"/>
              </a:spcBef>
              <a:spcAft>
                <a:spcPts val="0"/>
              </a:spcAft>
              <a:buNone/>
            </a:pPr>
            <a:r>
              <a:rPr lang="en-US" dirty="0">
                <a:latin typeface="Calibri" panose="020F0502020204030204" pitchFamily="34" charset="0"/>
                <a:cs typeface="Calibri" panose="020F0502020204030204" pitchFamily="34" charset="0"/>
              </a:rPr>
              <a:t>TUG </a:t>
            </a:r>
            <a:r>
              <a:rPr lang="en-US" dirty="0">
                <a:solidFill>
                  <a:schemeClr val="bg1">
                    <a:lumMod val="50000"/>
                  </a:schemeClr>
                </a:solidFill>
                <a:latin typeface="Calibri" panose="020F0502020204030204" pitchFamily="34" charset="0"/>
                <a:cs typeface="Calibri" panose="020F0502020204030204" pitchFamily="34" charset="0"/>
              </a:rPr>
              <a:t>Time up and go test</a:t>
            </a:r>
          </a:p>
          <a:p>
            <a:pPr marL="0" indent="0">
              <a:spcBef>
                <a:spcPts val="0"/>
              </a:spcBef>
              <a:spcAft>
                <a:spcPts val="0"/>
              </a:spcAft>
              <a:buNone/>
            </a:pPr>
            <a:r>
              <a:rPr lang="en-US" dirty="0">
                <a:latin typeface="Calibri" panose="020F0502020204030204" pitchFamily="34" charset="0"/>
                <a:cs typeface="Calibri" panose="020F0502020204030204" pitchFamily="34" charset="0"/>
              </a:rPr>
              <a:t>FGA </a:t>
            </a:r>
            <a:r>
              <a:rPr lang="en-GB" sz="2000" dirty="0">
                <a:solidFill>
                  <a:schemeClr val="bg1">
                    <a:lumMod val="50000"/>
                  </a:schemeClr>
                </a:solidFill>
                <a:effectLst/>
                <a:latin typeface="Calibri" panose="020F0502020204030204" pitchFamily="34" charset="0"/>
                <a:ea typeface="Calibri" panose="020F0502020204030204" pitchFamily="34" charset="0"/>
              </a:rPr>
              <a:t>Functional gait assessment </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err="1">
                <a:latin typeface="Calibri" panose="020F0502020204030204" pitchFamily="34" charset="0"/>
                <a:cs typeface="Calibri" panose="020F0502020204030204" pitchFamily="34" charset="0"/>
              </a:rPr>
              <a:t>meanF</a:t>
            </a:r>
            <a:r>
              <a:rPr lang="en-US" dirty="0">
                <a:latin typeface="Calibri" panose="020F0502020204030204" pitchFamily="34" charset="0"/>
                <a:cs typeface="Calibri" panose="020F0502020204030204" pitchFamily="34" charset="0"/>
              </a:rPr>
              <a:t>, -A, -T  </a:t>
            </a:r>
            <a:r>
              <a:rPr lang="en-US" dirty="0">
                <a:solidFill>
                  <a:schemeClr val="bg1">
                    <a:lumMod val="50000"/>
                  </a:schemeClr>
                </a:solidFill>
                <a:latin typeface="Calibri" panose="020F0502020204030204" pitchFamily="34" charset="0"/>
                <a:cs typeface="Calibri" panose="020F0502020204030204" pitchFamily="34" charset="0"/>
              </a:rPr>
              <a:t>Mean -Frequency, -Acceleration, -Time</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TotalHAD</a:t>
            </a:r>
            <a:r>
              <a:rPr lang="en-US" dirty="0">
                <a:latin typeface="Calibri" panose="020F0502020204030204" pitchFamily="34" charset="0"/>
                <a:cs typeface="Calibri" panose="020F0502020204030204" pitchFamily="34" charset="0"/>
              </a:rPr>
              <a:t>-A, -D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Hospital Anxiety and depression scale – Anxiety, -Depression subscale </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a:latin typeface="Calibri" panose="020F0502020204030204" pitchFamily="34" charset="0"/>
                <a:cs typeface="Calibri" panose="020F0502020204030204" pitchFamily="34" charset="0"/>
              </a:rPr>
              <a:t>ABC </a:t>
            </a:r>
            <a:r>
              <a:rPr lang="en-US" sz="2000" dirty="0">
                <a:solidFill>
                  <a:schemeClr val="bg1">
                    <a:lumMod val="50000"/>
                  </a:schemeClr>
                </a:solidFill>
                <a:latin typeface="Calibri" panose="020F0502020204030204" pitchFamily="34" charset="0"/>
                <a:cs typeface="Calibri" panose="020F0502020204030204" pitchFamily="34" charset="0"/>
              </a:rPr>
              <a:t>Scale </a:t>
            </a:r>
            <a:r>
              <a:rPr lang="en-GB" sz="20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Activities Specific Balance Confidence scale</a:t>
            </a:r>
            <a:r>
              <a:rPr lang="en-GB" sz="2000" b="1"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spcBef>
                <a:spcPts val="0"/>
              </a:spcBef>
              <a:spcAft>
                <a:spcPts val="0"/>
              </a:spcAft>
              <a:buNone/>
            </a:pPr>
            <a:r>
              <a:rPr lang="en-US" dirty="0" err="1">
                <a:latin typeface="Calibri" panose="020F0502020204030204" pitchFamily="34" charset="0"/>
                <a:cs typeface="Calibri" panose="020F0502020204030204" pitchFamily="34" charset="0"/>
              </a:rPr>
              <a:t>NVertigo</a:t>
            </a:r>
            <a:r>
              <a:rPr lang="en-US" dirty="0">
                <a:latin typeface="Calibri" panose="020F0502020204030204" pitchFamily="34" charset="0"/>
                <a:cs typeface="Calibri" panose="020F0502020204030204" pitchFamily="34" charset="0"/>
              </a:rPr>
              <a:t> if Vertigo exists </a:t>
            </a:r>
            <a:r>
              <a:rPr lang="en-US" dirty="0">
                <a:solidFill>
                  <a:schemeClr val="bg1">
                    <a:lumMod val="50000"/>
                  </a:schemeClr>
                </a:solidFill>
                <a:latin typeface="Calibri" panose="020F0502020204030204" pitchFamily="34" charset="0"/>
                <a:cs typeface="Calibri" panose="020F0502020204030204" pitchFamily="34" charset="0"/>
              </a:rPr>
              <a:t>[1=Y/0=N]</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Nautonomic</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[1=Y/0=N]</a:t>
            </a:r>
          </a:p>
          <a:p>
            <a:pPr marL="0" indent="0">
              <a:spcBef>
                <a:spcPts val="0"/>
              </a:spcBef>
              <a:spcAft>
                <a:spcPts val="0"/>
              </a:spcAft>
              <a:buNone/>
            </a:pPr>
            <a:r>
              <a:rPr lang="en-US" dirty="0">
                <a:latin typeface="Calibri" panose="020F0502020204030204" pitchFamily="34" charset="0"/>
                <a:cs typeface="Calibri" panose="020F0502020204030204" pitchFamily="34" charset="0"/>
              </a:rPr>
              <a:t>NSVQ</a:t>
            </a:r>
          </a:p>
          <a:p>
            <a:pPr marL="0" indent="0">
              <a:spcBef>
                <a:spcPts val="0"/>
              </a:spcBef>
              <a:spcAft>
                <a:spcPts val="0"/>
              </a:spcAft>
              <a:buNone/>
            </a:pPr>
            <a:r>
              <a:rPr lang="en-US" dirty="0" err="1">
                <a:latin typeface="Calibri" panose="020F0502020204030204" pitchFamily="34" charset="0"/>
                <a:cs typeface="Calibri" panose="020F0502020204030204" pitchFamily="34" charset="0"/>
              </a:rPr>
              <a:t>Symptomsduration</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[minutes or hour]</a:t>
            </a:r>
          </a:p>
          <a:p>
            <a:pPr marL="0" indent="0">
              <a:spcBef>
                <a:spcPts val="0"/>
              </a:spcBef>
              <a:spcAft>
                <a:spcPts val="0"/>
              </a:spcAft>
              <a:buNone/>
            </a:pPr>
            <a:r>
              <a:rPr lang="en-US" dirty="0">
                <a:latin typeface="Calibri" panose="020F0502020204030204" pitchFamily="34" charset="0"/>
                <a:cs typeface="Calibri" panose="020F0502020204030204" pitchFamily="34" charset="0"/>
              </a:rPr>
              <a:t>FMUL  </a:t>
            </a:r>
            <a:r>
              <a:rPr lang="en-US" dirty="0">
                <a:solidFill>
                  <a:schemeClr val="bg1">
                    <a:lumMod val="50000"/>
                  </a:schemeClr>
                </a:solidFill>
                <a:latin typeface="Calibri" panose="020F0502020204030204" pitchFamily="34" charset="0"/>
                <a:cs typeface="Calibri" panose="020F0502020204030204" pitchFamily="34" charset="0"/>
              </a:rPr>
              <a:t>Functions of Music Listening scale</a:t>
            </a:r>
            <a:endParaRPr lang="en-US" dirty="0">
              <a:latin typeface="Calibri" panose="020F0502020204030204" pitchFamily="34" charset="0"/>
              <a:cs typeface="Calibri" panose="020F0502020204030204" pitchFamily="34" charset="0"/>
            </a:endParaRPr>
          </a:p>
          <a:p>
            <a:pPr marL="0" indent="0">
              <a:spcBef>
                <a:spcPts val="0"/>
              </a:spcBef>
              <a:spcAft>
                <a:spcPts val="0"/>
              </a:spcAft>
              <a:buNone/>
            </a:pPr>
            <a:r>
              <a:rPr lang="en-US" dirty="0">
                <a:latin typeface="Calibri" panose="020F0502020204030204" pitchFamily="34" charset="0"/>
                <a:cs typeface="Calibri" panose="020F0502020204030204" pitchFamily="34" charset="0"/>
              </a:rPr>
              <a:t>Velocity </a:t>
            </a:r>
            <a:r>
              <a:rPr lang="en-US" dirty="0">
                <a:solidFill>
                  <a:schemeClr val="bg1">
                    <a:lumMod val="50000"/>
                  </a:schemeClr>
                </a:solidFill>
                <a:latin typeface="Calibri" panose="020F0502020204030204" pitchFamily="34" charset="0"/>
                <a:cs typeface="Calibri" panose="020F0502020204030204" pitchFamily="34" charset="0"/>
              </a:rPr>
              <a:t>[m/s]</a:t>
            </a:r>
          </a:p>
          <a:p>
            <a:endParaRPr lang="el-GR" dirty="0"/>
          </a:p>
        </p:txBody>
      </p:sp>
      <p:sp>
        <p:nvSpPr>
          <p:cNvPr id="4" name="Τίτλος 1">
            <a:extLst>
              <a:ext uri="{FF2B5EF4-FFF2-40B4-BE49-F238E27FC236}">
                <a16:creationId xmlns:a16="http://schemas.microsoft.com/office/drawing/2014/main" id="{D9342D90-606B-3563-03E3-2E9123BEC761}"/>
              </a:ext>
            </a:extLst>
          </p:cNvPr>
          <p:cNvSpPr>
            <a:spLocks noGrp="1"/>
          </p:cNvSpPr>
          <p:nvPr>
            <p:ph type="title"/>
          </p:nvPr>
        </p:nvSpPr>
        <p:spPr>
          <a:xfrm>
            <a:off x="708870" y="17591"/>
            <a:ext cx="9601200" cy="1035866"/>
          </a:xfrm>
        </p:spPr>
        <p:txBody>
          <a:bodyPr>
            <a:normAutofit fontScale="90000"/>
          </a:bodyPr>
          <a:lstStyle/>
          <a:p>
            <a:r>
              <a:rPr lang="en-US" dirty="0">
                <a:latin typeface="Calibri" panose="020F0502020204030204" pitchFamily="34" charset="0"/>
                <a:cs typeface="Calibri" panose="020F0502020204030204" pitchFamily="34" charset="0"/>
              </a:rPr>
              <a:t>UCL-</a:t>
            </a:r>
            <a:r>
              <a:rPr lang="en-US" dirty="0" err="1">
                <a:latin typeface="Calibri" panose="020F0502020204030204" pitchFamily="34" charset="0"/>
                <a:cs typeface="Calibri" panose="020F0502020204030204" pitchFamily="34" charset="0"/>
              </a:rPr>
              <a:t>uPV</a:t>
            </a:r>
            <a:r>
              <a:rPr lang="en-US" dirty="0">
                <a:latin typeface="Calibri" panose="020F0502020204030204" pitchFamily="34" charset="0"/>
                <a:cs typeface="Calibri" panose="020F0502020204030204" pitchFamily="34" charset="0"/>
              </a:rPr>
              <a:t> walk raw</a:t>
            </a:r>
            <a:br>
              <a:rPr lang="en-US" dirty="0"/>
            </a:br>
            <a:endParaRPr lang="el-GR" dirty="0"/>
          </a:p>
        </p:txBody>
      </p:sp>
      <p:sp>
        <p:nvSpPr>
          <p:cNvPr id="2" name="TextBox 1">
            <a:extLst>
              <a:ext uri="{FF2B5EF4-FFF2-40B4-BE49-F238E27FC236}">
                <a16:creationId xmlns:a16="http://schemas.microsoft.com/office/drawing/2014/main" id="{677A99FE-FCC3-604D-15B2-AC36A7F128A9}"/>
              </a:ext>
            </a:extLst>
          </p:cNvPr>
          <p:cNvSpPr txBox="1"/>
          <p:nvPr/>
        </p:nvSpPr>
        <p:spPr>
          <a:xfrm>
            <a:off x="5313028" y="1837189"/>
            <a:ext cx="4890781" cy="7386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400" dirty="0">
                <a:latin typeface="Calibri" panose="020F0502020204030204" pitchFamily="34" charset="0"/>
                <a:cs typeface="Calibri" panose="020F0502020204030204" pitchFamily="34" charset="0"/>
              </a:rPr>
              <a:t>An </a:t>
            </a:r>
            <a:r>
              <a:rPr lang="en-US" sz="1400" u="sng" dirty="0">
                <a:latin typeface="Calibri" panose="020F0502020204030204" pitchFamily="34" charset="0"/>
                <a:cs typeface="Calibri" panose="020F0502020204030204" pitchFamily="34" charset="0"/>
              </a:rPr>
              <a:t>autonomic</a:t>
            </a:r>
            <a:r>
              <a:rPr lang="en-US" sz="1400" dirty="0">
                <a:latin typeface="Calibri" panose="020F0502020204030204" pitchFamily="34" charset="0"/>
                <a:cs typeface="Calibri" panose="020F0502020204030204" pitchFamily="34" charset="0"/>
              </a:rPr>
              <a:t> dysfunction occurs when the autonomic nervous system, which controls functions responsible for well-being and maintaining balance, does not regulate properly.</a:t>
            </a:r>
            <a:endParaRPr lang="el-GR"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790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9251C20-7186-8323-85D1-27D3B16034D3}"/>
              </a:ext>
            </a:extLst>
          </p:cNvPr>
          <p:cNvSpPr>
            <a:spLocks noGrp="1"/>
          </p:cNvSpPr>
          <p:nvPr>
            <p:ph type="title"/>
          </p:nvPr>
        </p:nvSpPr>
        <p:spPr>
          <a:xfrm>
            <a:off x="727023" y="0"/>
            <a:ext cx="9601200" cy="933138"/>
          </a:xfrm>
        </p:spPr>
        <p:txBody>
          <a:bodyPr>
            <a:normAutofit/>
          </a:bodyPr>
          <a:lstStyle/>
          <a:p>
            <a:r>
              <a:rPr lang="en-US" sz="3600" dirty="0">
                <a:latin typeface="Calibri" panose="020F0502020204030204" pitchFamily="34" charset="0"/>
                <a:cs typeface="Calibri" panose="020F0502020204030204" pitchFamily="34" charset="0"/>
              </a:rPr>
              <a:t>UK Biobank (UCL)</a:t>
            </a:r>
            <a:endParaRPr lang="el-GR" sz="3600" dirty="0">
              <a:latin typeface="Calibri" panose="020F0502020204030204" pitchFamily="34" charset="0"/>
              <a:cs typeface="Calibri" panose="020F0502020204030204" pitchFamily="34" charset="0"/>
            </a:endParaRPr>
          </a:p>
        </p:txBody>
      </p:sp>
      <p:sp>
        <p:nvSpPr>
          <p:cNvPr id="3" name="Θέση περιεχομένου 2">
            <a:extLst>
              <a:ext uri="{FF2B5EF4-FFF2-40B4-BE49-F238E27FC236}">
                <a16:creationId xmlns:a16="http://schemas.microsoft.com/office/drawing/2014/main" id="{50925A32-E08E-2F73-EEC5-7F03B5ABF807}"/>
              </a:ext>
            </a:extLst>
          </p:cNvPr>
          <p:cNvSpPr>
            <a:spLocks noGrp="1"/>
          </p:cNvSpPr>
          <p:nvPr>
            <p:ph idx="1"/>
          </p:nvPr>
        </p:nvSpPr>
        <p:spPr>
          <a:xfrm>
            <a:off x="1146748" y="933138"/>
            <a:ext cx="9601200" cy="5924861"/>
          </a:xfrm>
        </p:spPr>
        <p:txBody>
          <a:bodyPr>
            <a:normAutofit fontScale="92500" lnSpcReduction="20000"/>
          </a:bodyPr>
          <a:lstStyle/>
          <a:p>
            <a:pPr marL="0" indent="0">
              <a:buNone/>
            </a:pPr>
            <a:r>
              <a:rPr lang="en-US" sz="2200" dirty="0">
                <a:latin typeface="Calibri" panose="020F0502020204030204" pitchFamily="34" charset="0"/>
                <a:cs typeface="Calibri" panose="020F0502020204030204" pitchFamily="34" charset="0"/>
              </a:rPr>
              <a:t>Include all participants who gave a positive answer (subjects) and a negative answer (controls) to the following question “In the last year have you had any falls?” and we will document the number of falls reported by positive respondents. (500,000 participants). </a:t>
            </a:r>
            <a:r>
              <a:rPr lang="en-US" sz="2200" u="sng" dirty="0">
                <a:latin typeface="Calibri" panose="020F0502020204030204" pitchFamily="34" charset="0"/>
                <a:cs typeface="Calibri" panose="020F0502020204030204" pitchFamily="34" charset="0"/>
              </a:rPr>
              <a:t>The type of data</a:t>
            </a:r>
            <a:r>
              <a:rPr lang="en-US" sz="2200" dirty="0">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Medical information (Eye problems/disorders, vascular/heart problems diagnosed by doctor, long-standing illness, disability or infirmity, other serious medical condition/disability, hearing difficulty/problems diagnosed by doctor medication for cholesterol, blood pressure or diabetes, participants BMI, height, weight, pulse, overall health rating).</a:t>
            </a: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Physical: impedance of leg, overall acceleration summary, genetic principal components. </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Socioeconomic: Employment status, Education/professional qualifications</a:t>
            </a:r>
            <a:r>
              <a:rPr lang="en-US" sz="2200" dirty="0">
                <a:latin typeface="Calibri" panose="020F0502020204030204" pitchFamily="34" charset="0"/>
                <a:ea typeface="Times New Roman" panose="02020603050405020304" pitchFamily="18" charset="0"/>
                <a:cs typeface="Calibri" panose="020F0502020204030204" pitchFamily="34" charset="0"/>
              </a:rPr>
              <a:t>, </a:t>
            </a:r>
            <a:r>
              <a:rPr lang="en-GB" sz="2200" dirty="0">
                <a:effectLst/>
                <a:latin typeface="Calibri" panose="020F0502020204030204" pitchFamily="34" charset="0"/>
                <a:ea typeface="Times New Roman" panose="02020603050405020304" pitchFamily="18" charset="0"/>
                <a:cs typeface="Calibri" panose="020F0502020204030204" pitchFamily="34" charset="0"/>
              </a:rPr>
              <a:t>Biomarkers.</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Cognitive: Fluid intelligence Pairs matching, Prospective memory, reaction time. </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Behavioural: Typical diet, Alcohol consumption, Physical activity assessed by a 24-hour activity monitor for a week.</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Psychological/Psychiatric/Mental health: Self reports (Ever felt worried, tense, or anxious for most of a month or longer, Recent feelings or nervousness or anxiety, Recent feelings of depression, Recent feelings of tiredness or low energy, etc.).</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600"/>
              </a:spcBef>
              <a:spcAft>
                <a:spcPts val="300"/>
              </a:spcAft>
            </a:pPr>
            <a:r>
              <a:rPr lang="en-GB" sz="2200" dirty="0">
                <a:effectLst/>
                <a:latin typeface="Calibri" panose="020F0502020204030204" pitchFamily="34" charset="0"/>
                <a:ea typeface="Times New Roman" panose="02020603050405020304" pitchFamily="18" charset="0"/>
                <a:cs typeface="Calibri" panose="020F0502020204030204" pitchFamily="34" charset="0"/>
              </a:rPr>
              <a:t>Imaging data: T1 structural brain MRI, Resting functional brain MRI, Total volume of white matter hyperintensities.</a:t>
            </a:r>
            <a:endParaRPr lang="el-GR" sz="22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p>
          <a:p>
            <a:endParaRPr lang="el-GR" dirty="0"/>
          </a:p>
        </p:txBody>
      </p:sp>
    </p:spTree>
    <p:extLst>
      <p:ext uri="{BB962C8B-B14F-4D97-AF65-F5344CB8AC3E}">
        <p14:creationId xmlns:p14="http://schemas.microsoft.com/office/powerpoint/2010/main" val="327438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429141-445B-B90A-2B1F-50EF09E526CD}"/>
              </a:ext>
            </a:extLst>
          </p:cNvPr>
          <p:cNvSpPr>
            <a:spLocks noGrp="1"/>
          </p:cNvSpPr>
          <p:nvPr>
            <p:ph type="body" sz="quarter" idx="10"/>
          </p:nvPr>
        </p:nvSpPr>
        <p:spPr/>
        <p:txBody>
          <a:bodyPr/>
          <a:lstStyle/>
          <a:p>
            <a:r>
              <a:rPr lang="en-US" dirty="0"/>
              <a:t>Analysis of the </a:t>
            </a:r>
            <a:r>
              <a:rPr lang="en-US" dirty="0" err="1"/>
              <a:t>Holobalance</a:t>
            </a:r>
            <a:r>
              <a:rPr lang="en-US" dirty="0"/>
              <a:t> Dataset</a:t>
            </a:r>
          </a:p>
        </p:txBody>
      </p:sp>
      <p:sp>
        <p:nvSpPr>
          <p:cNvPr id="5" name="Text Placeholder 4">
            <a:extLst>
              <a:ext uri="{FF2B5EF4-FFF2-40B4-BE49-F238E27FC236}">
                <a16:creationId xmlns:a16="http://schemas.microsoft.com/office/drawing/2014/main" id="{C6C946FC-B6F9-19E8-D3C3-1B0BF307F1B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84524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11785-3C1C-EEAF-F09F-8069C028DB10}"/>
              </a:ext>
            </a:extLst>
          </p:cNvPr>
          <p:cNvSpPr>
            <a:spLocks noGrp="1"/>
          </p:cNvSpPr>
          <p:nvPr>
            <p:ph type="title"/>
          </p:nvPr>
        </p:nvSpPr>
        <p:spPr>
          <a:xfrm>
            <a:off x="640080" y="639704"/>
            <a:ext cx="3299579" cy="5577840"/>
          </a:xfrm>
        </p:spPr>
        <p:txBody>
          <a:bodyPr anchor="ctr">
            <a:normAutofit/>
          </a:bodyPr>
          <a:lstStyle/>
          <a:p>
            <a:pPr algn="ctr"/>
            <a:r>
              <a:rPr lang="en-US" sz="3700" b="1"/>
              <a:t>Overview of Clinical Endpoints</a:t>
            </a:r>
            <a:br>
              <a:rPr lang="en-US" sz="3700" b="1"/>
            </a:br>
            <a:r>
              <a:rPr lang="en-US" sz="3700" b="1"/>
              <a:t>Understanding Key Clinical Endpoints in Rehabilitation</a:t>
            </a:r>
          </a:p>
        </p:txBody>
      </p:sp>
      <p:graphicFrame>
        <p:nvGraphicFramePr>
          <p:cNvPr id="7" name="Content Placeholder 2">
            <a:extLst>
              <a:ext uri="{FF2B5EF4-FFF2-40B4-BE49-F238E27FC236}">
                <a16:creationId xmlns:a16="http://schemas.microsoft.com/office/drawing/2014/main" id="{21168320-4837-1333-EB0E-FC8527F8EF3E}"/>
              </a:ext>
            </a:extLst>
          </p:cNvPr>
          <p:cNvGraphicFramePr>
            <a:graphicFrameLocks noGrp="1"/>
          </p:cNvGraphicFramePr>
          <p:nvPr>
            <p:ph idx="1"/>
            <p:extLst>
              <p:ext uri="{D42A27DB-BD31-4B8C-83A1-F6EECF244321}">
                <p14:modId xmlns:p14="http://schemas.microsoft.com/office/powerpoint/2010/main" val="302010737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726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2CA5ADE0-5F81-15BD-DBD6-2014FF7A0C9A}"/>
              </a:ext>
            </a:extLst>
          </p:cNvPr>
          <p:cNvSpPr>
            <a:spLocks noGrp="1"/>
          </p:cNvSpPr>
          <p:nvPr>
            <p:ph type="title"/>
          </p:nvPr>
        </p:nvSpPr>
        <p:spPr>
          <a:xfrm>
            <a:off x="640081" y="791570"/>
            <a:ext cx="4018839" cy="5262390"/>
          </a:xfrm>
        </p:spPr>
        <p:txBody>
          <a:bodyPr anchor="ctr">
            <a:normAutofit/>
          </a:bodyPr>
          <a:lstStyle/>
          <a:p>
            <a:pPr algn="r"/>
            <a:r>
              <a:rPr lang="en-US" sz="5400">
                <a:solidFill>
                  <a:schemeClr val="bg2"/>
                </a:solidFill>
              </a:rPr>
              <a:t>Main Targets</a:t>
            </a:r>
          </a:p>
        </p:txBody>
      </p:sp>
      <p:sp>
        <p:nvSpPr>
          <p:cNvPr id="12" name="Rectangle 11">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97980B6E-972D-6FE5-3696-BBAFB0A2CF63}"/>
              </a:ext>
            </a:extLst>
          </p:cNvPr>
          <p:cNvSpPr>
            <a:spLocks noGrp="1"/>
          </p:cNvSpPr>
          <p:nvPr>
            <p:ph idx="1"/>
          </p:nvPr>
        </p:nvSpPr>
        <p:spPr>
          <a:xfrm>
            <a:off x="6176720" y="791570"/>
            <a:ext cx="4892308" cy="5262390"/>
          </a:xfrm>
        </p:spPr>
        <p:txBody>
          <a:bodyPr anchor="ctr">
            <a:normAutofit/>
          </a:bodyPr>
          <a:lstStyle/>
          <a:p>
            <a:r>
              <a:rPr lang="en-US" sz="1100" dirty="0"/>
              <a:t>Positive, zero or negative change (BL -&gt; FA) on the collected clinical tools </a:t>
            </a:r>
          </a:p>
          <a:p>
            <a:pPr lvl="1"/>
            <a:r>
              <a:rPr lang="en-US" sz="1100" b="0" i="0" dirty="0">
                <a:effectLst/>
                <a:latin typeface="Söhne"/>
              </a:rPr>
              <a:t>'</a:t>
            </a:r>
            <a:r>
              <a:rPr lang="en-US" sz="1100" b="0" i="0" dirty="0" err="1">
                <a:effectLst/>
                <a:latin typeface="Söhne"/>
              </a:rPr>
              <a:t>DIF_FGA_Total</a:t>
            </a:r>
            <a:r>
              <a:rPr lang="en-US" sz="1100" b="0" i="0" dirty="0">
                <a:effectLst/>
                <a:latin typeface="Söhne"/>
              </a:rPr>
              <a:t>’</a:t>
            </a:r>
          </a:p>
          <a:p>
            <a:pPr lvl="1"/>
            <a:r>
              <a:rPr lang="en-US" sz="1100" b="0" i="0" dirty="0">
                <a:effectLst/>
                <a:latin typeface="Söhne"/>
              </a:rPr>
              <a:t>'</a:t>
            </a:r>
            <a:r>
              <a:rPr lang="en-US" sz="1100" b="0" i="0" dirty="0" err="1">
                <a:effectLst/>
                <a:latin typeface="Söhne"/>
              </a:rPr>
              <a:t>DIF_Fesi_Total</a:t>
            </a:r>
            <a:r>
              <a:rPr lang="en-US" sz="1100" b="0" i="0" dirty="0">
                <a:effectLst/>
                <a:latin typeface="Söhne"/>
              </a:rPr>
              <a:t>’</a:t>
            </a:r>
          </a:p>
          <a:p>
            <a:pPr lvl="1"/>
            <a:r>
              <a:rPr lang="en-US" sz="1100" b="0" i="0" dirty="0">
                <a:effectLst/>
                <a:latin typeface="Söhne"/>
              </a:rPr>
              <a:t>'</a:t>
            </a:r>
            <a:r>
              <a:rPr lang="en-US" sz="1100" b="0" i="0" dirty="0" err="1">
                <a:effectLst/>
                <a:latin typeface="Söhne"/>
              </a:rPr>
              <a:t>DIF_MoCA_Total</a:t>
            </a:r>
            <a:r>
              <a:rPr lang="en-US" sz="1100" b="0" i="0" dirty="0">
                <a:effectLst/>
                <a:latin typeface="Söhne"/>
              </a:rPr>
              <a:t>’</a:t>
            </a:r>
          </a:p>
          <a:p>
            <a:pPr lvl="1"/>
            <a:r>
              <a:rPr lang="en-US" sz="1100" b="0" i="0" dirty="0">
                <a:effectLst/>
                <a:latin typeface="Söhne"/>
              </a:rPr>
              <a:t>'</a:t>
            </a:r>
            <a:r>
              <a:rPr lang="en-US" sz="1100" b="0" i="0" dirty="0" err="1">
                <a:effectLst/>
                <a:latin typeface="Söhne"/>
              </a:rPr>
              <a:t>DIF_Whodas_Total</a:t>
            </a:r>
            <a:r>
              <a:rPr lang="en-US" sz="1100" b="0" i="0" dirty="0">
                <a:effectLst/>
                <a:latin typeface="Söhne"/>
              </a:rPr>
              <a:t>’</a:t>
            </a:r>
          </a:p>
          <a:p>
            <a:pPr lvl="1"/>
            <a:r>
              <a:rPr lang="en-US" sz="1100" b="0" i="0" dirty="0">
                <a:effectLst/>
                <a:latin typeface="Söhne"/>
              </a:rPr>
              <a:t>'</a:t>
            </a:r>
            <a:r>
              <a:rPr lang="en-US" sz="1100" b="0" i="0" dirty="0" err="1">
                <a:effectLst/>
                <a:latin typeface="Söhne"/>
              </a:rPr>
              <a:t>DIF_Whodas_Standardized</a:t>
            </a:r>
            <a:r>
              <a:rPr lang="en-US" sz="1100" b="0" i="0" dirty="0">
                <a:effectLst/>
                <a:latin typeface="Söhne"/>
              </a:rPr>
              <a:t>’</a:t>
            </a:r>
          </a:p>
          <a:p>
            <a:pPr lvl="1"/>
            <a:r>
              <a:rPr lang="en-US" sz="1100" b="0" i="0" dirty="0">
                <a:effectLst/>
                <a:latin typeface="Söhne"/>
              </a:rPr>
              <a:t>'</a:t>
            </a:r>
            <a:r>
              <a:rPr lang="en-US" sz="1100" b="0" i="0" dirty="0" err="1">
                <a:effectLst/>
                <a:latin typeface="Söhne"/>
              </a:rPr>
              <a:t>DIF_ABC_Total</a:t>
            </a:r>
            <a:r>
              <a:rPr lang="en-US" sz="1100" b="0" i="0" dirty="0">
                <a:effectLst/>
                <a:latin typeface="Söhne"/>
              </a:rPr>
              <a:t>’</a:t>
            </a:r>
          </a:p>
          <a:p>
            <a:pPr lvl="1"/>
            <a:r>
              <a:rPr lang="en-US" sz="1100" b="0" i="0" dirty="0">
                <a:effectLst/>
                <a:latin typeface="Söhne"/>
              </a:rPr>
              <a:t>'DIF_Breq3_Amotivation’</a:t>
            </a:r>
          </a:p>
          <a:p>
            <a:pPr lvl="1"/>
            <a:r>
              <a:rPr lang="en-US" sz="1100" b="0" i="0" dirty="0">
                <a:effectLst/>
                <a:latin typeface="Söhne"/>
              </a:rPr>
              <a:t>'DIF_Breq3_Externalregulation’</a:t>
            </a:r>
          </a:p>
          <a:p>
            <a:pPr lvl="1"/>
            <a:r>
              <a:rPr lang="en-US" sz="1100" b="0" i="0" dirty="0">
                <a:effectLst/>
                <a:latin typeface="Söhne"/>
              </a:rPr>
              <a:t>'DIF_Breq3_Introjectedregulation’</a:t>
            </a:r>
          </a:p>
          <a:p>
            <a:pPr lvl="1"/>
            <a:r>
              <a:rPr lang="en-US" sz="1100" b="0" i="0" dirty="0">
                <a:effectLst/>
                <a:latin typeface="Söhne"/>
              </a:rPr>
              <a:t>'DIF_Breq3_Identifiedreg’</a:t>
            </a:r>
          </a:p>
          <a:p>
            <a:pPr lvl="1"/>
            <a:r>
              <a:rPr lang="en-US" sz="1100" b="0" i="0" dirty="0">
                <a:effectLst/>
                <a:latin typeface="Söhne"/>
              </a:rPr>
              <a:t>'DIF_Breq3_Integratedreg’</a:t>
            </a:r>
          </a:p>
          <a:p>
            <a:pPr lvl="1"/>
            <a:r>
              <a:rPr lang="en-US" sz="1100" b="0" i="0" dirty="0">
                <a:effectLst/>
                <a:latin typeface="Söhne"/>
              </a:rPr>
              <a:t>'DIF_Breq3_Intrinsicreg’</a:t>
            </a:r>
          </a:p>
          <a:p>
            <a:pPr lvl="1"/>
            <a:r>
              <a:rPr lang="en-US" sz="1100" b="0" i="0" dirty="0">
                <a:effectLst/>
                <a:latin typeface="Söhne"/>
              </a:rPr>
              <a:t>'DIF_Breq3_RAI’</a:t>
            </a:r>
          </a:p>
          <a:p>
            <a:pPr lvl="1"/>
            <a:r>
              <a:rPr lang="en-US" sz="1100" b="0" i="0" dirty="0">
                <a:effectLst/>
                <a:latin typeface="Söhne"/>
              </a:rPr>
              <a:t>'DIF_5q5d_Mob’</a:t>
            </a:r>
          </a:p>
          <a:p>
            <a:pPr lvl="1"/>
            <a:r>
              <a:rPr lang="en-US" sz="1100" b="0" i="0" dirty="0">
                <a:effectLst/>
                <a:latin typeface="Söhne"/>
              </a:rPr>
              <a:t>'DIF_5q5d_Self-care’</a:t>
            </a:r>
          </a:p>
          <a:p>
            <a:pPr lvl="1"/>
            <a:r>
              <a:rPr lang="en-US" sz="1100" b="0" i="0" dirty="0">
                <a:effectLst/>
                <a:latin typeface="Söhne"/>
              </a:rPr>
              <a:t>'DIF_5q5d_Usual activities</a:t>
            </a:r>
          </a:p>
          <a:p>
            <a:pPr lvl="1"/>
            <a:r>
              <a:rPr lang="en-US" sz="1100" b="0" i="0" dirty="0">
                <a:effectLst/>
                <a:latin typeface="Söhne"/>
              </a:rPr>
              <a:t> 'DIF_5q5d_Pain</a:t>
            </a:r>
          </a:p>
          <a:p>
            <a:pPr lvl="1"/>
            <a:r>
              <a:rPr lang="en-US" sz="1100" b="0" i="0" dirty="0">
                <a:effectLst/>
                <a:latin typeface="Söhne"/>
              </a:rPr>
              <a:t> 'DIF_5q5d_Anxiety’</a:t>
            </a:r>
          </a:p>
          <a:p>
            <a:pPr lvl="1"/>
            <a:r>
              <a:rPr lang="en-US" sz="1100" b="0" i="0" dirty="0">
                <a:effectLst/>
                <a:latin typeface="Söhne"/>
              </a:rPr>
              <a:t>'DIF_5q5d_General'</a:t>
            </a:r>
            <a:endParaRPr lang="en-US" sz="1100" dirty="0"/>
          </a:p>
        </p:txBody>
      </p:sp>
    </p:spTree>
    <p:extLst>
      <p:ext uri="{BB962C8B-B14F-4D97-AF65-F5344CB8AC3E}">
        <p14:creationId xmlns:p14="http://schemas.microsoft.com/office/powerpoint/2010/main" val="150732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D29BC862-FFF9-84E9-419B-482CB3368253}"/>
              </a:ext>
            </a:extLst>
          </p:cNvPr>
          <p:cNvSpPr>
            <a:spLocks noGrp="1"/>
          </p:cNvSpPr>
          <p:nvPr>
            <p:ph type="title"/>
          </p:nvPr>
        </p:nvSpPr>
        <p:spPr/>
        <p:txBody>
          <a:bodyPr/>
          <a:lstStyle/>
          <a:p>
            <a:r>
              <a:rPr lang="en-US" dirty="0"/>
              <a:t>Dataset Overview</a:t>
            </a:r>
            <a:br>
              <a:rPr lang="en-US" dirty="0"/>
            </a:br>
            <a:r>
              <a:rPr lang="en-US" dirty="0"/>
              <a:t>Gender</a:t>
            </a:r>
          </a:p>
        </p:txBody>
      </p:sp>
      <p:sp>
        <p:nvSpPr>
          <p:cNvPr id="49" name="Content Placeholder 48">
            <a:extLst>
              <a:ext uri="{FF2B5EF4-FFF2-40B4-BE49-F238E27FC236}">
                <a16:creationId xmlns:a16="http://schemas.microsoft.com/office/drawing/2014/main" id="{5E77D796-567D-6DE3-3E7C-A96CD9F2C6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4738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5q5d_Anxiety_GENDER_boxplot">
            <a:extLst>
              <a:ext uri="{FF2B5EF4-FFF2-40B4-BE49-F238E27FC236}">
                <a16:creationId xmlns:a16="http://schemas.microsoft.com/office/drawing/2014/main" id="{A251D35F-F778-F496-15C1-1169E6FC58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p:spPr>
      </p:pic>
      <p:pic>
        <p:nvPicPr>
          <p:cNvPr id="5" name="Picture 4" descr="DIF_5q5d_General_GENDER_boxplot">
            <a:extLst>
              <a:ext uri="{FF2B5EF4-FFF2-40B4-BE49-F238E27FC236}">
                <a16:creationId xmlns:a16="http://schemas.microsoft.com/office/drawing/2014/main" id="{F427A425-D468-CE38-2815-C9CD8FDEFF3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p:spPr>
      </p:pic>
      <p:pic>
        <p:nvPicPr>
          <p:cNvPr id="7" name="Picture 6" descr="DIF_5q5d_Mob_GENDER_boxplot">
            <a:extLst>
              <a:ext uri="{FF2B5EF4-FFF2-40B4-BE49-F238E27FC236}">
                <a16:creationId xmlns:a16="http://schemas.microsoft.com/office/drawing/2014/main" id="{F92195FA-764E-1F40-81F2-95D88DD788C9}"/>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p:spPr>
      </p:pic>
      <p:pic>
        <p:nvPicPr>
          <p:cNvPr id="9" name="Picture 8" descr="DIF_5q5d_Pain_GENDER_boxplot">
            <a:extLst>
              <a:ext uri="{FF2B5EF4-FFF2-40B4-BE49-F238E27FC236}">
                <a16:creationId xmlns:a16="http://schemas.microsoft.com/office/drawing/2014/main" id="{27607A06-D50B-6062-5267-9683365FE23C}"/>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p:spPr>
      </p:pic>
    </p:spTree>
    <p:extLst>
      <p:ext uri="{BB962C8B-B14F-4D97-AF65-F5344CB8AC3E}">
        <p14:creationId xmlns:p14="http://schemas.microsoft.com/office/powerpoint/2010/main" val="3043708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5q5d_Self-care_GENDER_boxplot">
            <a:extLst>
              <a:ext uri="{FF2B5EF4-FFF2-40B4-BE49-F238E27FC236}">
                <a16:creationId xmlns:a16="http://schemas.microsoft.com/office/drawing/2014/main" id="{B06C8E71-560E-771D-E5EB-A620D6272EE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p:spPr>
      </p:pic>
      <p:pic>
        <p:nvPicPr>
          <p:cNvPr id="5" name="Picture 4" descr="DIF_5q5d_Usual activities_GENDER_boxplot">
            <a:extLst>
              <a:ext uri="{FF2B5EF4-FFF2-40B4-BE49-F238E27FC236}">
                <a16:creationId xmlns:a16="http://schemas.microsoft.com/office/drawing/2014/main" id="{3D9F95E1-A9E0-1D7F-1B8D-23279C91086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p:spPr>
      </p:pic>
      <p:pic>
        <p:nvPicPr>
          <p:cNvPr id="7" name="Picture 6" descr="DIF_ABC_Total_GENDER_boxplot">
            <a:extLst>
              <a:ext uri="{FF2B5EF4-FFF2-40B4-BE49-F238E27FC236}">
                <a16:creationId xmlns:a16="http://schemas.microsoft.com/office/drawing/2014/main" id="{97293A50-FF07-6033-9DDF-6A22BA771545}"/>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p:spPr>
      </p:pic>
      <p:pic>
        <p:nvPicPr>
          <p:cNvPr id="9" name="Picture 8" descr="DIF_Breq3_Amotivation_GENDER_boxplot">
            <a:extLst>
              <a:ext uri="{FF2B5EF4-FFF2-40B4-BE49-F238E27FC236}">
                <a16:creationId xmlns:a16="http://schemas.microsoft.com/office/drawing/2014/main" id="{CDE80593-23DD-F363-525B-B45322A5B230}"/>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p:spPr>
      </p:pic>
    </p:spTree>
    <p:extLst>
      <p:ext uri="{BB962C8B-B14F-4D97-AF65-F5344CB8AC3E}">
        <p14:creationId xmlns:p14="http://schemas.microsoft.com/office/powerpoint/2010/main" val="380401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2F819C1-ADE6-843D-02BB-B3B67D00DB4E}"/>
              </a:ext>
            </a:extLst>
          </p:cNvPr>
          <p:cNvSpPr>
            <a:spLocks noGrp="1"/>
          </p:cNvSpPr>
          <p:nvPr>
            <p:ph type="title"/>
          </p:nvPr>
        </p:nvSpPr>
        <p:spPr>
          <a:xfrm>
            <a:off x="784743" y="685800"/>
            <a:ext cx="5958837" cy="1485900"/>
          </a:xfrm>
        </p:spPr>
        <p:txBody>
          <a:bodyPr>
            <a:normAutofit/>
          </a:bodyPr>
          <a:lstStyle/>
          <a:p>
            <a:r>
              <a:rPr lang="it-IT">
                <a:latin typeface="Calibri" panose="020F0502020204030204" pitchFamily="34" charset="0"/>
                <a:cs typeface="Calibri" panose="020F0502020204030204" pitchFamily="34" charset="0"/>
              </a:rPr>
              <a:t>Holobalance (</a:t>
            </a:r>
            <a:r>
              <a:rPr lang="en-GB">
                <a:effectLst/>
                <a:latin typeface="Calibri" panose="020F0502020204030204" pitchFamily="34" charset="0"/>
                <a:ea typeface="Times New Roman" panose="02020603050405020304" pitchFamily="18" charset="0"/>
                <a:cs typeface="Calibri" panose="020F0502020204030204" pitchFamily="34" charset="0"/>
              </a:rPr>
              <a:t>Previous project data)</a:t>
            </a:r>
            <a:endParaRPr lang="el-GR">
              <a:latin typeface="Calibri" panose="020F0502020204030204" pitchFamily="34" charset="0"/>
              <a:cs typeface="Calibri" panose="020F0502020204030204" pitchFamily="34" charset="0"/>
            </a:endParaRPr>
          </a:p>
        </p:txBody>
      </p:sp>
      <p:sp>
        <p:nvSpPr>
          <p:cNvPr id="3" name="Θέση περιεχομένου 2">
            <a:extLst>
              <a:ext uri="{FF2B5EF4-FFF2-40B4-BE49-F238E27FC236}">
                <a16:creationId xmlns:a16="http://schemas.microsoft.com/office/drawing/2014/main" id="{27251101-3F18-1920-63F4-2B01189D9F36}"/>
              </a:ext>
            </a:extLst>
          </p:cNvPr>
          <p:cNvSpPr>
            <a:spLocks noGrp="1"/>
          </p:cNvSpPr>
          <p:nvPr>
            <p:ph idx="1"/>
          </p:nvPr>
        </p:nvSpPr>
        <p:spPr>
          <a:xfrm>
            <a:off x="784743" y="2286000"/>
            <a:ext cx="5958837" cy="3581400"/>
          </a:xfrm>
        </p:spPr>
        <p:txBody>
          <a:bodyPr>
            <a:normAutofit/>
          </a:bodyPr>
          <a:lstStyle/>
          <a:p>
            <a:pPr marL="0" indent="0">
              <a:buNone/>
            </a:pPr>
            <a:endParaRPr lang="it-IT" sz="1900" dirty="0">
              <a:latin typeface="Calibri" panose="020F0502020204030204" pitchFamily="34" charset="0"/>
              <a:cs typeface="Calibri" panose="020F0502020204030204" pitchFamily="34" charset="0"/>
            </a:endParaRPr>
          </a:p>
          <a:p>
            <a:pPr marL="0" indent="0">
              <a:buNone/>
            </a:pPr>
            <a:r>
              <a:rPr lang="it-IT" sz="1900" dirty="0">
                <a:latin typeface="Calibri" panose="020F0502020204030204" pitchFamily="34" charset="0"/>
                <a:cs typeface="Calibri" panose="020F0502020204030204" pitchFamily="34" charset="0"/>
              </a:rPr>
              <a:t>The dataset from HOLOBALANCE concerns at total 80 intervention and 80 control group, aged &gt;40 years old. The clinical evaluation data and sensor data include:</a:t>
            </a:r>
          </a:p>
          <a:p>
            <a:r>
              <a:rPr lang="it-IT" sz="1900" dirty="0">
                <a:latin typeface="Calibri" panose="020F0502020204030204" pitchFamily="34" charset="0"/>
                <a:cs typeface="Calibri" panose="020F0502020204030204" pitchFamily="34" charset="0"/>
              </a:rPr>
              <a:t>Demographics, clinical evaluations and questionnaires such as EQ-5D5L, MoCA, SUS, FGA, ABC, RAPA, MiniBest, cognitive function</a:t>
            </a:r>
          </a:p>
          <a:p>
            <a:r>
              <a:rPr lang="it-IT" sz="1900" dirty="0">
                <a:latin typeface="Calibri" panose="020F0502020204030204" pitchFamily="34" charset="0"/>
                <a:cs typeface="Calibri" panose="020F0502020204030204" pitchFamily="34" charset="0"/>
              </a:rPr>
              <a:t>Exercise data from 2 IMUs, pressure insoles, chest HR monitor, depth sensor</a:t>
            </a:r>
          </a:p>
          <a:p>
            <a:r>
              <a:rPr lang="it-IT" sz="1900" dirty="0">
                <a:latin typeface="Calibri" panose="020F0502020204030204" pitchFamily="34" charset="0"/>
                <a:cs typeface="Calibri" panose="020F0502020204030204" pitchFamily="34" charset="0"/>
              </a:rPr>
              <a:t>Raw data from smartwatch (Steps, activity capture)</a:t>
            </a:r>
          </a:p>
          <a:p>
            <a:endParaRPr lang="el-GR" sz="1900" dirty="0"/>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Graphic 6" descr="Statistics">
            <a:extLst>
              <a:ext uri="{FF2B5EF4-FFF2-40B4-BE49-F238E27FC236}">
                <a16:creationId xmlns:a16="http://schemas.microsoft.com/office/drawing/2014/main" id="{81F1E62A-62B3-3E00-A7B9-F740A8F9A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105536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Breq3_Externalregulation_GENDER_boxplot">
            <a:extLst>
              <a:ext uri="{FF2B5EF4-FFF2-40B4-BE49-F238E27FC236}">
                <a16:creationId xmlns:a16="http://schemas.microsoft.com/office/drawing/2014/main" id="{DA5498B9-EBE4-DF60-79EB-408FB85423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p:spPr>
      </p:pic>
      <p:pic>
        <p:nvPicPr>
          <p:cNvPr id="5" name="Picture 4" descr="DIF_Breq3_Identifiedreg_GENDER_boxplot">
            <a:extLst>
              <a:ext uri="{FF2B5EF4-FFF2-40B4-BE49-F238E27FC236}">
                <a16:creationId xmlns:a16="http://schemas.microsoft.com/office/drawing/2014/main" id="{A945F5B2-9793-EFE8-DA05-0A8BE456335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p:spPr>
      </p:pic>
      <p:pic>
        <p:nvPicPr>
          <p:cNvPr id="7" name="Picture 6" descr="DIF_Breq3_Integratedreg_GENDER_boxplot">
            <a:extLst>
              <a:ext uri="{FF2B5EF4-FFF2-40B4-BE49-F238E27FC236}">
                <a16:creationId xmlns:a16="http://schemas.microsoft.com/office/drawing/2014/main" id="{FE35996A-5C75-797B-5DF0-A7462A85251C}"/>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p:spPr>
      </p:pic>
      <p:pic>
        <p:nvPicPr>
          <p:cNvPr id="9" name="Picture 8" descr="DIF_Breq3_Intrinsicreg_GENDER_boxplot">
            <a:extLst>
              <a:ext uri="{FF2B5EF4-FFF2-40B4-BE49-F238E27FC236}">
                <a16:creationId xmlns:a16="http://schemas.microsoft.com/office/drawing/2014/main" id="{80825CD0-332F-0069-3ED1-5A617E491CB5}"/>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p:spPr>
      </p:pic>
    </p:spTree>
    <p:extLst>
      <p:ext uri="{BB962C8B-B14F-4D97-AF65-F5344CB8AC3E}">
        <p14:creationId xmlns:p14="http://schemas.microsoft.com/office/powerpoint/2010/main" val="1511533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Breq3_Introjectedregulation_GENDER_boxplot">
            <a:extLst>
              <a:ext uri="{FF2B5EF4-FFF2-40B4-BE49-F238E27FC236}">
                <a16:creationId xmlns:a16="http://schemas.microsoft.com/office/drawing/2014/main" id="{678791D1-8618-E9DD-787C-E388742A5BA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p:spPr>
      </p:pic>
      <p:pic>
        <p:nvPicPr>
          <p:cNvPr id="5" name="Picture 4" descr="DIF_Breq3_RAI_GENDER_boxplot">
            <a:extLst>
              <a:ext uri="{FF2B5EF4-FFF2-40B4-BE49-F238E27FC236}">
                <a16:creationId xmlns:a16="http://schemas.microsoft.com/office/drawing/2014/main" id="{802EBBFB-D670-8671-5441-0E639D80AC1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p:spPr>
      </p:pic>
      <p:pic>
        <p:nvPicPr>
          <p:cNvPr id="7" name="Picture 6" descr="DIF_Fesi_Total_GENDER_boxplot">
            <a:extLst>
              <a:ext uri="{FF2B5EF4-FFF2-40B4-BE49-F238E27FC236}">
                <a16:creationId xmlns:a16="http://schemas.microsoft.com/office/drawing/2014/main" id="{7FA1C4FA-F70C-7956-AB55-1B2EF2343AF5}"/>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p:spPr>
      </p:pic>
      <p:pic>
        <p:nvPicPr>
          <p:cNvPr id="9" name="Picture 8" descr="DIF_FGA_Total_GENDER_boxplot">
            <a:extLst>
              <a:ext uri="{FF2B5EF4-FFF2-40B4-BE49-F238E27FC236}">
                <a16:creationId xmlns:a16="http://schemas.microsoft.com/office/drawing/2014/main" id="{263C9441-C872-F3B5-0583-560D836B52E7}"/>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p:spPr>
      </p:pic>
    </p:spTree>
    <p:extLst>
      <p:ext uri="{BB962C8B-B14F-4D97-AF65-F5344CB8AC3E}">
        <p14:creationId xmlns:p14="http://schemas.microsoft.com/office/powerpoint/2010/main" val="1039923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Minibest_Total_GENDER_boxplot">
            <a:extLst>
              <a:ext uri="{FF2B5EF4-FFF2-40B4-BE49-F238E27FC236}">
                <a16:creationId xmlns:a16="http://schemas.microsoft.com/office/drawing/2014/main" id="{E7058FCE-6F5C-18F3-C2CB-F3A5E89E0EA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p:spPr>
      </p:pic>
      <p:pic>
        <p:nvPicPr>
          <p:cNvPr id="5" name="Picture 4" descr="DIF_MoCA_Total_GENDER_boxplot">
            <a:extLst>
              <a:ext uri="{FF2B5EF4-FFF2-40B4-BE49-F238E27FC236}">
                <a16:creationId xmlns:a16="http://schemas.microsoft.com/office/drawing/2014/main" id="{1C10DDC5-BF7D-EE80-3447-EEA0F9E6217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p:spPr>
      </p:pic>
      <p:pic>
        <p:nvPicPr>
          <p:cNvPr id="7" name="Picture 6" descr="DIF_Whodas_Total_GENDER_boxplot">
            <a:extLst>
              <a:ext uri="{FF2B5EF4-FFF2-40B4-BE49-F238E27FC236}">
                <a16:creationId xmlns:a16="http://schemas.microsoft.com/office/drawing/2014/main" id="{F33BBC5B-9502-E3EA-E81B-4C3073BB5A7D}"/>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p:spPr>
      </p:pic>
    </p:spTree>
    <p:extLst>
      <p:ext uri="{BB962C8B-B14F-4D97-AF65-F5344CB8AC3E}">
        <p14:creationId xmlns:p14="http://schemas.microsoft.com/office/powerpoint/2010/main" val="3452346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5B71-E63E-6836-C220-BF67D9860590}"/>
              </a:ext>
            </a:extLst>
          </p:cNvPr>
          <p:cNvSpPr>
            <a:spLocks noGrp="1"/>
          </p:cNvSpPr>
          <p:nvPr>
            <p:ph type="title"/>
          </p:nvPr>
        </p:nvSpPr>
        <p:spPr/>
        <p:txBody>
          <a:bodyPr/>
          <a:lstStyle/>
          <a:p>
            <a:r>
              <a:rPr lang="en-US" dirty="0"/>
              <a:t>Dataset overview</a:t>
            </a:r>
            <a:br>
              <a:rPr lang="en-US" dirty="0"/>
            </a:br>
            <a:r>
              <a:rPr lang="en-US" dirty="0"/>
              <a:t>Study group</a:t>
            </a:r>
          </a:p>
        </p:txBody>
      </p:sp>
      <p:sp>
        <p:nvSpPr>
          <p:cNvPr id="3" name="Content Placeholder 2">
            <a:extLst>
              <a:ext uri="{FF2B5EF4-FFF2-40B4-BE49-F238E27FC236}">
                <a16:creationId xmlns:a16="http://schemas.microsoft.com/office/drawing/2014/main" id="{1583E7C2-214A-30BF-3143-48C5713C03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6859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5q5d_Anxiety_STUDY GROUP_boxplot">
            <a:extLst>
              <a:ext uri="{FF2B5EF4-FFF2-40B4-BE49-F238E27FC236}">
                <a16:creationId xmlns:a16="http://schemas.microsoft.com/office/drawing/2014/main" id="{2210A591-C96C-BA40-F144-E6D5B12678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IF_5q5d_General_STUDY GROUP_boxplot">
            <a:extLst>
              <a:ext uri="{FF2B5EF4-FFF2-40B4-BE49-F238E27FC236}">
                <a16:creationId xmlns:a16="http://schemas.microsoft.com/office/drawing/2014/main" id="{A84A2B3A-61B4-4729-D9EA-21FD40F6EF9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F_5q5d_Mob_STUDY GROUP_boxplot">
            <a:extLst>
              <a:ext uri="{FF2B5EF4-FFF2-40B4-BE49-F238E27FC236}">
                <a16:creationId xmlns:a16="http://schemas.microsoft.com/office/drawing/2014/main" id="{9BFF86FE-1BE8-A932-AFFE-53E526401F04}"/>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IF_5q5d_Pain_STUDY GROUP_boxplot">
            <a:extLst>
              <a:ext uri="{FF2B5EF4-FFF2-40B4-BE49-F238E27FC236}">
                <a16:creationId xmlns:a16="http://schemas.microsoft.com/office/drawing/2014/main" id="{C639148A-9EA0-8B41-0792-4F46DA669E8B}"/>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3942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5q5d_Self-care_STUDY GROUP_boxplot">
            <a:extLst>
              <a:ext uri="{FF2B5EF4-FFF2-40B4-BE49-F238E27FC236}">
                <a16:creationId xmlns:a16="http://schemas.microsoft.com/office/drawing/2014/main" id="{E94C0CBD-F244-A319-AF4E-E77AEC8AE42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IF_5q5d_Usual activities_STUDY GROUP_boxplot">
            <a:extLst>
              <a:ext uri="{FF2B5EF4-FFF2-40B4-BE49-F238E27FC236}">
                <a16:creationId xmlns:a16="http://schemas.microsoft.com/office/drawing/2014/main" id="{E67534E2-581C-ECF1-2904-E443E6FBFCD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F_ABC_Total_STUDY GROUP_boxplot">
            <a:extLst>
              <a:ext uri="{FF2B5EF4-FFF2-40B4-BE49-F238E27FC236}">
                <a16:creationId xmlns:a16="http://schemas.microsoft.com/office/drawing/2014/main" id="{EB3C4ED9-E98F-3D46-696D-B8F6954B3A52}"/>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IF_Breq3_Amotivation_STUDY GROUP_boxplot">
            <a:extLst>
              <a:ext uri="{FF2B5EF4-FFF2-40B4-BE49-F238E27FC236}">
                <a16:creationId xmlns:a16="http://schemas.microsoft.com/office/drawing/2014/main" id="{FB518D53-8900-17CE-01AB-FD0506EC3021}"/>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1656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Breq3_Externalregulation_STUDY GROUP_boxplot">
            <a:extLst>
              <a:ext uri="{FF2B5EF4-FFF2-40B4-BE49-F238E27FC236}">
                <a16:creationId xmlns:a16="http://schemas.microsoft.com/office/drawing/2014/main" id="{17013740-368A-0359-69A2-BDA974BAF41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IF_Breq3_Identifiedreg_STUDY GROUP_boxplot">
            <a:extLst>
              <a:ext uri="{FF2B5EF4-FFF2-40B4-BE49-F238E27FC236}">
                <a16:creationId xmlns:a16="http://schemas.microsoft.com/office/drawing/2014/main" id="{EFBB857C-CDC0-51A1-33CA-BBE1C12A011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F_Breq3_Integratedreg_STUDY GROUP_boxplot">
            <a:extLst>
              <a:ext uri="{FF2B5EF4-FFF2-40B4-BE49-F238E27FC236}">
                <a16:creationId xmlns:a16="http://schemas.microsoft.com/office/drawing/2014/main" id="{5B0008F8-86DD-833D-EF72-DC036D9F7315}"/>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IF_Breq3_Intrinsicreg_STUDY GROUP_boxplot">
            <a:extLst>
              <a:ext uri="{FF2B5EF4-FFF2-40B4-BE49-F238E27FC236}">
                <a16:creationId xmlns:a16="http://schemas.microsoft.com/office/drawing/2014/main" id="{AD41298D-F852-B8CD-4500-58875F86A995}"/>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0840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Breq3_Introjectedregulation_STUDY GROUP_boxplot">
            <a:extLst>
              <a:ext uri="{FF2B5EF4-FFF2-40B4-BE49-F238E27FC236}">
                <a16:creationId xmlns:a16="http://schemas.microsoft.com/office/drawing/2014/main" id="{E914BA2D-04A8-5729-E4F7-0449D061CF5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IF_Breq3_RAI_STUDY GROUP_boxplot">
            <a:extLst>
              <a:ext uri="{FF2B5EF4-FFF2-40B4-BE49-F238E27FC236}">
                <a16:creationId xmlns:a16="http://schemas.microsoft.com/office/drawing/2014/main" id="{539E2763-47BB-6495-ADD9-A4E00AE06B4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F_Fesi_Total_STUDY GROUP_boxplot">
            <a:extLst>
              <a:ext uri="{FF2B5EF4-FFF2-40B4-BE49-F238E27FC236}">
                <a16:creationId xmlns:a16="http://schemas.microsoft.com/office/drawing/2014/main" id="{2916F43A-53C5-2411-7962-DDFEF3E43B21}"/>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7810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DIF_FGA_Total_STUDY GROUP_boxplot">
            <a:extLst>
              <a:ext uri="{FF2B5EF4-FFF2-40B4-BE49-F238E27FC236}">
                <a16:creationId xmlns:a16="http://schemas.microsoft.com/office/drawing/2014/main" id="{9B78DB1C-6B0B-B9DF-695C-D84146571749}"/>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6648450" y="35433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3316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F_Minibest_Total_STUDY GROUP_boxplot">
            <a:extLst>
              <a:ext uri="{FF2B5EF4-FFF2-40B4-BE49-F238E27FC236}">
                <a16:creationId xmlns:a16="http://schemas.microsoft.com/office/drawing/2014/main" id="{33A008AB-7B65-A244-8DCF-C2B58267C2B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10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DIF_MoCA_Total_STUDY GROUP_boxplot">
            <a:extLst>
              <a:ext uri="{FF2B5EF4-FFF2-40B4-BE49-F238E27FC236}">
                <a16:creationId xmlns:a16="http://schemas.microsoft.com/office/drawing/2014/main" id="{F3802794-8DF2-5724-3DE1-572B5A7E502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648450" y="457200"/>
            <a:ext cx="47625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2705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50C9-3E0A-D62C-2141-E648ED59A582}"/>
              </a:ext>
            </a:extLst>
          </p:cNvPr>
          <p:cNvSpPr>
            <a:spLocks noGrp="1"/>
          </p:cNvSpPr>
          <p:nvPr>
            <p:ph type="title"/>
          </p:nvPr>
        </p:nvSpPr>
        <p:spPr/>
        <p:txBody>
          <a:bodyPr/>
          <a:lstStyle/>
          <a:p>
            <a:r>
              <a:rPr lang="en-US" dirty="0"/>
              <a:t>Statistically significant changes</a:t>
            </a:r>
            <a:br>
              <a:rPr lang="en-US" dirty="0"/>
            </a:br>
            <a:r>
              <a:rPr lang="en-US" dirty="0"/>
              <a:t>Study Group</a:t>
            </a:r>
          </a:p>
        </p:txBody>
      </p:sp>
      <p:graphicFrame>
        <p:nvGraphicFramePr>
          <p:cNvPr id="7" name="Content Placeholder 6">
            <a:extLst>
              <a:ext uri="{FF2B5EF4-FFF2-40B4-BE49-F238E27FC236}">
                <a16:creationId xmlns:a16="http://schemas.microsoft.com/office/drawing/2014/main" id="{BE28076B-2380-FDA5-7D95-0F96B0CF1ADC}"/>
              </a:ext>
            </a:extLst>
          </p:cNvPr>
          <p:cNvGraphicFramePr>
            <a:graphicFrameLocks noGrp="1"/>
          </p:cNvGraphicFramePr>
          <p:nvPr>
            <p:ph idx="1"/>
            <p:extLst>
              <p:ext uri="{D42A27DB-BD31-4B8C-83A1-F6EECF244321}">
                <p14:modId xmlns:p14="http://schemas.microsoft.com/office/powerpoint/2010/main" val="951564180"/>
              </p:ext>
            </p:extLst>
          </p:nvPr>
        </p:nvGraphicFramePr>
        <p:xfrm>
          <a:off x="4438600" y="1543841"/>
          <a:ext cx="7753400" cy="4628359"/>
        </p:xfrm>
        <a:graphic>
          <a:graphicData uri="http://schemas.openxmlformats.org/drawingml/2006/table">
            <a:tbl>
              <a:tblPr>
                <a:tableStyleId>{2A488322-F2BA-4B5B-9748-0D474271808F}</a:tableStyleId>
              </a:tblPr>
              <a:tblGrid>
                <a:gridCol w="1550680">
                  <a:extLst>
                    <a:ext uri="{9D8B030D-6E8A-4147-A177-3AD203B41FA5}">
                      <a16:colId xmlns:a16="http://schemas.microsoft.com/office/drawing/2014/main" val="915303991"/>
                    </a:ext>
                  </a:extLst>
                </a:gridCol>
                <a:gridCol w="1550680">
                  <a:extLst>
                    <a:ext uri="{9D8B030D-6E8A-4147-A177-3AD203B41FA5}">
                      <a16:colId xmlns:a16="http://schemas.microsoft.com/office/drawing/2014/main" val="1178134365"/>
                    </a:ext>
                  </a:extLst>
                </a:gridCol>
                <a:gridCol w="1550680">
                  <a:extLst>
                    <a:ext uri="{9D8B030D-6E8A-4147-A177-3AD203B41FA5}">
                      <a16:colId xmlns:a16="http://schemas.microsoft.com/office/drawing/2014/main" val="912351851"/>
                    </a:ext>
                  </a:extLst>
                </a:gridCol>
                <a:gridCol w="1550680">
                  <a:extLst>
                    <a:ext uri="{9D8B030D-6E8A-4147-A177-3AD203B41FA5}">
                      <a16:colId xmlns:a16="http://schemas.microsoft.com/office/drawing/2014/main" val="1714131970"/>
                    </a:ext>
                  </a:extLst>
                </a:gridCol>
                <a:gridCol w="1550680">
                  <a:extLst>
                    <a:ext uri="{9D8B030D-6E8A-4147-A177-3AD203B41FA5}">
                      <a16:colId xmlns:a16="http://schemas.microsoft.com/office/drawing/2014/main" val="725356337"/>
                    </a:ext>
                  </a:extLst>
                </a:gridCol>
              </a:tblGrid>
              <a:tr h="327004">
                <a:tc>
                  <a:txBody>
                    <a:bodyPr/>
                    <a:lstStyle/>
                    <a:p>
                      <a:pPr algn="ctr" fontAlgn="b"/>
                      <a:r>
                        <a:rPr lang="en-US" sz="1000" b="1" dirty="0">
                          <a:effectLst/>
                        </a:rPr>
                        <a:t>Target Variable</a:t>
                      </a:r>
                    </a:p>
                  </a:txBody>
                  <a:tcPr marL="19464" marR="19464" marT="9732" marB="9732"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1">
                          <a:effectLst/>
                        </a:rPr>
                        <a:t>Group</a:t>
                      </a:r>
                    </a:p>
                  </a:txBody>
                  <a:tcPr marL="19464" marR="19464" marT="9732" marB="9732"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1">
                          <a:effectLst/>
                        </a:rPr>
                        <a:t>Test Statistic</a:t>
                      </a:r>
                    </a:p>
                  </a:txBody>
                  <a:tcPr marL="19464" marR="19464" marT="9732" marB="9732"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1">
                          <a:effectLst/>
                        </a:rPr>
                        <a:t>P-Value</a:t>
                      </a:r>
                    </a:p>
                  </a:txBody>
                  <a:tcPr marL="19464" marR="19464" marT="9732" marB="9732"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1" dirty="0">
                          <a:effectLst/>
                        </a:rPr>
                        <a:t>Significant Difference?</a:t>
                      </a:r>
                    </a:p>
                  </a:txBody>
                  <a:tcPr marL="19464" marR="19464" marT="9732" marB="9732"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822202"/>
                  </a:ext>
                </a:extLst>
              </a:tr>
              <a:tr h="176079">
                <a:tc>
                  <a:txBody>
                    <a:bodyPr/>
                    <a:lstStyle/>
                    <a:p>
                      <a:pPr algn="ctr" fontAlgn="base"/>
                      <a:r>
                        <a:rPr lang="en-US" sz="1000" b="1" dirty="0" err="1">
                          <a:effectLst/>
                        </a:rPr>
                        <a:t>DIF_Minibest_Total</a:t>
                      </a:r>
                      <a:endParaRPr lang="en-US" sz="1000" b="1" dirty="0">
                        <a:effectLst/>
                      </a:endParaRP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1000" b="1">
                          <a:effectLst/>
                        </a:rPr>
                        <a:t>STUDY GROUP</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1000" b="1">
                          <a:effectLst/>
                        </a:rPr>
                        <a:t>U-stat: 1709.0</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1000" b="1">
                          <a:effectLst/>
                        </a:rPr>
                        <a:t>0.04426</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1000" b="1">
                          <a:effectLst/>
                        </a:rPr>
                        <a:t>Yes</a:t>
                      </a:r>
                    </a:p>
                  </a:txBody>
                  <a:tcPr marL="19464" marR="19464" marT="9732" marB="973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0192831"/>
                  </a:ext>
                </a:extLst>
              </a:tr>
              <a:tr h="176079">
                <a:tc>
                  <a:txBody>
                    <a:bodyPr/>
                    <a:lstStyle/>
                    <a:p>
                      <a:pPr algn="ctr" fontAlgn="base"/>
                      <a:r>
                        <a:rPr lang="en-US" sz="1000" b="1" dirty="0" err="1">
                          <a:effectLst/>
                        </a:rPr>
                        <a:t>DIF_FGA_Total</a:t>
                      </a:r>
                      <a:endParaRPr lang="en-US" sz="1000" b="1" dirty="0">
                        <a:effectLst/>
                      </a:endParaRPr>
                    </a:p>
                  </a:txBody>
                  <a:tcPr marL="19464" marR="19464" marT="9732" marB="9732" anchor="ctr"/>
                </a:tc>
                <a:tc>
                  <a:txBody>
                    <a:bodyPr/>
                    <a:lstStyle/>
                    <a:p>
                      <a:pPr algn="ctr" fontAlgn="base"/>
                      <a:r>
                        <a:rPr lang="en-US" sz="1000" b="1" dirty="0">
                          <a:effectLst/>
                        </a:rPr>
                        <a:t>STUDY GROUP</a:t>
                      </a:r>
                    </a:p>
                  </a:txBody>
                  <a:tcPr marL="19464" marR="19464" marT="9732" marB="9732" anchor="ctr"/>
                </a:tc>
                <a:tc>
                  <a:txBody>
                    <a:bodyPr/>
                    <a:lstStyle/>
                    <a:p>
                      <a:pPr algn="ctr" fontAlgn="base"/>
                      <a:r>
                        <a:rPr lang="en-US" sz="1000" b="1" dirty="0">
                          <a:effectLst/>
                        </a:rPr>
                        <a:t>U-stat: 1600.0</a:t>
                      </a:r>
                    </a:p>
                  </a:txBody>
                  <a:tcPr marL="19464" marR="19464" marT="9732" marB="9732" anchor="ctr"/>
                </a:tc>
                <a:tc>
                  <a:txBody>
                    <a:bodyPr/>
                    <a:lstStyle/>
                    <a:p>
                      <a:pPr algn="ctr" fontAlgn="base"/>
                      <a:r>
                        <a:rPr lang="en-US" sz="1000" b="1" dirty="0">
                          <a:effectLst/>
                        </a:rPr>
                        <a:t>0.01194</a:t>
                      </a:r>
                    </a:p>
                  </a:txBody>
                  <a:tcPr marL="19464" marR="19464" marT="9732" marB="9732" anchor="ctr"/>
                </a:tc>
                <a:tc>
                  <a:txBody>
                    <a:bodyPr/>
                    <a:lstStyle/>
                    <a:p>
                      <a:pPr algn="ctr" fontAlgn="base"/>
                      <a:r>
                        <a:rPr lang="en-US" sz="1000" b="1" dirty="0">
                          <a:effectLst/>
                        </a:rPr>
                        <a:t>Yes</a:t>
                      </a:r>
                    </a:p>
                  </a:txBody>
                  <a:tcPr marL="19464" marR="19464" marT="9732" marB="9732" anchor="ctr"/>
                </a:tc>
                <a:extLst>
                  <a:ext uri="{0D108BD9-81ED-4DB2-BD59-A6C34878D82A}">
                    <a16:rowId xmlns:a16="http://schemas.microsoft.com/office/drawing/2014/main" val="681445712"/>
                  </a:ext>
                </a:extLst>
              </a:tr>
              <a:tr h="176079">
                <a:tc>
                  <a:txBody>
                    <a:bodyPr/>
                    <a:lstStyle/>
                    <a:p>
                      <a:pPr algn="ctr" fontAlgn="base"/>
                      <a:r>
                        <a:rPr lang="en-US" sz="1000">
                          <a:effectLst/>
                        </a:rPr>
                        <a:t>DIF_Fesi_Total</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1824.0</a:t>
                      </a:r>
                    </a:p>
                  </a:txBody>
                  <a:tcPr marL="19464" marR="19464" marT="9732" marB="9732" anchor="ctr"/>
                </a:tc>
                <a:tc>
                  <a:txBody>
                    <a:bodyPr/>
                    <a:lstStyle/>
                    <a:p>
                      <a:pPr algn="ctr" fontAlgn="base"/>
                      <a:r>
                        <a:rPr lang="en-US" sz="1000">
                          <a:effectLst/>
                        </a:rPr>
                        <a:t>0.13961</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1085005089"/>
                  </a:ext>
                </a:extLst>
              </a:tr>
              <a:tr h="176079">
                <a:tc>
                  <a:txBody>
                    <a:bodyPr/>
                    <a:lstStyle/>
                    <a:p>
                      <a:pPr algn="ctr" fontAlgn="base"/>
                      <a:r>
                        <a:rPr lang="en-US" sz="1000">
                          <a:effectLst/>
                        </a:rPr>
                        <a:t>DIF_MoCA_Total</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2015.5</a:t>
                      </a:r>
                    </a:p>
                  </a:txBody>
                  <a:tcPr marL="19464" marR="19464" marT="9732" marB="9732" anchor="ctr"/>
                </a:tc>
                <a:tc>
                  <a:txBody>
                    <a:bodyPr/>
                    <a:lstStyle/>
                    <a:p>
                      <a:pPr algn="ctr" fontAlgn="base"/>
                      <a:r>
                        <a:rPr lang="en-US" sz="1000">
                          <a:effectLst/>
                        </a:rPr>
                        <a:t>0.54966</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3476338073"/>
                  </a:ext>
                </a:extLst>
              </a:tr>
              <a:tr h="176079">
                <a:tc>
                  <a:txBody>
                    <a:bodyPr/>
                    <a:lstStyle/>
                    <a:p>
                      <a:pPr algn="ctr" fontAlgn="base"/>
                      <a:r>
                        <a:rPr lang="en-US" sz="1000">
                          <a:effectLst/>
                        </a:rPr>
                        <a:t>DIF_Whodas_Total</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1973.0</a:t>
                      </a:r>
                    </a:p>
                  </a:txBody>
                  <a:tcPr marL="19464" marR="19464" marT="9732" marB="9732" anchor="ctr"/>
                </a:tc>
                <a:tc>
                  <a:txBody>
                    <a:bodyPr/>
                    <a:lstStyle/>
                    <a:p>
                      <a:pPr algn="ctr" fontAlgn="base"/>
                      <a:r>
                        <a:rPr lang="en-US" sz="1000">
                          <a:effectLst/>
                        </a:rPr>
                        <a:t>0.42845</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1776346782"/>
                  </a:ext>
                </a:extLst>
              </a:tr>
              <a:tr h="251541">
                <a:tc>
                  <a:txBody>
                    <a:bodyPr/>
                    <a:lstStyle/>
                    <a:p>
                      <a:pPr algn="ctr" fontAlgn="base"/>
                      <a:r>
                        <a:rPr lang="en-US" sz="1000">
                          <a:effectLst/>
                        </a:rPr>
                        <a:t>DIF_Whodas_Standardized</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1980.5</a:t>
                      </a:r>
                    </a:p>
                  </a:txBody>
                  <a:tcPr marL="19464" marR="19464" marT="9732" marB="9732" anchor="ctr"/>
                </a:tc>
                <a:tc>
                  <a:txBody>
                    <a:bodyPr/>
                    <a:lstStyle/>
                    <a:p>
                      <a:pPr algn="ctr" fontAlgn="base"/>
                      <a:r>
                        <a:rPr lang="en-US" sz="1000">
                          <a:effectLst/>
                        </a:rPr>
                        <a:t>0.44913</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447893247"/>
                  </a:ext>
                </a:extLst>
              </a:tr>
              <a:tr h="176079">
                <a:tc>
                  <a:txBody>
                    <a:bodyPr/>
                    <a:lstStyle/>
                    <a:p>
                      <a:pPr algn="ctr" fontAlgn="base"/>
                      <a:r>
                        <a:rPr lang="en-US" sz="1000">
                          <a:effectLst/>
                        </a:rPr>
                        <a:t>DIF_ABC_Total</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2063.5</a:t>
                      </a:r>
                    </a:p>
                  </a:txBody>
                  <a:tcPr marL="19464" marR="19464" marT="9732" marB="9732" anchor="ctr"/>
                </a:tc>
                <a:tc>
                  <a:txBody>
                    <a:bodyPr/>
                    <a:lstStyle/>
                    <a:p>
                      <a:pPr algn="ctr" fontAlgn="base"/>
                      <a:r>
                        <a:rPr lang="en-US" sz="1000">
                          <a:effectLst/>
                        </a:rPr>
                        <a:t>0.70916</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1951315606"/>
                  </a:ext>
                </a:extLst>
              </a:tr>
              <a:tr h="251541">
                <a:tc>
                  <a:txBody>
                    <a:bodyPr/>
                    <a:lstStyle/>
                    <a:p>
                      <a:pPr algn="ctr" fontAlgn="base"/>
                      <a:r>
                        <a:rPr lang="en-US" sz="1000" b="1">
                          <a:effectLst/>
                        </a:rPr>
                        <a:t>DIF_Breq3_Amotivation</a:t>
                      </a:r>
                    </a:p>
                  </a:txBody>
                  <a:tcPr marL="19464" marR="19464" marT="9732" marB="9732" anchor="ctr"/>
                </a:tc>
                <a:tc>
                  <a:txBody>
                    <a:bodyPr/>
                    <a:lstStyle/>
                    <a:p>
                      <a:pPr algn="ctr" fontAlgn="base"/>
                      <a:r>
                        <a:rPr lang="en-US" sz="1000" b="1">
                          <a:effectLst/>
                        </a:rPr>
                        <a:t>STUDY GROUP</a:t>
                      </a:r>
                    </a:p>
                  </a:txBody>
                  <a:tcPr marL="19464" marR="19464" marT="9732" marB="9732" anchor="ctr"/>
                </a:tc>
                <a:tc>
                  <a:txBody>
                    <a:bodyPr/>
                    <a:lstStyle/>
                    <a:p>
                      <a:pPr algn="ctr" fontAlgn="base"/>
                      <a:r>
                        <a:rPr lang="en-US" sz="1000" b="1">
                          <a:effectLst/>
                        </a:rPr>
                        <a:t>U-stat: 1738.0</a:t>
                      </a:r>
                    </a:p>
                  </a:txBody>
                  <a:tcPr marL="19464" marR="19464" marT="9732" marB="9732" anchor="ctr"/>
                </a:tc>
                <a:tc>
                  <a:txBody>
                    <a:bodyPr/>
                    <a:lstStyle/>
                    <a:p>
                      <a:pPr algn="ctr" fontAlgn="base"/>
                      <a:r>
                        <a:rPr lang="en-US" sz="1000" b="1">
                          <a:effectLst/>
                        </a:rPr>
                        <a:t>0.04569</a:t>
                      </a:r>
                    </a:p>
                  </a:txBody>
                  <a:tcPr marL="19464" marR="19464" marT="9732" marB="9732" anchor="ctr"/>
                </a:tc>
                <a:tc>
                  <a:txBody>
                    <a:bodyPr/>
                    <a:lstStyle/>
                    <a:p>
                      <a:pPr algn="ctr" fontAlgn="base"/>
                      <a:r>
                        <a:rPr lang="en-US" sz="1000" b="1" dirty="0">
                          <a:effectLst/>
                        </a:rPr>
                        <a:t>Yes</a:t>
                      </a:r>
                    </a:p>
                  </a:txBody>
                  <a:tcPr marL="19464" marR="19464" marT="9732" marB="9732" anchor="ctr"/>
                </a:tc>
                <a:extLst>
                  <a:ext uri="{0D108BD9-81ED-4DB2-BD59-A6C34878D82A}">
                    <a16:rowId xmlns:a16="http://schemas.microsoft.com/office/drawing/2014/main" val="3219584730"/>
                  </a:ext>
                </a:extLst>
              </a:tr>
              <a:tr h="251541">
                <a:tc>
                  <a:txBody>
                    <a:bodyPr/>
                    <a:lstStyle/>
                    <a:p>
                      <a:pPr algn="ctr" fontAlgn="base"/>
                      <a:r>
                        <a:rPr lang="en-US" sz="1000">
                          <a:effectLst/>
                        </a:rPr>
                        <a:t>DIF_Breq3_Externalreg</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2033.0</a:t>
                      </a:r>
                    </a:p>
                  </a:txBody>
                  <a:tcPr marL="19464" marR="19464" marT="9732" marB="9732" anchor="ctr"/>
                </a:tc>
                <a:tc>
                  <a:txBody>
                    <a:bodyPr/>
                    <a:lstStyle/>
                    <a:p>
                      <a:pPr algn="ctr" fontAlgn="base"/>
                      <a:r>
                        <a:rPr lang="en-US" sz="1000">
                          <a:effectLst/>
                        </a:rPr>
                        <a:t>0.59468</a:t>
                      </a:r>
                    </a:p>
                  </a:txBody>
                  <a:tcPr marL="19464" marR="19464" marT="9732" marB="9732" anchor="ctr"/>
                </a:tc>
                <a:tc>
                  <a:txBody>
                    <a:bodyPr/>
                    <a:lstStyle/>
                    <a:p>
                      <a:pPr algn="ctr" fontAlgn="base"/>
                      <a:r>
                        <a:rPr lang="en-US" sz="1000" dirty="0">
                          <a:effectLst/>
                        </a:rPr>
                        <a:t>No</a:t>
                      </a:r>
                    </a:p>
                  </a:txBody>
                  <a:tcPr marL="19464" marR="19464" marT="9732" marB="9732" anchor="ctr"/>
                </a:tc>
                <a:extLst>
                  <a:ext uri="{0D108BD9-81ED-4DB2-BD59-A6C34878D82A}">
                    <a16:rowId xmlns:a16="http://schemas.microsoft.com/office/drawing/2014/main" val="1710246477"/>
                  </a:ext>
                </a:extLst>
              </a:tr>
              <a:tr h="251541">
                <a:tc>
                  <a:txBody>
                    <a:bodyPr/>
                    <a:lstStyle/>
                    <a:p>
                      <a:pPr algn="ctr" fontAlgn="base"/>
                      <a:r>
                        <a:rPr lang="en-US" sz="1000">
                          <a:effectLst/>
                        </a:rPr>
                        <a:t>DIF_Breq3_Introjectedreg</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1994.5</a:t>
                      </a:r>
                    </a:p>
                  </a:txBody>
                  <a:tcPr marL="19464" marR="19464" marT="9732" marB="9732" anchor="ctr"/>
                </a:tc>
                <a:tc>
                  <a:txBody>
                    <a:bodyPr/>
                    <a:lstStyle/>
                    <a:p>
                      <a:pPr algn="ctr" fontAlgn="base"/>
                      <a:r>
                        <a:rPr lang="en-US" sz="1000">
                          <a:effectLst/>
                        </a:rPr>
                        <a:t>0.48930</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648146260"/>
                  </a:ext>
                </a:extLst>
              </a:tr>
              <a:tr h="251541">
                <a:tc>
                  <a:txBody>
                    <a:bodyPr/>
                    <a:lstStyle/>
                    <a:p>
                      <a:pPr algn="ctr" fontAlgn="base"/>
                      <a:r>
                        <a:rPr lang="en-US" sz="1000">
                          <a:effectLst/>
                        </a:rPr>
                        <a:t>DIF_Breq3_Identifiedreg</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2001.0</a:t>
                      </a:r>
                    </a:p>
                  </a:txBody>
                  <a:tcPr marL="19464" marR="19464" marT="9732" marB="9732" anchor="ctr"/>
                </a:tc>
                <a:tc>
                  <a:txBody>
                    <a:bodyPr/>
                    <a:lstStyle/>
                    <a:p>
                      <a:pPr algn="ctr" fontAlgn="base"/>
                      <a:r>
                        <a:rPr lang="en-US" sz="1000">
                          <a:effectLst/>
                        </a:rPr>
                        <a:t>0.50794</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851286649"/>
                  </a:ext>
                </a:extLst>
              </a:tr>
              <a:tr h="251541">
                <a:tc>
                  <a:txBody>
                    <a:bodyPr/>
                    <a:lstStyle/>
                    <a:p>
                      <a:pPr algn="ctr" fontAlgn="base"/>
                      <a:r>
                        <a:rPr lang="en-US" sz="1000">
                          <a:effectLst/>
                        </a:rPr>
                        <a:t>DIF_Breq3_Integratedreg</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2013.0</a:t>
                      </a:r>
                    </a:p>
                  </a:txBody>
                  <a:tcPr marL="19464" marR="19464" marT="9732" marB="9732" anchor="ctr"/>
                </a:tc>
                <a:tc>
                  <a:txBody>
                    <a:bodyPr/>
                    <a:lstStyle/>
                    <a:p>
                      <a:pPr algn="ctr" fontAlgn="base"/>
                      <a:r>
                        <a:rPr lang="en-US" sz="1000">
                          <a:effectLst/>
                        </a:rPr>
                        <a:t>0.54381</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666683582"/>
                  </a:ext>
                </a:extLst>
              </a:tr>
              <a:tr h="251541">
                <a:tc>
                  <a:txBody>
                    <a:bodyPr/>
                    <a:lstStyle/>
                    <a:p>
                      <a:pPr algn="ctr" fontAlgn="base"/>
                      <a:r>
                        <a:rPr lang="en-US" sz="1000">
                          <a:effectLst/>
                        </a:rPr>
                        <a:t>DIF_Breq3_Intrinsicreg</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2033.0</a:t>
                      </a:r>
                    </a:p>
                  </a:txBody>
                  <a:tcPr marL="19464" marR="19464" marT="9732" marB="9732" anchor="ctr"/>
                </a:tc>
                <a:tc>
                  <a:txBody>
                    <a:bodyPr/>
                    <a:lstStyle/>
                    <a:p>
                      <a:pPr algn="ctr" fontAlgn="base"/>
                      <a:r>
                        <a:rPr lang="en-US" sz="1000">
                          <a:effectLst/>
                        </a:rPr>
                        <a:t>0.60314</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1586982858"/>
                  </a:ext>
                </a:extLst>
              </a:tr>
              <a:tr h="176079">
                <a:tc>
                  <a:txBody>
                    <a:bodyPr/>
                    <a:lstStyle/>
                    <a:p>
                      <a:pPr algn="ctr" fontAlgn="base"/>
                      <a:r>
                        <a:rPr lang="en-US" sz="1000">
                          <a:effectLst/>
                        </a:rPr>
                        <a:t>DIF_Breq3_RAI</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2199.0</a:t>
                      </a:r>
                    </a:p>
                  </a:txBody>
                  <a:tcPr marL="19464" marR="19464" marT="9732" marB="9732" anchor="ctr"/>
                </a:tc>
                <a:tc>
                  <a:txBody>
                    <a:bodyPr/>
                    <a:lstStyle/>
                    <a:p>
                      <a:pPr algn="ctr" fontAlgn="base"/>
                      <a:r>
                        <a:rPr lang="en-US" sz="1000">
                          <a:effectLst/>
                        </a:rPr>
                        <a:t>0.80545</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95813850"/>
                  </a:ext>
                </a:extLst>
              </a:tr>
              <a:tr h="176079">
                <a:tc>
                  <a:txBody>
                    <a:bodyPr/>
                    <a:lstStyle/>
                    <a:p>
                      <a:pPr algn="ctr" fontAlgn="base"/>
                      <a:r>
                        <a:rPr lang="en-US" sz="1000">
                          <a:effectLst/>
                        </a:rPr>
                        <a:t>DIF_5q5d_Mob</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2286.5</a:t>
                      </a:r>
                    </a:p>
                  </a:txBody>
                  <a:tcPr marL="19464" marR="19464" marT="9732" marB="9732" anchor="ctr"/>
                </a:tc>
                <a:tc>
                  <a:txBody>
                    <a:bodyPr/>
                    <a:lstStyle/>
                    <a:p>
                      <a:pPr algn="ctr" fontAlgn="base"/>
                      <a:r>
                        <a:rPr lang="en-US" sz="1000">
                          <a:effectLst/>
                        </a:rPr>
                        <a:t>0.47655</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4130347019"/>
                  </a:ext>
                </a:extLst>
              </a:tr>
              <a:tr h="176079">
                <a:tc>
                  <a:txBody>
                    <a:bodyPr/>
                    <a:lstStyle/>
                    <a:p>
                      <a:pPr algn="ctr" fontAlgn="base"/>
                      <a:r>
                        <a:rPr lang="en-US" sz="1000">
                          <a:effectLst/>
                        </a:rPr>
                        <a:t>DIF_5q5d_Self-care</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2071.5</a:t>
                      </a:r>
                    </a:p>
                  </a:txBody>
                  <a:tcPr marL="19464" marR="19464" marT="9732" marB="9732" anchor="ctr"/>
                </a:tc>
                <a:tc>
                  <a:txBody>
                    <a:bodyPr/>
                    <a:lstStyle/>
                    <a:p>
                      <a:pPr algn="ctr" fontAlgn="base"/>
                      <a:r>
                        <a:rPr lang="en-US" sz="1000">
                          <a:effectLst/>
                        </a:rPr>
                        <a:t>0.68840</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163047568"/>
                  </a:ext>
                </a:extLst>
              </a:tr>
              <a:tr h="251541">
                <a:tc>
                  <a:txBody>
                    <a:bodyPr/>
                    <a:lstStyle/>
                    <a:p>
                      <a:pPr algn="ctr" fontAlgn="base"/>
                      <a:r>
                        <a:rPr lang="en-US" sz="1000">
                          <a:effectLst/>
                        </a:rPr>
                        <a:t>DIF_5q5d_Usual activities</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1954.5</a:t>
                      </a:r>
                    </a:p>
                  </a:txBody>
                  <a:tcPr marL="19464" marR="19464" marT="9732" marB="9732" anchor="ctr"/>
                </a:tc>
                <a:tc>
                  <a:txBody>
                    <a:bodyPr/>
                    <a:lstStyle/>
                    <a:p>
                      <a:pPr algn="ctr" fontAlgn="base"/>
                      <a:r>
                        <a:rPr lang="en-US" sz="1000">
                          <a:effectLst/>
                        </a:rPr>
                        <a:t>0.35347</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470260340"/>
                  </a:ext>
                </a:extLst>
              </a:tr>
              <a:tr h="176079">
                <a:tc>
                  <a:txBody>
                    <a:bodyPr/>
                    <a:lstStyle/>
                    <a:p>
                      <a:pPr algn="ctr" fontAlgn="base"/>
                      <a:r>
                        <a:rPr lang="en-US" sz="1000">
                          <a:effectLst/>
                        </a:rPr>
                        <a:t>DIF_5q5d_Pain</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1883.5</a:t>
                      </a:r>
                    </a:p>
                  </a:txBody>
                  <a:tcPr marL="19464" marR="19464" marT="9732" marB="9732" anchor="ctr"/>
                </a:tc>
                <a:tc>
                  <a:txBody>
                    <a:bodyPr/>
                    <a:lstStyle/>
                    <a:p>
                      <a:pPr algn="ctr" fontAlgn="base"/>
                      <a:r>
                        <a:rPr lang="en-US" sz="1000">
                          <a:effectLst/>
                        </a:rPr>
                        <a:t>0.19933</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139406429"/>
                  </a:ext>
                </a:extLst>
              </a:tr>
              <a:tr h="176079">
                <a:tc>
                  <a:txBody>
                    <a:bodyPr/>
                    <a:lstStyle/>
                    <a:p>
                      <a:pPr algn="ctr" fontAlgn="base"/>
                      <a:r>
                        <a:rPr lang="en-US" sz="1000">
                          <a:effectLst/>
                        </a:rPr>
                        <a:t>DIF_5q5d_Anxiety</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1868.5</a:t>
                      </a:r>
                    </a:p>
                  </a:txBody>
                  <a:tcPr marL="19464" marR="19464" marT="9732" marB="9732" anchor="ctr"/>
                </a:tc>
                <a:tc>
                  <a:txBody>
                    <a:bodyPr/>
                    <a:lstStyle/>
                    <a:p>
                      <a:pPr algn="ctr" fontAlgn="base"/>
                      <a:r>
                        <a:rPr lang="en-US" sz="1000">
                          <a:effectLst/>
                        </a:rPr>
                        <a:t>0.17328</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3448286398"/>
                  </a:ext>
                </a:extLst>
              </a:tr>
              <a:tr h="176079">
                <a:tc>
                  <a:txBody>
                    <a:bodyPr/>
                    <a:lstStyle/>
                    <a:p>
                      <a:pPr algn="ctr" fontAlgn="base"/>
                      <a:r>
                        <a:rPr lang="en-US" sz="1000">
                          <a:effectLst/>
                        </a:rPr>
                        <a:t>DIF_5q5d_General</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2105.5</a:t>
                      </a:r>
                    </a:p>
                  </a:txBody>
                  <a:tcPr marL="19464" marR="19464" marT="9732" marB="9732" anchor="ctr"/>
                </a:tc>
                <a:tc>
                  <a:txBody>
                    <a:bodyPr/>
                    <a:lstStyle/>
                    <a:p>
                      <a:pPr algn="ctr" fontAlgn="base"/>
                      <a:r>
                        <a:rPr lang="en-US" sz="1000">
                          <a:effectLst/>
                        </a:rPr>
                        <a:t>0.85699</a:t>
                      </a:r>
                    </a:p>
                  </a:txBody>
                  <a:tcPr marL="19464" marR="19464" marT="9732" marB="9732" anchor="ctr"/>
                </a:tc>
                <a:tc>
                  <a:txBody>
                    <a:bodyPr/>
                    <a:lstStyle/>
                    <a:p>
                      <a:pPr algn="ctr" fontAlgn="base"/>
                      <a:r>
                        <a:rPr lang="en-US" sz="1000">
                          <a:effectLst/>
                        </a:rPr>
                        <a:t>No</a:t>
                      </a:r>
                    </a:p>
                  </a:txBody>
                  <a:tcPr marL="19464" marR="19464" marT="9732" marB="9732" anchor="ctr"/>
                </a:tc>
                <a:extLst>
                  <a:ext uri="{0D108BD9-81ED-4DB2-BD59-A6C34878D82A}">
                    <a16:rowId xmlns:a16="http://schemas.microsoft.com/office/drawing/2014/main" val="2220165126"/>
                  </a:ext>
                </a:extLst>
              </a:tr>
              <a:tr h="176079">
                <a:tc>
                  <a:txBody>
                    <a:bodyPr/>
                    <a:lstStyle/>
                    <a:p>
                      <a:pPr algn="ctr" fontAlgn="base"/>
                      <a:r>
                        <a:rPr lang="en-US" sz="1000">
                          <a:effectLst/>
                        </a:rPr>
                        <a:t>DROPPED OUT</a:t>
                      </a:r>
                    </a:p>
                  </a:txBody>
                  <a:tcPr marL="19464" marR="19464" marT="9732" marB="9732" anchor="ctr"/>
                </a:tc>
                <a:tc>
                  <a:txBody>
                    <a:bodyPr/>
                    <a:lstStyle/>
                    <a:p>
                      <a:pPr algn="ctr" fontAlgn="base"/>
                      <a:r>
                        <a:rPr lang="en-US" sz="1000">
                          <a:effectLst/>
                        </a:rPr>
                        <a:t>STUDY GROUP</a:t>
                      </a:r>
                    </a:p>
                  </a:txBody>
                  <a:tcPr marL="19464" marR="19464" marT="9732" marB="9732" anchor="ctr"/>
                </a:tc>
                <a:tc>
                  <a:txBody>
                    <a:bodyPr/>
                    <a:lstStyle/>
                    <a:p>
                      <a:pPr algn="ctr" fontAlgn="base"/>
                      <a:r>
                        <a:rPr lang="en-US" sz="1000">
                          <a:effectLst/>
                        </a:rPr>
                        <a:t>U-stat: 2282.5</a:t>
                      </a:r>
                    </a:p>
                  </a:txBody>
                  <a:tcPr marL="19464" marR="19464" marT="9732" marB="9732" anchor="ctr"/>
                </a:tc>
                <a:tc>
                  <a:txBody>
                    <a:bodyPr/>
                    <a:lstStyle/>
                    <a:p>
                      <a:pPr algn="ctr" fontAlgn="base"/>
                      <a:r>
                        <a:rPr lang="en-US" sz="1000">
                          <a:effectLst/>
                        </a:rPr>
                        <a:t>0.36131</a:t>
                      </a:r>
                    </a:p>
                  </a:txBody>
                  <a:tcPr marL="19464" marR="19464" marT="9732" marB="9732" anchor="ctr"/>
                </a:tc>
                <a:tc>
                  <a:txBody>
                    <a:bodyPr/>
                    <a:lstStyle/>
                    <a:p>
                      <a:pPr algn="ctr" fontAlgn="base"/>
                      <a:r>
                        <a:rPr lang="en-US" sz="1000" dirty="0">
                          <a:effectLst/>
                        </a:rPr>
                        <a:t>No</a:t>
                      </a:r>
                    </a:p>
                  </a:txBody>
                  <a:tcPr marL="19464" marR="19464" marT="9732" marB="9732" anchor="ctr"/>
                </a:tc>
                <a:extLst>
                  <a:ext uri="{0D108BD9-81ED-4DB2-BD59-A6C34878D82A}">
                    <a16:rowId xmlns:a16="http://schemas.microsoft.com/office/drawing/2014/main" val="569926756"/>
                  </a:ext>
                </a:extLst>
              </a:tr>
            </a:tbl>
          </a:graphicData>
        </a:graphic>
      </p:graphicFrame>
    </p:spTree>
    <p:extLst>
      <p:ext uri="{BB962C8B-B14F-4D97-AF65-F5344CB8AC3E}">
        <p14:creationId xmlns:p14="http://schemas.microsoft.com/office/powerpoint/2010/main" val="316515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25B33C-8892-3FF0-EF74-C05610989A27}"/>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NKUA (Greece)</a:t>
            </a:r>
            <a:br>
              <a:rPr lang="en-US" dirty="0"/>
            </a:br>
            <a:endParaRPr lang="el-GR" dirty="0"/>
          </a:p>
        </p:txBody>
      </p:sp>
      <p:sp>
        <p:nvSpPr>
          <p:cNvPr id="3" name="Θέση περιεχομένου 2">
            <a:extLst>
              <a:ext uri="{FF2B5EF4-FFF2-40B4-BE49-F238E27FC236}">
                <a16:creationId xmlns:a16="http://schemas.microsoft.com/office/drawing/2014/main" id="{2C5AD436-058E-EE4C-D936-C2EA6E88177D}"/>
              </a:ext>
            </a:extLst>
          </p:cNvPr>
          <p:cNvSpPr>
            <a:spLocks noGrp="1"/>
          </p:cNvSpPr>
          <p:nvPr>
            <p:ph idx="1"/>
          </p:nvPr>
        </p:nvSpPr>
        <p:spPr>
          <a:xfrm>
            <a:off x="893428" y="952789"/>
            <a:ext cx="10070983" cy="4684552"/>
          </a:xfrm>
        </p:spPr>
        <p:txBody>
          <a:bodyPr>
            <a:normAutofit/>
          </a:bodyPr>
          <a:lstStyle/>
          <a:p>
            <a:pPr marL="0" indent="0">
              <a:buNone/>
            </a:pPr>
            <a:r>
              <a:rPr lang="en-US" dirty="0">
                <a:latin typeface="Calibri" panose="020F0502020204030204" pitchFamily="34" charset="0"/>
                <a:cs typeface="Calibri" panose="020F0502020204030204" pitchFamily="34" charset="0"/>
              </a:rPr>
              <a:t>The number of records at total was </a:t>
            </a:r>
            <a:r>
              <a:rPr lang="el-GR" dirty="0">
                <a:latin typeface="Calibri" panose="020F0502020204030204" pitchFamily="34" charset="0"/>
                <a:cs typeface="Calibri" panose="020F0502020204030204" pitchFamily="34" charset="0"/>
              </a:rPr>
              <a:t>250 </a:t>
            </a:r>
            <a:r>
              <a:rPr lang="en-US" dirty="0">
                <a:latin typeface="Calibri" panose="020F0502020204030204" pitchFamily="34" charset="0"/>
                <a:cs typeface="Calibri" panose="020F0502020204030204" pitchFamily="34" charset="0"/>
              </a:rPr>
              <a:t>subjects</a:t>
            </a:r>
            <a:r>
              <a:rPr lang="el-G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from 2</a:t>
            </a:r>
            <a:r>
              <a:rPr lang="en-US" sz="1800" dirty="0">
                <a:effectLst/>
                <a:latin typeface="Calibri" panose="020F0502020204030204" pitchFamily="34" charset="0"/>
                <a:ea typeface="Calibri" panose="020F0502020204030204" pitchFamily="34" charset="0"/>
                <a:cs typeface="Times New Roman" panose="02020603050405020304" pitchFamily="18" charset="0"/>
              </a:rPr>
              <a:t> different data sets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V1      29 PPPD patients, 20 VM patients, 15 UVW patients, 19 Meniere’s disease patients, 3 AN patients, 7 BPPV patients, 5 BVW patients, 2 CVD patients, 1 mal de </a:t>
            </a:r>
            <a:r>
              <a:rPr lang="en-US" dirty="0" err="1">
                <a:latin typeface="Calibri" panose="020F0502020204030204" pitchFamily="34" charset="0"/>
                <a:cs typeface="Calibri" panose="020F0502020204030204" pitchFamily="34" charset="0"/>
              </a:rPr>
              <a:t>debarquement</a:t>
            </a:r>
            <a:r>
              <a:rPr lang="en-US" dirty="0">
                <a:latin typeface="Calibri" panose="020F0502020204030204" pitchFamily="34" charset="0"/>
                <a:cs typeface="Calibri" panose="020F0502020204030204" pitchFamily="34" charset="0"/>
              </a:rPr>
              <a:t> patient, 1 MS patient, 2 </a:t>
            </a:r>
            <a:r>
              <a:rPr lang="en-US" dirty="0" err="1">
                <a:latin typeface="Calibri" panose="020F0502020204030204" pitchFamily="34" charset="0"/>
                <a:cs typeface="Calibri" panose="020F0502020204030204" pitchFamily="34" charset="0"/>
              </a:rPr>
              <a:t>mtbi</a:t>
            </a:r>
            <a:r>
              <a:rPr lang="en-US" dirty="0">
                <a:latin typeface="Calibri" panose="020F0502020204030204" pitchFamily="34" charset="0"/>
                <a:cs typeface="Calibri" panose="020F0502020204030204" pitchFamily="34" charset="0"/>
              </a:rPr>
              <a:t> patients. (Total= 104 subjects)</a:t>
            </a:r>
          </a:p>
          <a:p>
            <a:r>
              <a:rPr lang="en-US" dirty="0">
                <a:latin typeface="Calibri" panose="020F0502020204030204" pitchFamily="34" charset="0"/>
                <a:cs typeface="Calibri" panose="020F0502020204030204" pitchFamily="34" charset="0"/>
              </a:rPr>
              <a:t>V2      </a:t>
            </a:r>
            <a:r>
              <a:rPr lang="en-US" dirty="0">
                <a:effectLst/>
                <a:latin typeface="Calibri" panose="020F0502020204030204" pitchFamily="34" charset="0"/>
                <a:ea typeface="Calibri" panose="020F0502020204030204" pitchFamily="34" charset="0"/>
                <a:cs typeface="Calibri" panose="020F0502020204030204" pitchFamily="34" charset="0"/>
              </a:rPr>
              <a:t>74 PPPD patients, 26 VM patients, 24 BPPV patients, 8 </a:t>
            </a:r>
            <a:r>
              <a:rPr lang="en-US" dirty="0" err="1">
                <a:effectLst/>
                <a:latin typeface="Calibri" panose="020F0502020204030204" pitchFamily="34" charset="0"/>
                <a:ea typeface="Calibri" panose="020F0502020204030204" pitchFamily="34" charset="0"/>
                <a:cs typeface="Calibri" panose="020F0502020204030204" pitchFamily="34" charset="0"/>
              </a:rPr>
              <a:t>Meneire’s</a:t>
            </a:r>
            <a:r>
              <a:rPr lang="en-US" dirty="0">
                <a:effectLst/>
                <a:latin typeface="Calibri" panose="020F0502020204030204" pitchFamily="34" charset="0"/>
                <a:ea typeface="Calibri" panose="020F0502020204030204" pitchFamily="34" charset="0"/>
                <a:cs typeface="Calibri" panose="020F0502020204030204" pitchFamily="34" charset="0"/>
              </a:rPr>
              <a:t> disease patients, 7 Neuritis patients, 3 UVW patients, 1 CVD patients, 3 fallers.  (Total = 146 subjects)</a:t>
            </a:r>
          </a:p>
          <a:p>
            <a:endParaRPr lang="en-US" dirty="0">
              <a:latin typeface="Calibri" panose="020F0502020204030204" pitchFamily="34" charset="0"/>
              <a:cs typeface="Calibri" panose="020F0502020204030204" pitchFamily="34" charset="0"/>
            </a:endParaRPr>
          </a:p>
          <a:p>
            <a:pPr marL="0" indent="0">
              <a:buNone/>
            </a:pPr>
            <a:endParaRPr lang="el-GR" dirty="0">
              <a:latin typeface="Calibri" panose="020F0502020204030204" pitchFamily="34" charset="0"/>
              <a:cs typeface="Calibri" panose="020F0502020204030204" pitchFamily="34" charset="0"/>
            </a:endParaRPr>
          </a:p>
        </p:txBody>
      </p:sp>
      <p:cxnSp>
        <p:nvCxnSpPr>
          <p:cNvPr id="5" name="Ευθύγραμμο βέλος σύνδεσης 4">
            <a:extLst>
              <a:ext uri="{FF2B5EF4-FFF2-40B4-BE49-F238E27FC236}">
                <a16:creationId xmlns:a16="http://schemas.microsoft.com/office/drawing/2014/main" id="{BFB0F348-6D22-7AB7-3586-97DEFFC264EA}"/>
              </a:ext>
            </a:extLst>
          </p:cNvPr>
          <p:cNvCxnSpPr/>
          <p:nvPr/>
        </p:nvCxnSpPr>
        <p:spPr>
          <a:xfrm>
            <a:off x="1705760" y="1568741"/>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Ευθύγραμμο βέλος σύνδεσης 5">
            <a:extLst>
              <a:ext uri="{FF2B5EF4-FFF2-40B4-BE49-F238E27FC236}">
                <a16:creationId xmlns:a16="http://schemas.microsoft.com/office/drawing/2014/main" id="{A5C91813-97F1-CA1A-B77A-DD4AAA873D4E}"/>
              </a:ext>
            </a:extLst>
          </p:cNvPr>
          <p:cNvCxnSpPr/>
          <p:nvPr/>
        </p:nvCxnSpPr>
        <p:spPr>
          <a:xfrm>
            <a:off x="1705760" y="2585207"/>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Πίνακας 7">
            <a:extLst>
              <a:ext uri="{FF2B5EF4-FFF2-40B4-BE49-F238E27FC236}">
                <a16:creationId xmlns:a16="http://schemas.microsoft.com/office/drawing/2014/main" id="{E115B3A3-7F8A-41E5-4B59-1997A8DEAEEB}"/>
              </a:ext>
            </a:extLst>
          </p:cNvPr>
          <p:cNvGraphicFramePr>
            <a:graphicFrameLocks noGrp="1"/>
          </p:cNvGraphicFramePr>
          <p:nvPr>
            <p:extLst>
              <p:ext uri="{D42A27DB-BD31-4B8C-83A1-F6EECF244321}">
                <p14:modId xmlns:p14="http://schemas.microsoft.com/office/powerpoint/2010/main" val="2659182262"/>
              </p:ext>
            </p:extLst>
          </p:nvPr>
        </p:nvGraphicFramePr>
        <p:xfrm>
          <a:off x="1979801" y="3309746"/>
          <a:ext cx="7083517" cy="3184906"/>
        </p:xfrm>
        <a:graphic>
          <a:graphicData uri="http://schemas.openxmlformats.org/drawingml/2006/table">
            <a:tbl>
              <a:tblPr firstRow="1" bandRow="1">
                <a:tableStyleId>{22838BEF-8BB2-4498-84A7-C5851F593DF1}</a:tableStyleId>
              </a:tblPr>
              <a:tblGrid>
                <a:gridCol w="2144663">
                  <a:extLst>
                    <a:ext uri="{9D8B030D-6E8A-4147-A177-3AD203B41FA5}">
                      <a16:colId xmlns:a16="http://schemas.microsoft.com/office/drawing/2014/main" val="730235450"/>
                    </a:ext>
                  </a:extLst>
                </a:gridCol>
                <a:gridCol w="4938854">
                  <a:extLst>
                    <a:ext uri="{9D8B030D-6E8A-4147-A177-3AD203B41FA5}">
                      <a16:colId xmlns:a16="http://schemas.microsoft.com/office/drawing/2014/main" val="1250696803"/>
                    </a:ext>
                  </a:extLst>
                </a:gridCol>
              </a:tblGrid>
              <a:tr h="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PPPD</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Persistent Postural-Perceptual Dizziness</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6564361"/>
                  </a:ext>
                </a:extLst>
              </a:tr>
              <a:tr h="37084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VM</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Vestibular Migraine</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34472630"/>
                  </a:ext>
                </a:extLst>
              </a:tr>
              <a:tr h="37084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CVD</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Central Vestibular Dysfunction</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5104648"/>
                  </a:ext>
                </a:extLst>
              </a:tr>
              <a:tr h="37084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Acoustic Neuroma</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0842906"/>
                  </a:ext>
                </a:extLst>
              </a:tr>
              <a:tr h="37084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BPPV</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Benign Paroxysmal Positional Vertigo</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40573740"/>
                  </a:ext>
                </a:extLst>
              </a:tr>
              <a:tr h="370840">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UVW</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Unilateral Vestibular Weakness</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94897163"/>
                  </a:ext>
                </a:extLst>
              </a:tr>
              <a:tr h="370840">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BVW</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Bilateral Vestibular Weakness</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1658766"/>
                  </a:ext>
                </a:extLst>
              </a:tr>
              <a:tr h="370840">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mtbi</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mild traumatic brain injury</a:t>
                      </a:r>
                      <a:endParaRPr lang="el-GR" sz="14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25865482"/>
                  </a:ext>
                </a:extLst>
              </a:tr>
              <a:tr h="370840">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 </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GB" sz="14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Multiple sclerosis</a:t>
                      </a:r>
                      <a:endParaRPr lang="el-GR"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794447"/>
                  </a:ext>
                </a:extLst>
              </a:tr>
            </a:tbl>
          </a:graphicData>
        </a:graphic>
      </p:graphicFrame>
    </p:spTree>
    <p:extLst>
      <p:ext uri="{BB962C8B-B14F-4D97-AF65-F5344CB8AC3E}">
        <p14:creationId xmlns:p14="http://schemas.microsoft.com/office/powerpoint/2010/main" val="3280909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DDD9-CAA5-3A3F-8955-DDDCA832DC94}"/>
              </a:ext>
            </a:extLst>
          </p:cNvPr>
          <p:cNvSpPr>
            <a:spLocks noGrp="1"/>
          </p:cNvSpPr>
          <p:nvPr>
            <p:ph type="title"/>
          </p:nvPr>
        </p:nvSpPr>
        <p:spPr/>
        <p:txBody>
          <a:bodyPr/>
          <a:lstStyle/>
          <a:p>
            <a:r>
              <a:rPr lang="en-US" dirty="0"/>
              <a:t>Statistically significant changes</a:t>
            </a:r>
            <a:br>
              <a:rPr lang="en-US" dirty="0"/>
            </a:br>
            <a:r>
              <a:rPr lang="en-US" dirty="0"/>
              <a:t>Gender</a:t>
            </a:r>
          </a:p>
        </p:txBody>
      </p:sp>
      <p:graphicFrame>
        <p:nvGraphicFramePr>
          <p:cNvPr id="4" name="Content Placeholder 3">
            <a:extLst>
              <a:ext uri="{FF2B5EF4-FFF2-40B4-BE49-F238E27FC236}">
                <a16:creationId xmlns:a16="http://schemas.microsoft.com/office/drawing/2014/main" id="{48EF4629-3575-E873-D7C1-66CA50827260}"/>
              </a:ext>
            </a:extLst>
          </p:cNvPr>
          <p:cNvGraphicFramePr>
            <a:graphicFrameLocks noGrp="1"/>
          </p:cNvGraphicFramePr>
          <p:nvPr>
            <p:ph idx="1"/>
            <p:extLst>
              <p:ext uri="{D42A27DB-BD31-4B8C-83A1-F6EECF244321}">
                <p14:modId xmlns:p14="http://schemas.microsoft.com/office/powerpoint/2010/main" val="4059498972"/>
              </p:ext>
            </p:extLst>
          </p:nvPr>
        </p:nvGraphicFramePr>
        <p:xfrm>
          <a:off x="4273550" y="1519200"/>
          <a:ext cx="7073650" cy="5047197"/>
        </p:xfrm>
        <a:graphic>
          <a:graphicData uri="http://schemas.openxmlformats.org/drawingml/2006/table">
            <a:tbl>
              <a:tblPr>
                <a:tableStyleId>{EB344D84-9AFB-497E-A393-DC336BA19D2E}</a:tableStyleId>
              </a:tblPr>
              <a:tblGrid>
                <a:gridCol w="1414730">
                  <a:extLst>
                    <a:ext uri="{9D8B030D-6E8A-4147-A177-3AD203B41FA5}">
                      <a16:colId xmlns:a16="http://schemas.microsoft.com/office/drawing/2014/main" val="2038018415"/>
                    </a:ext>
                  </a:extLst>
                </a:gridCol>
                <a:gridCol w="1414730">
                  <a:extLst>
                    <a:ext uri="{9D8B030D-6E8A-4147-A177-3AD203B41FA5}">
                      <a16:colId xmlns:a16="http://schemas.microsoft.com/office/drawing/2014/main" val="2917360789"/>
                    </a:ext>
                  </a:extLst>
                </a:gridCol>
                <a:gridCol w="1414730">
                  <a:extLst>
                    <a:ext uri="{9D8B030D-6E8A-4147-A177-3AD203B41FA5}">
                      <a16:colId xmlns:a16="http://schemas.microsoft.com/office/drawing/2014/main" val="4275825731"/>
                    </a:ext>
                  </a:extLst>
                </a:gridCol>
                <a:gridCol w="1414730">
                  <a:extLst>
                    <a:ext uri="{9D8B030D-6E8A-4147-A177-3AD203B41FA5}">
                      <a16:colId xmlns:a16="http://schemas.microsoft.com/office/drawing/2014/main" val="2256794141"/>
                    </a:ext>
                  </a:extLst>
                </a:gridCol>
                <a:gridCol w="1414730">
                  <a:extLst>
                    <a:ext uri="{9D8B030D-6E8A-4147-A177-3AD203B41FA5}">
                      <a16:colId xmlns:a16="http://schemas.microsoft.com/office/drawing/2014/main" val="1342881264"/>
                    </a:ext>
                  </a:extLst>
                </a:gridCol>
              </a:tblGrid>
              <a:tr h="356596">
                <a:tc>
                  <a:txBody>
                    <a:bodyPr/>
                    <a:lstStyle/>
                    <a:p>
                      <a:pPr algn="ctr" fontAlgn="b"/>
                      <a:r>
                        <a:rPr lang="en-US" sz="900" b="1" dirty="0">
                          <a:effectLst/>
                        </a:rPr>
                        <a:t>Target Variable</a:t>
                      </a:r>
                    </a:p>
                  </a:txBody>
                  <a:tcPr marL="19464" marR="19464" marT="9732" marB="9732" anchor="b">
                    <a:lnB w="12700" cap="flat" cmpd="sng" algn="ctr">
                      <a:solidFill>
                        <a:schemeClr val="tx1"/>
                      </a:solidFill>
                      <a:prstDash val="solid"/>
                      <a:round/>
                      <a:headEnd type="none" w="med" len="med"/>
                      <a:tailEnd type="none" w="med" len="med"/>
                    </a:lnB>
                  </a:tcPr>
                </a:tc>
                <a:tc>
                  <a:txBody>
                    <a:bodyPr/>
                    <a:lstStyle/>
                    <a:p>
                      <a:pPr algn="ctr" fontAlgn="b"/>
                      <a:r>
                        <a:rPr lang="en-US" sz="900" b="1">
                          <a:effectLst/>
                        </a:rPr>
                        <a:t>Group</a:t>
                      </a:r>
                    </a:p>
                  </a:txBody>
                  <a:tcPr marL="19464" marR="19464" marT="9732" marB="9732" anchor="b">
                    <a:lnB w="12700" cap="flat" cmpd="sng" algn="ctr">
                      <a:solidFill>
                        <a:schemeClr val="tx1"/>
                      </a:solidFill>
                      <a:prstDash val="solid"/>
                      <a:round/>
                      <a:headEnd type="none" w="med" len="med"/>
                      <a:tailEnd type="none" w="med" len="med"/>
                    </a:lnB>
                  </a:tcPr>
                </a:tc>
                <a:tc>
                  <a:txBody>
                    <a:bodyPr/>
                    <a:lstStyle/>
                    <a:p>
                      <a:pPr algn="ctr" fontAlgn="b"/>
                      <a:r>
                        <a:rPr lang="en-US" sz="900" b="1" dirty="0">
                          <a:effectLst/>
                        </a:rPr>
                        <a:t>Test Statistic</a:t>
                      </a:r>
                    </a:p>
                  </a:txBody>
                  <a:tcPr marL="19464" marR="19464" marT="9732" marB="9732" anchor="b">
                    <a:lnB w="12700" cap="flat" cmpd="sng" algn="ctr">
                      <a:solidFill>
                        <a:schemeClr val="tx1"/>
                      </a:solidFill>
                      <a:prstDash val="solid"/>
                      <a:round/>
                      <a:headEnd type="none" w="med" len="med"/>
                      <a:tailEnd type="none" w="med" len="med"/>
                    </a:lnB>
                  </a:tcPr>
                </a:tc>
                <a:tc>
                  <a:txBody>
                    <a:bodyPr/>
                    <a:lstStyle/>
                    <a:p>
                      <a:pPr algn="ctr" fontAlgn="b"/>
                      <a:r>
                        <a:rPr lang="en-US" sz="900" b="1">
                          <a:effectLst/>
                        </a:rPr>
                        <a:t>P-Value</a:t>
                      </a:r>
                    </a:p>
                  </a:txBody>
                  <a:tcPr marL="19464" marR="19464" marT="9732" marB="9732" anchor="b">
                    <a:lnB w="12700" cap="flat" cmpd="sng" algn="ctr">
                      <a:solidFill>
                        <a:schemeClr val="tx1"/>
                      </a:solidFill>
                      <a:prstDash val="solid"/>
                      <a:round/>
                      <a:headEnd type="none" w="med" len="med"/>
                      <a:tailEnd type="none" w="med" len="med"/>
                    </a:lnB>
                  </a:tcPr>
                </a:tc>
                <a:tc>
                  <a:txBody>
                    <a:bodyPr/>
                    <a:lstStyle/>
                    <a:p>
                      <a:pPr algn="ctr" fontAlgn="b"/>
                      <a:r>
                        <a:rPr lang="en-US" sz="900" b="1" dirty="0">
                          <a:effectLst/>
                        </a:rPr>
                        <a:t>Significant Difference?</a:t>
                      </a:r>
                    </a:p>
                  </a:txBody>
                  <a:tcPr marL="19464" marR="19464" marT="9732" marB="9732"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768735"/>
                  </a:ext>
                </a:extLst>
              </a:tr>
              <a:tr h="192013">
                <a:tc>
                  <a:txBody>
                    <a:bodyPr/>
                    <a:lstStyle/>
                    <a:p>
                      <a:pPr algn="ctr" fontAlgn="base"/>
                      <a:r>
                        <a:rPr lang="en-US" sz="900">
                          <a:effectLst/>
                        </a:rPr>
                        <a:t>DIF_Minibest_Total</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900">
                          <a:effectLst/>
                        </a:rPr>
                        <a:t>GENDER</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900">
                          <a:effectLst/>
                        </a:rPr>
                        <a:t>U-stat: 1604.0</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900">
                          <a:effectLst/>
                        </a:rPr>
                        <a:t>0.23099</a:t>
                      </a:r>
                    </a:p>
                  </a:txBody>
                  <a:tcPr marL="19464" marR="19464" marT="9732" marB="9732" anchor="ctr">
                    <a:lnT w="12700" cap="flat" cmpd="sng" algn="ctr">
                      <a:solidFill>
                        <a:schemeClr val="tx1"/>
                      </a:solidFill>
                      <a:prstDash val="solid"/>
                      <a:round/>
                      <a:headEnd type="none" w="med" len="med"/>
                      <a:tailEnd type="none" w="med" len="med"/>
                    </a:lnT>
                  </a:tcPr>
                </a:tc>
                <a:tc>
                  <a:txBody>
                    <a:bodyPr/>
                    <a:lstStyle/>
                    <a:p>
                      <a:pPr algn="ctr" fontAlgn="base"/>
                      <a:r>
                        <a:rPr lang="en-US" sz="900" dirty="0">
                          <a:effectLst/>
                        </a:rPr>
                        <a:t>No</a:t>
                      </a:r>
                    </a:p>
                  </a:txBody>
                  <a:tcPr marL="19464" marR="19464" marT="9732" marB="973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2690509"/>
                  </a:ext>
                </a:extLst>
              </a:tr>
              <a:tr h="192013">
                <a:tc>
                  <a:txBody>
                    <a:bodyPr/>
                    <a:lstStyle/>
                    <a:p>
                      <a:pPr algn="ctr" fontAlgn="base"/>
                      <a:r>
                        <a:rPr lang="en-US" sz="900">
                          <a:effectLst/>
                        </a:rPr>
                        <a:t>DIF_FGA_Total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1712.0</a:t>
                      </a:r>
                    </a:p>
                  </a:txBody>
                  <a:tcPr marL="19464" marR="19464" marT="9732" marB="9732" anchor="ctr"/>
                </a:tc>
                <a:tc>
                  <a:txBody>
                    <a:bodyPr/>
                    <a:lstStyle/>
                    <a:p>
                      <a:pPr algn="ctr" fontAlgn="base"/>
                      <a:r>
                        <a:rPr lang="en-US" sz="900">
                          <a:effectLst/>
                        </a:rPr>
                        <a:t>0.50953</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598349642"/>
                  </a:ext>
                </a:extLst>
              </a:tr>
              <a:tr h="192013">
                <a:tc>
                  <a:txBody>
                    <a:bodyPr/>
                    <a:lstStyle/>
                    <a:p>
                      <a:pPr algn="ctr" fontAlgn="base"/>
                      <a:r>
                        <a:rPr lang="en-US" sz="900">
                          <a:effectLst/>
                        </a:rPr>
                        <a:t>DIF_Fesi_Total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1926.5</a:t>
                      </a:r>
                    </a:p>
                  </a:txBody>
                  <a:tcPr marL="19464" marR="19464" marT="9732" marB="9732" anchor="ctr"/>
                </a:tc>
                <a:tc>
                  <a:txBody>
                    <a:bodyPr/>
                    <a:lstStyle/>
                    <a:p>
                      <a:pPr algn="ctr" fontAlgn="base"/>
                      <a:r>
                        <a:rPr lang="en-US" sz="900">
                          <a:effectLst/>
                        </a:rPr>
                        <a:t>0.68727</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4287794925"/>
                  </a:ext>
                </a:extLst>
              </a:tr>
              <a:tr h="192013">
                <a:tc>
                  <a:txBody>
                    <a:bodyPr/>
                    <a:lstStyle/>
                    <a:p>
                      <a:pPr algn="ctr" fontAlgn="base"/>
                      <a:r>
                        <a:rPr lang="en-US" sz="900">
                          <a:effectLst/>
                        </a:rPr>
                        <a:t>DIF_MoCA_Total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1978.5</a:t>
                      </a:r>
                    </a:p>
                  </a:txBody>
                  <a:tcPr marL="19464" marR="19464" marT="9732" marB="9732" anchor="ctr"/>
                </a:tc>
                <a:tc>
                  <a:txBody>
                    <a:bodyPr/>
                    <a:lstStyle/>
                    <a:p>
                      <a:pPr algn="ctr" fontAlgn="base"/>
                      <a:r>
                        <a:rPr lang="en-US" sz="900">
                          <a:effectLst/>
                        </a:rPr>
                        <a:t>0.50600</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08199662"/>
                  </a:ext>
                </a:extLst>
              </a:tr>
              <a:tr h="192013">
                <a:tc>
                  <a:txBody>
                    <a:bodyPr/>
                    <a:lstStyle/>
                    <a:p>
                      <a:pPr algn="ctr" fontAlgn="base"/>
                      <a:r>
                        <a:rPr lang="en-US" sz="900">
                          <a:effectLst/>
                        </a:rPr>
                        <a:t>DIF_Whodas_Total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2057.0</a:t>
                      </a:r>
                    </a:p>
                  </a:txBody>
                  <a:tcPr marL="19464" marR="19464" marT="9732" marB="9732" anchor="ctr"/>
                </a:tc>
                <a:tc>
                  <a:txBody>
                    <a:bodyPr/>
                    <a:lstStyle/>
                    <a:p>
                      <a:pPr algn="ctr" fontAlgn="base"/>
                      <a:r>
                        <a:rPr lang="en-US" sz="900">
                          <a:effectLst/>
                        </a:rPr>
                        <a:t>0.29237</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1243931924"/>
                  </a:ext>
                </a:extLst>
              </a:tr>
              <a:tr h="274304">
                <a:tc>
                  <a:txBody>
                    <a:bodyPr/>
                    <a:lstStyle/>
                    <a:p>
                      <a:pPr algn="ctr" fontAlgn="base"/>
                      <a:r>
                        <a:rPr lang="en-US" sz="900">
                          <a:effectLst/>
                        </a:rPr>
                        <a:t>DIF_Whodas_Standardized</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2061.0</a:t>
                      </a:r>
                    </a:p>
                  </a:txBody>
                  <a:tcPr marL="19464" marR="19464" marT="9732" marB="9732" anchor="ctr"/>
                </a:tc>
                <a:tc>
                  <a:txBody>
                    <a:bodyPr/>
                    <a:lstStyle/>
                    <a:p>
                      <a:pPr algn="ctr" fontAlgn="base"/>
                      <a:r>
                        <a:rPr lang="en-US" sz="900">
                          <a:effectLst/>
                        </a:rPr>
                        <a:t>0.28356</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750982361"/>
                  </a:ext>
                </a:extLst>
              </a:tr>
              <a:tr h="192013">
                <a:tc>
                  <a:txBody>
                    <a:bodyPr/>
                    <a:lstStyle/>
                    <a:p>
                      <a:pPr algn="ctr" fontAlgn="base"/>
                      <a:r>
                        <a:rPr lang="en-US" sz="900">
                          <a:effectLst/>
                        </a:rPr>
                        <a:t>DIF_ABC_Total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1740.5</a:t>
                      </a:r>
                    </a:p>
                  </a:txBody>
                  <a:tcPr marL="19464" marR="19464" marT="9732" marB="9732" anchor="ctr"/>
                </a:tc>
                <a:tc>
                  <a:txBody>
                    <a:bodyPr/>
                    <a:lstStyle/>
                    <a:p>
                      <a:pPr algn="ctr" fontAlgn="base"/>
                      <a:r>
                        <a:rPr lang="en-US" sz="900">
                          <a:effectLst/>
                        </a:rPr>
                        <a:t>0.60560</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482334989"/>
                  </a:ext>
                </a:extLst>
              </a:tr>
              <a:tr h="274304">
                <a:tc>
                  <a:txBody>
                    <a:bodyPr/>
                    <a:lstStyle/>
                    <a:p>
                      <a:pPr algn="ctr" fontAlgn="base"/>
                      <a:r>
                        <a:rPr lang="en-US" sz="900" dirty="0">
                          <a:effectLst/>
                        </a:rPr>
                        <a:t>DIF_Breq3_Amotivation</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1972.0</a:t>
                      </a:r>
                    </a:p>
                  </a:txBody>
                  <a:tcPr marL="19464" marR="19464" marT="9732" marB="9732" anchor="ctr"/>
                </a:tc>
                <a:tc>
                  <a:txBody>
                    <a:bodyPr/>
                    <a:lstStyle/>
                    <a:p>
                      <a:pPr algn="ctr" fontAlgn="base"/>
                      <a:r>
                        <a:rPr lang="en-US" sz="900">
                          <a:effectLst/>
                        </a:rPr>
                        <a:t>0.50254</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1632862911"/>
                  </a:ext>
                </a:extLst>
              </a:tr>
              <a:tr h="274304">
                <a:tc>
                  <a:txBody>
                    <a:bodyPr/>
                    <a:lstStyle/>
                    <a:p>
                      <a:pPr algn="ctr" fontAlgn="base"/>
                      <a:r>
                        <a:rPr lang="en-US" sz="900">
                          <a:effectLst/>
                        </a:rPr>
                        <a:t>DIF_Breq3_Externalreg</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1621.0</a:t>
                      </a:r>
                    </a:p>
                  </a:txBody>
                  <a:tcPr marL="19464" marR="19464" marT="9732" marB="9732" anchor="ctr"/>
                </a:tc>
                <a:tc>
                  <a:txBody>
                    <a:bodyPr/>
                    <a:lstStyle/>
                    <a:p>
                      <a:pPr algn="ctr" fontAlgn="base"/>
                      <a:r>
                        <a:rPr lang="en-US" sz="900">
                          <a:effectLst/>
                        </a:rPr>
                        <a:t>0.25016</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342036888"/>
                  </a:ext>
                </a:extLst>
              </a:tr>
              <a:tr h="274304">
                <a:tc>
                  <a:txBody>
                    <a:bodyPr/>
                    <a:lstStyle/>
                    <a:p>
                      <a:pPr algn="ctr" fontAlgn="base"/>
                      <a:r>
                        <a:rPr lang="en-US" sz="900">
                          <a:effectLst/>
                        </a:rPr>
                        <a:t>DIF_Breq3_Introjectedreg</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1679.5</a:t>
                      </a:r>
                    </a:p>
                  </a:txBody>
                  <a:tcPr marL="19464" marR="19464" marT="9732" marB="9732" anchor="ctr"/>
                </a:tc>
                <a:tc>
                  <a:txBody>
                    <a:bodyPr/>
                    <a:lstStyle/>
                    <a:p>
                      <a:pPr algn="ctr" fontAlgn="base"/>
                      <a:r>
                        <a:rPr lang="en-US" sz="900">
                          <a:effectLst/>
                        </a:rPr>
                        <a:t>0.41218</a:t>
                      </a:r>
                    </a:p>
                  </a:txBody>
                  <a:tcPr marL="19464" marR="19464" marT="9732" marB="9732" anchor="ctr"/>
                </a:tc>
                <a:tc>
                  <a:txBody>
                    <a:bodyPr/>
                    <a:lstStyle/>
                    <a:p>
                      <a:pPr algn="ctr" fontAlgn="base"/>
                      <a:r>
                        <a:rPr lang="en-US" sz="900" dirty="0">
                          <a:effectLst/>
                        </a:rPr>
                        <a:t>No</a:t>
                      </a:r>
                    </a:p>
                  </a:txBody>
                  <a:tcPr marL="19464" marR="19464" marT="9732" marB="9732" anchor="ctr"/>
                </a:tc>
                <a:extLst>
                  <a:ext uri="{0D108BD9-81ED-4DB2-BD59-A6C34878D82A}">
                    <a16:rowId xmlns:a16="http://schemas.microsoft.com/office/drawing/2014/main" val="502566231"/>
                  </a:ext>
                </a:extLst>
              </a:tr>
              <a:tr h="274304">
                <a:tc>
                  <a:txBody>
                    <a:bodyPr/>
                    <a:lstStyle/>
                    <a:p>
                      <a:pPr algn="ctr" fontAlgn="base"/>
                      <a:r>
                        <a:rPr lang="en-US" sz="900">
                          <a:effectLst/>
                        </a:rPr>
                        <a:t>DIF_Breq3_Identifiedreg</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1596.5</a:t>
                      </a:r>
                    </a:p>
                  </a:txBody>
                  <a:tcPr marL="19464" marR="19464" marT="9732" marB="9732" anchor="ctr"/>
                </a:tc>
                <a:tc>
                  <a:txBody>
                    <a:bodyPr/>
                    <a:lstStyle/>
                    <a:p>
                      <a:pPr algn="ctr" fontAlgn="base"/>
                      <a:r>
                        <a:rPr lang="en-US" sz="900">
                          <a:effectLst/>
                        </a:rPr>
                        <a:t>0.21732</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3322344088"/>
                  </a:ext>
                </a:extLst>
              </a:tr>
              <a:tr h="274304">
                <a:tc>
                  <a:txBody>
                    <a:bodyPr/>
                    <a:lstStyle/>
                    <a:p>
                      <a:pPr algn="ctr" fontAlgn="base"/>
                      <a:r>
                        <a:rPr lang="en-US" sz="900">
                          <a:effectLst/>
                        </a:rPr>
                        <a:t>DIF_Breq3_Integratedreg</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1752.0</a:t>
                      </a:r>
                    </a:p>
                  </a:txBody>
                  <a:tcPr marL="19464" marR="19464" marT="9732" marB="9732" anchor="ctr"/>
                </a:tc>
                <a:tc>
                  <a:txBody>
                    <a:bodyPr/>
                    <a:lstStyle/>
                    <a:p>
                      <a:pPr algn="ctr" fontAlgn="base"/>
                      <a:r>
                        <a:rPr lang="en-US" sz="900">
                          <a:effectLst/>
                        </a:rPr>
                        <a:t>0.64521</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541564454"/>
                  </a:ext>
                </a:extLst>
              </a:tr>
              <a:tr h="274304">
                <a:tc>
                  <a:txBody>
                    <a:bodyPr/>
                    <a:lstStyle/>
                    <a:p>
                      <a:pPr algn="ctr" fontAlgn="base"/>
                      <a:r>
                        <a:rPr lang="en-US" sz="900">
                          <a:effectLst/>
                        </a:rPr>
                        <a:t>DIF_Breq3_Intrinsicreg</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1815.5</a:t>
                      </a:r>
                    </a:p>
                  </a:txBody>
                  <a:tcPr marL="19464" marR="19464" marT="9732" marB="9732" anchor="ctr"/>
                </a:tc>
                <a:tc>
                  <a:txBody>
                    <a:bodyPr/>
                    <a:lstStyle/>
                    <a:p>
                      <a:pPr algn="ctr" fontAlgn="base"/>
                      <a:r>
                        <a:rPr lang="en-US" sz="900">
                          <a:effectLst/>
                        </a:rPr>
                        <a:t>0.88408</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824179112"/>
                  </a:ext>
                </a:extLst>
              </a:tr>
              <a:tr h="192013">
                <a:tc>
                  <a:txBody>
                    <a:bodyPr/>
                    <a:lstStyle/>
                    <a:p>
                      <a:pPr algn="ctr" fontAlgn="base"/>
                      <a:r>
                        <a:rPr lang="en-US" sz="900">
                          <a:effectLst/>
                        </a:rPr>
                        <a:t>DIF_Breq3_RAI</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1770.5</a:t>
                      </a:r>
                    </a:p>
                  </a:txBody>
                  <a:tcPr marL="19464" marR="19464" marT="9732" marB="9732" anchor="ctr"/>
                </a:tc>
                <a:tc>
                  <a:txBody>
                    <a:bodyPr/>
                    <a:lstStyle/>
                    <a:p>
                      <a:pPr algn="ctr" fontAlgn="base"/>
                      <a:r>
                        <a:rPr lang="en-US" sz="900">
                          <a:effectLst/>
                        </a:rPr>
                        <a:t>0.71337</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3753005337"/>
                  </a:ext>
                </a:extLst>
              </a:tr>
              <a:tr h="192013">
                <a:tc>
                  <a:txBody>
                    <a:bodyPr/>
                    <a:lstStyle/>
                    <a:p>
                      <a:pPr algn="ctr" fontAlgn="base"/>
                      <a:r>
                        <a:rPr lang="en-US" sz="900">
                          <a:effectLst/>
                        </a:rPr>
                        <a:t>DIF_5q5d_Mob</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1967.0</a:t>
                      </a:r>
                    </a:p>
                  </a:txBody>
                  <a:tcPr marL="19464" marR="19464" marT="9732" marB="9732" anchor="ctr"/>
                </a:tc>
                <a:tc>
                  <a:txBody>
                    <a:bodyPr/>
                    <a:lstStyle/>
                    <a:p>
                      <a:pPr algn="ctr" fontAlgn="base"/>
                      <a:r>
                        <a:rPr lang="en-US" sz="900">
                          <a:effectLst/>
                        </a:rPr>
                        <a:t>0.50835</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1944871590"/>
                  </a:ext>
                </a:extLst>
              </a:tr>
              <a:tr h="192013">
                <a:tc>
                  <a:txBody>
                    <a:bodyPr/>
                    <a:lstStyle/>
                    <a:p>
                      <a:pPr algn="ctr" fontAlgn="base"/>
                      <a:r>
                        <a:rPr lang="en-US" sz="900">
                          <a:effectLst/>
                        </a:rPr>
                        <a:t>DIF_5q5d_Self-care</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1905.5</a:t>
                      </a:r>
                    </a:p>
                  </a:txBody>
                  <a:tcPr marL="19464" marR="19464" marT="9732" marB="9732" anchor="ctr"/>
                </a:tc>
                <a:tc>
                  <a:txBody>
                    <a:bodyPr/>
                    <a:lstStyle/>
                    <a:p>
                      <a:pPr algn="ctr" fontAlgn="base"/>
                      <a:r>
                        <a:rPr lang="en-US" sz="900">
                          <a:effectLst/>
                        </a:rPr>
                        <a:t>0.72229</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3159834984"/>
                  </a:ext>
                </a:extLst>
              </a:tr>
              <a:tr h="274304">
                <a:tc>
                  <a:txBody>
                    <a:bodyPr/>
                    <a:lstStyle/>
                    <a:p>
                      <a:pPr algn="ctr" fontAlgn="base"/>
                      <a:r>
                        <a:rPr lang="en-US" sz="900">
                          <a:effectLst/>
                        </a:rPr>
                        <a:t>DIF_5q5d_Usual activities</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1766.5</a:t>
                      </a:r>
                    </a:p>
                  </a:txBody>
                  <a:tcPr marL="19464" marR="19464" marT="9732" marB="9732" anchor="ctr"/>
                </a:tc>
                <a:tc>
                  <a:txBody>
                    <a:bodyPr/>
                    <a:lstStyle/>
                    <a:p>
                      <a:pPr algn="ctr" fontAlgn="base"/>
                      <a:r>
                        <a:rPr lang="en-US" sz="900">
                          <a:effectLst/>
                        </a:rPr>
                        <a:t>0.68127</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1651377731"/>
                  </a:ext>
                </a:extLst>
              </a:tr>
              <a:tr h="192013">
                <a:tc>
                  <a:txBody>
                    <a:bodyPr/>
                    <a:lstStyle/>
                    <a:p>
                      <a:pPr algn="ctr" fontAlgn="base"/>
                      <a:r>
                        <a:rPr lang="en-US" sz="900">
                          <a:effectLst/>
                        </a:rPr>
                        <a:t>DIF_5q5d_Pain</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1954.0</a:t>
                      </a:r>
                    </a:p>
                  </a:txBody>
                  <a:tcPr marL="19464" marR="19464" marT="9732" marB="9732" anchor="ctr"/>
                </a:tc>
                <a:tc>
                  <a:txBody>
                    <a:bodyPr/>
                    <a:lstStyle/>
                    <a:p>
                      <a:pPr algn="ctr" fontAlgn="base"/>
                      <a:r>
                        <a:rPr lang="en-US" sz="900">
                          <a:effectLst/>
                        </a:rPr>
                        <a:t>0.56510</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1962896851"/>
                  </a:ext>
                </a:extLst>
              </a:tr>
              <a:tr h="192013">
                <a:tc>
                  <a:txBody>
                    <a:bodyPr/>
                    <a:lstStyle/>
                    <a:p>
                      <a:pPr algn="ctr" fontAlgn="base"/>
                      <a:r>
                        <a:rPr lang="en-US" sz="900">
                          <a:effectLst/>
                        </a:rPr>
                        <a:t>DIF_5q5d_Anxiety</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1733.5</a:t>
                      </a:r>
                    </a:p>
                  </a:txBody>
                  <a:tcPr marL="19464" marR="19464" marT="9732" marB="9732" anchor="ctr"/>
                </a:tc>
                <a:tc>
                  <a:txBody>
                    <a:bodyPr/>
                    <a:lstStyle/>
                    <a:p>
                      <a:pPr algn="ctr" fontAlgn="base"/>
                      <a:r>
                        <a:rPr lang="en-US" sz="900">
                          <a:effectLst/>
                        </a:rPr>
                        <a:t>0.55485</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3568538303"/>
                  </a:ext>
                </a:extLst>
              </a:tr>
              <a:tr h="192013">
                <a:tc>
                  <a:txBody>
                    <a:bodyPr/>
                    <a:lstStyle/>
                    <a:p>
                      <a:pPr algn="ctr" fontAlgn="base"/>
                      <a:r>
                        <a:rPr lang="en-US" sz="900">
                          <a:effectLst/>
                        </a:rPr>
                        <a:t>DIF_5q5d_General</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1620.0</a:t>
                      </a:r>
                    </a:p>
                  </a:txBody>
                  <a:tcPr marL="19464" marR="19464" marT="9732" marB="9732" anchor="ctr"/>
                </a:tc>
                <a:tc>
                  <a:txBody>
                    <a:bodyPr/>
                    <a:lstStyle/>
                    <a:p>
                      <a:pPr algn="ctr" fontAlgn="base"/>
                      <a:r>
                        <a:rPr lang="en-US" sz="900">
                          <a:effectLst/>
                        </a:rPr>
                        <a:t>0.26334</a:t>
                      </a:r>
                    </a:p>
                  </a:txBody>
                  <a:tcPr marL="19464" marR="19464" marT="9732" marB="9732" anchor="ctr"/>
                </a:tc>
                <a:tc>
                  <a:txBody>
                    <a:bodyPr/>
                    <a:lstStyle/>
                    <a:p>
                      <a:pPr algn="ctr" fontAlgn="base"/>
                      <a:r>
                        <a:rPr lang="en-US" sz="900">
                          <a:effectLst/>
                        </a:rPr>
                        <a:t>No</a:t>
                      </a:r>
                    </a:p>
                  </a:txBody>
                  <a:tcPr marL="19464" marR="19464" marT="9732" marB="9732" anchor="ctr"/>
                </a:tc>
                <a:extLst>
                  <a:ext uri="{0D108BD9-81ED-4DB2-BD59-A6C34878D82A}">
                    <a16:rowId xmlns:a16="http://schemas.microsoft.com/office/drawing/2014/main" val="2399932916"/>
                  </a:ext>
                </a:extLst>
              </a:tr>
              <a:tr h="192013">
                <a:tc>
                  <a:txBody>
                    <a:bodyPr/>
                    <a:lstStyle/>
                    <a:p>
                      <a:pPr algn="ctr" fontAlgn="base"/>
                      <a:r>
                        <a:rPr lang="en-US" sz="900">
                          <a:effectLst/>
                        </a:rPr>
                        <a:t>DROPPED OUT</a:t>
                      </a:r>
                    </a:p>
                  </a:txBody>
                  <a:tcPr marL="19464" marR="19464" marT="9732" marB="9732" anchor="ctr"/>
                </a:tc>
                <a:tc>
                  <a:txBody>
                    <a:bodyPr/>
                    <a:lstStyle/>
                    <a:p>
                      <a:pPr algn="ctr" fontAlgn="base"/>
                      <a:r>
                        <a:rPr lang="en-US" sz="900">
                          <a:effectLst/>
                        </a:rPr>
                        <a:t>GENDER</a:t>
                      </a:r>
                    </a:p>
                  </a:txBody>
                  <a:tcPr marL="19464" marR="19464" marT="9732" marB="9732" anchor="ctr"/>
                </a:tc>
                <a:tc>
                  <a:txBody>
                    <a:bodyPr/>
                    <a:lstStyle/>
                    <a:p>
                      <a:pPr algn="ctr" fontAlgn="base"/>
                      <a:r>
                        <a:rPr lang="en-US" sz="900">
                          <a:effectLst/>
                        </a:rPr>
                        <a:t>U-stat: 1770.5</a:t>
                      </a:r>
                    </a:p>
                  </a:txBody>
                  <a:tcPr marL="19464" marR="19464" marT="9732" marB="9732" anchor="ctr"/>
                </a:tc>
                <a:tc>
                  <a:txBody>
                    <a:bodyPr/>
                    <a:lstStyle/>
                    <a:p>
                      <a:pPr algn="ctr" fontAlgn="base"/>
                      <a:r>
                        <a:rPr lang="en-US" sz="900">
                          <a:effectLst/>
                        </a:rPr>
                        <a:t>0.59496</a:t>
                      </a:r>
                    </a:p>
                  </a:txBody>
                  <a:tcPr marL="19464" marR="19464" marT="9732" marB="9732" anchor="ctr"/>
                </a:tc>
                <a:tc>
                  <a:txBody>
                    <a:bodyPr/>
                    <a:lstStyle/>
                    <a:p>
                      <a:pPr algn="ctr" fontAlgn="base"/>
                      <a:r>
                        <a:rPr lang="en-US" sz="900" dirty="0">
                          <a:effectLst/>
                        </a:rPr>
                        <a:t>No</a:t>
                      </a:r>
                    </a:p>
                  </a:txBody>
                  <a:tcPr marL="19464" marR="19464" marT="9732" marB="9732" anchor="ctr"/>
                </a:tc>
                <a:extLst>
                  <a:ext uri="{0D108BD9-81ED-4DB2-BD59-A6C34878D82A}">
                    <a16:rowId xmlns:a16="http://schemas.microsoft.com/office/drawing/2014/main" val="1745309687"/>
                  </a:ext>
                </a:extLst>
              </a:tr>
            </a:tbl>
          </a:graphicData>
        </a:graphic>
      </p:graphicFrame>
    </p:spTree>
    <p:extLst>
      <p:ext uri="{BB962C8B-B14F-4D97-AF65-F5344CB8AC3E}">
        <p14:creationId xmlns:p14="http://schemas.microsoft.com/office/powerpoint/2010/main" val="25989941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1008-B8DA-057C-4E47-42B1FABC2BB4}"/>
              </a:ext>
            </a:extLst>
          </p:cNvPr>
          <p:cNvSpPr>
            <a:spLocks noGrp="1"/>
          </p:cNvSpPr>
          <p:nvPr>
            <p:ph type="title"/>
          </p:nvPr>
        </p:nvSpPr>
        <p:spPr/>
        <p:txBody>
          <a:bodyPr/>
          <a:lstStyle/>
          <a:p>
            <a:r>
              <a:rPr lang="en-US" dirty="0"/>
              <a:t>Clinical Relevance</a:t>
            </a:r>
          </a:p>
        </p:txBody>
      </p:sp>
      <p:graphicFrame>
        <p:nvGraphicFramePr>
          <p:cNvPr id="4" name="Table 3">
            <a:extLst>
              <a:ext uri="{FF2B5EF4-FFF2-40B4-BE49-F238E27FC236}">
                <a16:creationId xmlns:a16="http://schemas.microsoft.com/office/drawing/2014/main" id="{035B3FC1-3773-1DE9-69A1-2A9421A593FC}"/>
              </a:ext>
            </a:extLst>
          </p:cNvPr>
          <p:cNvGraphicFramePr>
            <a:graphicFrameLocks noGrp="1"/>
          </p:cNvGraphicFramePr>
          <p:nvPr>
            <p:extLst>
              <p:ext uri="{D42A27DB-BD31-4B8C-83A1-F6EECF244321}">
                <p14:modId xmlns:p14="http://schemas.microsoft.com/office/powerpoint/2010/main" val="3628270877"/>
              </p:ext>
            </p:extLst>
          </p:nvPr>
        </p:nvGraphicFramePr>
        <p:xfrm>
          <a:off x="1080000" y="1354332"/>
          <a:ext cx="10843200" cy="5650426"/>
        </p:xfrm>
        <a:graphic>
          <a:graphicData uri="http://schemas.openxmlformats.org/drawingml/2006/table">
            <a:tbl>
              <a:tblPr>
                <a:tableStyleId>{8EC20E35-A176-4012-BC5E-935CFFF8708E}</a:tableStyleId>
              </a:tblPr>
              <a:tblGrid>
                <a:gridCol w="1152000">
                  <a:extLst>
                    <a:ext uri="{9D8B030D-6E8A-4147-A177-3AD203B41FA5}">
                      <a16:colId xmlns:a16="http://schemas.microsoft.com/office/drawing/2014/main" val="1701654780"/>
                    </a:ext>
                  </a:extLst>
                </a:gridCol>
                <a:gridCol w="3610000">
                  <a:extLst>
                    <a:ext uri="{9D8B030D-6E8A-4147-A177-3AD203B41FA5}">
                      <a16:colId xmlns:a16="http://schemas.microsoft.com/office/drawing/2014/main" val="3570044933"/>
                    </a:ext>
                  </a:extLst>
                </a:gridCol>
                <a:gridCol w="3370400">
                  <a:extLst>
                    <a:ext uri="{9D8B030D-6E8A-4147-A177-3AD203B41FA5}">
                      <a16:colId xmlns:a16="http://schemas.microsoft.com/office/drawing/2014/main" val="3669102706"/>
                    </a:ext>
                  </a:extLst>
                </a:gridCol>
                <a:gridCol w="2710800">
                  <a:extLst>
                    <a:ext uri="{9D8B030D-6E8A-4147-A177-3AD203B41FA5}">
                      <a16:colId xmlns:a16="http://schemas.microsoft.com/office/drawing/2014/main" val="1440836506"/>
                    </a:ext>
                  </a:extLst>
                </a:gridCol>
              </a:tblGrid>
              <a:tr h="83528">
                <a:tc>
                  <a:txBody>
                    <a:bodyPr/>
                    <a:lstStyle/>
                    <a:p>
                      <a:pPr fontAlgn="b"/>
                      <a:r>
                        <a:rPr lang="en-US" sz="900" b="1" dirty="0">
                          <a:effectLst/>
                        </a:rPr>
                        <a:t>Clinical Tool</a:t>
                      </a:r>
                    </a:p>
                  </a:txBody>
                  <a:tcPr marL="8177" marR="8177" marT="4088" marB="4088" anchor="b">
                    <a:lnB w="12700" cap="flat" cmpd="sng" algn="ctr">
                      <a:solidFill>
                        <a:schemeClr val="tx1"/>
                      </a:solidFill>
                      <a:prstDash val="solid"/>
                      <a:round/>
                      <a:headEnd type="none" w="med" len="med"/>
                      <a:tailEnd type="none" w="med" len="med"/>
                    </a:lnB>
                  </a:tcPr>
                </a:tc>
                <a:tc>
                  <a:txBody>
                    <a:bodyPr/>
                    <a:lstStyle/>
                    <a:p>
                      <a:pPr fontAlgn="b"/>
                      <a:r>
                        <a:rPr lang="en-US" sz="900" b="1" dirty="0">
                          <a:effectLst/>
                        </a:rPr>
                        <a:t>Description</a:t>
                      </a:r>
                    </a:p>
                  </a:txBody>
                  <a:tcPr marL="8177" marR="8177" marT="4088" marB="4088" anchor="b">
                    <a:lnB w="12700" cap="flat" cmpd="sng" algn="ctr">
                      <a:solidFill>
                        <a:schemeClr val="tx1"/>
                      </a:solidFill>
                      <a:prstDash val="solid"/>
                      <a:round/>
                      <a:headEnd type="none" w="med" len="med"/>
                      <a:tailEnd type="none" w="med" len="med"/>
                    </a:lnB>
                  </a:tcPr>
                </a:tc>
                <a:tc>
                  <a:txBody>
                    <a:bodyPr/>
                    <a:lstStyle/>
                    <a:p>
                      <a:pPr fontAlgn="b"/>
                      <a:r>
                        <a:rPr lang="en-US" sz="900" b="1" dirty="0">
                          <a:effectLst/>
                        </a:rPr>
                        <a:t>Increase Implication</a:t>
                      </a:r>
                    </a:p>
                  </a:txBody>
                  <a:tcPr marL="8177" marR="8177" marT="4088" marB="4088" anchor="b">
                    <a:lnB w="12700" cap="flat" cmpd="sng" algn="ctr">
                      <a:solidFill>
                        <a:schemeClr val="tx1"/>
                      </a:solidFill>
                      <a:prstDash val="solid"/>
                      <a:round/>
                      <a:headEnd type="none" w="med" len="med"/>
                      <a:tailEnd type="none" w="med" len="med"/>
                    </a:lnB>
                  </a:tcPr>
                </a:tc>
                <a:tc>
                  <a:txBody>
                    <a:bodyPr/>
                    <a:lstStyle/>
                    <a:p>
                      <a:pPr fontAlgn="b"/>
                      <a:r>
                        <a:rPr lang="en-US" sz="900" b="1" dirty="0">
                          <a:effectLst/>
                        </a:rPr>
                        <a:t>Decrease Implication</a:t>
                      </a:r>
                    </a:p>
                  </a:txBody>
                  <a:tcPr marL="8177" marR="8177" marT="4088" marB="4088"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531133"/>
                  </a:ext>
                </a:extLst>
              </a:tr>
              <a:tr h="226720">
                <a:tc>
                  <a:txBody>
                    <a:bodyPr/>
                    <a:lstStyle/>
                    <a:p>
                      <a:pPr fontAlgn="base"/>
                      <a:r>
                        <a:rPr lang="en-US" sz="900">
                          <a:effectLst/>
                        </a:rPr>
                        <a:t>MiniBest Total</a:t>
                      </a:r>
                    </a:p>
                  </a:txBody>
                  <a:tcPr marL="8177" marR="8177" marT="4088" marB="4088" anchor="ctr">
                    <a:lnT w="12700" cap="flat" cmpd="sng" algn="ctr">
                      <a:solidFill>
                        <a:schemeClr val="tx1"/>
                      </a:solidFill>
                      <a:prstDash val="solid"/>
                      <a:round/>
                      <a:headEnd type="none" w="med" len="med"/>
                      <a:tailEnd type="none" w="med" len="med"/>
                    </a:lnT>
                  </a:tcPr>
                </a:tc>
                <a:tc>
                  <a:txBody>
                    <a:bodyPr/>
                    <a:lstStyle/>
                    <a:p>
                      <a:pPr fontAlgn="base"/>
                      <a:r>
                        <a:rPr lang="en-US" sz="900">
                          <a:effectLst/>
                        </a:rPr>
                        <a:t>Assesses balance through various tasks to evaluate risk of falls.</a:t>
                      </a:r>
                    </a:p>
                  </a:txBody>
                  <a:tcPr marL="8177" marR="8177" marT="4088" marB="4088" anchor="ctr">
                    <a:lnT w="12700" cap="flat" cmpd="sng" algn="ctr">
                      <a:solidFill>
                        <a:schemeClr val="tx1"/>
                      </a:solidFill>
                      <a:prstDash val="solid"/>
                      <a:round/>
                      <a:headEnd type="none" w="med" len="med"/>
                      <a:tailEnd type="none" w="med" len="med"/>
                    </a:lnT>
                  </a:tcPr>
                </a:tc>
                <a:tc>
                  <a:txBody>
                    <a:bodyPr/>
                    <a:lstStyle/>
                    <a:p>
                      <a:pPr fontAlgn="base"/>
                      <a:r>
                        <a:rPr lang="en-US" sz="900">
                          <a:effectLst/>
                        </a:rPr>
                        <a:t>Improved balance and reduced fall risk.</a:t>
                      </a:r>
                    </a:p>
                  </a:txBody>
                  <a:tcPr marL="8177" marR="8177" marT="4088" marB="4088" anchor="ctr">
                    <a:lnT w="12700" cap="flat" cmpd="sng" algn="ctr">
                      <a:solidFill>
                        <a:schemeClr val="tx1"/>
                      </a:solidFill>
                      <a:prstDash val="solid"/>
                      <a:round/>
                      <a:headEnd type="none" w="med" len="med"/>
                      <a:tailEnd type="none" w="med" len="med"/>
                    </a:lnT>
                  </a:tcPr>
                </a:tc>
                <a:tc>
                  <a:txBody>
                    <a:bodyPr/>
                    <a:lstStyle/>
                    <a:p>
                      <a:pPr fontAlgn="base"/>
                      <a:r>
                        <a:rPr lang="en-US" sz="900">
                          <a:effectLst/>
                        </a:rPr>
                        <a:t>Decreased balance, increased fall risk.</a:t>
                      </a:r>
                    </a:p>
                  </a:txBody>
                  <a:tcPr marL="8177" marR="8177" marT="4088" marB="408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27980754"/>
                  </a:ext>
                </a:extLst>
              </a:tr>
              <a:tr h="369910">
                <a:tc>
                  <a:txBody>
                    <a:bodyPr/>
                    <a:lstStyle/>
                    <a:p>
                      <a:pPr fontAlgn="base"/>
                      <a:r>
                        <a:rPr lang="en-US" sz="900">
                          <a:effectLst/>
                        </a:rPr>
                        <a:t>FGA Total</a:t>
                      </a:r>
                    </a:p>
                  </a:txBody>
                  <a:tcPr marL="8177" marR="8177" marT="4088" marB="4088" anchor="ctr"/>
                </a:tc>
                <a:tc>
                  <a:txBody>
                    <a:bodyPr/>
                    <a:lstStyle/>
                    <a:p>
                      <a:pPr fontAlgn="base"/>
                      <a:r>
                        <a:rPr lang="en-US" sz="900">
                          <a:effectLst/>
                        </a:rPr>
                        <a:t>Functional Gait Assessment to evaluate postural stability during different walking tasks.</a:t>
                      </a:r>
                    </a:p>
                  </a:txBody>
                  <a:tcPr marL="8177" marR="8177" marT="4088" marB="4088" anchor="ctr"/>
                </a:tc>
                <a:tc>
                  <a:txBody>
                    <a:bodyPr/>
                    <a:lstStyle/>
                    <a:p>
                      <a:pPr fontAlgn="base"/>
                      <a:r>
                        <a:rPr lang="en-US" sz="900">
                          <a:effectLst/>
                        </a:rPr>
                        <a:t>Better walking ability and postural stability.</a:t>
                      </a:r>
                    </a:p>
                  </a:txBody>
                  <a:tcPr marL="8177" marR="8177" marT="4088" marB="4088" anchor="ctr"/>
                </a:tc>
                <a:tc>
                  <a:txBody>
                    <a:bodyPr/>
                    <a:lstStyle/>
                    <a:p>
                      <a:pPr fontAlgn="base"/>
                      <a:r>
                        <a:rPr lang="en-US" sz="900">
                          <a:effectLst/>
                        </a:rPr>
                        <a:t>Poorer walking ability, reduced postural stability.</a:t>
                      </a:r>
                    </a:p>
                  </a:txBody>
                  <a:tcPr marL="8177" marR="8177" marT="4088" marB="4088" anchor="ctr"/>
                </a:tc>
                <a:extLst>
                  <a:ext uri="{0D108BD9-81ED-4DB2-BD59-A6C34878D82A}">
                    <a16:rowId xmlns:a16="http://schemas.microsoft.com/office/drawing/2014/main" val="2520024310"/>
                  </a:ext>
                </a:extLst>
              </a:tr>
              <a:tr h="155123">
                <a:tc>
                  <a:txBody>
                    <a:bodyPr/>
                    <a:lstStyle/>
                    <a:p>
                      <a:pPr fontAlgn="base"/>
                      <a:r>
                        <a:rPr lang="en-US" sz="900">
                          <a:effectLst/>
                        </a:rPr>
                        <a:t>Fesi Total</a:t>
                      </a:r>
                    </a:p>
                  </a:txBody>
                  <a:tcPr marL="8177" marR="8177" marT="4088" marB="4088" anchor="ctr"/>
                </a:tc>
                <a:tc>
                  <a:txBody>
                    <a:bodyPr/>
                    <a:lstStyle/>
                    <a:p>
                      <a:pPr fontAlgn="base"/>
                      <a:r>
                        <a:rPr lang="en-US" sz="900" kern="1200" dirty="0">
                          <a:solidFill>
                            <a:schemeClr val="dk1"/>
                          </a:solidFill>
                          <a:effectLst/>
                          <a:latin typeface="+mn-lt"/>
                          <a:ea typeface="+mn-ea"/>
                          <a:cs typeface="+mn-cs"/>
                        </a:rPr>
                        <a:t>Falls Efficacy Scale-International, measuring the fear of falling during daily activities.</a:t>
                      </a:r>
                    </a:p>
                  </a:txBody>
                  <a:tcPr anchor="ctr"/>
                </a:tc>
                <a:tc>
                  <a:txBody>
                    <a:bodyPr/>
                    <a:lstStyle/>
                    <a:p>
                      <a:pPr fontAlgn="base"/>
                      <a:r>
                        <a:rPr lang="en-US" sz="900" kern="1200">
                          <a:solidFill>
                            <a:schemeClr val="dk1"/>
                          </a:solidFill>
                          <a:effectLst/>
                          <a:latin typeface="+mn-lt"/>
                          <a:ea typeface="+mn-ea"/>
                          <a:cs typeface="+mn-cs"/>
                        </a:rPr>
                        <a:t>Increased fear of falling.</a:t>
                      </a:r>
                    </a:p>
                  </a:txBody>
                  <a:tcPr anchor="ctr"/>
                </a:tc>
                <a:tc>
                  <a:txBody>
                    <a:bodyPr/>
                    <a:lstStyle/>
                    <a:p>
                      <a:pPr fontAlgn="base"/>
                      <a:r>
                        <a:rPr lang="en-US" sz="900" kern="1200" dirty="0">
                          <a:solidFill>
                            <a:schemeClr val="dk1"/>
                          </a:solidFill>
                          <a:effectLst/>
                          <a:latin typeface="+mn-lt"/>
                          <a:ea typeface="+mn-ea"/>
                          <a:cs typeface="+mn-cs"/>
                        </a:rPr>
                        <a:t>Reduced fear of falling, increased confidence.</a:t>
                      </a:r>
                    </a:p>
                  </a:txBody>
                  <a:tcPr anchor="ctr"/>
                </a:tc>
                <a:extLst>
                  <a:ext uri="{0D108BD9-81ED-4DB2-BD59-A6C34878D82A}">
                    <a16:rowId xmlns:a16="http://schemas.microsoft.com/office/drawing/2014/main" val="3356342274"/>
                  </a:ext>
                </a:extLst>
              </a:tr>
              <a:tr h="405707">
                <a:tc>
                  <a:txBody>
                    <a:bodyPr/>
                    <a:lstStyle/>
                    <a:p>
                      <a:pPr fontAlgn="base"/>
                      <a:r>
                        <a:rPr lang="en-US" sz="900">
                          <a:effectLst/>
                        </a:rPr>
                        <a:t>MoCA Total</a:t>
                      </a:r>
                    </a:p>
                  </a:txBody>
                  <a:tcPr marL="8177" marR="8177" marT="4088" marB="4088" anchor="ctr"/>
                </a:tc>
                <a:tc>
                  <a:txBody>
                    <a:bodyPr/>
                    <a:lstStyle/>
                    <a:p>
                      <a:pPr fontAlgn="base"/>
                      <a:r>
                        <a:rPr lang="en-US" sz="900" dirty="0">
                          <a:effectLst/>
                        </a:rPr>
                        <a:t>Montreal Cognitive Assessment tests cognitive abilities including memory, attention, and language.</a:t>
                      </a:r>
                    </a:p>
                  </a:txBody>
                  <a:tcPr marL="8177" marR="8177" marT="4088" marB="4088" anchor="ctr"/>
                </a:tc>
                <a:tc>
                  <a:txBody>
                    <a:bodyPr/>
                    <a:lstStyle/>
                    <a:p>
                      <a:pPr fontAlgn="base"/>
                      <a:r>
                        <a:rPr lang="en-US" sz="900" dirty="0">
                          <a:effectLst/>
                        </a:rPr>
                        <a:t>Improved cognitive function.</a:t>
                      </a:r>
                    </a:p>
                  </a:txBody>
                  <a:tcPr marL="8177" marR="8177" marT="4088" marB="4088" anchor="ctr"/>
                </a:tc>
                <a:tc>
                  <a:txBody>
                    <a:bodyPr/>
                    <a:lstStyle/>
                    <a:p>
                      <a:pPr fontAlgn="base"/>
                      <a:r>
                        <a:rPr lang="en-US" sz="900" dirty="0">
                          <a:effectLst/>
                        </a:rPr>
                        <a:t>Decline in cognitive abilities.</a:t>
                      </a:r>
                    </a:p>
                  </a:txBody>
                  <a:tcPr marL="8177" marR="8177" marT="4088" marB="4088" anchor="ctr"/>
                </a:tc>
                <a:extLst>
                  <a:ext uri="{0D108BD9-81ED-4DB2-BD59-A6C34878D82A}">
                    <a16:rowId xmlns:a16="http://schemas.microsoft.com/office/drawing/2014/main" val="2240755558"/>
                  </a:ext>
                </a:extLst>
              </a:tr>
              <a:tr h="334112">
                <a:tc>
                  <a:txBody>
                    <a:bodyPr/>
                    <a:lstStyle/>
                    <a:p>
                      <a:pPr fontAlgn="base"/>
                      <a:r>
                        <a:rPr lang="en-US" sz="900">
                          <a:effectLst/>
                        </a:rPr>
                        <a:t>Whodas Total</a:t>
                      </a:r>
                    </a:p>
                  </a:txBody>
                  <a:tcPr marL="8177" marR="8177" marT="4088" marB="4088" anchor="ctr"/>
                </a:tc>
                <a:tc>
                  <a:txBody>
                    <a:bodyPr/>
                    <a:lstStyle/>
                    <a:p>
                      <a:pPr fontAlgn="base"/>
                      <a:r>
                        <a:rPr lang="en-US" sz="900">
                          <a:effectLst/>
                        </a:rPr>
                        <a:t>World Health Organization Disability Assessment Schedule assesses overall functioning in daily life.</a:t>
                      </a:r>
                    </a:p>
                  </a:txBody>
                  <a:tcPr marL="8177" marR="8177" marT="4088" marB="4088" anchor="ctr"/>
                </a:tc>
                <a:tc>
                  <a:txBody>
                    <a:bodyPr/>
                    <a:lstStyle/>
                    <a:p>
                      <a:pPr fontAlgn="base"/>
                      <a:r>
                        <a:rPr lang="en-US" sz="900">
                          <a:effectLst/>
                        </a:rPr>
                        <a:t>Decreased disability, improved functioning.</a:t>
                      </a:r>
                    </a:p>
                  </a:txBody>
                  <a:tcPr marL="8177" marR="8177" marT="4088" marB="4088" anchor="ctr"/>
                </a:tc>
                <a:tc>
                  <a:txBody>
                    <a:bodyPr/>
                    <a:lstStyle/>
                    <a:p>
                      <a:pPr fontAlgn="base"/>
                      <a:r>
                        <a:rPr lang="en-US" sz="900">
                          <a:effectLst/>
                        </a:rPr>
                        <a:t>Increased disability, reduced daily life functioning.</a:t>
                      </a:r>
                    </a:p>
                  </a:txBody>
                  <a:tcPr marL="8177" marR="8177" marT="4088" marB="4088" anchor="ctr"/>
                </a:tc>
                <a:extLst>
                  <a:ext uri="{0D108BD9-81ED-4DB2-BD59-A6C34878D82A}">
                    <a16:rowId xmlns:a16="http://schemas.microsoft.com/office/drawing/2014/main" val="1792928647"/>
                  </a:ext>
                </a:extLst>
              </a:tr>
              <a:tr h="262517">
                <a:tc>
                  <a:txBody>
                    <a:bodyPr/>
                    <a:lstStyle/>
                    <a:p>
                      <a:pPr fontAlgn="base"/>
                      <a:r>
                        <a:rPr lang="en-US" sz="900">
                          <a:effectLst/>
                        </a:rPr>
                        <a:t>Whodas Standardized</a:t>
                      </a:r>
                    </a:p>
                  </a:txBody>
                  <a:tcPr marL="8177" marR="8177" marT="4088" marB="4088" anchor="ctr"/>
                </a:tc>
                <a:tc>
                  <a:txBody>
                    <a:bodyPr/>
                    <a:lstStyle/>
                    <a:p>
                      <a:pPr fontAlgn="base"/>
                      <a:r>
                        <a:rPr lang="en-US" sz="900" dirty="0">
                          <a:effectLst/>
                        </a:rPr>
                        <a:t>Standardized scoring of WHODAS for comparative assessment across populations.</a:t>
                      </a:r>
                    </a:p>
                  </a:txBody>
                  <a:tcPr marL="8177" marR="8177" marT="4088" marB="4088" anchor="ctr"/>
                </a:tc>
                <a:tc>
                  <a:txBody>
                    <a:bodyPr/>
                    <a:lstStyle/>
                    <a:p>
                      <a:pPr fontAlgn="base"/>
                      <a:r>
                        <a:rPr lang="en-US" sz="900">
                          <a:effectLst/>
                        </a:rPr>
                        <a:t>Lower disability scores, enhanced functionality.</a:t>
                      </a:r>
                    </a:p>
                  </a:txBody>
                  <a:tcPr marL="8177" marR="8177" marT="4088" marB="4088" anchor="ctr"/>
                </a:tc>
                <a:tc>
                  <a:txBody>
                    <a:bodyPr/>
                    <a:lstStyle/>
                    <a:p>
                      <a:pPr fontAlgn="base"/>
                      <a:r>
                        <a:rPr lang="en-US" sz="900">
                          <a:effectLst/>
                        </a:rPr>
                        <a:t>Higher disability scores, diminished functionality.</a:t>
                      </a:r>
                    </a:p>
                  </a:txBody>
                  <a:tcPr marL="8177" marR="8177" marT="4088" marB="4088" anchor="ctr"/>
                </a:tc>
                <a:extLst>
                  <a:ext uri="{0D108BD9-81ED-4DB2-BD59-A6C34878D82A}">
                    <a16:rowId xmlns:a16="http://schemas.microsoft.com/office/drawing/2014/main" val="1418888874"/>
                  </a:ext>
                </a:extLst>
              </a:tr>
              <a:tr h="405707">
                <a:tc>
                  <a:txBody>
                    <a:bodyPr/>
                    <a:lstStyle/>
                    <a:p>
                      <a:pPr fontAlgn="base"/>
                      <a:r>
                        <a:rPr lang="en-US" sz="900">
                          <a:effectLst/>
                        </a:rPr>
                        <a:t>ABC Total</a:t>
                      </a:r>
                    </a:p>
                  </a:txBody>
                  <a:tcPr marL="8177" marR="8177" marT="4088" marB="4088" anchor="ctr"/>
                </a:tc>
                <a:tc>
                  <a:txBody>
                    <a:bodyPr/>
                    <a:lstStyle/>
                    <a:p>
                      <a:pPr fontAlgn="base"/>
                      <a:r>
                        <a:rPr lang="en-US" sz="900">
                          <a:effectLst/>
                        </a:rPr>
                        <a:t>Activities-specific Balance Confidence scale measures the level of confidence in performing activities.</a:t>
                      </a:r>
                    </a:p>
                  </a:txBody>
                  <a:tcPr marL="8177" marR="8177" marT="4088" marB="4088" anchor="ctr"/>
                </a:tc>
                <a:tc>
                  <a:txBody>
                    <a:bodyPr/>
                    <a:lstStyle/>
                    <a:p>
                      <a:pPr fontAlgn="base"/>
                      <a:r>
                        <a:rPr lang="en-US" sz="900">
                          <a:effectLst/>
                        </a:rPr>
                        <a:t>Greater balance confidence in daily activities.</a:t>
                      </a:r>
                    </a:p>
                  </a:txBody>
                  <a:tcPr marL="8177" marR="8177" marT="4088" marB="4088" anchor="ctr"/>
                </a:tc>
                <a:tc>
                  <a:txBody>
                    <a:bodyPr/>
                    <a:lstStyle/>
                    <a:p>
                      <a:pPr fontAlgn="base"/>
                      <a:r>
                        <a:rPr lang="en-US" sz="900">
                          <a:effectLst/>
                        </a:rPr>
                        <a:t>Lower confidence, potential balance issues.</a:t>
                      </a:r>
                    </a:p>
                  </a:txBody>
                  <a:tcPr marL="8177" marR="8177" marT="4088" marB="4088" anchor="ctr"/>
                </a:tc>
                <a:extLst>
                  <a:ext uri="{0D108BD9-81ED-4DB2-BD59-A6C34878D82A}">
                    <a16:rowId xmlns:a16="http://schemas.microsoft.com/office/drawing/2014/main" val="2543696329"/>
                  </a:ext>
                </a:extLst>
              </a:tr>
              <a:tr h="298315">
                <a:tc>
                  <a:txBody>
                    <a:bodyPr/>
                    <a:lstStyle/>
                    <a:p>
                      <a:pPr fontAlgn="base"/>
                      <a:r>
                        <a:rPr lang="en-US" sz="900">
                          <a:effectLst/>
                        </a:rPr>
                        <a:t>Breq3 Amotivation</a:t>
                      </a:r>
                    </a:p>
                  </a:txBody>
                  <a:tcPr marL="8177" marR="8177" marT="4088" marB="4088" anchor="ctr"/>
                </a:tc>
                <a:tc>
                  <a:txBody>
                    <a:bodyPr/>
                    <a:lstStyle/>
                    <a:p>
                      <a:pPr fontAlgn="base"/>
                      <a:r>
                        <a:rPr lang="en-US" sz="900">
                          <a:effectLst/>
                        </a:rPr>
                        <a:t>Assesses lack of motivation in Behavioral Regulation in Exercise Questionnaire-3.</a:t>
                      </a:r>
                    </a:p>
                  </a:txBody>
                  <a:tcPr marL="8177" marR="8177" marT="4088" marB="4088" anchor="ctr"/>
                </a:tc>
                <a:tc>
                  <a:txBody>
                    <a:bodyPr/>
                    <a:lstStyle/>
                    <a:p>
                      <a:pPr fontAlgn="base"/>
                      <a:r>
                        <a:rPr lang="en-US" sz="900">
                          <a:effectLst/>
                        </a:rPr>
                        <a:t>Lower amotivation towards physical activities.</a:t>
                      </a:r>
                    </a:p>
                  </a:txBody>
                  <a:tcPr marL="8177" marR="8177" marT="4088" marB="4088" anchor="ctr"/>
                </a:tc>
                <a:tc>
                  <a:txBody>
                    <a:bodyPr/>
                    <a:lstStyle/>
                    <a:p>
                      <a:pPr fontAlgn="base"/>
                      <a:r>
                        <a:rPr lang="en-US" sz="900">
                          <a:effectLst/>
                        </a:rPr>
                        <a:t>Increased amotivation or lack of interest.</a:t>
                      </a:r>
                    </a:p>
                  </a:txBody>
                  <a:tcPr marL="8177" marR="8177" marT="4088" marB="4088" anchor="ctr"/>
                </a:tc>
                <a:extLst>
                  <a:ext uri="{0D108BD9-81ED-4DB2-BD59-A6C34878D82A}">
                    <a16:rowId xmlns:a16="http://schemas.microsoft.com/office/drawing/2014/main" val="57686591"/>
                  </a:ext>
                </a:extLst>
              </a:tr>
              <a:tr h="226720">
                <a:tc>
                  <a:txBody>
                    <a:bodyPr/>
                    <a:lstStyle/>
                    <a:p>
                      <a:pPr fontAlgn="base"/>
                      <a:r>
                        <a:rPr lang="en-US" sz="900">
                          <a:effectLst/>
                        </a:rPr>
                        <a:t>Breq3 Externalregulation</a:t>
                      </a:r>
                    </a:p>
                  </a:txBody>
                  <a:tcPr marL="8177" marR="8177" marT="4088" marB="4088" anchor="ctr"/>
                </a:tc>
                <a:tc>
                  <a:txBody>
                    <a:bodyPr/>
                    <a:lstStyle/>
                    <a:p>
                      <a:pPr fontAlgn="base"/>
                      <a:r>
                        <a:rPr lang="en-US" sz="900">
                          <a:effectLst/>
                        </a:rPr>
                        <a:t>Measures externally regulated motivation towards exercise.</a:t>
                      </a:r>
                    </a:p>
                  </a:txBody>
                  <a:tcPr marL="8177" marR="8177" marT="4088" marB="4088" anchor="ctr"/>
                </a:tc>
                <a:tc>
                  <a:txBody>
                    <a:bodyPr/>
                    <a:lstStyle/>
                    <a:p>
                      <a:pPr fontAlgn="base"/>
                      <a:r>
                        <a:rPr lang="en-US" sz="900">
                          <a:effectLst/>
                        </a:rPr>
                        <a:t>Decreased external motivation, more self-driven.</a:t>
                      </a:r>
                    </a:p>
                  </a:txBody>
                  <a:tcPr marL="8177" marR="8177" marT="4088" marB="4088" anchor="ctr"/>
                </a:tc>
                <a:tc>
                  <a:txBody>
                    <a:bodyPr/>
                    <a:lstStyle/>
                    <a:p>
                      <a:pPr fontAlgn="base"/>
                      <a:r>
                        <a:rPr lang="en-US" sz="900">
                          <a:effectLst/>
                        </a:rPr>
                        <a:t>Increased reliance on external factors for motivation.</a:t>
                      </a:r>
                    </a:p>
                  </a:txBody>
                  <a:tcPr marL="8177" marR="8177" marT="4088" marB="4088" anchor="ctr"/>
                </a:tc>
                <a:extLst>
                  <a:ext uri="{0D108BD9-81ED-4DB2-BD59-A6C34878D82A}">
                    <a16:rowId xmlns:a16="http://schemas.microsoft.com/office/drawing/2014/main" val="282835063"/>
                  </a:ext>
                </a:extLst>
              </a:tr>
              <a:tr h="226720">
                <a:tc>
                  <a:txBody>
                    <a:bodyPr/>
                    <a:lstStyle/>
                    <a:p>
                      <a:pPr fontAlgn="base"/>
                      <a:r>
                        <a:rPr lang="en-US" sz="900">
                          <a:effectLst/>
                        </a:rPr>
                        <a:t>Breq3 Introjectedregulation</a:t>
                      </a:r>
                    </a:p>
                  </a:txBody>
                  <a:tcPr marL="8177" marR="8177" marT="4088" marB="4088" anchor="ctr"/>
                </a:tc>
                <a:tc>
                  <a:txBody>
                    <a:bodyPr/>
                    <a:lstStyle/>
                    <a:p>
                      <a:pPr fontAlgn="base"/>
                      <a:r>
                        <a:rPr lang="en-US" sz="900">
                          <a:effectLst/>
                        </a:rPr>
                        <a:t>Assesses internal pressures as a drive for exercise.</a:t>
                      </a:r>
                    </a:p>
                  </a:txBody>
                  <a:tcPr marL="8177" marR="8177" marT="4088" marB="4088" anchor="ctr"/>
                </a:tc>
                <a:tc>
                  <a:txBody>
                    <a:bodyPr/>
                    <a:lstStyle/>
                    <a:p>
                      <a:pPr fontAlgn="base"/>
                      <a:r>
                        <a:rPr lang="en-US" sz="900">
                          <a:effectLst/>
                        </a:rPr>
                        <a:t>Reduced internal pressure, more balanced motivation.</a:t>
                      </a:r>
                    </a:p>
                  </a:txBody>
                  <a:tcPr marL="8177" marR="8177" marT="4088" marB="4088" anchor="ctr"/>
                </a:tc>
                <a:tc>
                  <a:txBody>
                    <a:bodyPr/>
                    <a:lstStyle/>
                    <a:p>
                      <a:pPr fontAlgn="base"/>
                      <a:r>
                        <a:rPr lang="en-US" sz="900">
                          <a:effectLst/>
                        </a:rPr>
                        <a:t>Higher internal pressure or guilt-driven exercise.</a:t>
                      </a:r>
                    </a:p>
                  </a:txBody>
                  <a:tcPr marL="8177" marR="8177" marT="4088" marB="4088" anchor="ctr"/>
                </a:tc>
                <a:extLst>
                  <a:ext uri="{0D108BD9-81ED-4DB2-BD59-A6C34878D82A}">
                    <a16:rowId xmlns:a16="http://schemas.microsoft.com/office/drawing/2014/main" val="4110168679"/>
                  </a:ext>
                </a:extLst>
              </a:tr>
              <a:tr h="298315">
                <a:tc>
                  <a:txBody>
                    <a:bodyPr/>
                    <a:lstStyle/>
                    <a:p>
                      <a:pPr fontAlgn="base"/>
                      <a:r>
                        <a:rPr lang="en-US" sz="900">
                          <a:effectLst/>
                        </a:rPr>
                        <a:t>Breq3 Identifiedreg</a:t>
                      </a:r>
                    </a:p>
                  </a:txBody>
                  <a:tcPr marL="8177" marR="8177" marT="4088" marB="4088" anchor="ctr"/>
                </a:tc>
                <a:tc>
                  <a:txBody>
                    <a:bodyPr/>
                    <a:lstStyle/>
                    <a:p>
                      <a:pPr fontAlgn="base"/>
                      <a:r>
                        <a:rPr lang="en-US" sz="900">
                          <a:effectLst/>
                        </a:rPr>
                        <a:t>Measures identified regulation, where exercise is valued and deemed important.</a:t>
                      </a:r>
                    </a:p>
                  </a:txBody>
                  <a:tcPr marL="8177" marR="8177" marT="4088" marB="4088" anchor="ctr"/>
                </a:tc>
                <a:tc>
                  <a:txBody>
                    <a:bodyPr/>
                    <a:lstStyle/>
                    <a:p>
                      <a:pPr fontAlgn="base"/>
                      <a:r>
                        <a:rPr lang="en-US" sz="900">
                          <a:effectLst/>
                        </a:rPr>
                        <a:t>Stronger personal value and importance of exercise.</a:t>
                      </a:r>
                    </a:p>
                  </a:txBody>
                  <a:tcPr marL="8177" marR="8177" marT="4088" marB="4088" anchor="ctr"/>
                </a:tc>
                <a:tc>
                  <a:txBody>
                    <a:bodyPr/>
                    <a:lstStyle/>
                    <a:p>
                      <a:pPr fontAlgn="base"/>
                      <a:r>
                        <a:rPr lang="en-US" sz="900">
                          <a:effectLst/>
                        </a:rPr>
                        <a:t>Less personal valuation of exercise benefits.</a:t>
                      </a:r>
                    </a:p>
                  </a:txBody>
                  <a:tcPr marL="8177" marR="8177" marT="4088" marB="4088" anchor="ctr"/>
                </a:tc>
                <a:extLst>
                  <a:ext uri="{0D108BD9-81ED-4DB2-BD59-A6C34878D82A}">
                    <a16:rowId xmlns:a16="http://schemas.microsoft.com/office/drawing/2014/main" val="123423514"/>
                  </a:ext>
                </a:extLst>
              </a:tr>
              <a:tr h="298315">
                <a:tc>
                  <a:txBody>
                    <a:bodyPr/>
                    <a:lstStyle/>
                    <a:p>
                      <a:pPr fontAlgn="base"/>
                      <a:r>
                        <a:rPr lang="en-US" sz="900">
                          <a:effectLst/>
                        </a:rPr>
                        <a:t>Breq3 Integratedreg</a:t>
                      </a:r>
                    </a:p>
                  </a:txBody>
                  <a:tcPr marL="8177" marR="8177" marT="4088" marB="4088" anchor="ctr"/>
                </a:tc>
                <a:tc>
                  <a:txBody>
                    <a:bodyPr/>
                    <a:lstStyle/>
                    <a:p>
                      <a:pPr fontAlgn="base"/>
                      <a:r>
                        <a:rPr lang="en-US" sz="900">
                          <a:effectLst/>
                        </a:rPr>
                        <a:t>Evaluates integrated regulation for exercise, showing a harmony in exercise motivation.</a:t>
                      </a:r>
                    </a:p>
                  </a:txBody>
                  <a:tcPr marL="8177" marR="8177" marT="4088" marB="4088" anchor="ctr"/>
                </a:tc>
                <a:tc>
                  <a:txBody>
                    <a:bodyPr/>
                    <a:lstStyle/>
                    <a:p>
                      <a:pPr fontAlgn="base"/>
                      <a:r>
                        <a:rPr lang="en-US" sz="900">
                          <a:effectLst/>
                        </a:rPr>
                        <a:t>Harmonious motivation for physical activity.</a:t>
                      </a:r>
                    </a:p>
                  </a:txBody>
                  <a:tcPr marL="8177" marR="8177" marT="4088" marB="4088" anchor="ctr"/>
                </a:tc>
                <a:tc>
                  <a:txBody>
                    <a:bodyPr/>
                    <a:lstStyle/>
                    <a:p>
                      <a:pPr fontAlgn="base"/>
                      <a:r>
                        <a:rPr lang="en-US" sz="900">
                          <a:effectLst/>
                        </a:rPr>
                        <a:t>Lack of harmony and internal conflict regarding exercise.</a:t>
                      </a:r>
                    </a:p>
                  </a:txBody>
                  <a:tcPr marL="8177" marR="8177" marT="4088" marB="4088" anchor="ctr"/>
                </a:tc>
                <a:extLst>
                  <a:ext uri="{0D108BD9-81ED-4DB2-BD59-A6C34878D82A}">
                    <a16:rowId xmlns:a16="http://schemas.microsoft.com/office/drawing/2014/main" val="2860834978"/>
                  </a:ext>
                </a:extLst>
              </a:tr>
              <a:tr h="262517">
                <a:tc>
                  <a:txBody>
                    <a:bodyPr/>
                    <a:lstStyle/>
                    <a:p>
                      <a:pPr fontAlgn="base"/>
                      <a:r>
                        <a:rPr lang="en-US" sz="900">
                          <a:effectLst/>
                        </a:rPr>
                        <a:t>Breq3 Intrinsicreg</a:t>
                      </a:r>
                    </a:p>
                  </a:txBody>
                  <a:tcPr marL="8177" marR="8177" marT="4088" marB="4088" anchor="ctr"/>
                </a:tc>
                <a:tc>
                  <a:txBody>
                    <a:bodyPr/>
                    <a:lstStyle/>
                    <a:p>
                      <a:pPr fontAlgn="base"/>
                      <a:r>
                        <a:rPr lang="en-US" sz="900">
                          <a:effectLst/>
                        </a:rPr>
                        <a:t>Assesses intrinsic motivation, reflecting exercise for inherent satisfaction.</a:t>
                      </a:r>
                    </a:p>
                  </a:txBody>
                  <a:tcPr marL="8177" marR="8177" marT="4088" marB="4088" anchor="ctr"/>
                </a:tc>
                <a:tc>
                  <a:txBody>
                    <a:bodyPr/>
                    <a:lstStyle/>
                    <a:p>
                      <a:pPr fontAlgn="base"/>
                      <a:r>
                        <a:rPr lang="en-US" sz="900">
                          <a:effectLst/>
                        </a:rPr>
                        <a:t>Increased intrinsic motivation and enjoyment.</a:t>
                      </a:r>
                    </a:p>
                  </a:txBody>
                  <a:tcPr marL="8177" marR="8177" marT="4088" marB="4088" anchor="ctr"/>
                </a:tc>
                <a:tc>
                  <a:txBody>
                    <a:bodyPr/>
                    <a:lstStyle/>
                    <a:p>
                      <a:pPr fontAlgn="base"/>
                      <a:r>
                        <a:rPr lang="en-US" sz="900">
                          <a:effectLst/>
                        </a:rPr>
                        <a:t>Lower intrinsic enjoyment or satisfaction from exercise.</a:t>
                      </a:r>
                    </a:p>
                  </a:txBody>
                  <a:tcPr marL="8177" marR="8177" marT="4088" marB="4088" anchor="ctr"/>
                </a:tc>
                <a:extLst>
                  <a:ext uri="{0D108BD9-81ED-4DB2-BD59-A6C34878D82A}">
                    <a16:rowId xmlns:a16="http://schemas.microsoft.com/office/drawing/2014/main" val="860943315"/>
                  </a:ext>
                </a:extLst>
              </a:tr>
              <a:tr h="262517">
                <a:tc>
                  <a:txBody>
                    <a:bodyPr/>
                    <a:lstStyle/>
                    <a:p>
                      <a:pPr fontAlgn="base"/>
                      <a:r>
                        <a:rPr lang="en-US" sz="900">
                          <a:effectLst/>
                        </a:rPr>
                        <a:t>Breq3 RAI</a:t>
                      </a:r>
                    </a:p>
                  </a:txBody>
                  <a:tcPr marL="8177" marR="8177" marT="4088" marB="4088" anchor="ctr"/>
                </a:tc>
                <a:tc>
                  <a:txBody>
                    <a:bodyPr/>
                    <a:lstStyle/>
                    <a:p>
                      <a:pPr fontAlgn="base"/>
                      <a:r>
                        <a:rPr lang="en-US" sz="900">
                          <a:effectLst/>
                        </a:rPr>
                        <a:t>Reflective Action Index - assesses the degree of thoughtful engagement in exercise.</a:t>
                      </a:r>
                    </a:p>
                  </a:txBody>
                  <a:tcPr marL="8177" marR="8177" marT="4088" marB="4088" anchor="ctr"/>
                </a:tc>
                <a:tc>
                  <a:txBody>
                    <a:bodyPr/>
                    <a:lstStyle/>
                    <a:p>
                      <a:pPr fontAlgn="base"/>
                      <a:r>
                        <a:rPr lang="en-US" sz="900">
                          <a:effectLst/>
                        </a:rPr>
                        <a:t>More thoughtful and engaged approach to exercise.</a:t>
                      </a:r>
                    </a:p>
                  </a:txBody>
                  <a:tcPr marL="8177" marR="8177" marT="4088" marB="4088" anchor="ctr"/>
                </a:tc>
                <a:tc>
                  <a:txBody>
                    <a:bodyPr/>
                    <a:lstStyle/>
                    <a:p>
                      <a:pPr fontAlgn="base"/>
                      <a:r>
                        <a:rPr lang="en-US" sz="900">
                          <a:effectLst/>
                        </a:rPr>
                        <a:t>Less engagement and reflection in physical activity.</a:t>
                      </a:r>
                    </a:p>
                  </a:txBody>
                  <a:tcPr marL="8177" marR="8177" marT="4088" marB="4088" anchor="ctr"/>
                </a:tc>
                <a:extLst>
                  <a:ext uri="{0D108BD9-81ED-4DB2-BD59-A6C34878D82A}">
                    <a16:rowId xmlns:a16="http://schemas.microsoft.com/office/drawing/2014/main" val="785216133"/>
                  </a:ext>
                </a:extLst>
              </a:tr>
              <a:tr h="190921">
                <a:tc>
                  <a:txBody>
                    <a:bodyPr/>
                    <a:lstStyle/>
                    <a:p>
                      <a:pPr fontAlgn="base"/>
                      <a:r>
                        <a:rPr lang="en-US" sz="900">
                          <a:effectLst/>
                        </a:rPr>
                        <a:t>5q5d Mob</a:t>
                      </a:r>
                    </a:p>
                  </a:txBody>
                  <a:tcPr marL="8177" marR="8177" marT="4088" marB="4088" anchor="ctr"/>
                </a:tc>
                <a:tc>
                  <a:txBody>
                    <a:bodyPr/>
                    <a:lstStyle/>
                    <a:p>
                      <a:pPr fontAlgn="base"/>
                      <a:r>
                        <a:rPr lang="en-US" sz="900">
                          <a:effectLst/>
                        </a:rPr>
                        <a:t>5-item questionnaire assessing mobility aspects.</a:t>
                      </a:r>
                    </a:p>
                  </a:txBody>
                  <a:tcPr marL="8177" marR="8177" marT="4088" marB="4088" anchor="ctr"/>
                </a:tc>
                <a:tc>
                  <a:txBody>
                    <a:bodyPr/>
                    <a:lstStyle/>
                    <a:p>
                      <a:pPr fontAlgn="base"/>
                      <a:r>
                        <a:rPr lang="en-US" sz="900">
                          <a:effectLst/>
                        </a:rPr>
                        <a:t>Enhanced mobility and ease of movement.</a:t>
                      </a:r>
                    </a:p>
                  </a:txBody>
                  <a:tcPr marL="8177" marR="8177" marT="4088" marB="4088" anchor="ctr"/>
                </a:tc>
                <a:tc>
                  <a:txBody>
                    <a:bodyPr/>
                    <a:lstStyle/>
                    <a:p>
                      <a:pPr fontAlgn="base"/>
                      <a:r>
                        <a:rPr lang="en-US" sz="900">
                          <a:effectLst/>
                        </a:rPr>
                        <a:t>Reduced mobility or movement difficulties.</a:t>
                      </a:r>
                    </a:p>
                  </a:txBody>
                  <a:tcPr marL="8177" marR="8177" marT="4088" marB="4088" anchor="ctr"/>
                </a:tc>
                <a:extLst>
                  <a:ext uri="{0D108BD9-81ED-4DB2-BD59-A6C34878D82A}">
                    <a16:rowId xmlns:a16="http://schemas.microsoft.com/office/drawing/2014/main" val="3272647370"/>
                  </a:ext>
                </a:extLst>
              </a:tr>
              <a:tr h="190921">
                <a:tc>
                  <a:txBody>
                    <a:bodyPr/>
                    <a:lstStyle/>
                    <a:p>
                      <a:pPr fontAlgn="base"/>
                      <a:r>
                        <a:rPr lang="en-US" sz="900">
                          <a:effectLst/>
                        </a:rPr>
                        <a:t>5q5d Self-care</a:t>
                      </a:r>
                    </a:p>
                  </a:txBody>
                  <a:tcPr marL="8177" marR="8177" marT="4088" marB="4088" anchor="ctr"/>
                </a:tc>
                <a:tc>
                  <a:txBody>
                    <a:bodyPr/>
                    <a:lstStyle/>
                    <a:p>
                      <a:pPr fontAlgn="base"/>
                      <a:r>
                        <a:rPr lang="en-US" sz="900">
                          <a:effectLst/>
                        </a:rPr>
                        <a:t>Assesses the ability to perform self-care activities.</a:t>
                      </a:r>
                    </a:p>
                  </a:txBody>
                  <a:tcPr marL="8177" marR="8177" marT="4088" marB="4088" anchor="ctr"/>
                </a:tc>
                <a:tc>
                  <a:txBody>
                    <a:bodyPr/>
                    <a:lstStyle/>
                    <a:p>
                      <a:pPr fontAlgn="base"/>
                      <a:r>
                        <a:rPr lang="en-US" sz="900">
                          <a:effectLst/>
                        </a:rPr>
                        <a:t>Improved self-care abilities.</a:t>
                      </a:r>
                    </a:p>
                  </a:txBody>
                  <a:tcPr marL="8177" marR="8177" marT="4088" marB="4088" anchor="ctr"/>
                </a:tc>
                <a:tc>
                  <a:txBody>
                    <a:bodyPr/>
                    <a:lstStyle/>
                    <a:p>
                      <a:pPr fontAlgn="base"/>
                      <a:r>
                        <a:rPr lang="en-US" sz="900">
                          <a:effectLst/>
                        </a:rPr>
                        <a:t>Difficulty in managing self-care.</a:t>
                      </a:r>
                    </a:p>
                  </a:txBody>
                  <a:tcPr marL="8177" marR="8177" marT="4088" marB="4088" anchor="ctr"/>
                </a:tc>
                <a:extLst>
                  <a:ext uri="{0D108BD9-81ED-4DB2-BD59-A6C34878D82A}">
                    <a16:rowId xmlns:a16="http://schemas.microsoft.com/office/drawing/2014/main" val="1119308573"/>
                  </a:ext>
                </a:extLst>
              </a:tr>
              <a:tr h="155123">
                <a:tc>
                  <a:txBody>
                    <a:bodyPr/>
                    <a:lstStyle/>
                    <a:p>
                      <a:pPr fontAlgn="base"/>
                      <a:r>
                        <a:rPr lang="en-US" sz="900">
                          <a:effectLst/>
                        </a:rPr>
                        <a:t>5q5d Usual activities</a:t>
                      </a:r>
                    </a:p>
                  </a:txBody>
                  <a:tcPr marL="8177" marR="8177" marT="4088" marB="4088" anchor="ctr"/>
                </a:tc>
                <a:tc>
                  <a:txBody>
                    <a:bodyPr/>
                    <a:lstStyle/>
                    <a:p>
                      <a:pPr fontAlgn="base"/>
                      <a:r>
                        <a:rPr lang="en-US" sz="900">
                          <a:effectLst/>
                        </a:rPr>
                        <a:t>Evaluates performance in usual daily activities.</a:t>
                      </a:r>
                    </a:p>
                  </a:txBody>
                  <a:tcPr marL="8177" marR="8177" marT="4088" marB="4088" anchor="ctr"/>
                </a:tc>
                <a:tc>
                  <a:txBody>
                    <a:bodyPr/>
                    <a:lstStyle/>
                    <a:p>
                      <a:pPr fontAlgn="base"/>
                      <a:r>
                        <a:rPr lang="en-US" sz="900">
                          <a:effectLst/>
                        </a:rPr>
                        <a:t>Better performance in daily activities.</a:t>
                      </a:r>
                    </a:p>
                  </a:txBody>
                  <a:tcPr marL="8177" marR="8177" marT="4088" marB="4088" anchor="ctr"/>
                </a:tc>
                <a:tc>
                  <a:txBody>
                    <a:bodyPr/>
                    <a:lstStyle/>
                    <a:p>
                      <a:pPr fontAlgn="base"/>
                      <a:r>
                        <a:rPr lang="en-US" sz="900">
                          <a:effectLst/>
                        </a:rPr>
                        <a:t>Challenges in usual daily activities.</a:t>
                      </a:r>
                    </a:p>
                  </a:txBody>
                  <a:tcPr marL="8177" marR="8177" marT="4088" marB="4088" anchor="ctr"/>
                </a:tc>
                <a:extLst>
                  <a:ext uri="{0D108BD9-81ED-4DB2-BD59-A6C34878D82A}">
                    <a16:rowId xmlns:a16="http://schemas.microsoft.com/office/drawing/2014/main" val="3493235307"/>
                  </a:ext>
                </a:extLst>
              </a:tr>
              <a:tr h="155123">
                <a:tc>
                  <a:txBody>
                    <a:bodyPr/>
                    <a:lstStyle/>
                    <a:p>
                      <a:pPr fontAlgn="base"/>
                      <a:r>
                        <a:rPr lang="en-US" sz="900">
                          <a:effectLst/>
                        </a:rPr>
                        <a:t>5q5d Pain</a:t>
                      </a:r>
                    </a:p>
                  </a:txBody>
                  <a:tcPr marL="8177" marR="8177" marT="4088" marB="4088" anchor="ctr"/>
                </a:tc>
                <a:tc>
                  <a:txBody>
                    <a:bodyPr/>
                    <a:lstStyle/>
                    <a:p>
                      <a:pPr fontAlgn="base"/>
                      <a:r>
                        <a:rPr lang="en-US" sz="900">
                          <a:effectLst/>
                        </a:rPr>
                        <a:t>Measures the level of pain and discomfort.</a:t>
                      </a:r>
                    </a:p>
                  </a:txBody>
                  <a:tcPr marL="8177" marR="8177" marT="4088" marB="4088" anchor="ctr"/>
                </a:tc>
                <a:tc>
                  <a:txBody>
                    <a:bodyPr/>
                    <a:lstStyle/>
                    <a:p>
                      <a:pPr fontAlgn="base"/>
                      <a:r>
                        <a:rPr lang="en-US" sz="900">
                          <a:effectLst/>
                        </a:rPr>
                        <a:t>Less pain and discomfort.</a:t>
                      </a:r>
                    </a:p>
                  </a:txBody>
                  <a:tcPr marL="8177" marR="8177" marT="4088" marB="4088" anchor="ctr"/>
                </a:tc>
                <a:tc>
                  <a:txBody>
                    <a:bodyPr/>
                    <a:lstStyle/>
                    <a:p>
                      <a:pPr fontAlgn="base"/>
                      <a:r>
                        <a:rPr lang="en-US" sz="900">
                          <a:effectLst/>
                        </a:rPr>
                        <a:t>Increased pain or discomfort.</a:t>
                      </a:r>
                    </a:p>
                  </a:txBody>
                  <a:tcPr marL="8177" marR="8177" marT="4088" marB="4088" anchor="ctr"/>
                </a:tc>
                <a:extLst>
                  <a:ext uri="{0D108BD9-81ED-4DB2-BD59-A6C34878D82A}">
                    <a16:rowId xmlns:a16="http://schemas.microsoft.com/office/drawing/2014/main" val="3624077064"/>
                  </a:ext>
                </a:extLst>
              </a:tr>
              <a:tr h="155123">
                <a:tc>
                  <a:txBody>
                    <a:bodyPr/>
                    <a:lstStyle/>
                    <a:p>
                      <a:pPr fontAlgn="base"/>
                      <a:r>
                        <a:rPr lang="en-US" sz="900">
                          <a:effectLst/>
                        </a:rPr>
                        <a:t>5q5d Anxiety</a:t>
                      </a:r>
                    </a:p>
                  </a:txBody>
                  <a:tcPr marL="8177" marR="8177" marT="4088" marB="4088" anchor="ctr"/>
                </a:tc>
                <a:tc>
                  <a:txBody>
                    <a:bodyPr/>
                    <a:lstStyle/>
                    <a:p>
                      <a:pPr fontAlgn="base"/>
                      <a:r>
                        <a:rPr lang="en-US" sz="900">
                          <a:effectLst/>
                        </a:rPr>
                        <a:t>Assesses feelings of anxiety and unease.</a:t>
                      </a:r>
                    </a:p>
                  </a:txBody>
                  <a:tcPr marL="8177" marR="8177" marT="4088" marB="4088" anchor="ctr"/>
                </a:tc>
                <a:tc>
                  <a:txBody>
                    <a:bodyPr/>
                    <a:lstStyle/>
                    <a:p>
                      <a:pPr fontAlgn="base"/>
                      <a:r>
                        <a:rPr lang="en-US" sz="900">
                          <a:effectLst/>
                        </a:rPr>
                        <a:t>Reduced anxiety levels.</a:t>
                      </a:r>
                    </a:p>
                  </a:txBody>
                  <a:tcPr marL="8177" marR="8177" marT="4088" marB="4088" anchor="ctr"/>
                </a:tc>
                <a:tc>
                  <a:txBody>
                    <a:bodyPr/>
                    <a:lstStyle/>
                    <a:p>
                      <a:pPr fontAlgn="base"/>
                      <a:r>
                        <a:rPr lang="en-US" sz="900">
                          <a:effectLst/>
                        </a:rPr>
                        <a:t>Increased anxiety or unease.</a:t>
                      </a:r>
                    </a:p>
                  </a:txBody>
                  <a:tcPr marL="8177" marR="8177" marT="4088" marB="4088" anchor="ctr"/>
                </a:tc>
                <a:extLst>
                  <a:ext uri="{0D108BD9-81ED-4DB2-BD59-A6C34878D82A}">
                    <a16:rowId xmlns:a16="http://schemas.microsoft.com/office/drawing/2014/main" val="549489140"/>
                  </a:ext>
                </a:extLst>
              </a:tr>
              <a:tr h="262517">
                <a:tc>
                  <a:txBody>
                    <a:bodyPr/>
                    <a:lstStyle/>
                    <a:p>
                      <a:pPr fontAlgn="base"/>
                      <a:r>
                        <a:rPr lang="en-US" sz="900">
                          <a:effectLst/>
                        </a:rPr>
                        <a:t>5q5d General</a:t>
                      </a:r>
                    </a:p>
                  </a:txBody>
                  <a:tcPr marL="8177" marR="8177" marT="4088" marB="4088" anchor="ctr"/>
                </a:tc>
                <a:tc>
                  <a:txBody>
                    <a:bodyPr/>
                    <a:lstStyle/>
                    <a:p>
                      <a:pPr fontAlgn="base"/>
                      <a:r>
                        <a:rPr lang="en-US" sz="900">
                          <a:effectLst/>
                        </a:rPr>
                        <a:t>General health perception as part of the 5-item questionnaire.</a:t>
                      </a:r>
                    </a:p>
                  </a:txBody>
                  <a:tcPr marL="8177" marR="8177" marT="4088" marB="4088" anchor="ctr"/>
                </a:tc>
                <a:tc>
                  <a:txBody>
                    <a:bodyPr/>
                    <a:lstStyle/>
                    <a:p>
                      <a:pPr fontAlgn="base"/>
                      <a:r>
                        <a:rPr lang="en-US" sz="900">
                          <a:effectLst/>
                        </a:rPr>
                        <a:t>Improved general health perception.</a:t>
                      </a:r>
                    </a:p>
                  </a:txBody>
                  <a:tcPr marL="8177" marR="8177" marT="4088" marB="4088" anchor="ctr"/>
                </a:tc>
                <a:tc>
                  <a:txBody>
                    <a:bodyPr/>
                    <a:lstStyle/>
                    <a:p>
                      <a:pPr fontAlgn="base"/>
                      <a:r>
                        <a:rPr lang="en-US" sz="900" dirty="0">
                          <a:effectLst/>
                        </a:rPr>
                        <a:t>Deterioration in perceived general health.</a:t>
                      </a:r>
                    </a:p>
                  </a:txBody>
                  <a:tcPr marL="8177" marR="8177" marT="4088" marB="4088" anchor="ctr"/>
                </a:tc>
                <a:extLst>
                  <a:ext uri="{0D108BD9-81ED-4DB2-BD59-A6C34878D82A}">
                    <a16:rowId xmlns:a16="http://schemas.microsoft.com/office/drawing/2014/main" val="2642832660"/>
                  </a:ext>
                </a:extLst>
              </a:tr>
            </a:tbl>
          </a:graphicData>
        </a:graphic>
      </p:graphicFrame>
    </p:spTree>
    <p:extLst>
      <p:ext uri="{BB962C8B-B14F-4D97-AF65-F5344CB8AC3E}">
        <p14:creationId xmlns:p14="http://schemas.microsoft.com/office/powerpoint/2010/main" val="865746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F3CF-DD97-B653-445C-5F3E149B671F}"/>
              </a:ext>
            </a:extLst>
          </p:cNvPr>
          <p:cNvSpPr>
            <a:spLocks noGrp="1"/>
          </p:cNvSpPr>
          <p:nvPr>
            <p:ph type="title"/>
          </p:nvPr>
        </p:nvSpPr>
        <p:spPr/>
        <p:txBody>
          <a:bodyPr/>
          <a:lstStyle/>
          <a:p>
            <a:r>
              <a:rPr lang="en-US" dirty="0"/>
              <a:t>Endpoints and Targets</a:t>
            </a:r>
          </a:p>
        </p:txBody>
      </p:sp>
      <p:graphicFrame>
        <p:nvGraphicFramePr>
          <p:cNvPr id="4" name="Table 3">
            <a:extLst>
              <a:ext uri="{FF2B5EF4-FFF2-40B4-BE49-F238E27FC236}">
                <a16:creationId xmlns:a16="http://schemas.microsoft.com/office/drawing/2014/main" id="{BCA6BBC1-0D18-9ACB-1AA1-5A0B099D5EE2}"/>
              </a:ext>
            </a:extLst>
          </p:cNvPr>
          <p:cNvGraphicFramePr>
            <a:graphicFrameLocks noGrp="1"/>
          </p:cNvGraphicFramePr>
          <p:nvPr>
            <p:extLst>
              <p:ext uri="{D42A27DB-BD31-4B8C-83A1-F6EECF244321}">
                <p14:modId xmlns:p14="http://schemas.microsoft.com/office/powerpoint/2010/main" val="1818159917"/>
              </p:ext>
            </p:extLst>
          </p:nvPr>
        </p:nvGraphicFramePr>
        <p:xfrm>
          <a:off x="2260800" y="1526400"/>
          <a:ext cx="8020800" cy="5317531"/>
        </p:xfrm>
        <a:graphic>
          <a:graphicData uri="http://schemas.openxmlformats.org/drawingml/2006/table">
            <a:tbl>
              <a:tblPr>
                <a:tableStyleId>{6E25E649-3F16-4E02-A733-19D2CDBF48F0}</a:tableStyleId>
              </a:tblPr>
              <a:tblGrid>
                <a:gridCol w="2673600">
                  <a:extLst>
                    <a:ext uri="{9D8B030D-6E8A-4147-A177-3AD203B41FA5}">
                      <a16:colId xmlns:a16="http://schemas.microsoft.com/office/drawing/2014/main" val="3479936234"/>
                    </a:ext>
                  </a:extLst>
                </a:gridCol>
                <a:gridCol w="2673600">
                  <a:extLst>
                    <a:ext uri="{9D8B030D-6E8A-4147-A177-3AD203B41FA5}">
                      <a16:colId xmlns:a16="http://schemas.microsoft.com/office/drawing/2014/main" val="4236800416"/>
                    </a:ext>
                  </a:extLst>
                </a:gridCol>
                <a:gridCol w="2673600">
                  <a:extLst>
                    <a:ext uri="{9D8B030D-6E8A-4147-A177-3AD203B41FA5}">
                      <a16:colId xmlns:a16="http://schemas.microsoft.com/office/drawing/2014/main" val="3544864069"/>
                    </a:ext>
                  </a:extLst>
                </a:gridCol>
              </a:tblGrid>
              <a:tr h="170149">
                <a:tc>
                  <a:txBody>
                    <a:bodyPr/>
                    <a:lstStyle/>
                    <a:p>
                      <a:pPr fontAlgn="b"/>
                      <a:r>
                        <a:rPr lang="en-US" sz="1600" b="1">
                          <a:effectLst/>
                        </a:rPr>
                        <a:t>Group Category</a:t>
                      </a:r>
                    </a:p>
                  </a:txBody>
                  <a:tcPr marL="30351" marR="30351" marT="15175" marB="15175" anchor="b">
                    <a:lnB w="12700" cap="flat" cmpd="sng" algn="ctr">
                      <a:solidFill>
                        <a:schemeClr val="tx1"/>
                      </a:solidFill>
                      <a:prstDash val="solid"/>
                      <a:round/>
                      <a:headEnd type="none" w="med" len="med"/>
                      <a:tailEnd type="none" w="med" len="med"/>
                    </a:lnB>
                  </a:tcPr>
                </a:tc>
                <a:tc>
                  <a:txBody>
                    <a:bodyPr/>
                    <a:lstStyle/>
                    <a:p>
                      <a:pPr fontAlgn="b"/>
                      <a:r>
                        <a:rPr lang="en-US" sz="1600" b="1">
                          <a:effectLst/>
                        </a:rPr>
                        <a:t>Clinical Tools</a:t>
                      </a:r>
                    </a:p>
                  </a:txBody>
                  <a:tcPr marL="30351" marR="30351" marT="15175" marB="15175" anchor="b">
                    <a:lnB w="12700" cap="flat" cmpd="sng" algn="ctr">
                      <a:solidFill>
                        <a:schemeClr val="tx1"/>
                      </a:solidFill>
                      <a:prstDash val="solid"/>
                      <a:round/>
                      <a:headEnd type="none" w="med" len="med"/>
                      <a:tailEnd type="none" w="med" len="med"/>
                    </a:lnB>
                  </a:tcPr>
                </a:tc>
                <a:tc>
                  <a:txBody>
                    <a:bodyPr/>
                    <a:lstStyle/>
                    <a:p>
                      <a:pPr fontAlgn="b"/>
                      <a:r>
                        <a:rPr lang="en-US" sz="1600" b="1" dirty="0">
                          <a:effectLst/>
                        </a:rPr>
                        <a:t>Justification</a:t>
                      </a:r>
                    </a:p>
                  </a:txBody>
                  <a:tcPr marL="30351" marR="30351" marT="15175" marB="1517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160648"/>
                  </a:ext>
                </a:extLst>
              </a:tr>
              <a:tr h="1568881">
                <a:tc>
                  <a:txBody>
                    <a:bodyPr/>
                    <a:lstStyle/>
                    <a:p>
                      <a:pPr fontAlgn="base"/>
                      <a:r>
                        <a:rPr lang="en-US" sz="1600">
                          <a:effectLst/>
                        </a:rPr>
                        <a:t>Risk of Falls</a:t>
                      </a:r>
                    </a:p>
                  </a:txBody>
                  <a:tcPr marL="30351" marR="30351" marT="15175" marB="15175" anchor="ctr">
                    <a:lnT w="12700" cap="flat" cmpd="sng" algn="ctr">
                      <a:solidFill>
                        <a:schemeClr val="tx1"/>
                      </a:solidFill>
                      <a:prstDash val="solid"/>
                      <a:round/>
                      <a:headEnd type="none" w="med" len="med"/>
                      <a:tailEnd type="none" w="med" len="med"/>
                    </a:lnT>
                  </a:tcPr>
                </a:tc>
                <a:tc>
                  <a:txBody>
                    <a:bodyPr/>
                    <a:lstStyle/>
                    <a:p>
                      <a:pPr fontAlgn="base"/>
                      <a:r>
                        <a:rPr lang="en-US" sz="1600">
                          <a:effectLst/>
                        </a:rPr>
                        <a:t>DIF_Minibest_Total, DIF_FGA_Total, DIF_ABC_Total, DIF_5q5d_Mob.</a:t>
                      </a:r>
                    </a:p>
                  </a:txBody>
                  <a:tcPr marL="30351" marR="30351" marT="15175" marB="15175" anchor="ctr">
                    <a:lnT w="12700" cap="flat" cmpd="sng" algn="ctr">
                      <a:solidFill>
                        <a:schemeClr val="tx1"/>
                      </a:solidFill>
                      <a:prstDash val="solid"/>
                      <a:round/>
                      <a:headEnd type="none" w="med" len="med"/>
                      <a:tailEnd type="none" w="med" len="med"/>
                    </a:lnT>
                  </a:tcPr>
                </a:tc>
                <a:tc>
                  <a:txBody>
                    <a:bodyPr/>
                    <a:lstStyle/>
                    <a:p>
                      <a:pPr fontAlgn="base"/>
                      <a:r>
                        <a:rPr lang="en-US" sz="1600" dirty="0">
                          <a:effectLst/>
                        </a:rPr>
                        <a:t>These tools assess balance, gait functionality, mobility, and confidence, which are crucial in evaluating the risk of falls, especially in populations vulnerable to mobility issues.</a:t>
                      </a:r>
                    </a:p>
                  </a:txBody>
                  <a:tcPr marL="30351" marR="30351" marT="15175" marB="15175"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34741040"/>
                  </a:ext>
                </a:extLst>
              </a:tr>
              <a:tr h="1950502">
                <a:tc>
                  <a:txBody>
                    <a:bodyPr/>
                    <a:lstStyle/>
                    <a:p>
                      <a:pPr fontAlgn="base"/>
                      <a:r>
                        <a:rPr lang="en-US" sz="1600">
                          <a:effectLst/>
                        </a:rPr>
                        <a:t>Treatment Effectiveness</a:t>
                      </a:r>
                    </a:p>
                  </a:txBody>
                  <a:tcPr marL="30351" marR="30351" marT="15175" marB="15175" anchor="ctr"/>
                </a:tc>
                <a:tc>
                  <a:txBody>
                    <a:bodyPr/>
                    <a:lstStyle/>
                    <a:p>
                      <a:pPr fontAlgn="base"/>
                      <a:r>
                        <a:rPr lang="en-US" sz="1600">
                          <a:effectLst/>
                        </a:rPr>
                        <a:t>DIF_MoCA_Total, DIF_Whodas_Total, DIF_Whodas_Standardized, DIF_5q5d_Self-care, DIF_5q5d_Usual activities, DIF_5q5d_General, DIF_Breq3_Amotivation to DIF_Breq3_Intrinsicreg.</a:t>
                      </a:r>
                    </a:p>
                  </a:txBody>
                  <a:tcPr marL="30351" marR="30351" marT="15175" marB="15175" anchor="ctr"/>
                </a:tc>
                <a:tc>
                  <a:txBody>
                    <a:bodyPr/>
                    <a:lstStyle/>
                    <a:p>
                      <a:pPr fontAlgn="base"/>
                      <a:r>
                        <a:rPr lang="en-US" sz="1600">
                          <a:effectLst/>
                        </a:rPr>
                        <a:t>These measures provide insights into cognitive function, disability level, self-care capability, and motivational factors, which are key indicators of overall treatment effectiveness.</a:t>
                      </a:r>
                    </a:p>
                  </a:txBody>
                  <a:tcPr marL="30351" marR="30351" marT="15175" marB="15175" anchor="ctr"/>
                </a:tc>
                <a:extLst>
                  <a:ext uri="{0D108BD9-81ED-4DB2-BD59-A6C34878D82A}">
                    <a16:rowId xmlns:a16="http://schemas.microsoft.com/office/drawing/2014/main" val="2161407132"/>
                  </a:ext>
                </a:extLst>
              </a:tr>
              <a:tr h="1314468">
                <a:tc>
                  <a:txBody>
                    <a:bodyPr/>
                    <a:lstStyle/>
                    <a:p>
                      <a:pPr fontAlgn="base"/>
                      <a:r>
                        <a:rPr lang="en-US" sz="1600">
                          <a:effectLst/>
                        </a:rPr>
                        <a:t>Side Effects / Adverse Events</a:t>
                      </a:r>
                    </a:p>
                  </a:txBody>
                  <a:tcPr marL="30351" marR="30351" marT="15175" marB="15175" anchor="ctr"/>
                </a:tc>
                <a:tc>
                  <a:txBody>
                    <a:bodyPr/>
                    <a:lstStyle/>
                    <a:p>
                      <a:pPr fontAlgn="base"/>
                      <a:r>
                        <a:rPr lang="en-US" sz="1600">
                          <a:effectLst/>
                        </a:rPr>
                        <a:t>DIF_5q5d_Pain, DIF_5q5d_Anxiety.</a:t>
                      </a:r>
                    </a:p>
                  </a:txBody>
                  <a:tcPr marL="30351" marR="30351" marT="15175" marB="15175" anchor="ctr"/>
                </a:tc>
                <a:tc>
                  <a:txBody>
                    <a:bodyPr/>
                    <a:lstStyle/>
                    <a:p>
                      <a:pPr fontAlgn="base"/>
                      <a:r>
                        <a:rPr lang="en-US" sz="1600" dirty="0">
                          <a:effectLst/>
                        </a:rPr>
                        <a:t>Pain and anxiety levels are essential indicators of potential adverse effects or side reactions to treatment, crucial for patient safety and well-being.</a:t>
                      </a:r>
                    </a:p>
                  </a:txBody>
                  <a:tcPr marL="30351" marR="30351" marT="15175" marB="15175" anchor="ctr"/>
                </a:tc>
                <a:extLst>
                  <a:ext uri="{0D108BD9-81ED-4DB2-BD59-A6C34878D82A}">
                    <a16:rowId xmlns:a16="http://schemas.microsoft.com/office/drawing/2014/main" val="4289629054"/>
                  </a:ext>
                </a:extLst>
              </a:tr>
            </a:tbl>
          </a:graphicData>
        </a:graphic>
      </p:graphicFrame>
    </p:spTree>
    <p:extLst>
      <p:ext uri="{BB962C8B-B14F-4D97-AF65-F5344CB8AC3E}">
        <p14:creationId xmlns:p14="http://schemas.microsoft.com/office/powerpoint/2010/main" val="2517952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29E8-7EBC-985E-4A6F-3433661C036C}"/>
              </a:ext>
            </a:extLst>
          </p:cNvPr>
          <p:cNvSpPr>
            <a:spLocks noGrp="1"/>
          </p:cNvSpPr>
          <p:nvPr>
            <p:ph type="title"/>
          </p:nvPr>
        </p:nvSpPr>
        <p:spPr/>
        <p:txBody>
          <a:bodyPr/>
          <a:lstStyle/>
          <a:p>
            <a:r>
              <a:rPr lang="en-US" dirty="0"/>
              <a:t>ML Classification Results</a:t>
            </a:r>
          </a:p>
        </p:txBody>
      </p:sp>
      <p:graphicFrame>
        <p:nvGraphicFramePr>
          <p:cNvPr id="4" name="Table 3">
            <a:extLst>
              <a:ext uri="{FF2B5EF4-FFF2-40B4-BE49-F238E27FC236}">
                <a16:creationId xmlns:a16="http://schemas.microsoft.com/office/drawing/2014/main" id="{0D7AE4A2-A5A2-610F-0915-4337FF99D363}"/>
              </a:ext>
            </a:extLst>
          </p:cNvPr>
          <p:cNvGraphicFramePr>
            <a:graphicFrameLocks noGrp="1"/>
          </p:cNvGraphicFramePr>
          <p:nvPr>
            <p:extLst>
              <p:ext uri="{D42A27DB-BD31-4B8C-83A1-F6EECF244321}">
                <p14:modId xmlns:p14="http://schemas.microsoft.com/office/powerpoint/2010/main" val="352397287"/>
              </p:ext>
            </p:extLst>
          </p:nvPr>
        </p:nvGraphicFramePr>
        <p:xfrm>
          <a:off x="787400" y="1428750"/>
          <a:ext cx="4324350" cy="5315653"/>
        </p:xfrm>
        <a:graphic>
          <a:graphicData uri="http://schemas.openxmlformats.org/drawingml/2006/table">
            <a:tbl>
              <a:tblPr/>
              <a:tblGrid>
                <a:gridCol w="1138770">
                  <a:extLst>
                    <a:ext uri="{9D8B030D-6E8A-4147-A177-3AD203B41FA5}">
                      <a16:colId xmlns:a16="http://schemas.microsoft.com/office/drawing/2014/main" val="2458010535"/>
                    </a:ext>
                  </a:extLst>
                </a:gridCol>
                <a:gridCol w="1138770">
                  <a:extLst>
                    <a:ext uri="{9D8B030D-6E8A-4147-A177-3AD203B41FA5}">
                      <a16:colId xmlns:a16="http://schemas.microsoft.com/office/drawing/2014/main" val="1048774819"/>
                    </a:ext>
                  </a:extLst>
                </a:gridCol>
                <a:gridCol w="573610">
                  <a:extLst>
                    <a:ext uri="{9D8B030D-6E8A-4147-A177-3AD203B41FA5}">
                      <a16:colId xmlns:a16="http://schemas.microsoft.com/office/drawing/2014/main" val="1780127304"/>
                    </a:ext>
                  </a:extLst>
                </a:gridCol>
                <a:gridCol w="723900">
                  <a:extLst>
                    <a:ext uri="{9D8B030D-6E8A-4147-A177-3AD203B41FA5}">
                      <a16:colId xmlns:a16="http://schemas.microsoft.com/office/drawing/2014/main" val="1078511602"/>
                    </a:ext>
                  </a:extLst>
                </a:gridCol>
                <a:gridCol w="749300">
                  <a:extLst>
                    <a:ext uri="{9D8B030D-6E8A-4147-A177-3AD203B41FA5}">
                      <a16:colId xmlns:a16="http://schemas.microsoft.com/office/drawing/2014/main" val="1024750296"/>
                    </a:ext>
                  </a:extLst>
                </a:gridCol>
              </a:tblGrid>
              <a:tr h="128992">
                <a:tc>
                  <a:txBody>
                    <a:bodyPr/>
                    <a:lstStyle/>
                    <a:p>
                      <a:pPr algn="ctr" fontAlgn="b"/>
                      <a:r>
                        <a:rPr lang="en-US" sz="1050" b="1">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8194680"/>
                  </a:ext>
                </a:extLst>
              </a:tr>
              <a:tr h="320771">
                <a:tc rowSpan="7">
                  <a:txBody>
                    <a:bodyPr/>
                    <a:lstStyle/>
                    <a:p>
                      <a:pPr algn="ctr" fontAlgn="base"/>
                      <a:r>
                        <a:rPr lang="en-US" sz="1050" b="1" dirty="0" err="1">
                          <a:effectLst/>
                        </a:rPr>
                        <a:t>DIF_Minibest_Total</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89142124"/>
                  </a:ext>
                </a:extLst>
              </a:tr>
              <a:tr h="224540">
                <a:tc vMerge="1">
                  <a:txBody>
                    <a:bodyPr/>
                    <a:lstStyle/>
                    <a:p>
                      <a:pPr algn="ctr" fontAlgn="base"/>
                      <a:endParaRPr lang="en-US" sz="105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0.86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12600413"/>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1.0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92079698"/>
                  </a:ext>
                </a:extLst>
              </a:tr>
              <a:tr h="224540">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0.82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263098"/>
                  </a:ext>
                </a:extLst>
              </a:tr>
              <a:tr h="225906">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0.91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11940304"/>
                  </a:ext>
                </a:extLst>
              </a:tr>
              <a:tr h="224540">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0.61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94681529"/>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err="1">
                          <a:effectLst/>
                        </a:rPr>
                        <a:t>XGBoost</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0.86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40640852"/>
                  </a:ext>
                </a:extLst>
              </a:tr>
              <a:tr h="320771">
                <a:tc rowSpan="7">
                  <a:txBody>
                    <a:bodyPr/>
                    <a:lstStyle/>
                    <a:p>
                      <a:pPr algn="ctr" fontAlgn="base"/>
                      <a:r>
                        <a:rPr lang="en-US" sz="1050" b="1" dirty="0" err="1">
                          <a:effectLst/>
                        </a:rPr>
                        <a:t>DIF_FGA_Total</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32522636"/>
                  </a:ext>
                </a:extLst>
              </a:tr>
              <a:tr h="224540">
                <a:tc vMerge="1">
                  <a:txBody>
                    <a:bodyPr/>
                    <a:lstStyle/>
                    <a:p>
                      <a:pPr algn="ctr" fontAlgn="base"/>
                      <a:endParaRPr lang="en-US" sz="105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1.0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0.82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47695852"/>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1.0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63360661"/>
                  </a:ext>
                </a:extLst>
              </a:tr>
              <a:tr h="224540">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0.87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888066"/>
                  </a:ext>
                </a:extLst>
              </a:tr>
              <a:tr h="225906">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0.675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0.87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0.62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95307426"/>
                  </a:ext>
                </a:extLst>
              </a:tr>
              <a:tr h="224540">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0.87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599170159"/>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XGBoost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0.83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58216261"/>
                  </a:ext>
                </a:extLst>
              </a:tr>
              <a:tr h="320771">
                <a:tc rowSpan="7">
                  <a:txBody>
                    <a:bodyPr/>
                    <a:lstStyle/>
                    <a:p>
                      <a:pPr algn="ctr" fontAlgn="base"/>
                      <a:r>
                        <a:rPr lang="en-US" sz="1050" b="1" dirty="0" err="1">
                          <a:effectLst/>
                        </a:rPr>
                        <a:t>DIF_Fesi_Total</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3335745"/>
                  </a:ext>
                </a:extLst>
              </a:tr>
              <a:tr h="224540">
                <a:tc vMerge="1">
                  <a:txBody>
                    <a:bodyPr/>
                    <a:lstStyle/>
                    <a:p>
                      <a:pPr algn="ctr" fontAlgn="base"/>
                      <a:endParaRPr lang="en-US" sz="105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78736608"/>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46963506"/>
                  </a:ext>
                </a:extLst>
              </a:tr>
              <a:tr h="224540">
                <a:tc vMerge="1">
                  <a:txBody>
                    <a:bodyPr/>
                    <a:lstStyle/>
                    <a:p>
                      <a:pPr algn="ctr" fontAlgn="base"/>
                      <a:endParaRPr lang="en-US" sz="105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047588"/>
                  </a:ext>
                </a:extLst>
              </a:tr>
              <a:tr h="225906">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0.54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64069669"/>
                  </a:ext>
                </a:extLst>
              </a:tr>
              <a:tr h="224540">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93496171"/>
                  </a:ext>
                </a:extLst>
              </a:tr>
              <a:tr h="128992">
                <a:tc vMerge="1">
                  <a:txBody>
                    <a:bodyPr/>
                    <a:lstStyle/>
                    <a:p>
                      <a:pPr algn="ctr" fontAlgn="base"/>
                      <a:endParaRPr lang="en-US" sz="105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XGBoost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0.75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0.1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dirty="0">
                          <a:effectLst/>
                        </a:rPr>
                        <a:t>0.52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769251202"/>
                  </a:ext>
                </a:extLst>
              </a:tr>
            </a:tbl>
          </a:graphicData>
        </a:graphic>
      </p:graphicFrame>
      <p:graphicFrame>
        <p:nvGraphicFramePr>
          <p:cNvPr id="5" name="Table 4">
            <a:extLst>
              <a:ext uri="{FF2B5EF4-FFF2-40B4-BE49-F238E27FC236}">
                <a16:creationId xmlns:a16="http://schemas.microsoft.com/office/drawing/2014/main" id="{4C18F563-121F-984D-DE73-7DA73A439DE9}"/>
              </a:ext>
            </a:extLst>
          </p:cNvPr>
          <p:cNvGraphicFramePr>
            <a:graphicFrameLocks noGrp="1"/>
          </p:cNvGraphicFramePr>
          <p:nvPr>
            <p:extLst>
              <p:ext uri="{D42A27DB-BD31-4B8C-83A1-F6EECF244321}">
                <p14:modId xmlns:p14="http://schemas.microsoft.com/office/powerpoint/2010/main" val="3811155018"/>
              </p:ext>
            </p:extLst>
          </p:nvPr>
        </p:nvGraphicFramePr>
        <p:xfrm>
          <a:off x="5416550" y="1428750"/>
          <a:ext cx="6229350" cy="5614165"/>
        </p:xfrm>
        <a:graphic>
          <a:graphicData uri="http://schemas.openxmlformats.org/drawingml/2006/table">
            <a:tbl>
              <a:tblPr/>
              <a:tblGrid>
                <a:gridCol w="1644650">
                  <a:extLst>
                    <a:ext uri="{9D8B030D-6E8A-4147-A177-3AD203B41FA5}">
                      <a16:colId xmlns:a16="http://schemas.microsoft.com/office/drawing/2014/main" val="971308708"/>
                    </a:ext>
                  </a:extLst>
                </a:gridCol>
                <a:gridCol w="1987550">
                  <a:extLst>
                    <a:ext uri="{9D8B030D-6E8A-4147-A177-3AD203B41FA5}">
                      <a16:colId xmlns:a16="http://schemas.microsoft.com/office/drawing/2014/main" val="1380040359"/>
                    </a:ext>
                  </a:extLst>
                </a:gridCol>
                <a:gridCol w="1035050">
                  <a:extLst>
                    <a:ext uri="{9D8B030D-6E8A-4147-A177-3AD203B41FA5}">
                      <a16:colId xmlns:a16="http://schemas.microsoft.com/office/drawing/2014/main" val="40708680"/>
                    </a:ext>
                  </a:extLst>
                </a:gridCol>
                <a:gridCol w="889000">
                  <a:extLst>
                    <a:ext uri="{9D8B030D-6E8A-4147-A177-3AD203B41FA5}">
                      <a16:colId xmlns:a16="http://schemas.microsoft.com/office/drawing/2014/main" val="2364619371"/>
                    </a:ext>
                  </a:extLst>
                </a:gridCol>
                <a:gridCol w="673100">
                  <a:extLst>
                    <a:ext uri="{9D8B030D-6E8A-4147-A177-3AD203B41FA5}">
                      <a16:colId xmlns:a16="http://schemas.microsoft.com/office/drawing/2014/main" val="422429165"/>
                    </a:ext>
                  </a:extLst>
                </a:gridCol>
              </a:tblGrid>
              <a:tr h="152297">
                <a:tc>
                  <a:txBody>
                    <a:bodyPr/>
                    <a:lstStyle/>
                    <a:p>
                      <a:pPr algn="ctr" fontAlgn="b"/>
                      <a:r>
                        <a:rPr lang="en-US" sz="1050" b="1" dirty="0">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5679934"/>
                  </a:ext>
                </a:extLst>
              </a:tr>
              <a:tr h="378725">
                <a:tc rowSpan="7">
                  <a:txBody>
                    <a:bodyPr/>
                    <a:lstStyle/>
                    <a:p>
                      <a:pPr algn="ctr" fontAlgn="base"/>
                      <a:r>
                        <a:rPr lang="en-US" sz="1050" b="1" dirty="0" err="1">
                          <a:effectLst/>
                        </a:rPr>
                        <a:t>DIF_MoCA_Total</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61996588"/>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a:effectLst/>
                        </a:rPr>
                        <a:t>0.25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0.55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8003027"/>
                  </a:ext>
                </a:extLst>
              </a:tr>
              <a:tr h="152297">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84724513"/>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0.55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70536304"/>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0.19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779791221"/>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8791050"/>
                  </a:ext>
                </a:extLst>
              </a:tr>
              <a:tr h="152297">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XGBoost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0.31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03944159"/>
                  </a:ext>
                </a:extLst>
              </a:tr>
              <a:tr h="378725">
                <a:tc rowSpan="7">
                  <a:txBody>
                    <a:bodyPr/>
                    <a:lstStyle/>
                    <a:p>
                      <a:pPr algn="ctr" fontAlgn="base"/>
                      <a:r>
                        <a:rPr lang="en-US" sz="1050" b="1" dirty="0" err="1">
                          <a:effectLst/>
                        </a:rPr>
                        <a:t>DIF_Whodas_Total</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0.18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28353421"/>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0.46</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32958226"/>
                  </a:ext>
                </a:extLst>
              </a:tr>
              <a:tr h="152297">
                <a:tc vMerge="1">
                  <a:txBody>
                    <a:bodyPr/>
                    <a:lstStyle/>
                    <a:p>
                      <a:pPr algn="ctr" fontAlgn="base"/>
                      <a:endParaRPr lang="en-US" sz="100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95266659"/>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0.50</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38802506"/>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4432202"/>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0.18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4146056"/>
                  </a:ext>
                </a:extLst>
              </a:tr>
              <a:tr h="152297">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XGBoost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31101982"/>
                  </a:ext>
                </a:extLst>
              </a:tr>
              <a:tr h="378725">
                <a:tc rowSpan="7">
                  <a:txBody>
                    <a:bodyPr/>
                    <a:lstStyle/>
                    <a:p>
                      <a:pPr algn="ctr" fontAlgn="base"/>
                      <a:r>
                        <a:rPr lang="en-US" sz="1050" b="1" dirty="0" err="1">
                          <a:effectLst/>
                        </a:rPr>
                        <a:t>DIF_Whodas_Standardized</a:t>
                      </a:r>
                      <a:endParaRPr lang="en-US" sz="1050" b="1"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Logistic Regression</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0.18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30491675"/>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Random Forest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050" dirty="0">
                          <a:effectLst/>
                        </a:rPr>
                        <a:t>0.18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0.44</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57071031"/>
                  </a:ext>
                </a:extLst>
              </a:tr>
              <a:tr h="152297">
                <a:tc vMerge="1">
                  <a:txBody>
                    <a:bodyPr/>
                    <a:lstStyle/>
                    <a:p>
                      <a:pPr algn="ctr" fontAlgn="base"/>
                      <a:endParaRPr lang="en-US" sz="100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SVM</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050" dirty="0">
                          <a:effectLst/>
                        </a:rPr>
                        <a:t>0.18</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b="1" dirty="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71652545"/>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Gradient Boosting</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0.49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34835523"/>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K-Nearest Neighbors</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0.73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dirty="0">
                          <a:effectLst/>
                        </a:rPr>
                        <a:t>0.57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4706093"/>
                  </a:ext>
                </a:extLst>
              </a:tr>
              <a:tr h="265108">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Decision Tree</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0.63</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0.27</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ase"/>
                      <a:r>
                        <a:rPr lang="en-US" sz="1050">
                          <a:effectLst/>
                        </a:rPr>
                        <a:t>0.52</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13662971"/>
                  </a:ext>
                </a:extLst>
              </a:tr>
              <a:tr h="152297">
                <a:tc vMerge="1">
                  <a:txBody>
                    <a:bodyPr/>
                    <a:lstStyle/>
                    <a:p>
                      <a:pPr algn="ctr" fontAlgn="base"/>
                      <a:endParaRPr lang="en-US" sz="1000" dirty="0">
                        <a:effectLst/>
                      </a:endParaRP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XGBoost</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0.65</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a:effectLst/>
                        </a:rPr>
                        <a:t>0.09</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algn="ctr" fontAlgn="base"/>
                      <a:r>
                        <a:rPr lang="en-US" sz="1050" dirty="0">
                          <a:effectLst/>
                        </a:rPr>
                        <a:t>0.51</a:t>
                      </a:r>
                    </a:p>
                  </a:txBody>
                  <a:tcPr marL="25221" marR="25221" marT="12611" marB="1261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10884793"/>
                  </a:ext>
                </a:extLst>
              </a:tr>
            </a:tbl>
          </a:graphicData>
        </a:graphic>
      </p:graphicFrame>
    </p:spTree>
    <p:extLst>
      <p:ext uri="{BB962C8B-B14F-4D97-AF65-F5344CB8AC3E}">
        <p14:creationId xmlns:p14="http://schemas.microsoft.com/office/powerpoint/2010/main" val="2352312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419F-9ACF-63C1-21C9-5F77E5308B10}"/>
              </a:ext>
            </a:extLst>
          </p:cNvPr>
          <p:cNvSpPr>
            <a:spLocks noGrp="1"/>
          </p:cNvSpPr>
          <p:nvPr>
            <p:ph type="title"/>
          </p:nvPr>
        </p:nvSpPr>
        <p:spPr/>
        <p:txBody>
          <a:bodyPr/>
          <a:lstStyle/>
          <a:p>
            <a:r>
              <a:rPr lang="en-US" dirty="0"/>
              <a:t>ML Classification Results</a:t>
            </a:r>
          </a:p>
        </p:txBody>
      </p:sp>
      <p:graphicFrame>
        <p:nvGraphicFramePr>
          <p:cNvPr id="4" name="Table 3">
            <a:extLst>
              <a:ext uri="{FF2B5EF4-FFF2-40B4-BE49-F238E27FC236}">
                <a16:creationId xmlns:a16="http://schemas.microsoft.com/office/drawing/2014/main" id="{B4E99620-3AF4-DB7E-1C73-8890D7840C20}"/>
              </a:ext>
            </a:extLst>
          </p:cNvPr>
          <p:cNvGraphicFramePr>
            <a:graphicFrameLocks noGrp="1"/>
          </p:cNvGraphicFramePr>
          <p:nvPr>
            <p:extLst>
              <p:ext uri="{D42A27DB-BD31-4B8C-83A1-F6EECF244321}">
                <p14:modId xmlns:p14="http://schemas.microsoft.com/office/powerpoint/2010/main" val="1901214016"/>
              </p:ext>
            </p:extLst>
          </p:nvPr>
        </p:nvGraphicFramePr>
        <p:xfrm>
          <a:off x="779302" y="1551150"/>
          <a:ext cx="5316700" cy="5307649"/>
        </p:xfrm>
        <a:graphic>
          <a:graphicData uri="http://schemas.openxmlformats.org/drawingml/2006/table">
            <a:tbl>
              <a:tblPr/>
              <a:tblGrid>
                <a:gridCol w="1817848">
                  <a:extLst>
                    <a:ext uri="{9D8B030D-6E8A-4147-A177-3AD203B41FA5}">
                      <a16:colId xmlns:a16="http://schemas.microsoft.com/office/drawing/2014/main" val="1958242567"/>
                    </a:ext>
                  </a:extLst>
                </a:gridCol>
                <a:gridCol w="1225550">
                  <a:extLst>
                    <a:ext uri="{9D8B030D-6E8A-4147-A177-3AD203B41FA5}">
                      <a16:colId xmlns:a16="http://schemas.microsoft.com/office/drawing/2014/main" val="1933292507"/>
                    </a:ext>
                  </a:extLst>
                </a:gridCol>
                <a:gridCol w="831850">
                  <a:extLst>
                    <a:ext uri="{9D8B030D-6E8A-4147-A177-3AD203B41FA5}">
                      <a16:colId xmlns:a16="http://schemas.microsoft.com/office/drawing/2014/main" val="4228394165"/>
                    </a:ext>
                  </a:extLst>
                </a:gridCol>
                <a:gridCol w="730250">
                  <a:extLst>
                    <a:ext uri="{9D8B030D-6E8A-4147-A177-3AD203B41FA5}">
                      <a16:colId xmlns:a16="http://schemas.microsoft.com/office/drawing/2014/main" val="3917107478"/>
                    </a:ext>
                  </a:extLst>
                </a:gridCol>
                <a:gridCol w="711202">
                  <a:extLst>
                    <a:ext uri="{9D8B030D-6E8A-4147-A177-3AD203B41FA5}">
                      <a16:colId xmlns:a16="http://schemas.microsoft.com/office/drawing/2014/main" val="1119915954"/>
                    </a:ext>
                  </a:extLst>
                </a:gridCol>
              </a:tblGrid>
              <a:tr h="330327">
                <a:tc>
                  <a:txBody>
                    <a:bodyPr/>
                    <a:lstStyle/>
                    <a:p>
                      <a:pPr algn="ctr" fontAlgn="b"/>
                      <a:r>
                        <a:rPr lang="en-US" sz="1050" b="1" dirty="0">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19040967"/>
                  </a:ext>
                </a:extLst>
              </a:tr>
              <a:tr h="330327">
                <a:tc rowSpan="7">
                  <a:txBody>
                    <a:bodyPr/>
                    <a:lstStyle/>
                    <a:p>
                      <a:pPr fontAlgn="base"/>
                      <a:r>
                        <a:rPr lang="en-US" sz="1050" b="1" dirty="0" err="1">
                          <a:effectLst/>
                        </a:rPr>
                        <a:t>DIF_ABC_Total</a:t>
                      </a:r>
                      <a:endParaRPr lang="en-US" sz="1050" b="1"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Logistic Regression</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0.73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0.64</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10306865"/>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Random Forest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97509236"/>
                  </a:ext>
                </a:extLst>
              </a:tr>
              <a:tr h="184731">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1.0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0.32</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27157622"/>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0.61</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86980225"/>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K-Nearest Neighbors</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5694331"/>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Decision Tree</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82487576"/>
                  </a:ext>
                </a:extLst>
              </a:tr>
              <a:tr h="184731">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0.59</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83024465"/>
                  </a:ext>
                </a:extLst>
              </a:tr>
              <a:tr h="330327">
                <a:tc rowSpan="7">
                  <a:txBody>
                    <a:bodyPr/>
                    <a:lstStyle/>
                    <a:p>
                      <a:pPr fontAlgn="base"/>
                      <a:r>
                        <a:rPr lang="en-US" sz="1050" b="1" dirty="0">
                          <a:effectLst/>
                        </a:rPr>
                        <a:t>DIF_Breq3_Amotivation</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0.78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0.44</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0995446"/>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0.9</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81309933"/>
                  </a:ext>
                </a:extLst>
              </a:tr>
              <a:tr h="184731">
                <a:tc vMerge="1">
                  <a:txBody>
                    <a:bodyPr/>
                    <a:lstStyle/>
                    <a:p>
                      <a:pPr fontAlgn="base"/>
                      <a:endParaRPr lang="en-US" sz="105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0.9</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26434854"/>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11662788"/>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0.72</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51706422"/>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21433106"/>
                  </a:ext>
                </a:extLst>
              </a:tr>
              <a:tr h="184731">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0.25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33393899"/>
                  </a:ext>
                </a:extLst>
              </a:tr>
              <a:tr h="429424">
                <a:tc rowSpan="7">
                  <a:txBody>
                    <a:bodyPr/>
                    <a:lstStyle/>
                    <a:p>
                      <a:pPr fontAlgn="base"/>
                      <a:r>
                        <a:rPr lang="en-US" sz="1050" b="1" dirty="0">
                          <a:effectLst/>
                        </a:rPr>
                        <a:t>DIF_Breq3_Externalregulation</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0.22</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0.46</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19354907"/>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651836470"/>
                  </a:ext>
                </a:extLst>
              </a:tr>
              <a:tr h="184731">
                <a:tc vMerge="1">
                  <a:txBody>
                    <a:bodyPr/>
                    <a:lstStyle/>
                    <a:p>
                      <a:pPr fontAlgn="base"/>
                      <a:endParaRPr lang="en-US" sz="105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13196388"/>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0.38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23551691"/>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0.11</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95191312"/>
                  </a:ext>
                </a:extLst>
              </a:tr>
              <a:tr h="231227">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0.37</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63826445"/>
                  </a:ext>
                </a:extLst>
              </a:tr>
              <a:tr h="184731">
                <a:tc vMerge="1">
                  <a:txBody>
                    <a:bodyPr/>
                    <a:lstStyle/>
                    <a:p>
                      <a:pPr fontAlgn="base"/>
                      <a:endParaRPr lang="en-US" sz="1050" dirty="0">
                        <a:effectLst/>
                      </a:endParaRP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0.11</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dirty="0">
                          <a:effectLst/>
                        </a:rPr>
                        <a:t>0.45</a:t>
                      </a:r>
                    </a:p>
                  </a:txBody>
                  <a:tcPr marL="25400" marR="25400" marT="12700" marB="1270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54501569"/>
                  </a:ext>
                </a:extLst>
              </a:tr>
            </a:tbl>
          </a:graphicData>
        </a:graphic>
      </p:graphicFrame>
      <p:graphicFrame>
        <p:nvGraphicFramePr>
          <p:cNvPr id="5" name="Table 4">
            <a:extLst>
              <a:ext uri="{FF2B5EF4-FFF2-40B4-BE49-F238E27FC236}">
                <a16:creationId xmlns:a16="http://schemas.microsoft.com/office/drawing/2014/main" id="{FE1EF449-853E-DE5E-581D-18399D4E237F}"/>
              </a:ext>
            </a:extLst>
          </p:cNvPr>
          <p:cNvGraphicFramePr>
            <a:graphicFrameLocks noGrp="1"/>
          </p:cNvGraphicFramePr>
          <p:nvPr>
            <p:extLst>
              <p:ext uri="{D42A27DB-BD31-4B8C-83A1-F6EECF244321}">
                <p14:modId xmlns:p14="http://schemas.microsoft.com/office/powerpoint/2010/main" val="727740815"/>
              </p:ext>
            </p:extLst>
          </p:nvPr>
        </p:nvGraphicFramePr>
        <p:xfrm>
          <a:off x="6299200" y="1551150"/>
          <a:ext cx="5558701" cy="5465902"/>
        </p:xfrm>
        <a:graphic>
          <a:graphicData uri="http://schemas.openxmlformats.org/drawingml/2006/table">
            <a:tbl>
              <a:tblPr/>
              <a:tblGrid>
                <a:gridCol w="2038350">
                  <a:extLst>
                    <a:ext uri="{9D8B030D-6E8A-4147-A177-3AD203B41FA5}">
                      <a16:colId xmlns:a16="http://schemas.microsoft.com/office/drawing/2014/main" val="678690857"/>
                    </a:ext>
                  </a:extLst>
                </a:gridCol>
                <a:gridCol w="1479606">
                  <a:extLst>
                    <a:ext uri="{9D8B030D-6E8A-4147-A177-3AD203B41FA5}">
                      <a16:colId xmlns:a16="http://schemas.microsoft.com/office/drawing/2014/main" val="688231156"/>
                    </a:ext>
                  </a:extLst>
                </a:gridCol>
                <a:gridCol w="590874">
                  <a:extLst>
                    <a:ext uri="{9D8B030D-6E8A-4147-A177-3AD203B41FA5}">
                      <a16:colId xmlns:a16="http://schemas.microsoft.com/office/drawing/2014/main" val="863856232"/>
                    </a:ext>
                  </a:extLst>
                </a:gridCol>
                <a:gridCol w="790045">
                  <a:extLst>
                    <a:ext uri="{9D8B030D-6E8A-4147-A177-3AD203B41FA5}">
                      <a16:colId xmlns:a16="http://schemas.microsoft.com/office/drawing/2014/main" val="4061807954"/>
                    </a:ext>
                  </a:extLst>
                </a:gridCol>
                <a:gridCol w="659826">
                  <a:extLst>
                    <a:ext uri="{9D8B030D-6E8A-4147-A177-3AD203B41FA5}">
                      <a16:colId xmlns:a16="http://schemas.microsoft.com/office/drawing/2014/main" val="3473017070"/>
                    </a:ext>
                  </a:extLst>
                </a:gridCol>
              </a:tblGrid>
              <a:tr h="179739">
                <a:tc>
                  <a:txBody>
                    <a:bodyPr/>
                    <a:lstStyle/>
                    <a:p>
                      <a:pPr algn="ctr" fontAlgn="b"/>
                      <a:r>
                        <a:rPr lang="en-US" sz="1050" b="1" dirty="0">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22520666"/>
                  </a:ext>
                </a:extLst>
              </a:tr>
              <a:tr h="243990">
                <a:tc rowSpan="7">
                  <a:txBody>
                    <a:bodyPr/>
                    <a:lstStyle/>
                    <a:p>
                      <a:pPr fontAlgn="base"/>
                      <a:r>
                        <a:rPr lang="en-US" sz="1050" b="1" dirty="0">
                          <a:effectLst/>
                        </a:rPr>
                        <a:t>DIF_Breq3_Introjectedregulation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Logistic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62867495"/>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Random Forest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0.62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0.69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56657094"/>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679183489"/>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57494735"/>
                  </a:ext>
                </a:extLst>
              </a:tr>
              <a:tr h="243990">
                <a:tc vMerge="1">
                  <a:txBody>
                    <a:bodyPr/>
                    <a:lstStyle/>
                    <a:p>
                      <a:pPr fontAlgn="base"/>
                      <a:endParaRPr lang="en-US" sz="105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5160650"/>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09541157"/>
                  </a:ext>
                </a:extLst>
              </a:tr>
              <a:tr h="243990">
                <a:tc vMerge="1">
                  <a:txBody>
                    <a:bodyPr/>
                    <a:lstStyle/>
                    <a:p>
                      <a:pPr fontAlgn="base"/>
                      <a:endParaRPr lang="en-US" sz="105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0.64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691153371"/>
                  </a:ext>
                </a:extLst>
              </a:tr>
              <a:tr h="243990">
                <a:tc rowSpan="7">
                  <a:txBody>
                    <a:bodyPr/>
                    <a:lstStyle/>
                    <a:p>
                      <a:pPr fontAlgn="base"/>
                      <a:r>
                        <a:rPr lang="en-US" sz="1050" b="1" dirty="0">
                          <a:effectLst/>
                        </a:rPr>
                        <a:t>DIF_Breq3_Identifiedreg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44025412"/>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62617054"/>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8327266"/>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Gradient Boosting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0.73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0.80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54672182"/>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16795340"/>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30590563"/>
                  </a:ext>
                </a:extLst>
              </a:tr>
              <a:tr h="243990">
                <a:tc vMerge="1">
                  <a:txBody>
                    <a:bodyPr/>
                    <a:lstStyle/>
                    <a:p>
                      <a:pPr fontAlgn="base"/>
                      <a:endParaRPr lang="en-US" sz="105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XGBoost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0.73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0.56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0.79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80165694"/>
                  </a:ext>
                </a:extLst>
              </a:tr>
              <a:tr h="243990">
                <a:tc rowSpan="7">
                  <a:txBody>
                    <a:bodyPr/>
                    <a:lstStyle/>
                    <a:p>
                      <a:pPr fontAlgn="base"/>
                      <a:r>
                        <a:rPr lang="en-US" sz="1050" b="1" dirty="0">
                          <a:effectLst/>
                        </a:rPr>
                        <a:t>DIF_Breq3_Integratedreg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28001963"/>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70019084"/>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62058059"/>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Gradient Boosting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0.57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0.73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22033383"/>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2157922"/>
                  </a:ext>
                </a:extLst>
              </a:tr>
              <a:tr h="243990">
                <a:tc vMerge="1">
                  <a:txBody>
                    <a:bodyPr/>
                    <a:lstStyle/>
                    <a:p>
                      <a:pPr fontAlgn="base"/>
                      <a:endParaRPr lang="en-US" sz="105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72471846"/>
                  </a:ext>
                </a:extLst>
              </a:tr>
              <a:tr h="243990">
                <a:tc vMerge="1">
                  <a:txBody>
                    <a:bodyPr/>
                    <a:lstStyle/>
                    <a:p>
                      <a:pPr fontAlgn="base"/>
                      <a:endParaRPr lang="en-US" sz="1050" dirty="0">
                        <a:effectLs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0.73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65280269"/>
                  </a:ext>
                </a:extLst>
              </a:tr>
            </a:tbl>
          </a:graphicData>
        </a:graphic>
      </p:graphicFrame>
    </p:spTree>
    <p:extLst>
      <p:ext uri="{BB962C8B-B14F-4D97-AF65-F5344CB8AC3E}">
        <p14:creationId xmlns:p14="http://schemas.microsoft.com/office/powerpoint/2010/main" val="7490282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7658-2733-B3F1-DBCA-AEE4144F5A16}"/>
              </a:ext>
            </a:extLst>
          </p:cNvPr>
          <p:cNvSpPr>
            <a:spLocks noGrp="1"/>
          </p:cNvSpPr>
          <p:nvPr>
            <p:ph type="title"/>
          </p:nvPr>
        </p:nvSpPr>
        <p:spPr/>
        <p:txBody>
          <a:bodyPr/>
          <a:lstStyle/>
          <a:p>
            <a:r>
              <a:rPr lang="en-US" dirty="0"/>
              <a:t>ML Classification Results</a:t>
            </a:r>
          </a:p>
        </p:txBody>
      </p:sp>
      <p:graphicFrame>
        <p:nvGraphicFramePr>
          <p:cNvPr id="4" name="Table 3">
            <a:extLst>
              <a:ext uri="{FF2B5EF4-FFF2-40B4-BE49-F238E27FC236}">
                <a16:creationId xmlns:a16="http://schemas.microsoft.com/office/drawing/2014/main" id="{FCD50FE8-EA6E-9604-9A1E-EFFC56BEE018}"/>
              </a:ext>
            </a:extLst>
          </p:cNvPr>
          <p:cNvGraphicFramePr>
            <a:graphicFrameLocks noGrp="1"/>
          </p:cNvGraphicFramePr>
          <p:nvPr>
            <p:extLst>
              <p:ext uri="{D42A27DB-BD31-4B8C-83A1-F6EECF244321}">
                <p14:modId xmlns:p14="http://schemas.microsoft.com/office/powerpoint/2010/main" val="3288668992"/>
              </p:ext>
            </p:extLst>
          </p:nvPr>
        </p:nvGraphicFramePr>
        <p:xfrm>
          <a:off x="822022" y="2278800"/>
          <a:ext cx="5024380" cy="4503212"/>
        </p:xfrm>
        <a:graphic>
          <a:graphicData uri="http://schemas.openxmlformats.org/drawingml/2006/table">
            <a:tbl>
              <a:tblPr/>
              <a:tblGrid>
                <a:gridCol w="1590978">
                  <a:extLst>
                    <a:ext uri="{9D8B030D-6E8A-4147-A177-3AD203B41FA5}">
                      <a16:colId xmlns:a16="http://schemas.microsoft.com/office/drawing/2014/main" val="2506228592"/>
                    </a:ext>
                  </a:extLst>
                </a:gridCol>
                <a:gridCol w="1403350">
                  <a:extLst>
                    <a:ext uri="{9D8B030D-6E8A-4147-A177-3AD203B41FA5}">
                      <a16:colId xmlns:a16="http://schemas.microsoft.com/office/drawing/2014/main" val="753900424"/>
                    </a:ext>
                  </a:extLst>
                </a:gridCol>
                <a:gridCol w="660400">
                  <a:extLst>
                    <a:ext uri="{9D8B030D-6E8A-4147-A177-3AD203B41FA5}">
                      <a16:colId xmlns:a16="http://schemas.microsoft.com/office/drawing/2014/main" val="2669350123"/>
                    </a:ext>
                  </a:extLst>
                </a:gridCol>
                <a:gridCol w="736600">
                  <a:extLst>
                    <a:ext uri="{9D8B030D-6E8A-4147-A177-3AD203B41FA5}">
                      <a16:colId xmlns:a16="http://schemas.microsoft.com/office/drawing/2014/main" val="425055353"/>
                    </a:ext>
                  </a:extLst>
                </a:gridCol>
                <a:gridCol w="633052">
                  <a:extLst>
                    <a:ext uri="{9D8B030D-6E8A-4147-A177-3AD203B41FA5}">
                      <a16:colId xmlns:a16="http://schemas.microsoft.com/office/drawing/2014/main" val="2549148834"/>
                    </a:ext>
                  </a:extLst>
                </a:gridCol>
              </a:tblGrid>
              <a:tr h="273176">
                <a:tc>
                  <a:txBody>
                    <a:bodyPr/>
                    <a:lstStyle/>
                    <a:p>
                      <a:pPr algn="ctr" fontAlgn="b"/>
                      <a:r>
                        <a:rPr lang="en-US" sz="1050" b="1" dirty="0">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40993565"/>
                  </a:ext>
                </a:extLst>
              </a:tr>
              <a:tr h="273176">
                <a:tc rowSpan="7">
                  <a:txBody>
                    <a:bodyPr/>
                    <a:lstStyle/>
                    <a:p>
                      <a:pPr fontAlgn="base"/>
                      <a:r>
                        <a:rPr lang="en-US" sz="1050" b="1" dirty="0">
                          <a:effectLst/>
                        </a:rPr>
                        <a:t>DIF_Breq3_Intrinsicreg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0.38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58927748"/>
                  </a:ext>
                </a:extLst>
              </a:tr>
              <a:tr h="191223">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58992850"/>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0.44</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78538088"/>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20510246"/>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12083987"/>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88256424"/>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0.22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0.56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48623254"/>
                  </a:ext>
                </a:extLst>
              </a:tr>
              <a:tr h="273176">
                <a:tc rowSpan="7">
                  <a:txBody>
                    <a:bodyPr/>
                    <a:lstStyle/>
                    <a:p>
                      <a:pPr fontAlgn="base"/>
                      <a:r>
                        <a:rPr lang="en-US" sz="1050" b="1" dirty="0">
                          <a:effectLst/>
                        </a:rPr>
                        <a:t>DIF_Breq3_RAI</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27989051"/>
                  </a:ext>
                </a:extLst>
              </a:tr>
              <a:tr h="191223">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07878455"/>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63966084"/>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71735217"/>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98928074"/>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0.47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0.59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54754750"/>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91368882"/>
                  </a:ext>
                </a:extLst>
              </a:tr>
              <a:tr h="273176">
                <a:tc rowSpan="7">
                  <a:txBody>
                    <a:bodyPr/>
                    <a:lstStyle/>
                    <a:p>
                      <a:pPr fontAlgn="base"/>
                      <a:r>
                        <a:rPr lang="en-US" sz="1050" b="1" dirty="0">
                          <a:effectLst/>
                        </a:rPr>
                        <a:t>DIF_5q5d_Mob</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09228242"/>
                  </a:ext>
                </a:extLst>
              </a:tr>
              <a:tr h="191223">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0.61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81887273"/>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21957525"/>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52264194"/>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21874269"/>
                  </a:ext>
                </a:extLst>
              </a:tr>
              <a:tr h="191223">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04457960"/>
                  </a:ext>
                </a:extLst>
              </a:tr>
              <a:tr h="182198">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dirty="0">
                          <a:effectLst/>
                        </a:rPr>
                        <a:t>0.57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60426994"/>
                  </a:ext>
                </a:extLst>
              </a:tr>
            </a:tbl>
          </a:graphicData>
        </a:graphic>
      </p:graphicFrame>
      <p:graphicFrame>
        <p:nvGraphicFramePr>
          <p:cNvPr id="5" name="Table 4">
            <a:extLst>
              <a:ext uri="{FF2B5EF4-FFF2-40B4-BE49-F238E27FC236}">
                <a16:creationId xmlns:a16="http://schemas.microsoft.com/office/drawing/2014/main" id="{4CA5734A-56E6-6389-8F06-34A2FAAF0E9F}"/>
              </a:ext>
            </a:extLst>
          </p:cNvPr>
          <p:cNvGraphicFramePr>
            <a:graphicFrameLocks noGrp="1"/>
          </p:cNvGraphicFramePr>
          <p:nvPr>
            <p:extLst>
              <p:ext uri="{D42A27DB-BD31-4B8C-83A1-F6EECF244321}">
                <p14:modId xmlns:p14="http://schemas.microsoft.com/office/powerpoint/2010/main" val="2322513422"/>
              </p:ext>
            </p:extLst>
          </p:nvPr>
        </p:nvGraphicFramePr>
        <p:xfrm>
          <a:off x="6096000" y="2278800"/>
          <a:ext cx="5899200" cy="4503252"/>
        </p:xfrm>
        <a:graphic>
          <a:graphicData uri="http://schemas.openxmlformats.org/drawingml/2006/table">
            <a:tbl>
              <a:tblPr/>
              <a:tblGrid>
                <a:gridCol w="1905000">
                  <a:extLst>
                    <a:ext uri="{9D8B030D-6E8A-4147-A177-3AD203B41FA5}">
                      <a16:colId xmlns:a16="http://schemas.microsoft.com/office/drawing/2014/main" val="4221802372"/>
                    </a:ext>
                  </a:extLst>
                </a:gridCol>
                <a:gridCol w="1397000">
                  <a:extLst>
                    <a:ext uri="{9D8B030D-6E8A-4147-A177-3AD203B41FA5}">
                      <a16:colId xmlns:a16="http://schemas.microsoft.com/office/drawing/2014/main" val="2731600089"/>
                    </a:ext>
                  </a:extLst>
                </a:gridCol>
                <a:gridCol w="914400">
                  <a:extLst>
                    <a:ext uri="{9D8B030D-6E8A-4147-A177-3AD203B41FA5}">
                      <a16:colId xmlns:a16="http://schemas.microsoft.com/office/drawing/2014/main" val="2489506997"/>
                    </a:ext>
                  </a:extLst>
                </a:gridCol>
                <a:gridCol w="895350">
                  <a:extLst>
                    <a:ext uri="{9D8B030D-6E8A-4147-A177-3AD203B41FA5}">
                      <a16:colId xmlns:a16="http://schemas.microsoft.com/office/drawing/2014/main" val="289668936"/>
                    </a:ext>
                  </a:extLst>
                </a:gridCol>
                <a:gridCol w="787450">
                  <a:extLst>
                    <a:ext uri="{9D8B030D-6E8A-4147-A177-3AD203B41FA5}">
                      <a16:colId xmlns:a16="http://schemas.microsoft.com/office/drawing/2014/main" val="2097403238"/>
                    </a:ext>
                  </a:extLst>
                </a:gridCol>
              </a:tblGrid>
              <a:tr h="273177">
                <a:tc>
                  <a:txBody>
                    <a:bodyPr/>
                    <a:lstStyle/>
                    <a:p>
                      <a:pPr algn="ctr" fontAlgn="b"/>
                      <a:r>
                        <a:rPr lang="en-US" sz="1050" b="1" dirty="0">
                          <a:effectLst/>
                        </a:rPr>
                        <a:t>Target</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46864160"/>
                  </a:ext>
                </a:extLst>
              </a:tr>
              <a:tr h="273177">
                <a:tc rowSpan="7">
                  <a:txBody>
                    <a:bodyPr/>
                    <a:lstStyle/>
                    <a:p>
                      <a:pPr fontAlgn="base"/>
                      <a:r>
                        <a:rPr lang="en-US" sz="1050" b="1" dirty="0">
                          <a:effectLst/>
                        </a:rPr>
                        <a:t>DIF_5q5d_Self-care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0.67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11382409"/>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0.70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797113635"/>
                  </a:ext>
                </a:extLst>
              </a:tr>
              <a:tr h="182189">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0.65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63335692"/>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51324590"/>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96813774"/>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0.47</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57967471"/>
                  </a:ext>
                </a:extLst>
              </a:tr>
              <a:tr h="182189">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0.54</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9621275"/>
                  </a:ext>
                </a:extLst>
              </a:tr>
              <a:tr h="273177">
                <a:tc rowSpan="7">
                  <a:txBody>
                    <a:bodyPr/>
                    <a:lstStyle/>
                    <a:p>
                      <a:pPr fontAlgn="base"/>
                      <a:r>
                        <a:rPr lang="en-US" sz="1050" b="1" dirty="0">
                          <a:effectLst/>
                        </a:rPr>
                        <a:t>DIF_5q5d_Usual activities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442247474"/>
                  </a:ext>
                </a:extLst>
              </a:tr>
              <a:tr h="191226">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0.46</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87545872"/>
                  </a:ext>
                </a:extLst>
              </a:tr>
              <a:tr h="182189">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87495332"/>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0.85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0.51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43276040"/>
                  </a:ext>
                </a:extLst>
              </a:tr>
              <a:tr h="191226">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0.41</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05487259"/>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14199214"/>
                  </a:ext>
                </a:extLst>
              </a:tr>
              <a:tr h="182189">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21016038"/>
                  </a:ext>
                </a:extLst>
              </a:tr>
              <a:tr h="273177">
                <a:tc rowSpan="7">
                  <a:txBody>
                    <a:bodyPr/>
                    <a:lstStyle/>
                    <a:p>
                      <a:pPr fontAlgn="base"/>
                      <a:r>
                        <a:rPr lang="en-US" sz="1050" b="1" dirty="0">
                          <a:effectLst/>
                        </a:rPr>
                        <a:t>DIF_5q5d_Pain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593662501"/>
                  </a:ext>
                </a:extLst>
              </a:tr>
              <a:tr h="191226">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Random Forest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0.75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b="1" dirty="0">
                          <a:effectLst/>
                        </a:rPr>
                        <a:t>0.50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13042329"/>
                  </a:ext>
                </a:extLst>
              </a:tr>
              <a:tr h="182189">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0.69</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94248179"/>
                  </a:ext>
                </a:extLst>
              </a:tr>
              <a:tr h="191226">
                <a:tc vMerge="1">
                  <a:txBody>
                    <a:bodyPr/>
                    <a:lstStyle/>
                    <a:p>
                      <a:pPr fontAlgn="base"/>
                      <a:endParaRPr lang="en-US" sz="105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35319607"/>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0.54</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750655564"/>
                  </a:ext>
                </a:extLst>
              </a:tr>
              <a:tr h="191226">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493118308"/>
                  </a:ext>
                </a:extLst>
              </a:tr>
              <a:tr h="182189">
                <a:tc vMerge="1">
                  <a:txBody>
                    <a:bodyPr/>
                    <a:lstStyle/>
                    <a:p>
                      <a:pPr fontAlgn="base"/>
                      <a:endParaRPr lang="en-US" sz="1050" dirty="0">
                        <a:effectLst/>
                      </a:endParaRP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0.73</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dirty="0">
                          <a:effectLst/>
                        </a:rPr>
                        <a:t>0.64</a:t>
                      </a:r>
                    </a:p>
                  </a:txBody>
                  <a:tcPr marL="25952" marR="25952" marT="12976" marB="1297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32746295"/>
                  </a:ext>
                </a:extLst>
              </a:tr>
            </a:tbl>
          </a:graphicData>
        </a:graphic>
      </p:graphicFrame>
    </p:spTree>
    <p:extLst>
      <p:ext uri="{BB962C8B-B14F-4D97-AF65-F5344CB8AC3E}">
        <p14:creationId xmlns:p14="http://schemas.microsoft.com/office/powerpoint/2010/main" val="1991945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2C7-C610-10BB-CC54-295D6F069239}"/>
              </a:ext>
            </a:extLst>
          </p:cNvPr>
          <p:cNvSpPr>
            <a:spLocks noGrp="1"/>
          </p:cNvSpPr>
          <p:nvPr>
            <p:ph type="title"/>
          </p:nvPr>
        </p:nvSpPr>
        <p:spPr/>
        <p:txBody>
          <a:bodyPr/>
          <a:lstStyle/>
          <a:p>
            <a:r>
              <a:rPr lang="en-US" dirty="0"/>
              <a:t>ML Classification Results</a:t>
            </a:r>
          </a:p>
        </p:txBody>
      </p:sp>
      <p:graphicFrame>
        <p:nvGraphicFramePr>
          <p:cNvPr id="6" name="Table 5">
            <a:extLst>
              <a:ext uri="{FF2B5EF4-FFF2-40B4-BE49-F238E27FC236}">
                <a16:creationId xmlns:a16="http://schemas.microsoft.com/office/drawing/2014/main" id="{E057D0B5-D850-24E1-EE2E-F337AE4855D4}"/>
              </a:ext>
            </a:extLst>
          </p:cNvPr>
          <p:cNvGraphicFramePr>
            <a:graphicFrameLocks noGrp="1"/>
          </p:cNvGraphicFramePr>
          <p:nvPr>
            <p:extLst>
              <p:ext uri="{D42A27DB-BD31-4B8C-83A1-F6EECF244321}">
                <p14:modId xmlns:p14="http://schemas.microsoft.com/office/powerpoint/2010/main" val="4141716925"/>
              </p:ext>
            </p:extLst>
          </p:nvPr>
        </p:nvGraphicFramePr>
        <p:xfrm>
          <a:off x="3009901" y="1981197"/>
          <a:ext cx="5676900" cy="4047302"/>
        </p:xfrm>
        <a:graphic>
          <a:graphicData uri="http://schemas.openxmlformats.org/drawingml/2006/table">
            <a:tbl>
              <a:tblPr/>
              <a:tblGrid>
                <a:gridCol w="1135380">
                  <a:extLst>
                    <a:ext uri="{9D8B030D-6E8A-4147-A177-3AD203B41FA5}">
                      <a16:colId xmlns:a16="http://schemas.microsoft.com/office/drawing/2014/main" val="2203943501"/>
                    </a:ext>
                  </a:extLst>
                </a:gridCol>
                <a:gridCol w="2211069">
                  <a:extLst>
                    <a:ext uri="{9D8B030D-6E8A-4147-A177-3AD203B41FA5}">
                      <a16:colId xmlns:a16="http://schemas.microsoft.com/office/drawing/2014/main" val="3663825729"/>
                    </a:ext>
                  </a:extLst>
                </a:gridCol>
                <a:gridCol w="958850">
                  <a:extLst>
                    <a:ext uri="{9D8B030D-6E8A-4147-A177-3AD203B41FA5}">
                      <a16:colId xmlns:a16="http://schemas.microsoft.com/office/drawing/2014/main" val="4054734313"/>
                    </a:ext>
                  </a:extLst>
                </a:gridCol>
                <a:gridCol w="673100">
                  <a:extLst>
                    <a:ext uri="{9D8B030D-6E8A-4147-A177-3AD203B41FA5}">
                      <a16:colId xmlns:a16="http://schemas.microsoft.com/office/drawing/2014/main" val="3669978818"/>
                    </a:ext>
                  </a:extLst>
                </a:gridCol>
                <a:gridCol w="698501">
                  <a:extLst>
                    <a:ext uri="{9D8B030D-6E8A-4147-A177-3AD203B41FA5}">
                      <a16:colId xmlns:a16="http://schemas.microsoft.com/office/drawing/2014/main" val="4083475140"/>
                    </a:ext>
                  </a:extLst>
                </a:gridCol>
              </a:tblGrid>
              <a:tr h="109356">
                <a:tc>
                  <a:txBody>
                    <a:bodyPr/>
                    <a:lstStyle/>
                    <a:p>
                      <a:pPr algn="ctr" fontAlgn="b"/>
                      <a:r>
                        <a:rPr lang="en-US" sz="1050" b="1" dirty="0">
                          <a:effectLst/>
                        </a:rPr>
                        <a:t>Target</a:t>
                      </a:r>
                    </a:p>
                  </a:txBody>
                  <a:tcPr marL="25221" marR="25221" marT="12611" marB="12611" anchor="b">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Classifier</a:t>
                      </a:r>
                    </a:p>
                  </a:txBody>
                  <a:tcPr marL="25221" marR="25221" marT="12611" marB="12611" anchor="b">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Accuracy</a:t>
                      </a:r>
                    </a:p>
                  </a:txBody>
                  <a:tcPr marL="25221" marR="25221" marT="12611" marB="12611" anchor="b">
                    <a:lnB w="12700" cap="flat" cmpd="sng" algn="ctr">
                      <a:solidFill>
                        <a:srgbClr val="D9D9E3"/>
                      </a:solidFill>
                      <a:prstDash val="solid"/>
                      <a:round/>
                      <a:headEnd type="none" w="med" len="med"/>
                      <a:tailEnd type="none" w="med" len="med"/>
                    </a:lnB>
                  </a:tcPr>
                </a:tc>
                <a:tc>
                  <a:txBody>
                    <a:bodyPr/>
                    <a:lstStyle/>
                    <a:p>
                      <a:pPr algn="ctr" fontAlgn="b"/>
                      <a:r>
                        <a:rPr lang="en-US" sz="1050" b="1">
                          <a:effectLst/>
                        </a:rPr>
                        <a:t>Sensitivity</a:t>
                      </a:r>
                    </a:p>
                  </a:txBody>
                  <a:tcPr marL="25221" marR="25221" marT="12611" marB="12611" anchor="b">
                    <a:lnB w="12700" cap="flat" cmpd="sng" algn="ctr">
                      <a:solidFill>
                        <a:srgbClr val="D9D9E3"/>
                      </a:solidFill>
                      <a:prstDash val="solid"/>
                      <a:round/>
                      <a:headEnd type="none" w="med" len="med"/>
                      <a:tailEnd type="none" w="med" len="med"/>
                    </a:lnB>
                  </a:tcPr>
                </a:tc>
                <a:tc>
                  <a:txBody>
                    <a:bodyPr/>
                    <a:lstStyle/>
                    <a:p>
                      <a:pPr algn="ctr" fontAlgn="b"/>
                      <a:r>
                        <a:rPr lang="en-US" sz="1050" b="1" dirty="0">
                          <a:effectLst/>
                        </a:rPr>
                        <a:t>ROC AUC</a:t>
                      </a:r>
                    </a:p>
                  </a:txBody>
                  <a:tcPr marL="25221" marR="25221" marT="12611" marB="12611" anchor="b">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45840766"/>
                  </a:ext>
                </a:extLst>
              </a:tr>
              <a:tr h="273389">
                <a:tc>
                  <a:txBody>
                    <a:bodyPr/>
                    <a:lstStyle/>
                    <a:p>
                      <a:pPr fontAlgn="base"/>
                      <a:r>
                        <a:rPr lang="en-US" sz="1050">
                          <a:effectLst/>
                        </a:rPr>
                        <a:t>DIF_5q5d_Anxiety</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58381964"/>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0.69</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96516765"/>
                  </a:ext>
                </a:extLst>
              </a:tr>
              <a:tr h="109356">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681609429"/>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0.42</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43895488"/>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0.61</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38640670"/>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0.17</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0.51</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707006901"/>
                  </a:ext>
                </a:extLst>
              </a:tr>
              <a:tr h="109356">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0.66</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82142766"/>
                  </a:ext>
                </a:extLst>
              </a:tr>
              <a:tr h="273389">
                <a:tc>
                  <a:txBody>
                    <a:bodyPr/>
                    <a:lstStyle/>
                    <a:p>
                      <a:pPr fontAlgn="base"/>
                      <a:r>
                        <a:rPr lang="en-US" sz="1050">
                          <a:effectLst/>
                        </a:rPr>
                        <a:t>DIF_5q5d_General</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0.39</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0.47</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97986549"/>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0.39</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0.52</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84607285"/>
                  </a:ext>
                </a:extLst>
              </a:tr>
              <a:tr h="109356">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85084925"/>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0.61</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0.57</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05975866"/>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0.54</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386743734"/>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Decision Tree</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0.56</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469187309"/>
                  </a:ext>
                </a:extLst>
              </a:tr>
              <a:tr h="109356">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XGBoost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0.53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0.44</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0.60</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35024245"/>
                  </a:ext>
                </a:extLst>
              </a:tr>
              <a:tr h="273389">
                <a:tc>
                  <a:txBody>
                    <a:bodyPr/>
                    <a:lstStyle/>
                    <a:p>
                      <a:pPr fontAlgn="base"/>
                      <a:r>
                        <a:rPr lang="en-US" sz="1050">
                          <a:effectLst/>
                        </a:rPr>
                        <a:t>DROPPED OUT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Logistic Regression</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0.68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12054391"/>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Random Forest</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0.29</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0.89</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751252200"/>
                  </a:ext>
                </a:extLst>
              </a:tr>
              <a:tr h="109356">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SVM</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0.14</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0.78</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746057888"/>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Gradient Boosting</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a:effectLst/>
                        </a:rPr>
                        <a:t>0.43</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050" dirty="0">
                          <a:effectLst/>
                        </a:rPr>
                        <a:t>0.75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06097256"/>
                  </a:ext>
                </a:extLst>
              </a:tr>
              <a:tr h="191373">
                <a:tc>
                  <a:txBody>
                    <a:bodyPr/>
                    <a:lstStyle/>
                    <a:p>
                      <a:pPr fontAlgn="base"/>
                      <a:endParaRPr lang="en-US" sz="1050">
                        <a:effectLst/>
                      </a:endParaRP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K-Nearest Neighbors</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0.85</a:t>
                      </a:r>
                    </a:p>
                  </a:txBody>
                  <a:tcPr marL="27339" marR="27339" marT="13669" marB="13669"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a:effectLst/>
                        </a:rPr>
                        <a:t>0.43</a:t>
                      </a:r>
                    </a:p>
                  </a:txBody>
                  <a:tcPr marL="27339" marR="27339" marT="13669" marB="13669" anchor="ctr">
                    <a:lnL w="9525"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050" dirty="0">
                          <a:effectLst/>
                        </a:rPr>
                        <a:t>0.75</a:t>
                      </a:r>
                    </a:p>
                  </a:txBody>
                  <a:tcPr marL="27339" marR="27339" marT="13669" marB="13669" anchor="ctr">
                    <a:lnL w="12700" cap="flat" cmpd="sng" algn="ctr">
                      <a:solidFill>
                        <a:srgbClr val="D9D9E3"/>
                      </a:solidFill>
                      <a:prstDash val="solid"/>
                      <a:round/>
                      <a:headEnd type="none" w="med" len="med"/>
                      <a:tailEnd type="none" w="med" len="med"/>
                    </a:lnL>
                    <a:lnT w="9525" cap="flat" cmpd="sng" algn="ctr">
                      <a:solidFill>
                        <a:srgbClr val="D9D9E3"/>
                      </a:solidFill>
                      <a:prstDash val="solid"/>
                      <a:round/>
                      <a:headEnd type="none" w="med" len="med"/>
                      <a:tailEnd type="none" w="med" len="med"/>
                    </a:lnT>
                  </a:tcPr>
                </a:tc>
                <a:extLst>
                  <a:ext uri="{0D108BD9-81ED-4DB2-BD59-A6C34878D82A}">
                    <a16:rowId xmlns:a16="http://schemas.microsoft.com/office/drawing/2014/main" val="3589343763"/>
                  </a:ext>
                </a:extLst>
              </a:tr>
            </a:tbl>
          </a:graphicData>
        </a:graphic>
      </p:graphicFrame>
      <p:sp>
        <p:nvSpPr>
          <p:cNvPr id="7" name="Rectangle 2">
            <a:extLst>
              <a:ext uri="{FF2B5EF4-FFF2-40B4-BE49-F238E27FC236}">
                <a16:creationId xmlns:a16="http://schemas.microsoft.com/office/drawing/2014/main" id="{5437D78F-50C9-8439-EAE2-8A0A98E195AE}"/>
              </a:ext>
            </a:extLst>
          </p:cNvPr>
          <p:cNvSpPr>
            <a:spLocks noChangeArrowheads="1"/>
          </p:cNvSpPr>
          <p:nvPr/>
        </p:nvSpPr>
        <p:spPr bwMode="auto">
          <a:xfrm>
            <a:off x="5299075" y="2286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460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IF_5q5d_Anxiety">
            <a:extLst>
              <a:ext uri="{FF2B5EF4-FFF2-40B4-BE49-F238E27FC236}">
                <a16:creationId xmlns:a16="http://schemas.microsoft.com/office/drawing/2014/main" id="{47CBCE11-F385-F63B-5575-15AEB84B0AE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roc_curve_DIF_5q5d_General">
            <a:extLst>
              <a:ext uri="{FF2B5EF4-FFF2-40B4-BE49-F238E27FC236}">
                <a16:creationId xmlns:a16="http://schemas.microsoft.com/office/drawing/2014/main" id="{A7477C0C-06A5-265D-5941-01492FF6FFD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247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roc_curve_DIF_5q5d_Mob">
            <a:extLst>
              <a:ext uri="{FF2B5EF4-FFF2-40B4-BE49-F238E27FC236}">
                <a16:creationId xmlns:a16="http://schemas.microsoft.com/office/drawing/2014/main" id="{C35619B2-7FB7-2A45-B57E-CCFFC7D48795}"/>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573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roc_curve_DIF_5q5d_Pain">
            <a:extLst>
              <a:ext uri="{FF2B5EF4-FFF2-40B4-BE49-F238E27FC236}">
                <a16:creationId xmlns:a16="http://schemas.microsoft.com/office/drawing/2014/main" id="{F6446F37-FFF9-0D3B-E714-FB61AE19D0E4}"/>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71247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1464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IF_5q5d_Self-care">
            <a:extLst>
              <a:ext uri="{FF2B5EF4-FFF2-40B4-BE49-F238E27FC236}">
                <a16:creationId xmlns:a16="http://schemas.microsoft.com/office/drawing/2014/main" id="{D9609C96-03B0-003F-5A01-F365272D8EF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roc_curve_DIF_5q5d_Usual activities">
            <a:extLst>
              <a:ext uri="{FF2B5EF4-FFF2-40B4-BE49-F238E27FC236}">
                <a16:creationId xmlns:a16="http://schemas.microsoft.com/office/drawing/2014/main" id="{E475FDFA-F85A-AABC-AAEA-00CFE2E4FD5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247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roc_curve_DIF_ABC_Total">
            <a:extLst>
              <a:ext uri="{FF2B5EF4-FFF2-40B4-BE49-F238E27FC236}">
                <a16:creationId xmlns:a16="http://schemas.microsoft.com/office/drawing/2014/main" id="{E9A3E421-FAB0-FB6C-1F89-D13B459AA8A6}"/>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573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roc_curve_DIF_Breq3_Amotivation">
            <a:extLst>
              <a:ext uri="{FF2B5EF4-FFF2-40B4-BE49-F238E27FC236}">
                <a16:creationId xmlns:a16="http://schemas.microsoft.com/office/drawing/2014/main" id="{AA61B1BA-8354-6D83-D71E-508F71FB2B4C}"/>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71247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185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IF_Breq3_Externalregulation">
            <a:extLst>
              <a:ext uri="{FF2B5EF4-FFF2-40B4-BE49-F238E27FC236}">
                <a16:creationId xmlns:a16="http://schemas.microsoft.com/office/drawing/2014/main" id="{DE4D96F3-1F08-2D30-8697-2C2B7A043B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roc_curve_DIF_Breq3_Identifiedreg">
            <a:extLst>
              <a:ext uri="{FF2B5EF4-FFF2-40B4-BE49-F238E27FC236}">
                <a16:creationId xmlns:a16="http://schemas.microsoft.com/office/drawing/2014/main" id="{82BEDBB8-BC66-EEF0-32DA-7EA167DD2D9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247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roc_curve_DIF_Breq3_Integratedreg">
            <a:extLst>
              <a:ext uri="{FF2B5EF4-FFF2-40B4-BE49-F238E27FC236}">
                <a16:creationId xmlns:a16="http://schemas.microsoft.com/office/drawing/2014/main" id="{A44C5B91-720F-3238-7F49-4C886FBF47CA}"/>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573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roc_curve_DIF_Breq3_Intrinsicreg">
            <a:extLst>
              <a:ext uri="{FF2B5EF4-FFF2-40B4-BE49-F238E27FC236}">
                <a16:creationId xmlns:a16="http://schemas.microsoft.com/office/drawing/2014/main" id="{F65AC52A-A95B-9D38-DA3A-85E54E8120D3}"/>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71247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85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25B33C-8892-3FF0-EF74-C05610989A27}"/>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NKUA </a:t>
            </a:r>
            <a:r>
              <a:rPr lang="en-US" sz="4400" dirty="0">
                <a:latin typeface="Calibri" panose="020F0502020204030204" pitchFamily="34" charset="0"/>
                <a:cs typeface="Calibri" panose="020F0502020204030204" pitchFamily="34" charset="0"/>
              </a:rPr>
              <a:t>(Greece)</a:t>
            </a:r>
            <a:br>
              <a:rPr lang="en-US" dirty="0"/>
            </a:br>
            <a:endParaRPr lang="el-GR" dirty="0"/>
          </a:p>
        </p:txBody>
      </p:sp>
      <p:sp>
        <p:nvSpPr>
          <p:cNvPr id="3" name="Θέση περιεχομένου 2">
            <a:extLst>
              <a:ext uri="{FF2B5EF4-FFF2-40B4-BE49-F238E27FC236}">
                <a16:creationId xmlns:a16="http://schemas.microsoft.com/office/drawing/2014/main" id="{2C5AD436-058E-EE4C-D936-C2EA6E88177D}"/>
              </a:ext>
            </a:extLst>
          </p:cNvPr>
          <p:cNvSpPr>
            <a:spLocks noGrp="1"/>
          </p:cNvSpPr>
          <p:nvPr>
            <p:ph idx="1"/>
          </p:nvPr>
        </p:nvSpPr>
        <p:spPr>
          <a:xfrm>
            <a:off x="893428" y="952789"/>
            <a:ext cx="10070983" cy="4684552"/>
          </a:xfrm>
        </p:spPr>
        <p:txBody>
          <a:bodyPr>
            <a:normAutofit/>
          </a:bodyPr>
          <a:lstStyle/>
          <a:p>
            <a:pPr marL="0" indent="0" algn="just">
              <a:buNone/>
            </a:pPr>
            <a:r>
              <a:rPr lang="en-US" dirty="0">
                <a:latin typeface="Calibri" panose="020F0502020204030204" pitchFamily="34" charset="0"/>
                <a:cs typeface="Calibri" panose="020F0502020204030204" pitchFamily="34" charset="0"/>
              </a:rPr>
              <a:t>The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dataset (V1) will be:</a:t>
            </a:r>
          </a:p>
          <a:p>
            <a:pPr algn="just"/>
            <a:r>
              <a:rPr lang="en-US" dirty="0">
                <a:latin typeface="Calibri" panose="020F0502020204030204" pitchFamily="34" charset="0"/>
                <a:cs typeface="Calibri" panose="020F0502020204030204" pitchFamily="34" charset="0"/>
              </a:rPr>
              <a:t>Demographic and Clinical Information (age, gender, diagnosis, comorbidities, clinical signs).</a:t>
            </a:r>
          </a:p>
          <a:p>
            <a:pPr algn="just"/>
            <a:r>
              <a:rPr lang="en-US" dirty="0">
                <a:latin typeface="Calibri" panose="020F0502020204030204" pitchFamily="34" charset="0"/>
                <a:cs typeface="Calibri" panose="020F0502020204030204" pitchFamily="34" charset="0"/>
              </a:rPr>
              <a:t>Scales: DHI, FGA (2 time-points: baseline, final rehabilitation session).</a:t>
            </a:r>
          </a:p>
          <a:p>
            <a:pPr algn="just"/>
            <a:r>
              <a:rPr lang="en-US" dirty="0">
                <a:latin typeface="Calibri" panose="020F0502020204030204" pitchFamily="34" charset="0"/>
                <a:cs typeface="Calibri" panose="020F0502020204030204" pitchFamily="34" charset="0"/>
              </a:rPr>
              <a:t>Tests: Tandem </a:t>
            </a:r>
            <a:r>
              <a:rPr lang="en-US" dirty="0" err="1">
                <a:latin typeface="Calibri" panose="020F0502020204030204" pitchFamily="34" charset="0"/>
                <a:cs typeface="Calibri" panose="020F0502020204030204" pitchFamily="34" charset="0"/>
              </a:rPr>
              <a:t>Romber</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Unterberger</a:t>
            </a:r>
            <a:r>
              <a:rPr lang="en-US" dirty="0">
                <a:latin typeface="Calibri" panose="020F0502020204030204" pitchFamily="34" charset="0"/>
                <a:cs typeface="Calibri" panose="020F0502020204030204" pitchFamily="34" charset="0"/>
              </a:rPr>
              <a:t>.</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The 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dataset (V2) will be:</a:t>
            </a:r>
          </a:p>
          <a:p>
            <a:pPr algn="just"/>
            <a:r>
              <a:rPr lang="en-US" dirty="0">
                <a:latin typeface="Calibri" panose="020F0502020204030204" pitchFamily="34" charset="0"/>
                <a:cs typeface="Calibri" panose="020F0502020204030204" pitchFamily="34" charset="0"/>
              </a:rPr>
              <a:t>Demographic and Clinical Information (age, gender, diagnosis, education level).</a:t>
            </a:r>
          </a:p>
          <a:p>
            <a:pPr algn="just"/>
            <a:r>
              <a:rPr lang="en-US" dirty="0">
                <a:latin typeface="Calibri" panose="020F0502020204030204" pitchFamily="34" charset="0"/>
                <a:cs typeface="Calibri" panose="020F0502020204030204" pitchFamily="34" charset="0"/>
              </a:rPr>
              <a:t>Scales: Dizziness Handicap Inventory (DHI), Functional Gait Assessment (FGA), Activities Specific Balance Confidence Scale (ABC) (2 time-points: baseline, final rehabilitation session), Montreal Cognitive Assessment (MoCA).</a:t>
            </a:r>
          </a:p>
          <a:p>
            <a:endParaRPr lang="en-US" dirty="0">
              <a:latin typeface="Calibri" panose="020F0502020204030204" pitchFamily="34" charset="0"/>
              <a:cs typeface="Calibri" panose="020F0502020204030204" pitchFamily="34" charset="0"/>
            </a:endParaRPr>
          </a:p>
        </p:txBody>
      </p:sp>
      <p:cxnSp>
        <p:nvCxnSpPr>
          <p:cNvPr id="8" name="Ευθεία γραμμή σύνδεσης 7">
            <a:extLst>
              <a:ext uri="{FF2B5EF4-FFF2-40B4-BE49-F238E27FC236}">
                <a16:creationId xmlns:a16="http://schemas.microsoft.com/office/drawing/2014/main" id="{5CB9FF99-22D0-79BF-EB2B-74E65B680520}"/>
              </a:ext>
            </a:extLst>
          </p:cNvPr>
          <p:cNvCxnSpPr>
            <a:cxnSpLocks/>
          </p:cNvCxnSpPr>
          <p:nvPr/>
        </p:nvCxnSpPr>
        <p:spPr>
          <a:xfrm>
            <a:off x="880844" y="2885813"/>
            <a:ext cx="10083567" cy="0"/>
          </a:xfrm>
          <a:prstGeom prst="line">
            <a:avLst/>
          </a:prstGeom>
          <a:ln w="1905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51620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IF_Breq3_Introjectedregulation">
            <a:extLst>
              <a:ext uri="{FF2B5EF4-FFF2-40B4-BE49-F238E27FC236}">
                <a16:creationId xmlns:a16="http://schemas.microsoft.com/office/drawing/2014/main" id="{625371E1-95A9-F78E-CD7F-CBDB44E51C2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roc_curve_DIF_Breq3_RAI">
            <a:extLst>
              <a:ext uri="{FF2B5EF4-FFF2-40B4-BE49-F238E27FC236}">
                <a16:creationId xmlns:a16="http://schemas.microsoft.com/office/drawing/2014/main" id="{93281EF1-B7BD-3423-C526-E9A46B966BF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247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roc_curve_DIF_Fesi_Total">
            <a:extLst>
              <a:ext uri="{FF2B5EF4-FFF2-40B4-BE49-F238E27FC236}">
                <a16:creationId xmlns:a16="http://schemas.microsoft.com/office/drawing/2014/main" id="{1724C217-EFD6-AC90-9692-9F770AFFC61C}"/>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573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roc_curve_DIF_FGA_Total">
            <a:extLst>
              <a:ext uri="{FF2B5EF4-FFF2-40B4-BE49-F238E27FC236}">
                <a16:creationId xmlns:a16="http://schemas.microsoft.com/office/drawing/2014/main" id="{18E317C9-BBFF-8400-E96A-2473FE77C592}"/>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71247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8263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IF_Minibest_Total">
            <a:extLst>
              <a:ext uri="{FF2B5EF4-FFF2-40B4-BE49-F238E27FC236}">
                <a16:creationId xmlns:a16="http://schemas.microsoft.com/office/drawing/2014/main" id="{CAC63A92-01A8-038A-E4E6-D69D603E15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roc_curve_DIF_MoCA_Total">
            <a:extLst>
              <a:ext uri="{FF2B5EF4-FFF2-40B4-BE49-F238E27FC236}">
                <a16:creationId xmlns:a16="http://schemas.microsoft.com/office/drawing/2014/main" id="{423E7D27-C47C-7926-A169-D3071234864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247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roc_curve_DIF_Whodas_Standardized">
            <a:extLst>
              <a:ext uri="{FF2B5EF4-FFF2-40B4-BE49-F238E27FC236}">
                <a16:creationId xmlns:a16="http://schemas.microsoft.com/office/drawing/2014/main" id="{81CF31DF-1ED9-0579-A523-71494E44C7F1}"/>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2573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roc_curve_DIF_Whodas_Total">
            <a:extLst>
              <a:ext uri="{FF2B5EF4-FFF2-40B4-BE49-F238E27FC236}">
                <a16:creationId xmlns:a16="http://schemas.microsoft.com/office/drawing/2014/main" id="{16FCA3EB-DB2C-7E42-E42B-497FA991C30B}"/>
              </a:ext>
            </a:extLst>
          </p:cNvPr>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7124700" y="35433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7882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oc_curve_DROPPED OUT">
            <a:extLst>
              <a:ext uri="{FF2B5EF4-FFF2-40B4-BE49-F238E27FC236}">
                <a16:creationId xmlns:a16="http://schemas.microsoft.com/office/drawing/2014/main" id="{7C2402F2-DD42-F75B-2145-F58A738ECDD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57300" y="457200"/>
            <a:ext cx="3810000"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511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CDA900-2FF6-679B-90CC-5D09D4C2DC09}"/>
              </a:ext>
            </a:extLst>
          </p:cNvPr>
          <p:cNvSpPr>
            <a:spLocks noGrp="1"/>
          </p:cNvSpPr>
          <p:nvPr>
            <p:ph type="body" sz="quarter" idx="10"/>
          </p:nvPr>
        </p:nvSpPr>
        <p:spPr>
          <a:xfrm>
            <a:off x="650597" y="1908761"/>
            <a:ext cx="4937403" cy="2643187"/>
          </a:xfrm>
        </p:spPr>
        <p:txBody>
          <a:bodyPr/>
          <a:lstStyle/>
          <a:p>
            <a:r>
              <a:rPr lang="en-US" b="0" dirty="0"/>
              <a:t>Thanks for your attention.</a:t>
            </a:r>
          </a:p>
          <a:p>
            <a:r>
              <a:rPr lang="en-US" dirty="0"/>
              <a:t>Any question?</a:t>
            </a:r>
          </a:p>
          <a:p>
            <a:endParaRPr lang="es-ES" dirty="0"/>
          </a:p>
        </p:txBody>
      </p:sp>
    </p:spTree>
    <p:extLst>
      <p:ext uri="{BB962C8B-B14F-4D97-AF65-F5344CB8AC3E}">
        <p14:creationId xmlns:p14="http://schemas.microsoft.com/office/powerpoint/2010/main" val="110833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60D6624-D288-29FB-DAD5-79196F655473}"/>
              </a:ext>
            </a:extLst>
          </p:cNvPr>
          <p:cNvSpPr>
            <a:spLocks noGrp="1"/>
          </p:cNvSpPr>
          <p:nvPr>
            <p:ph idx="1"/>
          </p:nvPr>
        </p:nvSpPr>
        <p:spPr>
          <a:xfrm>
            <a:off x="1371600" y="707886"/>
            <a:ext cx="9601200" cy="6045251"/>
          </a:xfrm>
        </p:spPr>
        <p:txBody>
          <a:bodyPr>
            <a:normAutofit fontScale="92500" lnSpcReduction="10000"/>
          </a:bodyPr>
          <a:lstStyle/>
          <a:p>
            <a:r>
              <a:rPr lang="en-US" dirty="0">
                <a:latin typeface="Calibri" panose="020F0502020204030204" pitchFamily="34" charset="0"/>
                <a:cs typeface="Calibri" panose="020F0502020204030204" pitchFamily="34" charset="0"/>
              </a:rPr>
              <a:t>V1 (26 attributes</a:t>
            </a:r>
            <a:r>
              <a:rPr lang="el-GR"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Gender</a:t>
            </a:r>
            <a:r>
              <a:rPr lang="en-US" dirty="0">
                <a:solidFill>
                  <a:schemeClr val="bg1">
                    <a:lumMod val="50000"/>
                  </a:schemeClr>
                </a:solidFill>
                <a:latin typeface="Calibri" panose="020F0502020204030204" pitchFamily="34" charset="0"/>
                <a:cs typeface="Calibri" panose="020F0502020204030204" pitchFamily="34" charset="0"/>
              </a:rPr>
              <a:t>[M/F]</a:t>
            </a:r>
          </a:p>
          <a:p>
            <a:pPr marL="0" indent="0">
              <a:buNone/>
            </a:pPr>
            <a:r>
              <a:rPr lang="en-US" dirty="0">
                <a:latin typeface="Calibri" panose="020F0502020204030204" pitchFamily="34" charset="0"/>
                <a:cs typeface="Calibri" panose="020F0502020204030204" pitchFamily="34" charset="0"/>
              </a:rPr>
              <a:t>Age</a:t>
            </a:r>
            <a:r>
              <a:rPr lang="en-US" dirty="0">
                <a:solidFill>
                  <a:schemeClr val="bg1">
                    <a:lumMod val="50000"/>
                  </a:schemeClr>
                </a:solidFill>
                <a:latin typeface="Calibri" panose="020F0502020204030204" pitchFamily="34" charset="0"/>
                <a:cs typeface="Calibri" panose="020F0502020204030204" pitchFamily="34" charset="0"/>
              </a:rPr>
              <a:t>[years, months]</a:t>
            </a:r>
          </a:p>
          <a:p>
            <a:pPr marL="0" indent="0">
              <a:buNone/>
            </a:pPr>
            <a:r>
              <a:rPr lang="en-US" dirty="0">
                <a:latin typeface="Calibri" panose="020F0502020204030204" pitchFamily="34" charset="0"/>
                <a:cs typeface="Calibri" panose="020F0502020204030204" pitchFamily="34" charset="0"/>
              </a:rPr>
              <a:t>Diagnosis</a:t>
            </a:r>
            <a:r>
              <a:rPr lang="en-US" dirty="0">
                <a:solidFill>
                  <a:schemeClr val="bg1">
                    <a:lumMod val="50000"/>
                  </a:schemeClr>
                </a:solidFill>
                <a:latin typeface="Calibri" panose="020F0502020204030204" pitchFamily="34" charset="0"/>
                <a:cs typeface="Calibri" panose="020F0502020204030204" pitchFamily="34" charset="0"/>
              </a:rPr>
              <a:t>[several]</a:t>
            </a:r>
          </a:p>
          <a:p>
            <a:pPr marL="0" indent="0">
              <a:buNone/>
            </a:pPr>
            <a:r>
              <a:rPr lang="en-US" dirty="0">
                <a:latin typeface="Calibri" panose="020F0502020204030204" pitchFamily="34" charset="0"/>
                <a:cs typeface="Calibri" panose="020F0502020204030204" pitchFamily="34" charset="0"/>
              </a:rPr>
              <a:t>DHI-1,3</a:t>
            </a:r>
            <a:r>
              <a:rPr lang="en-US" dirty="0">
                <a:solidFill>
                  <a:schemeClr val="bg1">
                    <a:lumMod val="50000"/>
                  </a:schemeClr>
                </a:solidFill>
                <a:latin typeface="Calibri" panose="020F0502020204030204" pitchFamily="34" charset="0"/>
                <a:cs typeface="Calibri" panose="020F0502020204030204" pitchFamily="34" charset="0"/>
              </a:rPr>
              <a:t>[0-100]</a:t>
            </a:r>
            <a:r>
              <a:rPr lang="en-US" dirty="0">
                <a:latin typeface="Calibri" panose="020F0502020204030204" pitchFamily="34" charset="0"/>
                <a:cs typeface="Calibri" panose="020F0502020204030204" pitchFamily="34" charset="0"/>
              </a:rPr>
              <a:t>      Self report questionnaire that quantify the impact of dizziness in daily life</a:t>
            </a:r>
          </a:p>
          <a:p>
            <a:pPr marL="0" indent="0">
              <a:buNone/>
            </a:pPr>
            <a:r>
              <a:rPr lang="en-US" dirty="0">
                <a:latin typeface="Calibri" panose="020F0502020204030204" pitchFamily="34" charset="0"/>
                <a:cs typeface="Calibri" panose="020F0502020204030204" pitchFamily="34" charset="0"/>
              </a:rPr>
              <a:t>FGA-1,3</a:t>
            </a:r>
            <a:r>
              <a:rPr lang="en-US" dirty="0">
                <a:solidFill>
                  <a:schemeClr val="bg1">
                    <a:lumMod val="50000"/>
                  </a:schemeClr>
                </a:solidFill>
                <a:latin typeface="Calibri" panose="020F0502020204030204" pitchFamily="34" charset="0"/>
                <a:cs typeface="Calibri" panose="020F0502020204030204" pitchFamily="34" charset="0"/>
              </a:rPr>
              <a:t>[0-30</a:t>
            </a:r>
            <a:r>
              <a:rPr lang="el-GR" dirty="0">
                <a:solidFill>
                  <a:schemeClr val="bg1">
                    <a:lumMod val="50000"/>
                  </a:schemeClr>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Functional Gait Assessment </a:t>
            </a:r>
          </a:p>
          <a:p>
            <a:pPr marL="0" indent="0">
              <a:buNone/>
            </a:pPr>
            <a:r>
              <a:rPr lang="en-US" dirty="0">
                <a:latin typeface="Calibri" panose="020F0502020204030204" pitchFamily="34" charset="0"/>
                <a:cs typeface="Calibri" panose="020F0502020204030204" pitchFamily="34" charset="0"/>
              </a:rPr>
              <a:t>Vertigo</a:t>
            </a:r>
            <a:r>
              <a:rPr lang="en-US" dirty="0">
                <a:solidFill>
                  <a:schemeClr val="bg1">
                    <a:lumMod val="50000"/>
                  </a:schemeClr>
                </a:solidFill>
                <a:latin typeface="Calibri" panose="020F0502020204030204" pitchFamily="34" charset="0"/>
                <a:cs typeface="Calibri" panose="020F0502020204030204" pitchFamily="34" charset="0"/>
              </a:rPr>
              <a:t>[Y/N]</a:t>
            </a:r>
            <a:r>
              <a:rPr lang="en-US" dirty="0">
                <a:latin typeface="Calibri" panose="020F0502020204030204" pitchFamily="34" charset="0"/>
                <a:cs typeface="Calibri" panose="020F0502020204030204" pitchFamily="34" charset="0"/>
              </a:rPr>
              <a:t>: Duration</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sec/hours/days</a:t>
            </a:r>
            <a:r>
              <a:rPr lang="el-GR" sz="1800" b="0" i="0" u="none" strike="noStrike" dirty="0">
                <a:solidFill>
                  <a:schemeClr val="bg1">
                    <a:lumMod val="50000"/>
                  </a:schemeClr>
                </a:solidFill>
                <a:effectLst/>
                <a:latin typeface="Calibri" panose="020F0502020204030204" pitchFamily="34" charset="0"/>
              </a:rPr>
              <a:t>]</a:t>
            </a:r>
            <a:r>
              <a:rPr lang="en-US" dirty="0">
                <a:latin typeface="Calibri" panose="020F0502020204030204" pitchFamily="34" charset="0"/>
                <a:cs typeface="Calibri" panose="020F0502020204030204" pitchFamily="34" charset="0"/>
              </a:rPr>
              <a:t>, When start, Frequency</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days/weeks</a:t>
            </a:r>
            <a:r>
              <a:rPr lang="el-GR" sz="1800" b="0" i="0" u="none" strike="noStrike" dirty="0">
                <a:solidFill>
                  <a:schemeClr val="bg1">
                    <a:lumMod val="50000"/>
                  </a:schemeClr>
                </a:solidFill>
                <a:effectLst/>
                <a:latin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Dizziness</a:t>
            </a:r>
            <a:r>
              <a:rPr lang="en-US" dirty="0">
                <a:solidFill>
                  <a:schemeClr val="bg1">
                    <a:lumMod val="50000"/>
                  </a:schemeClr>
                </a:solidFill>
                <a:latin typeface="Calibri" panose="020F0502020204030204" pitchFamily="34" charset="0"/>
                <a:cs typeface="Calibri" panose="020F0502020204030204" pitchFamily="34" charset="0"/>
              </a:rPr>
              <a:t>[Y/N]</a:t>
            </a:r>
            <a:r>
              <a:rPr lang="en-US" dirty="0">
                <a:latin typeface="Calibri" panose="020F0502020204030204" pitchFamily="34" charset="0"/>
                <a:cs typeface="Calibri" panose="020F0502020204030204" pitchFamily="34" charset="0"/>
              </a:rPr>
              <a:t>: Duration</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sec/hours/days</a:t>
            </a:r>
            <a:r>
              <a:rPr lang="el-GR" sz="1800" b="0" i="0" u="none" strike="noStrike" dirty="0">
                <a:solidFill>
                  <a:schemeClr val="bg1">
                    <a:lumMod val="50000"/>
                  </a:schemeClr>
                </a:solidFill>
                <a:effectLst/>
                <a:latin typeface="Calibri" panose="020F0502020204030204" pitchFamily="34" charset="0"/>
              </a:rPr>
              <a:t>]</a:t>
            </a:r>
            <a:r>
              <a:rPr lang="en-US" dirty="0">
                <a:latin typeface="Calibri" panose="020F0502020204030204" pitchFamily="34" charset="0"/>
                <a:cs typeface="Calibri" panose="020F0502020204030204" pitchFamily="34" charset="0"/>
              </a:rPr>
              <a:t>, When start, Frequency</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days/weeks</a:t>
            </a:r>
            <a:r>
              <a:rPr lang="el-GR" sz="1800" b="0" i="0" u="none" strike="noStrike" dirty="0">
                <a:solidFill>
                  <a:schemeClr val="bg1">
                    <a:lumMod val="50000"/>
                  </a:schemeClr>
                </a:solidFill>
                <a:effectLst/>
                <a:latin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Unsteadiness</a:t>
            </a:r>
            <a:r>
              <a:rPr lang="en-US" dirty="0">
                <a:solidFill>
                  <a:schemeClr val="bg1">
                    <a:lumMod val="50000"/>
                  </a:schemeClr>
                </a:solidFill>
                <a:latin typeface="Calibri" panose="020F0502020204030204" pitchFamily="34" charset="0"/>
                <a:cs typeface="Calibri" panose="020F0502020204030204" pitchFamily="34" charset="0"/>
              </a:rPr>
              <a:t>[Y/N]</a:t>
            </a:r>
            <a:r>
              <a:rPr lang="en-US" dirty="0">
                <a:latin typeface="Calibri" panose="020F0502020204030204" pitchFamily="34" charset="0"/>
                <a:cs typeface="Calibri" panose="020F0502020204030204" pitchFamily="34" charset="0"/>
              </a:rPr>
              <a:t>: Duration</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sec/hours/days</a:t>
            </a:r>
            <a:r>
              <a:rPr lang="el-GR" sz="1800" b="0" i="0" u="none" strike="noStrike" dirty="0">
                <a:solidFill>
                  <a:schemeClr val="bg1">
                    <a:lumMod val="50000"/>
                  </a:schemeClr>
                </a:solidFill>
                <a:effectLst/>
                <a:latin typeface="Calibri" panose="020F0502020204030204" pitchFamily="34" charset="0"/>
              </a:rPr>
              <a:t>]</a:t>
            </a:r>
            <a:r>
              <a:rPr lang="en-US" dirty="0">
                <a:latin typeface="Calibri" panose="020F0502020204030204" pitchFamily="34" charset="0"/>
                <a:cs typeface="Calibri" panose="020F0502020204030204" pitchFamily="34" charset="0"/>
              </a:rPr>
              <a:t>, When start, Frequency</a:t>
            </a:r>
            <a:r>
              <a:rPr lang="el-GR"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days/weeks</a:t>
            </a:r>
            <a:r>
              <a:rPr lang="el-GR" sz="1800" b="0" i="0" u="none" strike="noStrike" dirty="0">
                <a:solidFill>
                  <a:schemeClr val="bg1">
                    <a:lumMod val="50000"/>
                  </a:schemeClr>
                </a:solidFill>
                <a:effectLst/>
                <a:latin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Motion Discomfort</a:t>
            </a:r>
            <a:r>
              <a:rPr lang="en-US" dirty="0">
                <a:solidFill>
                  <a:schemeClr val="bg1">
                    <a:lumMod val="50000"/>
                  </a:schemeClr>
                </a:solidFill>
                <a:latin typeface="Calibri" panose="020F0502020204030204" pitchFamily="34" charset="0"/>
                <a:cs typeface="Calibri" panose="020F0502020204030204" pitchFamily="34" charset="0"/>
              </a:rPr>
              <a:t>[Y/N]</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Hearing loss</a:t>
            </a:r>
            <a:r>
              <a:rPr lang="en-US" dirty="0">
                <a:solidFill>
                  <a:schemeClr val="bg1">
                    <a:lumMod val="50000"/>
                  </a:schemeClr>
                </a:solidFill>
                <a:latin typeface="Calibri" panose="020F0502020204030204" pitchFamily="34" charset="0"/>
                <a:cs typeface="Calibri" panose="020F0502020204030204" pitchFamily="34" charset="0"/>
              </a:rPr>
              <a:t>[Y/N</a:t>
            </a:r>
            <a:r>
              <a:rPr lang="el-GR" dirty="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SIDE]</a:t>
            </a: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Comorbiditis</a:t>
            </a:r>
            <a:r>
              <a:rPr lang="en-US" dirty="0">
                <a:solidFill>
                  <a:schemeClr val="bg1">
                    <a:lumMod val="50000"/>
                  </a:schemeClr>
                </a:solidFill>
                <a:latin typeface="Calibri" panose="020F0502020204030204" pitchFamily="34" charset="0"/>
                <a:cs typeface="Calibri" panose="020F0502020204030204" pitchFamily="34" charset="0"/>
              </a:rPr>
              <a:t>[NAMED] </a:t>
            </a:r>
            <a:r>
              <a:rPr lang="en-US" dirty="0">
                <a:latin typeface="Calibri" panose="020F0502020204030204" pitchFamily="34" charset="0"/>
                <a:cs typeface="Calibri" panose="020F0502020204030204" pitchFamily="34" charset="0"/>
              </a:rPr>
              <a:t>(such as Hashimoto)</a:t>
            </a:r>
          </a:p>
          <a:p>
            <a:pPr marL="0" indent="0">
              <a:buNone/>
            </a:pPr>
            <a:r>
              <a:rPr lang="en-US" dirty="0">
                <a:latin typeface="Calibri" panose="020F0502020204030204" pitchFamily="34" charset="0"/>
                <a:cs typeface="Calibri" panose="020F0502020204030204" pitchFamily="34" charset="0"/>
              </a:rPr>
              <a:t>Tandem </a:t>
            </a:r>
            <a:r>
              <a:rPr lang="en-US" dirty="0" err="1">
                <a:latin typeface="Calibri" panose="020F0502020204030204" pitchFamily="34" charset="0"/>
                <a:cs typeface="Calibri" panose="020F0502020204030204" pitchFamily="34" charset="0"/>
              </a:rPr>
              <a:t>Romber</a:t>
            </a:r>
            <a:r>
              <a:rPr lang="en-US" dirty="0">
                <a:solidFill>
                  <a:schemeClr val="bg1">
                    <a:lumMod val="50000"/>
                  </a:schemeClr>
                </a:solidFill>
                <a:latin typeface="Calibri" panose="020F0502020204030204" pitchFamily="34" charset="0"/>
                <a:cs typeface="Calibri" panose="020F0502020204030204" pitchFamily="34" charset="0"/>
              </a:rPr>
              <a:t>[</a:t>
            </a:r>
            <a:r>
              <a:rPr lang="en-US" sz="1800" b="0" i="0" u="none" strike="noStrike" dirty="0">
                <a:solidFill>
                  <a:schemeClr val="bg1">
                    <a:lumMod val="50000"/>
                  </a:schemeClr>
                </a:solidFill>
                <a:effectLst/>
                <a:latin typeface="Calibri" panose="020F0502020204030204" pitchFamily="34" charset="0"/>
              </a:rPr>
              <a:t>0/1 (negative/positive)]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Test that measures the sense of balance</a:t>
            </a:r>
          </a:p>
          <a:p>
            <a:pPr marL="0" indent="0">
              <a:buNone/>
            </a:pPr>
            <a:r>
              <a:rPr lang="en-US" dirty="0" err="1">
                <a:latin typeface="Calibri" panose="020F0502020204030204" pitchFamily="34" charset="0"/>
                <a:cs typeface="Calibri" panose="020F0502020204030204" pitchFamily="34" charset="0"/>
              </a:rPr>
              <a:t>Unterberger</a:t>
            </a:r>
            <a:r>
              <a:rPr lang="en-US" dirty="0">
                <a:solidFill>
                  <a:schemeClr val="bg1">
                    <a:lumMod val="50000"/>
                  </a:schemeClr>
                </a:solidFill>
                <a:latin typeface="Calibri" panose="020F0502020204030204" pitchFamily="34" charset="0"/>
                <a:cs typeface="Calibri" panose="020F0502020204030204" pitchFamily="34" charset="0"/>
              </a:rPr>
              <a:t> [</a:t>
            </a:r>
            <a:r>
              <a:rPr lang="en-US" sz="2000" b="0" i="0" u="none" strike="noStrike" dirty="0">
                <a:solidFill>
                  <a:schemeClr val="bg1">
                    <a:lumMod val="50000"/>
                  </a:schemeClr>
                </a:solidFill>
                <a:effectLst/>
                <a:latin typeface="Calibri" panose="020F0502020204030204" pitchFamily="34" charset="0"/>
              </a:rPr>
              <a:t>0/1 (negative/positive)]     </a:t>
            </a:r>
            <a:r>
              <a:rPr lang="en-US" dirty="0">
                <a:latin typeface="Calibri" panose="020F0502020204030204" pitchFamily="34" charset="0"/>
                <a:cs typeface="Calibri" panose="020F0502020204030204" pitchFamily="34" charset="0"/>
              </a:rPr>
              <a:t> Stepping test</a:t>
            </a:r>
          </a:p>
          <a:p>
            <a:pPr marL="0" indent="0">
              <a:buNone/>
            </a:pPr>
            <a:r>
              <a:rPr lang="en-US" dirty="0">
                <a:latin typeface="Calibri" panose="020F0502020204030204" pitchFamily="34" charset="0"/>
                <a:cs typeface="Calibri" panose="020F0502020204030204" pitchFamily="34" charset="0"/>
              </a:rPr>
              <a:t>Falls</a:t>
            </a:r>
            <a:r>
              <a:rPr lang="en-US" dirty="0">
                <a:solidFill>
                  <a:schemeClr val="bg1">
                    <a:lumMod val="50000"/>
                  </a:schemeClr>
                </a:solidFill>
                <a:latin typeface="Calibri" panose="020F0502020204030204" pitchFamily="34" charset="0"/>
                <a:cs typeface="Calibri" panose="020F0502020204030204" pitchFamily="34" charset="0"/>
              </a:rPr>
              <a:t>[Y/N/NUMBER]</a:t>
            </a:r>
          </a:p>
        </p:txBody>
      </p:sp>
      <p:sp>
        <p:nvSpPr>
          <p:cNvPr id="5" name="TextBox 4">
            <a:extLst>
              <a:ext uri="{FF2B5EF4-FFF2-40B4-BE49-F238E27FC236}">
                <a16:creationId xmlns:a16="http://schemas.microsoft.com/office/drawing/2014/main" id="{42CA7A23-6DE8-3856-969B-65F9A420DB48}"/>
              </a:ext>
            </a:extLst>
          </p:cNvPr>
          <p:cNvSpPr txBox="1"/>
          <p:nvPr/>
        </p:nvSpPr>
        <p:spPr>
          <a:xfrm>
            <a:off x="773885" y="0"/>
            <a:ext cx="6094602" cy="646331"/>
          </a:xfrm>
          <a:prstGeom prst="rect">
            <a:avLst/>
          </a:prstGeom>
          <a:noFill/>
        </p:spPr>
        <p:txBody>
          <a:bodyPr wrap="square">
            <a:spAutoFit/>
          </a:bodyPr>
          <a:lstStyle/>
          <a:p>
            <a:r>
              <a:rPr lang="en-US" sz="3600" dirty="0">
                <a:latin typeface="Calibri" panose="020F0502020204030204" pitchFamily="34" charset="0"/>
                <a:cs typeface="Calibri" panose="020F0502020204030204" pitchFamily="34" charset="0"/>
              </a:rPr>
              <a:t>NKUA- Attributes</a:t>
            </a:r>
            <a:endParaRPr lang="el-GR" sz="3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5246C4-42D5-55E9-0D3B-C10DB260BE3A}"/>
              </a:ext>
            </a:extLst>
          </p:cNvPr>
          <p:cNvSpPr txBox="1"/>
          <p:nvPr/>
        </p:nvSpPr>
        <p:spPr>
          <a:xfrm>
            <a:off x="6096000" y="936735"/>
            <a:ext cx="3942826"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1 -&gt; final rehabilitation session</a:t>
            </a:r>
          </a:p>
          <a:p>
            <a:r>
              <a:rPr lang="el-GR"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-&gt; baseline assessment</a:t>
            </a:r>
            <a:endParaRPr lang="el-GR" dirty="0">
              <a:latin typeface="Calibri" panose="020F0502020204030204" pitchFamily="34" charset="0"/>
              <a:cs typeface="Calibri" panose="020F0502020204030204" pitchFamily="34" charset="0"/>
            </a:endParaRPr>
          </a:p>
        </p:txBody>
      </p:sp>
      <p:cxnSp>
        <p:nvCxnSpPr>
          <p:cNvPr id="7" name="Ευθύγραμμο βέλος σύνδεσης 6">
            <a:extLst>
              <a:ext uri="{FF2B5EF4-FFF2-40B4-BE49-F238E27FC236}">
                <a16:creationId xmlns:a16="http://schemas.microsoft.com/office/drawing/2014/main" id="{CB27FE9F-2150-502E-9A87-5E32BE8C7D46}"/>
              </a:ext>
            </a:extLst>
          </p:cNvPr>
          <p:cNvCxnSpPr/>
          <p:nvPr/>
        </p:nvCxnSpPr>
        <p:spPr>
          <a:xfrm>
            <a:off x="2913776" y="2447488"/>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Ευθύγραμμο βέλος σύνδεσης 1">
            <a:extLst>
              <a:ext uri="{FF2B5EF4-FFF2-40B4-BE49-F238E27FC236}">
                <a16:creationId xmlns:a16="http://schemas.microsoft.com/office/drawing/2014/main" id="{91427AA2-3D70-BFEA-2CC0-120D43A25C7D}"/>
              </a:ext>
            </a:extLst>
          </p:cNvPr>
          <p:cNvCxnSpPr/>
          <p:nvPr/>
        </p:nvCxnSpPr>
        <p:spPr>
          <a:xfrm>
            <a:off x="2824293" y="2843169"/>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Ευθύγραμμο βέλος σύνδεσης 3">
            <a:extLst>
              <a:ext uri="{FF2B5EF4-FFF2-40B4-BE49-F238E27FC236}">
                <a16:creationId xmlns:a16="http://schemas.microsoft.com/office/drawing/2014/main" id="{05A08B30-558C-429A-F9E3-9EC10A105B3C}"/>
              </a:ext>
            </a:extLst>
          </p:cNvPr>
          <p:cNvCxnSpPr/>
          <p:nvPr/>
        </p:nvCxnSpPr>
        <p:spPr>
          <a:xfrm>
            <a:off x="5224942" y="5612934"/>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1C64DBB3-B54F-7FDB-8DCA-D3697A834416}"/>
              </a:ext>
            </a:extLst>
          </p:cNvPr>
          <p:cNvCxnSpPr/>
          <p:nvPr/>
        </p:nvCxnSpPr>
        <p:spPr>
          <a:xfrm>
            <a:off x="5115885" y="6008614"/>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2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760D6624-D288-29FB-DAD5-79196F655473}"/>
              </a:ext>
            </a:extLst>
          </p:cNvPr>
          <p:cNvSpPr>
            <a:spLocks noGrp="1"/>
          </p:cNvSpPr>
          <p:nvPr>
            <p:ph idx="1"/>
          </p:nvPr>
        </p:nvSpPr>
        <p:spPr>
          <a:xfrm>
            <a:off x="1371600" y="707886"/>
            <a:ext cx="9601200" cy="6045251"/>
          </a:xfrm>
        </p:spPr>
        <p:txBody>
          <a:bodyPr>
            <a:normAutofit fontScale="92500" lnSpcReduction="20000"/>
          </a:bodyPr>
          <a:lstStyle/>
          <a:p>
            <a:r>
              <a:rPr lang="en-US" dirty="0">
                <a:latin typeface="Calibri" panose="020F0502020204030204" pitchFamily="34" charset="0"/>
                <a:cs typeface="Calibri" panose="020F0502020204030204" pitchFamily="34" charset="0"/>
              </a:rPr>
              <a:t>V</a:t>
            </a:r>
            <a:r>
              <a:rPr lang="el-GR"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4</a:t>
            </a:r>
            <a:r>
              <a:rPr lang="en-US" dirty="0">
                <a:latin typeface="Calibri" panose="020F0502020204030204" pitchFamily="34" charset="0"/>
                <a:cs typeface="Calibri" panose="020F0502020204030204" pitchFamily="34" charset="0"/>
              </a:rPr>
              <a:t>6 attributes</a:t>
            </a:r>
            <a:r>
              <a:rPr lang="el-GR"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Gender</a:t>
            </a:r>
            <a:r>
              <a:rPr lang="en-US" dirty="0">
                <a:solidFill>
                  <a:schemeClr val="bg1">
                    <a:lumMod val="50000"/>
                  </a:schemeClr>
                </a:solidFill>
                <a:latin typeface="Calibri" panose="020F0502020204030204" pitchFamily="34" charset="0"/>
                <a:cs typeface="Calibri" panose="020F0502020204030204" pitchFamily="34" charset="0"/>
              </a:rPr>
              <a:t>[M/F]</a:t>
            </a:r>
          </a:p>
          <a:p>
            <a:pPr marL="0" indent="0">
              <a:buNone/>
            </a:pPr>
            <a:r>
              <a:rPr lang="en-US" dirty="0">
                <a:latin typeface="Calibri" panose="020F0502020204030204" pitchFamily="34" charset="0"/>
                <a:cs typeface="Calibri" panose="020F0502020204030204" pitchFamily="34" charset="0"/>
              </a:rPr>
              <a:t>Age</a:t>
            </a:r>
            <a:r>
              <a:rPr lang="en-US" dirty="0">
                <a:solidFill>
                  <a:schemeClr val="bg1">
                    <a:lumMod val="50000"/>
                  </a:schemeClr>
                </a:solidFill>
                <a:latin typeface="Calibri" panose="020F0502020204030204" pitchFamily="34" charset="0"/>
                <a:cs typeface="Calibri" panose="020F0502020204030204" pitchFamily="34" charset="0"/>
              </a:rPr>
              <a:t>[years, months]</a:t>
            </a:r>
          </a:p>
          <a:p>
            <a:pPr marL="0" indent="0">
              <a:buNone/>
            </a:pPr>
            <a:r>
              <a:rPr lang="en-US" dirty="0">
                <a:latin typeface="Calibri" panose="020F0502020204030204" pitchFamily="34" charset="0"/>
                <a:cs typeface="Calibri" panose="020F0502020204030204" pitchFamily="34" charset="0"/>
              </a:rPr>
              <a:t>Diagnosis</a:t>
            </a:r>
            <a:r>
              <a:rPr lang="en-US" dirty="0">
                <a:solidFill>
                  <a:schemeClr val="bg1">
                    <a:lumMod val="50000"/>
                  </a:schemeClr>
                </a:solidFill>
                <a:latin typeface="Calibri" panose="020F0502020204030204" pitchFamily="34" charset="0"/>
                <a:cs typeface="Calibri" panose="020F0502020204030204" pitchFamily="34" charset="0"/>
              </a:rPr>
              <a:t>[several]</a:t>
            </a:r>
          </a:p>
          <a:p>
            <a:pPr marL="0" indent="0">
              <a:buNone/>
            </a:pPr>
            <a:r>
              <a:rPr lang="en-US" dirty="0">
                <a:latin typeface="Calibri" panose="020F0502020204030204" pitchFamily="34" charset="0"/>
                <a:cs typeface="Calibri" panose="020F0502020204030204" pitchFamily="34" charset="0"/>
              </a:rPr>
              <a:t>DHI-1,3</a:t>
            </a:r>
            <a:r>
              <a:rPr lang="en-US" dirty="0">
                <a:solidFill>
                  <a:schemeClr val="bg1">
                    <a:lumMod val="50000"/>
                  </a:schemeClr>
                </a:solidFill>
                <a:latin typeface="Calibri" panose="020F0502020204030204" pitchFamily="34" charset="0"/>
                <a:cs typeface="Calibri" panose="020F0502020204030204" pitchFamily="34" charset="0"/>
              </a:rPr>
              <a:t>[0-100]</a:t>
            </a:r>
            <a:r>
              <a:rPr lang="en-US" dirty="0">
                <a:latin typeface="Calibri" panose="020F0502020204030204" pitchFamily="34" charset="0"/>
                <a:cs typeface="Calibri" panose="020F0502020204030204" pitchFamily="34" charset="0"/>
              </a:rPr>
              <a:t>      Self report questionnaire that quantify the impact of dizziness in daily life</a:t>
            </a:r>
          </a:p>
          <a:p>
            <a:pPr marL="0" indent="0">
              <a:buNone/>
            </a:pPr>
            <a:r>
              <a:rPr lang="en-US" dirty="0">
                <a:latin typeface="Calibri" panose="020F0502020204030204" pitchFamily="34" charset="0"/>
                <a:cs typeface="Calibri" panose="020F0502020204030204" pitchFamily="34" charset="0"/>
              </a:rPr>
              <a:t>FGA-1,3</a:t>
            </a:r>
            <a:r>
              <a:rPr lang="en-US" dirty="0">
                <a:solidFill>
                  <a:schemeClr val="bg1">
                    <a:lumMod val="50000"/>
                  </a:schemeClr>
                </a:solidFill>
                <a:latin typeface="Calibri" panose="020F0502020204030204" pitchFamily="34" charset="0"/>
                <a:cs typeface="Calibri" panose="020F0502020204030204" pitchFamily="34" charset="0"/>
              </a:rPr>
              <a:t>[0-30</a:t>
            </a:r>
            <a:r>
              <a:rPr lang="el-GR" dirty="0">
                <a:solidFill>
                  <a:schemeClr val="bg1">
                    <a:lumMod val="50000"/>
                  </a:schemeClr>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Functional Gait Assessment </a:t>
            </a:r>
          </a:p>
          <a:p>
            <a:pPr marL="0" indent="0">
              <a:buNone/>
            </a:pPr>
            <a:r>
              <a:rPr lang="en-US" dirty="0">
                <a:solidFill>
                  <a:schemeClr val="tx1"/>
                </a:solidFill>
                <a:latin typeface="Calibri" panose="020F0502020204030204" pitchFamily="34" charset="0"/>
                <a:cs typeface="Calibri" panose="020F0502020204030204" pitchFamily="34" charset="0"/>
              </a:rPr>
              <a:t>ABC-1</a:t>
            </a:r>
            <a:r>
              <a:rPr lang="en-US" dirty="0">
                <a:solidFill>
                  <a:schemeClr val="bg1">
                    <a:lumMod val="50000"/>
                  </a:schemeClr>
                </a:solidFill>
                <a:latin typeface="Calibri" panose="020F0502020204030204" pitchFamily="34" charset="0"/>
                <a:cs typeface="Calibri" panose="020F0502020204030204" pitchFamily="34" charset="0"/>
              </a:rPr>
              <a:t>[0-100]     </a:t>
            </a:r>
            <a:r>
              <a:rPr lang="en-US" dirty="0">
                <a:solidFill>
                  <a:schemeClr val="tx1"/>
                </a:solidFill>
                <a:latin typeface="Calibri" panose="020F0502020204030204" pitchFamily="34" charset="0"/>
                <a:cs typeface="Calibri" panose="020F0502020204030204" pitchFamily="34" charset="0"/>
              </a:rPr>
              <a:t>Activities Specific Balance Confidence Scale</a:t>
            </a:r>
          </a:p>
          <a:p>
            <a:pPr marL="0" indent="0">
              <a:buNone/>
            </a:pPr>
            <a:r>
              <a:rPr lang="en-US" dirty="0">
                <a:solidFill>
                  <a:schemeClr val="tx1"/>
                </a:solidFill>
                <a:latin typeface="Calibri" panose="020F0502020204030204" pitchFamily="34" charset="0"/>
                <a:cs typeface="Calibri" panose="020F0502020204030204" pitchFamily="34" charset="0"/>
              </a:rPr>
              <a:t>MOCA-1</a:t>
            </a:r>
            <a:r>
              <a:rPr lang="en-US" dirty="0">
                <a:solidFill>
                  <a:schemeClr val="bg1">
                    <a:lumMod val="50000"/>
                  </a:schemeClr>
                </a:solidFill>
                <a:latin typeface="Calibri" panose="020F0502020204030204" pitchFamily="34" charset="0"/>
                <a:cs typeface="Calibri" panose="020F0502020204030204" pitchFamily="34" charset="0"/>
              </a:rPr>
              <a:t>[0-30]</a:t>
            </a:r>
          </a:p>
          <a:p>
            <a:pPr marL="0" indent="0">
              <a:buNone/>
            </a:pPr>
            <a:r>
              <a:rPr lang="en-US" dirty="0">
                <a:solidFill>
                  <a:schemeClr val="tx1"/>
                </a:solidFill>
                <a:latin typeface="Calibri" panose="020F0502020204030204" pitchFamily="34" charset="0"/>
                <a:cs typeface="Calibri" panose="020F0502020204030204" pitchFamily="34" charset="0"/>
              </a:rPr>
              <a:t>Education</a:t>
            </a:r>
            <a:r>
              <a:rPr lang="en-US" dirty="0">
                <a:solidFill>
                  <a:schemeClr val="bg1">
                    <a:lumMod val="50000"/>
                  </a:schemeClr>
                </a:solidFill>
                <a:latin typeface="Calibri" panose="020F0502020204030204" pitchFamily="34" charset="0"/>
                <a:cs typeface="Calibri" panose="020F0502020204030204" pitchFamily="34" charset="0"/>
              </a:rPr>
              <a:t>[Years]</a:t>
            </a:r>
          </a:p>
          <a:p>
            <a:pPr marL="0" indent="0">
              <a:buNone/>
            </a:pPr>
            <a:r>
              <a:rPr lang="en-US" dirty="0">
                <a:solidFill>
                  <a:schemeClr val="tx1"/>
                </a:solidFill>
                <a:latin typeface="Calibri" panose="020F0502020204030204" pitchFamily="34" charset="0"/>
                <a:cs typeface="Calibri" panose="020F0502020204030204" pitchFamily="34" charset="0"/>
              </a:rPr>
              <a:t>MOCA_ VISUOSPATIAL/EXECUTIVE (total score ATM, CUBE CLOCK) </a:t>
            </a:r>
            <a:r>
              <a:rPr lang="en-US" dirty="0">
                <a:solidFill>
                  <a:schemeClr val="bg1">
                    <a:lumMod val="50000"/>
                  </a:schemeClr>
                </a:solidFill>
                <a:latin typeface="Calibri" panose="020F0502020204030204" pitchFamily="34" charset="0"/>
                <a:cs typeface="Calibri" panose="020F0502020204030204" pitchFamily="34" charset="0"/>
              </a:rPr>
              <a:t>[0-5]</a:t>
            </a:r>
          </a:p>
          <a:p>
            <a:pPr marL="0" indent="0">
              <a:buNone/>
            </a:pPr>
            <a:r>
              <a:rPr lang="en-US" dirty="0">
                <a:solidFill>
                  <a:schemeClr val="tx1"/>
                </a:solidFill>
                <a:latin typeface="Calibri" panose="020F0502020204030204" pitchFamily="34" charset="0"/>
                <a:cs typeface="Calibri" panose="020F0502020204030204" pitchFamily="34" charset="0"/>
              </a:rPr>
              <a:t>MOCA_NAMING (total score LION, RHINO CAMEL) </a:t>
            </a:r>
            <a:r>
              <a:rPr lang="en-US" dirty="0">
                <a:solidFill>
                  <a:schemeClr val="bg1">
                    <a:lumMod val="50000"/>
                  </a:schemeClr>
                </a:solidFill>
                <a:latin typeface="Calibri" panose="020F0502020204030204" pitchFamily="34" charset="0"/>
                <a:cs typeface="Calibri" panose="020F0502020204030204" pitchFamily="34" charset="0"/>
              </a:rPr>
              <a:t>[0-3]</a:t>
            </a:r>
          </a:p>
          <a:p>
            <a:pPr marL="0" indent="0">
              <a:buNone/>
            </a:pPr>
            <a:r>
              <a:rPr lang="en-US" dirty="0">
                <a:solidFill>
                  <a:schemeClr val="tx1"/>
                </a:solidFill>
                <a:latin typeface="Calibri" panose="020F0502020204030204" pitchFamily="34" charset="0"/>
                <a:cs typeface="Calibri" panose="020F0502020204030204" pitchFamily="34" charset="0"/>
              </a:rPr>
              <a:t>MOCA_DIGIT (total score FWD, BWD) </a:t>
            </a:r>
            <a:r>
              <a:rPr lang="en-US" dirty="0">
                <a:solidFill>
                  <a:schemeClr val="bg1">
                    <a:lumMod val="50000"/>
                  </a:schemeClr>
                </a:solidFill>
                <a:latin typeface="Calibri" panose="020F0502020204030204" pitchFamily="34" charset="0"/>
                <a:cs typeface="Calibri" panose="020F0502020204030204" pitchFamily="34" charset="0"/>
              </a:rPr>
              <a:t>[0-2]</a:t>
            </a:r>
          </a:p>
          <a:p>
            <a:pPr marL="0" indent="0">
              <a:buNone/>
            </a:pPr>
            <a:r>
              <a:rPr lang="en-US" dirty="0">
                <a:solidFill>
                  <a:schemeClr val="tx1"/>
                </a:solidFill>
                <a:latin typeface="Calibri" panose="020F0502020204030204" pitchFamily="34" charset="0"/>
                <a:cs typeface="Calibri" panose="020F0502020204030204" pitchFamily="34" charset="0"/>
              </a:rPr>
              <a:t>MOCA_LANGUAGE (total score JOHN, CAT) </a:t>
            </a:r>
            <a:r>
              <a:rPr lang="en-US" dirty="0">
                <a:solidFill>
                  <a:schemeClr val="bg1">
                    <a:lumMod val="50000"/>
                  </a:schemeClr>
                </a:solidFill>
                <a:latin typeface="Calibri" panose="020F0502020204030204" pitchFamily="34" charset="0"/>
                <a:cs typeface="Calibri" panose="020F0502020204030204" pitchFamily="34" charset="0"/>
              </a:rPr>
              <a:t>[0-2]</a:t>
            </a:r>
          </a:p>
          <a:p>
            <a:pPr marL="0" indent="0">
              <a:buNone/>
            </a:pPr>
            <a:r>
              <a:rPr lang="en-US" dirty="0">
                <a:solidFill>
                  <a:schemeClr val="tx1"/>
                </a:solidFill>
                <a:latin typeface="Calibri" panose="020F0502020204030204" pitchFamily="34" charset="0"/>
                <a:cs typeface="Calibri" panose="020F0502020204030204" pitchFamily="34" charset="0"/>
              </a:rPr>
              <a:t>MOCA_ABSTRACTION (total score TRAIN_BICYCLE, WATCH-RULER) </a:t>
            </a:r>
            <a:r>
              <a:rPr lang="en-US" dirty="0">
                <a:solidFill>
                  <a:schemeClr val="bg1">
                    <a:lumMod val="50000"/>
                  </a:schemeClr>
                </a:solidFill>
                <a:latin typeface="Calibri" panose="020F0502020204030204" pitchFamily="34" charset="0"/>
                <a:cs typeface="Calibri" panose="020F0502020204030204" pitchFamily="34" charset="0"/>
              </a:rPr>
              <a:t>[0-2]</a:t>
            </a:r>
          </a:p>
          <a:p>
            <a:pPr marL="0" indent="0">
              <a:buNone/>
            </a:pPr>
            <a:r>
              <a:rPr lang="en-US" dirty="0">
                <a:solidFill>
                  <a:schemeClr val="tx1"/>
                </a:solidFill>
                <a:latin typeface="Calibri" panose="020F0502020204030204" pitchFamily="34" charset="0"/>
                <a:cs typeface="Calibri" panose="020F0502020204030204" pitchFamily="34" charset="0"/>
              </a:rPr>
              <a:t>MOCA_DELAY RECALL (total score FACE, VELVET, CHURCH, DAISY, RED) </a:t>
            </a:r>
            <a:r>
              <a:rPr lang="en-US" dirty="0">
                <a:solidFill>
                  <a:schemeClr val="bg1">
                    <a:lumMod val="50000"/>
                  </a:schemeClr>
                </a:solidFill>
                <a:latin typeface="Calibri" panose="020F0502020204030204" pitchFamily="34" charset="0"/>
                <a:cs typeface="Calibri" panose="020F0502020204030204" pitchFamily="34" charset="0"/>
              </a:rPr>
              <a:t>[0-5]</a:t>
            </a:r>
          </a:p>
          <a:p>
            <a:pPr marL="0" indent="0">
              <a:buNone/>
            </a:pPr>
            <a:r>
              <a:rPr lang="en-US" dirty="0">
                <a:solidFill>
                  <a:schemeClr val="tx1"/>
                </a:solidFill>
                <a:latin typeface="Calibri" panose="020F0502020204030204" pitchFamily="34" charset="0"/>
                <a:cs typeface="Calibri" panose="020F0502020204030204" pitchFamily="34" charset="0"/>
              </a:rPr>
              <a:t>MOCA_ORIENTATION (total score DATE, MONTH, YEAR, DAY, PLACE, CITY) </a:t>
            </a:r>
            <a:r>
              <a:rPr lang="en-US" dirty="0">
                <a:solidFill>
                  <a:schemeClr val="bg1">
                    <a:lumMod val="50000"/>
                  </a:schemeClr>
                </a:solidFill>
                <a:latin typeface="Calibri" panose="020F0502020204030204" pitchFamily="34" charset="0"/>
                <a:cs typeface="Calibri" panose="020F0502020204030204" pitchFamily="34" charset="0"/>
              </a:rPr>
              <a:t>[0-6]</a:t>
            </a:r>
          </a:p>
        </p:txBody>
      </p:sp>
      <p:sp>
        <p:nvSpPr>
          <p:cNvPr id="5" name="TextBox 4">
            <a:extLst>
              <a:ext uri="{FF2B5EF4-FFF2-40B4-BE49-F238E27FC236}">
                <a16:creationId xmlns:a16="http://schemas.microsoft.com/office/drawing/2014/main" id="{42CA7A23-6DE8-3856-969B-65F9A420DB48}"/>
              </a:ext>
            </a:extLst>
          </p:cNvPr>
          <p:cNvSpPr txBox="1"/>
          <p:nvPr/>
        </p:nvSpPr>
        <p:spPr>
          <a:xfrm>
            <a:off x="773885" y="0"/>
            <a:ext cx="6094602" cy="646331"/>
          </a:xfrm>
          <a:prstGeom prst="rect">
            <a:avLst/>
          </a:prstGeom>
          <a:noFill/>
        </p:spPr>
        <p:txBody>
          <a:bodyPr wrap="square">
            <a:spAutoFit/>
          </a:bodyPr>
          <a:lstStyle/>
          <a:p>
            <a:r>
              <a:rPr lang="en-US" sz="3600" dirty="0">
                <a:latin typeface="Calibri" panose="020F0502020204030204" pitchFamily="34" charset="0"/>
                <a:cs typeface="Calibri" panose="020F0502020204030204" pitchFamily="34" charset="0"/>
              </a:rPr>
              <a:t>NKUA- Attributes</a:t>
            </a:r>
            <a:endParaRPr lang="el-GR" sz="3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65246C4-42D5-55E9-0D3B-C10DB260BE3A}"/>
              </a:ext>
            </a:extLst>
          </p:cNvPr>
          <p:cNvSpPr txBox="1"/>
          <p:nvPr/>
        </p:nvSpPr>
        <p:spPr>
          <a:xfrm>
            <a:off x="6096000" y="936735"/>
            <a:ext cx="3942826"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1 -&gt; final rehabilitation session</a:t>
            </a:r>
          </a:p>
          <a:p>
            <a:r>
              <a:rPr lang="en-US" dirty="0"/>
              <a:t>2 -&gt; baseline assessment</a:t>
            </a:r>
            <a:endParaRPr lang="el-GR" dirty="0"/>
          </a:p>
        </p:txBody>
      </p:sp>
      <p:cxnSp>
        <p:nvCxnSpPr>
          <p:cNvPr id="7" name="Ευθύγραμμο βέλος σύνδεσης 6">
            <a:extLst>
              <a:ext uri="{FF2B5EF4-FFF2-40B4-BE49-F238E27FC236}">
                <a16:creationId xmlns:a16="http://schemas.microsoft.com/office/drawing/2014/main" id="{CB27FE9F-2150-502E-9A87-5E32BE8C7D46}"/>
              </a:ext>
            </a:extLst>
          </p:cNvPr>
          <p:cNvCxnSpPr/>
          <p:nvPr/>
        </p:nvCxnSpPr>
        <p:spPr>
          <a:xfrm>
            <a:off x="2961313" y="2304875"/>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 name="Ευθύγραμμο βέλος σύνδεσης 1">
            <a:extLst>
              <a:ext uri="{FF2B5EF4-FFF2-40B4-BE49-F238E27FC236}">
                <a16:creationId xmlns:a16="http://schemas.microsoft.com/office/drawing/2014/main" id="{91427AA2-3D70-BFEA-2CC0-120D43A25C7D}"/>
              </a:ext>
            </a:extLst>
          </p:cNvPr>
          <p:cNvCxnSpPr/>
          <p:nvPr/>
        </p:nvCxnSpPr>
        <p:spPr>
          <a:xfrm>
            <a:off x="2824292" y="2683778"/>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5EF14416-44F7-51DE-A397-B44509A78EF7}"/>
              </a:ext>
            </a:extLst>
          </p:cNvPr>
          <p:cNvCxnSpPr/>
          <p:nvPr/>
        </p:nvCxnSpPr>
        <p:spPr>
          <a:xfrm>
            <a:off x="2739002" y="3045903"/>
            <a:ext cx="27404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EE9F36-F231-A0C7-53D6-EF068BB9479F}"/>
              </a:ext>
            </a:extLst>
          </p:cNvPr>
          <p:cNvSpPr txBox="1"/>
          <p:nvPr/>
        </p:nvSpPr>
        <p:spPr>
          <a:xfrm>
            <a:off x="7533314" y="2967335"/>
            <a:ext cx="3053592"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b="1" u="sng" dirty="0">
                <a:latin typeface="Calibri" panose="020F0502020204030204" pitchFamily="34" charset="0"/>
                <a:cs typeface="Calibri" panose="020F0502020204030204" pitchFamily="34" charset="0"/>
              </a:rPr>
              <a:t>MOCA</a:t>
            </a:r>
            <a:r>
              <a:rPr lang="en-US" dirty="0">
                <a:latin typeface="Calibri" panose="020F0502020204030204" pitchFamily="34" charset="0"/>
                <a:cs typeface="Calibri" panose="020F0502020204030204" pitchFamily="34" charset="0"/>
              </a:rPr>
              <a:t> is a test for attention, concentration, memory, orientation.</a:t>
            </a:r>
            <a:endParaRPr lang="el-G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207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2A41B801-B4F3-DC55-FFE2-6B4F16B0792C}"/>
              </a:ext>
            </a:extLst>
          </p:cNvPr>
          <p:cNvSpPr>
            <a:spLocks noGrp="1"/>
          </p:cNvSpPr>
          <p:nvPr>
            <p:ph idx="1"/>
          </p:nvPr>
        </p:nvSpPr>
        <p:spPr>
          <a:xfrm>
            <a:off x="1107347" y="947957"/>
            <a:ext cx="9865453" cy="4919444"/>
          </a:xfrm>
        </p:spPr>
        <p:txBody>
          <a:bodyPr>
            <a:normAutofit/>
          </a:bodyPr>
          <a:lstStyle/>
          <a:p>
            <a:pPr marL="0" indent="0">
              <a:buNone/>
            </a:pPr>
            <a:r>
              <a:rPr lang="en-US" dirty="0">
                <a:latin typeface="Calibri" panose="020F0502020204030204" pitchFamily="34" charset="0"/>
                <a:cs typeface="Calibri" panose="020F0502020204030204" pitchFamily="34" charset="0"/>
              </a:rPr>
              <a:t>The data from UKLFR concerns at total 214 participants: </a:t>
            </a:r>
          </a:p>
          <a:p>
            <a:pPr marL="0" indent="0">
              <a:buNone/>
            </a:pPr>
            <a:endParaRPr lang="el-GR" dirty="0">
              <a:latin typeface="Calibri" panose="020F0502020204030204" pitchFamily="34" charset="0"/>
              <a:cs typeface="Calibri" panose="020F0502020204030204" pitchFamily="34" charset="0"/>
            </a:endParaRPr>
          </a:p>
          <a:p>
            <a:pPr>
              <a:lnSpc>
                <a:spcPct val="107000"/>
              </a:lnSpc>
              <a:spcAft>
                <a:spcPts val="80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60 healthy controls (KG), 3 aged groups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20 Polyneuropathy patients (PNP)</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35 Parkinson patients (PD)      16 with deep brain stimulation and 19 without deep brain stimulation </a:t>
            </a:r>
          </a:p>
          <a:p>
            <a:pPr marL="0" indent="0">
              <a:lnSpc>
                <a:spcPct val="107000"/>
              </a:lnSpc>
              <a:spcBef>
                <a:spcPts val="600"/>
              </a:spcBef>
              <a:spcAft>
                <a:spcPts val="0"/>
              </a:spcAft>
              <a:buNone/>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all in ON Medication with UPDRS III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28 L-dopa tests (20  with the diagnosis of </a:t>
            </a: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arkinson (LDT)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21 Normal </a:t>
            </a: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ressure </a:t>
            </a:r>
            <a:r>
              <a:rPr lang="en-US" sz="1800"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ydrocephalus patients (NPH)</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50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Holobalance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subjects (HBFR)</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sp>
        <p:nvSpPr>
          <p:cNvPr id="4" name="Τίτλος 1">
            <a:extLst>
              <a:ext uri="{FF2B5EF4-FFF2-40B4-BE49-F238E27FC236}">
                <a16:creationId xmlns:a16="http://schemas.microsoft.com/office/drawing/2014/main" id="{8494C58A-D984-1389-8F3B-4AD13796F1AF}"/>
              </a:ext>
            </a:extLst>
          </p:cNvPr>
          <p:cNvSpPr>
            <a:spLocks noGrp="1"/>
          </p:cNvSpPr>
          <p:nvPr>
            <p:ph type="title"/>
          </p:nvPr>
        </p:nvSpPr>
        <p:spPr>
          <a:xfrm>
            <a:off x="708870" y="17591"/>
            <a:ext cx="9601200" cy="1035866"/>
          </a:xfrm>
        </p:spPr>
        <p:txBody>
          <a:bodyPr>
            <a:normAutofit fontScale="90000"/>
          </a:bodyPr>
          <a:lstStyle/>
          <a:p>
            <a:r>
              <a:rPr lang="en-US" sz="4000" dirty="0">
                <a:latin typeface="Calibri" panose="020F0502020204030204" pitchFamily="34" charset="0"/>
                <a:cs typeface="Calibri" panose="020F0502020204030204" pitchFamily="34" charset="0"/>
              </a:rPr>
              <a:t>UKLFR (Germany)</a:t>
            </a:r>
            <a:br>
              <a:rPr lang="en-US" dirty="0"/>
            </a:br>
            <a:endParaRPr lang="el-GR" dirty="0"/>
          </a:p>
        </p:txBody>
      </p:sp>
      <p:cxnSp>
        <p:nvCxnSpPr>
          <p:cNvPr id="7" name="Ευθύγραμμο βέλος σύνδεσης 6">
            <a:extLst>
              <a:ext uri="{FF2B5EF4-FFF2-40B4-BE49-F238E27FC236}">
                <a16:creationId xmlns:a16="http://schemas.microsoft.com/office/drawing/2014/main" id="{98AD4655-955D-C353-423F-00ADE3EEE527}"/>
              </a:ext>
            </a:extLst>
          </p:cNvPr>
          <p:cNvCxnSpPr/>
          <p:nvPr/>
        </p:nvCxnSpPr>
        <p:spPr>
          <a:xfrm>
            <a:off x="5318619" y="2036362"/>
            <a:ext cx="276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EA36572A-CB8E-41A4-E1C6-583D16453CE1}"/>
              </a:ext>
            </a:extLst>
          </p:cNvPr>
          <p:cNvCxnSpPr/>
          <p:nvPr/>
        </p:nvCxnSpPr>
        <p:spPr>
          <a:xfrm>
            <a:off x="5318620" y="1718402"/>
            <a:ext cx="276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99609D6C-0762-E457-6CD9-0EA3A2C82717}"/>
              </a:ext>
            </a:extLst>
          </p:cNvPr>
          <p:cNvCxnSpPr/>
          <p:nvPr/>
        </p:nvCxnSpPr>
        <p:spPr>
          <a:xfrm>
            <a:off x="5318618" y="2380064"/>
            <a:ext cx="276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a:extLst>
              <a:ext uri="{FF2B5EF4-FFF2-40B4-BE49-F238E27FC236}">
                <a16:creationId xmlns:a16="http://schemas.microsoft.com/office/drawing/2014/main" id="{B9AACCE7-9F9F-DB2C-22F6-6DD40049D390}"/>
              </a:ext>
            </a:extLst>
          </p:cNvPr>
          <p:cNvCxnSpPr/>
          <p:nvPr/>
        </p:nvCxnSpPr>
        <p:spPr>
          <a:xfrm>
            <a:off x="5318620" y="1718402"/>
            <a:ext cx="0" cy="6725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0C6B482-6422-7264-DD10-2F917F79AEFB}"/>
              </a:ext>
            </a:extLst>
          </p:cNvPr>
          <p:cNvSpPr txBox="1"/>
          <p:nvPr/>
        </p:nvSpPr>
        <p:spPr>
          <a:xfrm>
            <a:off x="5595455" y="1532094"/>
            <a:ext cx="169737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young (18-34)</a:t>
            </a:r>
            <a:endParaRPr lang="el-GR" dirty="0"/>
          </a:p>
        </p:txBody>
      </p:sp>
      <p:sp>
        <p:nvSpPr>
          <p:cNvPr id="13" name="TextBox 12">
            <a:extLst>
              <a:ext uri="{FF2B5EF4-FFF2-40B4-BE49-F238E27FC236}">
                <a16:creationId xmlns:a16="http://schemas.microsoft.com/office/drawing/2014/main" id="{04D13813-FB47-F7E5-C75D-469022B33ACD}"/>
              </a:ext>
            </a:extLst>
          </p:cNvPr>
          <p:cNvSpPr txBox="1"/>
          <p:nvPr/>
        </p:nvSpPr>
        <p:spPr>
          <a:xfrm>
            <a:off x="5595455" y="1844385"/>
            <a:ext cx="1970014"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middle (34 – 59)</a:t>
            </a:r>
            <a:endParaRPr lang="el-GR" dirty="0"/>
          </a:p>
        </p:txBody>
      </p:sp>
      <p:sp>
        <p:nvSpPr>
          <p:cNvPr id="14" name="TextBox 13">
            <a:extLst>
              <a:ext uri="{FF2B5EF4-FFF2-40B4-BE49-F238E27FC236}">
                <a16:creationId xmlns:a16="http://schemas.microsoft.com/office/drawing/2014/main" id="{6749D06A-33C2-3D44-4FFA-E371C145391C}"/>
              </a:ext>
            </a:extLst>
          </p:cNvPr>
          <p:cNvSpPr txBox="1"/>
          <p:nvPr/>
        </p:nvSpPr>
        <p:spPr>
          <a:xfrm>
            <a:off x="5595455" y="2155033"/>
            <a:ext cx="169737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old (60 – 85)</a:t>
            </a:r>
            <a:endParaRPr lang="el-GR" dirty="0"/>
          </a:p>
        </p:txBody>
      </p:sp>
      <p:cxnSp>
        <p:nvCxnSpPr>
          <p:cNvPr id="15" name="Ευθύγραμμο βέλος σύνδεσης 14">
            <a:extLst>
              <a:ext uri="{FF2B5EF4-FFF2-40B4-BE49-F238E27FC236}">
                <a16:creationId xmlns:a16="http://schemas.microsoft.com/office/drawing/2014/main" id="{279BF433-4718-40DD-A9BF-07E4BA5D9DA4}"/>
              </a:ext>
            </a:extLst>
          </p:cNvPr>
          <p:cNvCxnSpPr/>
          <p:nvPr/>
        </p:nvCxnSpPr>
        <p:spPr>
          <a:xfrm>
            <a:off x="4053281" y="3004645"/>
            <a:ext cx="276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Ευθεία γραμμή σύνδεσης 18">
            <a:extLst>
              <a:ext uri="{FF2B5EF4-FFF2-40B4-BE49-F238E27FC236}">
                <a16:creationId xmlns:a16="http://schemas.microsoft.com/office/drawing/2014/main" id="{E238AB77-AF43-AA5A-D203-55CBDDFBA426}"/>
              </a:ext>
            </a:extLst>
          </p:cNvPr>
          <p:cNvCxnSpPr/>
          <p:nvPr/>
        </p:nvCxnSpPr>
        <p:spPr>
          <a:xfrm>
            <a:off x="4054680" y="3004645"/>
            <a:ext cx="0" cy="4030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Ευθύγραμμο βέλος σύνδεσης 19">
            <a:extLst>
              <a:ext uri="{FF2B5EF4-FFF2-40B4-BE49-F238E27FC236}">
                <a16:creationId xmlns:a16="http://schemas.microsoft.com/office/drawing/2014/main" id="{BBD3649F-C265-B7E5-7CC3-354C322EAD5A}"/>
              </a:ext>
            </a:extLst>
          </p:cNvPr>
          <p:cNvCxnSpPr/>
          <p:nvPr/>
        </p:nvCxnSpPr>
        <p:spPr>
          <a:xfrm>
            <a:off x="4053281" y="3407679"/>
            <a:ext cx="2768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ACE14AF-9686-4047-3F86-D6611D1BEC6A}"/>
              </a:ext>
            </a:extLst>
          </p:cNvPr>
          <p:cNvSpPr txBox="1"/>
          <p:nvPr/>
        </p:nvSpPr>
        <p:spPr>
          <a:xfrm>
            <a:off x="7565469" y="4005840"/>
            <a:ext cx="4035105" cy="127688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07000"/>
              </a:lnSpc>
              <a:spcAft>
                <a:spcPts val="800"/>
              </a:spcAft>
              <a:tabLst>
                <a:tab pos="244602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KG</a:t>
            </a:r>
            <a:r>
              <a:rPr lang="en-US" sz="1200" dirty="0">
                <a:effectLst/>
                <a:latin typeface="Calibri" panose="020F0502020204030204" pitchFamily="34" charset="0"/>
                <a:ea typeface="Calibri" panose="020F0502020204030204" pitchFamily="34" charset="0"/>
                <a:cs typeface="Times New Roman" panose="02020603050405020304" pitchFamily="18" charset="0"/>
              </a:rPr>
              <a:t> = without any disease influencing gait (neurological disease 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orthopaedic</a:t>
            </a:r>
            <a:r>
              <a:rPr lang="en-US" sz="1200" dirty="0">
                <a:effectLst/>
                <a:latin typeface="Calibri" panose="020F0502020204030204" pitchFamily="34" charset="0"/>
                <a:ea typeface="Calibri" panose="020F0502020204030204" pitchFamily="34" charset="0"/>
                <a:cs typeface="Times New Roman" panose="02020603050405020304" pitchFamily="18" charset="0"/>
              </a:rPr>
              <a:t> disease of the lower extremities)</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PNP, PD</a:t>
            </a:r>
            <a:r>
              <a:rPr lang="en-US" sz="1200" dirty="0">
                <a:effectLst/>
                <a:latin typeface="Calibri" panose="020F0502020204030204" pitchFamily="34" charset="0"/>
                <a:ea typeface="Calibri" panose="020F0502020204030204" pitchFamily="34" charset="0"/>
                <a:cs typeface="Times New Roman" panose="02020603050405020304" pitchFamily="18" charset="0"/>
              </a:rPr>
              <a:t> = only PNP or PD, without any other neurological disease 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orthopaedic</a:t>
            </a:r>
            <a:r>
              <a:rPr lang="en-US" sz="1200" dirty="0">
                <a:effectLst/>
                <a:latin typeface="Calibri" panose="020F0502020204030204" pitchFamily="34" charset="0"/>
                <a:ea typeface="Calibri" panose="020F0502020204030204" pitchFamily="34" charset="0"/>
                <a:cs typeface="Times New Roman" panose="02020603050405020304" pitchFamily="18" charset="0"/>
              </a:rPr>
              <a:t> disease of the lower extremities</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446020" algn="l"/>
              </a:tabLs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LDT, NPH</a:t>
            </a:r>
            <a:r>
              <a:rPr lang="en-US" sz="1200" dirty="0">
                <a:effectLst/>
                <a:latin typeface="Calibri" panose="020F0502020204030204" pitchFamily="34" charset="0"/>
                <a:ea typeface="Calibri" panose="020F0502020204030204" pitchFamily="34" charset="0"/>
                <a:cs typeface="Times New Roman" panose="02020603050405020304" pitchFamily="18" charset="0"/>
              </a:rPr>
              <a:t> = Must be able to walk </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618028"/>
      </p:ext>
    </p:extLst>
  </p:cSld>
  <p:clrMapOvr>
    <a:masterClrMapping/>
  </p:clrMapOvr>
</p:sld>
</file>

<file path=ppt/theme/theme1.xml><?xml version="1.0" encoding="utf-8"?>
<a:theme xmlns:a="http://schemas.openxmlformats.org/drawingml/2006/main" name="Περικοπή">
  <a:themeElements>
    <a:clrScheme name="Περικοπή">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Περικοπή">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Περικοπή">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1_TITLE 4">
  <a:themeElements>
    <a:clrScheme name="TELEREHAB">
      <a:dk1>
        <a:srgbClr val="164374"/>
      </a:dk1>
      <a:lt1>
        <a:srgbClr val="FFFFFF"/>
      </a:lt1>
      <a:dk2>
        <a:srgbClr val="2368B3"/>
      </a:dk2>
      <a:lt2>
        <a:srgbClr val="50C9EF"/>
      </a:lt2>
      <a:accent1>
        <a:srgbClr val="A0C75E"/>
      </a:accent1>
      <a:accent2>
        <a:srgbClr val="50C9EF"/>
      </a:accent2>
      <a:accent3>
        <a:srgbClr val="FFCC00"/>
      </a:accent3>
      <a:accent4>
        <a:srgbClr val="7F7F7F"/>
      </a:accent4>
      <a:accent5>
        <a:srgbClr val="7F7F7F"/>
      </a:accent5>
      <a:accent6>
        <a:srgbClr val="7F7F7F"/>
      </a:accent6>
      <a:hlink>
        <a:srgbClr val="1D95CE"/>
      </a:hlink>
      <a:folHlink>
        <a:srgbClr val="1D95CE"/>
      </a:folHlink>
    </a:clrScheme>
    <a:fontScheme name="RALEWAY">
      <a:majorFont>
        <a:latin typeface="Raleway"/>
        <a:ea typeface=""/>
        <a:cs typeface="Raleway"/>
      </a:majorFont>
      <a:minorFont>
        <a:latin typeface="Raleway"/>
        <a:ea typeface=""/>
        <a:cs typeface="Raleway"/>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prstDash val="soli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marL="0" indent="0" algn="l">
          <a:lnSpc>
            <a:spcPts val="3000"/>
          </a:lnSpc>
          <a:buFont typeface="Wingdings" charset="2"/>
          <a:buNone/>
          <a:defRPr sz="2400" dirty="0" err="1" smtClean="0">
            <a:latin typeface="+mn-lt"/>
            <a:cs typeface="Effra"/>
          </a:defRPr>
        </a:defPPr>
      </a:lstStyle>
    </a:txDef>
  </a:objectDefaults>
  <a:extraClrSchemeLst/>
</a:theme>
</file>

<file path=ppt/theme/theme3.xml><?xml version="1.0" encoding="utf-8"?>
<a:theme xmlns:a="http://schemas.openxmlformats.org/drawingml/2006/main" name="CONTENT SLIDES">
  <a:themeElements>
    <a:clrScheme name="Custom 1">
      <a:dk1>
        <a:srgbClr val="102243"/>
      </a:dk1>
      <a:lt1>
        <a:srgbClr val="FFFFFF"/>
      </a:lt1>
      <a:dk2>
        <a:srgbClr val="D95A77"/>
      </a:dk2>
      <a:lt2>
        <a:srgbClr val="5E57A5"/>
      </a:lt2>
      <a:accent1>
        <a:srgbClr val="81CCB3"/>
      </a:accent1>
      <a:accent2>
        <a:srgbClr val="F4CDD5"/>
      </a:accent2>
      <a:accent3>
        <a:srgbClr val="FBC14A"/>
      </a:accent3>
      <a:accent4>
        <a:srgbClr val="000000"/>
      </a:accent4>
      <a:accent5>
        <a:srgbClr val="888B8D"/>
      </a:accent5>
      <a:accent6>
        <a:srgbClr val="B1B3B3"/>
      </a:accent6>
      <a:hlink>
        <a:srgbClr val="77BC1F"/>
      </a:hlink>
      <a:folHlink>
        <a:srgbClr val="00C4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roun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algn="l">
          <a:lnSpc>
            <a:spcPts val="3000"/>
          </a:lnSpc>
          <a:spcAft>
            <a:spcPts val="600"/>
          </a:spcAft>
          <a:defRPr sz="2400" dirty="0" smtClean="0">
            <a:latin typeface="+mn-lt"/>
            <a:cs typeface="Effra"/>
          </a:defRPr>
        </a:defPPr>
      </a:lstStyle>
    </a:txDef>
  </a:objectDefaults>
  <a:extraClrSchemeLst/>
</a:theme>
</file>

<file path=ppt/theme/theme4.xml><?xml version="1.0" encoding="utf-8"?>
<a:theme xmlns:a="http://schemas.openxmlformats.org/drawingml/2006/main" name="2_TITLE 4">
  <a:themeElements>
    <a:clrScheme name="TELEREHAB">
      <a:dk1>
        <a:srgbClr val="164374"/>
      </a:dk1>
      <a:lt1>
        <a:srgbClr val="FFFFFF"/>
      </a:lt1>
      <a:dk2>
        <a:srgbClr val="2368B3"/>
      </a:dk2>
      <a:lt2>
        <a:srgbClr val="50C9EF"/>
      </a:lt2>
      <a:accent1>
        <a:srgbClr val="A0C75E"/>
      </a:accent1>
      <a:accent2>
        <a:srgbClr val="50C9EF"/>
      </a:accent2>
      <a:accent3>
        <a:srgbClr val="FFCC00"/>
      </a:accent3>
      <a:accent4>
        <a:srgbClr val="7F7F7F"/>
      </a:accent4>
      <a:accent5>
        <a:srgbClr val="7F7F7F"/>
      </a:accent5>
      <a:accent6>
        <a:srgbClr val="7F7F7F"/>
      </a:accent6>
      <a:hlink>
        <a:srgbClr val="1D95CE"/>
      </a:hlink>
      <a:folHlink>
        <a:srgbClr val="1D95CE"/>
      </a:folHlink>
    </a:clrScheme>
    <a:fontScheme name="RALEWAY">
      <a:majorFont>
        <a:latin typeface="Raleway"/>
        <a:ea typeface=""/>
        <a:cs typeface="Raleway"/>
      </a:majorFont>
      <a:minorFont>
        <a:latin typeface="Raleway"/>
        <a:ea typeface=""/>
        <a:cs typeface="Raleway"/>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rtlCol="0" anchor="t" anchorCtr="0"/>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12700" cap="sq">
          <a:solidFill>
            <a:schemeClr val="tx1"/>
          </a:solidFill>
          <a:prstDash val="soli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chor="t" anchorCtr="0">
        <a:noAutofit/>
      </a:bodyPr>
      <a:lstStyle>
        <a:defPPr marL="0" indent="0" algn="l">
          <a:lnSpc>
            <a:spcPts val="3000"/>
          </a:lnSpc>
          <a:buFont typeface="Wingdings" charset="2"/>
          <a:buNone/>
          <a:defRPr sz="2400" dirty="0" err="1" smtClean="0">
            <a:latin typeface="+mn-lt"/>
            <a:cs typeface="Effra"/>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1109</TotalTime>
  <Words>6713</Words>
  <Application>Microsoft Office PowerPoint</Application>
  <PresentationFormat>Widescreen</PresentationFormat>
  <Paragraphs>1428</Paragraphs>
  <Slides>63</Slides>
  <Notes>0</Notes>
  <HiddenSlides>15</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63</vt:i4>
      </vt:variant>
    </vt:vector>
  </HeadingPairs>
  <TitlesOfParts>
    <vt:vector size="80" baseType="lpstr">
      <vt:lpstr>Arial</vt:lpstr>
      <vt:lpstr>Arial</vt:lpstr>
      <vt:lpstr>Calibri</vt:lpstr>
      <vt:lpstr>Century Gothic</vt:lpstr>
      <vt:lpstr>Effra</vt:lpstr>
      <vt:lpstr>Effra Light</vt:lpstr>
      <vt:lpstr>Franklin Gothic Book</vt:lpstr>
      <vt:lpstr>Lucida Grande</vt:lpstr>
      <vt:lpstr>Raleway</vt:lpstr>
      <vt:lpstr>Raleway SemiBold</vt:lpstr>
      <vt:lpstr>Söhne</vt:lpstr>
      <vt:lpstr>Times New Roman</vt:lpstr>
      <vt:lpstr>Wingdings</vt:lpstr>
      <vt:lpstr>Περικοπή</vt:lpstr>
      <vt:lpstr>1_TITLE 4</vt:lpstr>
      <vt:lpstr>CONTENT SLIDES</vt:lpstr>
      <vt:lpstr>2_TITLE 4</vt:lpstr>
      <vt:lpstr>PowerPoint Presentation</vt:lpstr>
      <vt:lpstr>Task 4.3: AI models for personalised treatment planning </vt:lpstr>
      <vt:lpstr>Retrospective Data</vt:lpstr>
      <vt:lpstr>Holobalance (Previous project data)</vt:lpstr>
      <vt:lpstr>NKUA (Greece) </vt:lpstr>
      <vt:lpstr>NKUA (Greece) </vt:lpstr>
      <vt:lpstr>PowerPoint Presentation</vt:lpstr>
      <vt:lpstr>PowerPoint Presentation</vt:lpstr>
      <vt:lpstr>UKLFR (Germany) </vt:lpstr>
      <vt:lpstr>UKLFR (Germany) </vt:lpstr>
      <vt:lpstr>PowerPoint Presentation</vt:lpstr>
      <vt:lpstr>PowerPoint Presentation</vt:lpstr>
      <vt:lpstr>KCMH (Thailand) </vt:lpstr>
      <vt:lpstr>KCMH (Thailand)  </vt:lpstr>
      <vt:lpstr>KCMH - Attributes </vt:lpstr>
      <vt:lpstr>KCMH - Attributes </vt:lpstr>
      <vt:lpstr>KCMH - Attributes </vt:lpstr>
      <vt:lpstr>UCL (United Kingdom) </vt:lpstr>
      <vt:lpstr>UCL-Retrospective data fallers </vt:lpstr>
      <vt:lpstr>UCL-Retrospective data fallers </vt:lpstr>
      <vt:lpstr>UCL-RDF- Attributes </vt:lpstr>
      <vt:lpstr>UCL-RDF- Attributes </vt:lpstr>
      <vt:lpstr>UCL-Datahealthyvest2017ALLdualtask </vt:lpstr>
      <vt:lpstr>UCL-Datahealthyvest2017ALLdualtask </vt:lpstr>
      <vt:lpstr>UCL-Datahealthyvest2017ALLdualtask </vt:lpstr>
      <vt:lpstr>UCL-Dataset VM paper </vt:lpstr>
      <vt:lpstr>UCL-Dataset VM paper </vt:lpstr>
      <vt:lpstr>UCL- VM - Attributes </vt:lpstr>
      <vt:lpstr>UCL- VM - Attributes </vt:lpstr>
      <vt:lpstr>UCL-Walk stroke updated and uPV walk raw </vt:lpstr>
      <vt:lpstr>UCL-Walk stroke updated </vt:lpstr>
      <vt:lpstr>UCL-uPV walk raw </vt:lpstr>
      <vt:lpstr>UK Biobank (UCL)</vt:lpstr>
      <vt:lpstr>PowerPoint Presentation</vt:lpstr>
      <vt:lpstr>Overview of Clinical Endpoints Understanding Key Clinical Endpoints in Rehabilitation</vt:lpstr>
      <vt:lpstr>Main Targets</vt:lpstr>
      <vt:lpstr>Dataset Overview Gender</vt:lpstr>
      <vt:lpstr>PowerPoint Presentation</vt:lpstr>
      <vt:lpstr>PowerPoint Presentation</vt:lpstr>
      <vt:lpstr>PowerPoint Presentation</vt:lpstr>
      <vt:lpstr>PowerPoint Presentation</vt:lpstr>
      <vt:lpstr>PowerPoint Presentation</vt:lpstr>
      <vt:lpstr>Dataset overview Study group</vt:lpstr>
      <vt:lpstr>PowerPoint Presentation</vt:lpstr>
      <vt:lpstr>PowerPoint Presentation</vt:lpstr>
      <vt:lpstr>PowerPoint Presentation</vt:lpstr>
      <vt:lpstr>PowerPoint Presentation</vt:lpstr>
      <vt:lpstr>PowerPoint Presentation</vt:lpstr>
      <vt:lpstr>Statistically significant changes Study Group</vt:lpstr>
      <vt:lpstr>Statistically significant changes Gender</vt:lpstr>
      <vt:lpstr>Clinical Relevance</vt:lpstr>
      <vt:lpstr>Endpoints and Targets</vt:lpstr>
      <vt:lpstr>ML Classification Results</vt:lpstr>
      <vt:lpstr>ML Classification Results</vt:lpstr>
      <vt:lpstr>ML Classification Results</vt:lpstr>
      <vt:lpstr>ML Classification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TeleRehaB DSS</dc:title>
  <dc:creator>Ebita Karapintzou</dc:creator>
  <cp:lastModifiedBy>Tsakanikas, Vasilis</cp:lastModifiedBy>
  <cp:revision>49</cp:revision>
  <dcterms:created xsi:type="dcterms:W3CDTF">2023-03-14T11:49:52Z</dcterms:created>
  <dcterms:modified xsi:type="dcterms:W3CDTF">2023-12-09T23:09:29Z</dcterms:modified>
</cp:coreProperties>
</file>