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68" r:id="rId7"/>
    <p:sldId id="265" r:id="rId8"/>
    <p:sldId id="266" r:id="rId9"/>
    <p:sldId id="267" r:id="rId10"/>
    <p:sldId id="269" r:id="rId11"/>
    <p:sldId id="271" r:id="rId12"/>
    <p:sldId id="272" r:id="rId13"/>
    <p:sldId id="273" r:id="rId14"/>
    <p:sldId id="281" r:id="rId15"/>
    <p:sldId id="274" r:id="rId16"/>
    <p:sldId id="270" r:id="rId17"/>
    <p:sldId id="278" r:id="rId18"/>
    <p:sldId id="279" r:id="rId19"/>
    <p:sldId id="282" r:id="rId20"/>
    <p:sldId id="275" r:id="rId21"/>
    <p:sldId id="258" r:id="rId22"/>
    <p:sldId id="276" r:id="rId23"/>
    <p:sldId id="277" r:id="rId24"/>
    <p:sldId id="264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杰" initials="周杰" lastIdx="1" clrIdx="0">
    <p:extLst>
      <p:ext uri="{19B8F6BF-5375-455C-9EA6-DF929625EA0E}">
        <p15:presenceInfo xmlns:p15="http://schemas.microsoft.com/office/powerpoint/2012/main" userId="7c2bc9209bfe82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4971-847B-4435-A16D-47DB6811BB9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8BDB-5283-45A4-AE54-D381E8F9A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4971-847B-4435-A16D-47DB6811BB9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8BDB-5283-45A4-AE54-D381E8F9A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3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4971-847B-4435-A16D-47DB6811BB9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8BDB-5283-45A4-AE54-D381E8F9A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4971-847B-4435-A16D-47DB6811BB9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8BDB-5283-45A4-AE54-D381E8F9A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8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4971-847B-4435-A16D-47DB6811BB9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8BDB-5283-45A4-AE54-D381E8F9A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2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4971-847B-4435-A16D-47DB6811BB9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8BDB-5283-45A4-AE54-D381E8F9A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15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4971-847B-4435-A16D-47DB6811BB9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8BDB-5283-45A4-AE54-D381E8F9A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22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4971-847B-4435-A16D-47DB6811BB9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8BDB-5283-45A4-AE54-D381E8F9A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79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4971-847B-4435-A16D-47DB6811BB9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8BDB-5283-45A4-AE54-D381E8F9A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42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4971-847B-4435-A16D-47DB6811BB9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8BDB-5283-45A4-AE54-D381E8F9A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44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4971-847B-4435-A16D-47DB6811BB9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8BDB-5283-45A4-AE54-D381E8F9A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6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34971-847B-4435-A16D-47DB6811BB9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78BDB-5283-45A4-AE54-D381E8F9A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odejie.net/love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y.mtu.edu/~suits/notefreqs.html" TargetMode="External"/><Relationship Id="rId3" Type="http://schemas.openxmlformats.org/officeDocument/2006/relationships/hyperlink" Target="http://cn.made-in-china.com/tupian/anypcb-ebKnWPBvhfRT.html" TargetMode="External"/><Relationship Id="rId7" Type="http://schemas.openxmlformats.org/officeDocument/2006/relationships/hyperlink" Target="http://www.cockos.com/licecap/" TargetMode="External"/><Relationship Id="rId2" Type="http://schemas.openxmlformats.org/officeDocument/2006/relationships/hyperlink" Target="https://www.youtube.com/watch?v=_fu0gx-xse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zh-cn/library/9k7k7cf0(v=vs.80).aspx" TargetMode="External"/><Relationship Id="rId5" Type="http://schemas.openxmlformats.org/officeDocument/2006/relationships/hyperlink" Target="https://developer.mozilla.org/zh-CN/docs/Web/JavaScript/Reference/Global_Objects/Promise" TargetMode="External"/><Relationship Id="rId4" Type="http://schemas.openxmlformats.org/officeDocument/2006/relationships/hyperlink" Target="http://www.atmel.com/images/doc0265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ultimate form of </a:t>
            </a:r>
            <a:r>
              <a:rPr lang="en-US" altLang="zh-CN" dirty="0" err="1" smtClean="0"/>
              <a:t>asynchronization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coroutine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r>
              <a:rPr lang="en-US" altLang="zh-CN" dirty="0" smtClean="0"/>
              <a:t>Sdcb@2016</a:t>
            </a:r>
          </a:p>
        </p:txBody>
      </p:sp>
    </p:spTree>
    <p:extLst>
      <p:ext uri="{BB962C8B-B14F-4D97-AF65-F5344CB8AC3E}">
        <p14:creationId xmlns:p14="http://schemas.microsoft.com/office/powerpoint/2010/main" val="35494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Try in 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 (Trivial 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showTextIn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text,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allTime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ui.textContent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nn-NO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let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 &lt; text.length; ++i)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setTimeout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ui.textContent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+= text[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allTime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/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text.length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1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Try in 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 (Promise)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showTextIn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text,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allTime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ui.textContent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i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forEachAsync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(text,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(char)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ui.textContent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+= char;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i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delayAsync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allTime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/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text.length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14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Callback vs Promise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Callback hell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.then</a:t>
            </a:r>
          </a:p>
          <a:p>
            <a:r>
              <a:rPr lang="en-US" altLang="zh-CN" dirty="0" smtClean="0"/>
              <a:t>Error check everywhere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.catch/.finally</a:t>
            </a:r>
          </a:p>
          <a:p>
            <a:r>
              <a:rPr lang="en-US" altLang="zh-CN" dirty="0" smtClean="0"/>
              <a:t>Multiple callback dispatch function </a:t>
            </a:r>
            <a:r>
              <a:rPr lang="en-US" altLang="zh-CN" dirty="0" smtClean="0">
                <a:sym typeface="Wingdings" panose="05000000000000000000" pitchFamily="2" charset="2"/>
              </a:rPr>
              <a:t> multiple .then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Non-callback null check  don’t care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Wait multiple </a:t>
            </a:r>
            <a:r>
              <a:rPr lang="en-US" altLang="zh-CN" smtClean="0">
                <a:sym typeface="Wingdings" panose="05000000000000000000" pitchFamily="2" charset="2"/>
              </a:rPr>
              <a:t>callback  </a:t>
            </a:r>
            <a:r>
              <a:rPr lang="en-US" altLang="zh-CN" dirty="0" smtClean="0">
                <a:sym typeface="Wingdings" panose="05000000000000000000" pitchFamily="2" charset="2"/>
              </a:rPr>
              <a:t>$.when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椭圆形标注 3"/>
          <p:cNvSpPr/>
          <p:nvPr/>
        </p:nvSpPr>
        <p:spPr>
          <a:xfrm>
            <a:off x="6096000" y="689957"/>
            <a:ext cx="5257800" cy="1446414"/>
          </a:xfrm>
          <a:prstGeom prst="wedgeEllipseCallout">
            <a:avLst>
              <a:gd name="adj1" fmla="val -22256"/>
              <a:gd name="adj2" fmla="val 72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Forget about Callback</a:t>
            </a:r>
            <a:endParaRPr lang="zh-CN" altLang="en-US" sz="2800" dirty="0"/>
          </a:p>
        </p:txBody>
      </p:sp>
      <p:sp>
        <p:nvSpPr>
          <p:cNvPr id="6" name="椭圆形标注 5"/>
          <p:cNvSpPr/>
          <p:nvPr/>
        </p:nvSpPr>
        <p:spPr>
          <a:xfrm>
            <a:off x="5494712" y="4422371"/>
            <a:ext cx="6242859" cy="1754592"/>
          </a:xfrm>
          <a:prstGeom prst="wedgeEllipseCallout">
            <a:avLst>
              <a:gd name="adj1" fmla="val -40291"/>
              <a:gd name="adj2" fmla="val -55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Just use Promise!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8454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Promise library/language support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Javascript libraries:</a:t>
            </a:r>
          </a:p>
          <a:p>
            <a:pPr lvl="1"/>
            <a:r>
              <a:rPr lang="en-US" altLang="zh-CN" smtClean="0"/>
              <a:t>JQueryDefered&lt;T&gt;</a:t>
            </a:r>
          </a:p>
          <a:p>
            <a:pPr lvl="1"/>
            <a:r>
              <a:rPr lang="en-US" altLang="zh-CN" smtClean="0"/>
              <a:t>AngularJS [“$q”]</a:t>
            </a:r>
          </a:p>
          <a:p>
            <a:pPr lvl="1"/>
            <a:r>
              <a:rPr lang="en-US" altLang="zh-CN" smtClean="0"/>
              <a:t>ES 2015 (Chrome 32, Microsoft Edge, FF 29, Opera 19, Safari 7.1)</a:t>
            </a:r>
          </a:p>
          <a:p>
            <a:r>
              <a:rPr lang="en-US" altLang="zh-CN" smtClean="0"/>
              <a:t>C# 4.0 Task&lt;T&gt;</a:t>
            </a:r>
          </a:p>
          <a:p>
            <a:pPr lvl="1"/>
            <a:r>
              <a:rPr lang="en-US" altLang="zh-CN" smtClean="0"/>
              <a:t>ContinueWith instead of then</a:t>
            </a:r>
          </a:p>
          <a:p>
            <a:pPr lvl="1"/>
            <a:r>
              <a:rPr lang="en-US" altLang="zh-CN" smtClean="0"/>
              <a:t>Can specify execution context</a:t>
            </a:r>
          </a:p>
          <a:p>
            <a:r>
              <a:rPr lang="en-US" altLang="zh-CN" smtClean="0"/>
              <a:t>C++ boost::future&lt;T&gt;</a:t>
            </a:r>
          </a:p>
          <a:p>
            <a:r>
              <a:rPr lang="en-US" altLang="zh-CN" smtClean="0"/>
              <a:t>And more…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10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Promise in complex scenario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CppCon</a:t>
            </a:r>
            <a:r>
              <a:rPr lang="en-US" altLang="zh-CN" dirty="0"/>
              <a:t> 2015- </a:t>
            </a:r>
            <a:r>
              <a:rPr lang="en-US" altLang="zh-CN" dirty="0" err="1"/>
              <a:t>Gor</a:t>
            </a:r>
            <a:r>
              <a:rPr lang="en-US" altLang="zh-CN" dirty="0"/>
              <a:t> </a:t>
            </a:r>
            <a:r>
              <a:rPr lang="en-US" altLang="zh-CN" dirty="0" err="1"/>
              <a:t>Nishanov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6456"/>
            <a:ext cx="4149436" cy="22865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6" y="2254785"/>
            <a:ext cx="6698632" cy="39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3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Promise is nice, but…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Represent while/for loop is hard to understand</a:t>
            </a:r>
          </a:p>
          <a:p>
            <a:r>
              <a:rPr lang="en-US" altLang="zh-CN" dirty="0" smtClean="0"/>
              <a:t>Try promise something is not easy</a:t>
            </a:r>
          </a:p>
          <a:p>
            <a:r>
              <a:rPr lang="en-US" altLang="zh-CN" dirty="0" smtClean="0"/>
              <a:t>Hard to create a promise</a:t>
            </a:r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943" y="2825440"/>
            <a:ext cx="4105275" cy="3171825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1920240" y="3906982"/>
            <a:ext cx="4239490" cy="1762298"/>
          </a:xfrm>
          <a:prstGeom prst="wedgeEllipseCallout">
            <a:avLst>
              <a:gd name="adj1" fmla="val 43023"/>
              <a:gd name="adj2" fmla="val -76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Not abstract enough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1977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sng" dirty="0" err="1" smtClean="0"/>
              <a:t>Coroutine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state machine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82" y="1825625"/>
            <a:ext cx="5726435" cy="4351338"/>
          </a:xfrm>
        </p:spPr>
      </p:pic>
    </p:spTree>
    <p:extLst>
      <p:ext uri="{BB962C8B-B14F-4D97-AF65-F5344CB8AC3E}">
        <p14:creationId xmlns:p14="http://schemas.microsoft.com/office/powerpoint/2010/main" val="3252974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Keyword </a:t>
            </a:r>
            <a:r>
              <a:rPr lang="en-US" altLang="zh-CN" b="1" u="sng" dirty="0" smtClean="0"/>
              <a:t>yield</a:t>
            </a:r>
            <a:r>
              <a:rPr lang="en-US" altLang="zh-CN" dirty="0" smtClean="0"/>
              <a:t> (C# 2.0)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IEnumerable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Power(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number,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exponent)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counter = 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result = 1;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(counter++ &lt; exponent)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result = result * number;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yield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result;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83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Keyword </a:t>
            </a:r>
            <a:r>
              <a:rPr lang="en-US" altLang="zh-CN" b="1" u="sng" dirty="0"/>
              <a:t>yield</a:t>
            </a:r>
            <a:r>
              <a:rPr lang="en-US" altLang="zh-CN" dirty="0"/>
              <a:t> (C# 2.0)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View Debugging Demo (</a:t>
            </a:r>
            <a:r>
              <a:rPr lang="en-US" altLang="zh-CN" u="sng" dirty="0" smtClean="0"/>
              <a:t>yield.gif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Benefits:</a:t>
            </a:r>
          </a:p>
          <a:p>
            <a:pPr lvl="1"/>
            <a:r>
              <a:rPr lang="en-US" altLang="zh-CN" dirty="0" smtClean="0"/>
              <a:t>Saves memory</a:t>
            </a:r>
          </a:p>
          <a:p>
            <a:pPr lvl="1"/>
            <a:r>
              <a:rPr lang="en-US" altLang="zh-CN" dirty="0" smtClean="0"/>
              <a:t>Reduce Calculate Times</a:t>
            </a:r>
          </a:p>
          <a:p>
            <a:pPr lvl="1"/>
            <a:r>
              <a:rPr lang="en-US" altLang="zh-CN" dirty="0" smtClean="0"/>
              <a:t>Better abstraction of generator</a:t>
            </a:r>
          </a:p>
          <a:p>
            <a:endParaRPr lang="en-US" altLang="zh-CN" dirty="0"/>
          </a:p>
          <a:p>
            <a:r>
              <a:rPr lang="en-US" altLang="zh-CN" dirty="0" smtClean="0"/>
              <a:t>Usage:</a:t>
            </a:r>
          </a:p>
          <a:p>
            <a:pPr lvl="1"/>
            <a:r>
              <a:rPr lang="en-US" altLang="zh-CN" dirty="0" smtClean="0"/>
              <a:t>LINQ(C# 3.0)</a:t>
            </a:r>
          </a:p>
          <a:p>
            <a:pPr lvl="1"/>
            <a:r>
              <a:rPr lang="en-US" altLang="zh-CN" dirty="0" err="1" smtClean="0"/>
              <a:t>Lodash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709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about perf?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014" y="1825625"/>
            <a:ext cx="8003971" cy="4351338"/>
          </a:xfrm>
        </p:spPr>
      </p:pic>
    </p:spTree>
    <p:extLst>
      <p:ext uri="{BB962C8B-B14F-4D97-AF65-F5344CB8AC3E}">
        <p14:creationId xmlns:p14="http://schemas.microsoft.com/office/powerpoint/2010/main" val="242903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inspiration by…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http://www.codejie.net/love/index.html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12" y="2210005"/>
            <a:ext cx="4095555" cy="43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9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Keyword </a:t>
            </a:r>
            <a:r>
              <a:rPr lang="en-US" altLang="zh-CN" b="1" u="sng" dirty="0" err="1" smtClean="0"/>
              <a:t>async</a:t>
            </a:r>
            <a:r>
              <a:rPr lang="en-US" altLang="zh-CN" dirty="0" smtClean="0"/>
              <a:t> </a:t>
            </a:r>
            <a:r>
              <a:rPr lang="en-US" altLang="zh-CN" b="1" u="sng" dirty="0" smtClean="0"/>
              <a:t>await</a:t>
            </a:r>
            <a:r>
              <a:rPr lang="en-US" altLang="zh-CN" dirty="0" smtClean="0"/>
              <a:t> (C# 5.0)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i="1" u="sng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async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button1_Click(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sender,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EventArgs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var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两个黄鹂鸣翠柳，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\r\n</a:t>
            </a:r>
            <a:r>
              <a:rPr lang="zh-CN" alt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一行白鹭上青天。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uiTextBox.Text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sv-SE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sv-SE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foreach</a:t>
            </a:r>
            <a:r>
              <a:rPr lang="sv-SE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sv-SE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var</a:t>
            </a:r>
            <a:r>
              <a:rPr lang="sv-SE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ch </a:t>
            </a:r>
            <a:r>
              <a:rPr lang="sv-SE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</a:t>
            </a:r>
            <a:r>
              <a:rPr lang="sv-SE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str)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uiTextBox.Text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// </a:t>
            </a:r>
            <a:r>
              <a:rPr lang="en-US" altLang="zh-CN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Thread.Sleep</a:t>
            </a:r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(200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//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Update();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b="1" i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await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Task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.Delay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(200);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0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setTimeout</a:t>
            </a:r>
            <a:r>
              <a:rPr lang="en-US" altLang="zh-CN" dirty="0"/>
              <a:t> think again(</a:t>
            </a:r>
            <a:r>
              <a:rPr lang="en-US" altLang="zh-CN" dirty="0" err="1"/>
              <a:t>Async</a:t>
            </a:r>
            <a:r>
              <a:rPr lang="en-US" altLang="zh-CN" dirty="0"/>
              <a:t> state machine)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showTextIn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text,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allTime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let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state = 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0 };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ui.textContent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next()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state.pos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text.length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ui.textContent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+= text[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state.pos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state.pos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+= 1;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setTimeout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(next,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allTime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/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text.length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next();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4850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Coroutine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ES 2015: generator function</a:t>
            </a:r>
          </a:p>
          <a:p>
            <a:r>
              <a:rPr lang="en-US" altLang="zh-CN" dirty="0" smtClean="0"/>
              <a:t>ES 7 proposal: 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await</a:t>
            </a:r>
          </a:p>
          <a:p>
            <a:r>
              <a:rPr lang="en-US" altLang="zh-CN" dirty="0" smtClean="0"/>
              <a:t>babel: transform to ES5</a:t>
            </a:r>
          </a:p>
          <a:p>
            <a:r>
              <a:rPr lang="en-US" altLang="zh-CN" dirty="0" smtClean="0"/>
              <a:t>Typescript 1.7: </a:t>
            </a:r>
            <a:r>
              <a:rPr lang="en-US" altLang="zh-CN" dirty="0" smtClean="0"/>
              <a:t>compile </a:t>
            </a:r>
            <a:r>
              <a:rPr lang="en-US" altLang="zh-CN" dirty="0" smtClean="0"/>
              <a:t>to ES6</a:t>
            </a:r>
          </a:p>
          <a:p>
            <a:r>
              <a:rPr lang="en-US" altLang="zh-CN" dirty="0" smtClean="0"/>
              <a:t>Typescript 2.0: </a:t>
            </a:r>
            <a:r>
              <a:rPr lang="en-US" altLang="zh-CN" dirty="0" smtClean="0"/>
              <a:t>compile </a:t>
            </a:r>
            <a:r>
              <a:rPr lang="en-US" altLang="zh-CN" dirty="0" smtClean="0"/>
              <a:t>to ES5</a:t>
            </a:r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94" y="2481092"/>
            <a:ext cx="4819844" cy="337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95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Coroutine</a:t>
            </a:r>
            <a:r>
              <a:rPr lang="en-US" altLang="zh-CN" dirty="0" smtClean="0"/>
              <a:t> language support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70058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831065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219237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80379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Language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Generator</a:t>
                      </a:r>
                      <a:r>
                        <a:rPr lang="en-US" altLang="zh-CN" baseline="0" dirty="0" smtClean="0"/>
                        <a:t> 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Async</a:t>
                      </a:r>
                      <a:r>
                        <a:rPr lang="en-US" altLang="zh-CN" dirty="0" smtClean="0"/>
                        <a:t>/Await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7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Javascript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ES 2015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ES 7 Proposal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6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C++ 17 Proposal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C++ 17 Proposal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1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HHVM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53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Python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8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 Supported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 Supported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403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721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 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https://www.youtube.com/watch?v=_</a:t>
            </a:r>
            <a:r>
              <a:rPr lang="en-US" altLang="zh-CN" dirty="0" smtClean="0">
                <a:hlinkClick r:id="rId2"/>
              </a:rPr>
              <a:t>fu0gx-xseY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cn.made-in-china.com/tupian/anypcb-ebKnWPBvhfRT.html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www.atmel.com/images/doc0265.pdf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developer.mozilla.org/zh-CN/docs/Web/JavaScript/Reference/Global_Objects/Promise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https://msdn.microsoft.com/zh-cn/library/9k7k7cf0(v=vs.80).</a:t>
            </a:r>
            <a:r>
              <a:rPr lang="en-US" altLang="zh-CN" dirty="0" smtClean="0">
                <a:hlinkClick r:id="rId6"/>
              </a:rPr>
              <a:t>aspx</a:t>
            </a:r>
            <a:endParaRPr lang="en-US" altLang="zh-CN" dirty="0" smtClean="0"/>
          </a:p>
          <a:p>
            <a:r>
              <a:rPr lang="en-US" altLang="zh-CN" dirty="0">
                <a:hlinkClick r:id="rId7"/>
              </a:rPr>
              <a:t>http://www.cockos.com/licecap</a:t>
            </a:r>
            <a:r>
              <a:rPr lang="en-US" altLang="zh-CN" dirty="0" smtClean="0">
                <a:hlinkClick r:id="rId7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8"/>
              </a:rPr>
              <a:t>http://www.phy.mtu.edu/~</a:t>
            </a:r>
            <a:r>
              <a:rPr lang="en-US" altLang="zh-CN" dirty="0" smtClean="0">
                <a:hlinkClick r:id="rId8"/>
              </a:rPr>
              <a:t>suits/notefreqs.html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446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Questions?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5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Any ideas?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Synchronous (</a:t>
            </a:r>
            <a:r>
              <a:rPr lang="en-US" altLang="zh-CN" dirty="0" err="1" smtClean="0"/>
              <a:t>Thread.Sleep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Awaitable</a:t>
            </a:r>
            <a:r>
              <a:rPr lang="en-US" altLang="zh-CN" dirty="0" smtClean="0"/>
              <a:t> Timer</a:t>
            </a:r>
          </a:p>
          <a:p>
            <a:r>
              <a:rPr lang="en-US" altLang="zh-CN" dirty="0" err="1" smtClean="0"/>
              <a:t>setTimeout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setInterval</a:t>
            </a:r>
            <a:endParaRPr lang="en-US" altLang="zh-CN" dirty="0" smtClean="0"/>
          </a:p>
          <a:p>
            <a:r>
              <a:rPr lang="en-US" altLang="zh-CN" dirty="0" smtClean="0"/>
              <a:t>Promise</a:t>
            </a:r>
          </a:p>
          <a:p>
            <a:r>
              <a:rPr lang="en-US" altLang="zh-CN" dirty="0" err="1" smtClean="0"/>
              <a:t>async</a:t>
            </a:r>
            <a:r>
              <a:rPr lang="en-US" altLang="zh-CN" dirty="0" smtClean="0"/>
              <a:t>/await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744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Synchronous (</a:t>
            </a:r>
            <a:r>
              <a:rPr lang="en-US" altLang="zh-CN" dirty="0" err="1" smtClean="0"/>
              <a:t>Thread.Sleep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var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两个黄鹂鸣翠柳</a:t>
            </a:r>
            <a:r>
              <a:rPr lang="zh-CN" alt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，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\r\n</a:t>
            </a:r>
            <a:r>
              <a:rPr lang="zh-CN" alt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一行白鹭上青天。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uiTextBox.Text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sv-SE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foreach</a:t>
            </a:r>
            <a:r>
              <a:rPr lang="sv-SE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sv-SE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var</a:t>
            </a:r>
            <a:r>
              <a:rPr lang="sv-SE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ch </a:t>
            </a:r>
            <a:r>
              <a:rPr lang="sv-SE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</a:t>
            </a:r>
            <a:r>
              <a:rPr lang="sv-SE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str)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uiTextBox.Text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Thread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.Sleep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(200);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上箭头标注 9"/>
          <p:cNvSpPr/>
          <p:nvPr/>
        </p:nvSpPr>
        <p:spPr>
          <a:xfrm>
            <a:off x="2053243" y="4940300"/>
            <a:ext cx="2394066" cy="1371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Consolas" panose="020B0609020204030204" pitchFamily="49" charset="0"/>
              </a:rPr>
              <a:t>Update();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7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about 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Javscript</a:t>
            </a:r>
            <a:r>
              <a:rPr lang="en-US" altLang="zh-CN" dirty="0"/>
              <a:t> is a asynchronous </a:t>
            </a:r>
            <a:r>
              <a:rPr lang="en-US" altLang="zh-CN" dirty="0" smtClean="0"/>
              <a:t>friendly language</a:t>
            </a:r>
            <a:endParaRPr lang="en-US" altLang="zh-CN" dirty="0"/>
          </a:p>
          <a:p>
            <a:r>
              <a:rPr lang="en-US" altLang="zh-CN" dirty="0" err="1" smtClean="0"/>
              <a:t>setTimeout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setInterval</a:t>
            </a:r>
            <a:r>
              <a:rPr lang="en-US" altLang="zh-CN" dirty="0" smtClean="0"/>
              <a:t> is </a:t>
            </a:r>
            <a:r>
              <a:rPr lang="en-US" altLang="zh-CN" dirty="0"/>
              <a:t>not </a:t>
            </a:r>
            <a:r>
              <a:rPr lang="en-US" altLang="zh-CN" dirty="0" smtClean="0"/>
              <a:t>Synchronous</a:t>
            </a:r>
          </a:p>
          <a:p>
            <a:r>
              <a:rPr lang="en-US" altLang="zh-CN" dirty="0" smtClean="0"/>
              <a:t>It’s not very easy to write clean beautiful code with asynchronous.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76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Try in 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 (</a:t>
            </a:r>
            <a:r>
              <a:rPr lang="en-US" altLang="zh-CN" dirty="0"/>
              <a:t>Busy </a:t>
            </a:r>
            <a:r>
              <a:rPr lang="en-US" altLang="zh-CN" dirty="0" smtClean="0"/>
              <a:t>waiting)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sleep(delay)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 start =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latin typeface="Consolas" panose="020B0609020204030204" pitchFamily="49" charset="0"/>
              </a:rPr>
              <a:t> Date().</a:t>
            </a:r>
            <a:r>
              <a:rPr lang="en-US" altLang="zh-CN" dirty="0" err="1">
                <a:latin typeface="Consolas" panose="020B0609020204030204" pitchFamily="49" charset="0"/>
              </a:rPr>
              <a:t>getTime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latin typeface="Consolas" panose="020B0609020204030204" pitchFamily="49" charset="0"/>
              </a:rPr>
              <a:t> Date().</a:t>
            </a:r>
            <a:r>
              <a:rPr lang="en-US" altLang="zh-CN" dirty="0" err="1">
                <a:latin typeface="Consolas" panose="020B0609020204030204" pitchFamily="49" charset="0"/>
              </a:rPr>
              <a:t>getTime</a:t>
            </a:r>
            <a:r>
              <a:rPr lang="en-US" altLang="zh-CN" dirty="0">
                <a:latin typeface="Consolas" panose="020B0609020204030204" pitchFamily="49" charset="0"/>
              </a:rPr>
              <a:t>() &lt; start + delay);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601249" y="3908121"/>
            <a:ext cx="4308954" cy="1465545"/>
          </a:xfrm>
          <a:prstGeom prst="wedgeEllipseCallout">
            <a:avLst>
              <a:gd name="adj1" fmla="val -17906"/>
              <a:gd name="adj2" fmla="val -73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This is an incredibly bad idea. Please for goodness sake do not use this code.</a:t>
            </a:r>
            <a:endParaRPr lang="zh-CN" altLang="en-US" dirty="0"/>
          </a:p>
        </p:txBody>
      </p:sp>
      <p:sp>
        <p:nvSpPr>
          <p:cNvPr id="7" name="椭圆形标注 6"/>
          <p:cNvSpPr/>
          <p:nvPr/>
        </p:nvSpPr>
        <p:spPr>
          <a:xfrm>
            <a:off x="5423770" y="3908121"/>
            <a:ext cx="4283901" cy="1465544"/>
          </a:xfrm>
          <a:prstGeom prst="wedgeEllipseCallout">
            <a:avLst>
              <a:gd name="adj1" fmla="val -34267"/>
              <a:gd name="adj2" fmla="val -68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That wastes battery, and blocks JS from executing in the whole page. A very bad idea.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67745" y="55306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http://stackoverflow.com/questions/1141302/is-there-a-sleep-function-in-javascript/1141340</a:t>
            </a:r>
          </a:p>
        </p:txBody>
      </p:sp>
    </p:spTree>
    <p:extLst>
      <p:ext uri="{BB962C8B-B14F-4D97-AF65-F5344CB8AC3E}">
        <p14:creationId xmlns:p14="http://schemas.microsoft.com/office/powerpoint/2010/main" val="14332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 SCM – AT89C51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Fully Static Operation: 0 Hz to 24 </a:t>
            </a:r>
            <a:r>
              <a:rPr lang="en-US" altLang="zh-CN" dirty="0" smtClean="0"/>
              <a:t>MHz</a:t>
            </a:r>
          </a:p>
          <a:p>
            <a:r>
              <a:rPr lang="en-US" altLang="zh-CN" dirty="0"/>
              <a:t>4K Bytes of In-System Reprogrammable Flash Memory</a:t>
            </a:r>
            <a:endParaRPr lang="zh-CN" altLang="en-US" dirty="0"/>
          </a:p>
          <a:p>
            <a:r>
              <a:rPr lang="sv-SE" altLang="zh-CN" dirty="0" smtClean="0"/>
              <a:t>128 </a:t>
            </a:r>
            <a:r>
              <a:rPr lang="sv-SE" altLang="zh-CN" dirty="0"/>
              <a:t>x 8-bit Internal </a:t>
            </a:r>
            <a:r>
              <a:rPr lang="sv-SE" altLang="zh-CN" dirty="0" smtClean="0"/>
              <a:t>RAM</a:t>
            </a:r>
          </a:p>
          <a:p>
            <a:r>
              <a:rPr lang="en-US" altLang="zh-CN" dirty="0"/>
              <a:t>Two 16-bit </a:t>
            </a:r>
            <a:r>
              <a:rPr lang="en-US" altLang="zh-CN" dirty="0" smtClean="0"/>
              <a:t>Timer/Counters</a:t>
            </a:r>
          </a:p>
          <a:p>
            <a:r>
              <a:rPr lang="en-US" altLang="zh-CN" dirty="0" smtClean="0"/>
              <a:t>32 </a:t>
            </a:r>
            <a:r>
              <a:rPr lang="en-US" altLang="zh-CN" dirty="0"/>
              <a:t>Programmable I/O </a:t>
            </a:r>
            <a:r>
              <a:rPr lang="en-US" altLang="zh-CN" dirty="0" smtClean="0"/>
              <a:t>Lines</a:t>
            </a:r>
          </a:p>
          <a:p>
            <a:r>
              <a:rPr lang="en-US" altLang="zh-CN" dirty="0"/>
              <a:t>Six Interrupt </a:t>
            </a:r>
            <a:r>
              <a:rPr lang="en-US" altLang="zh-CN" dirty="0" smtClean="0"/>
              <a:t>Sources</a:t>
            </a:r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15" y="2888302"/>
            <a:ext cx="4808485" cy="328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7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</a:t>
            </a:r>
            <a:r>
              <a:rPr lang="en-US" altLang="zh-CN" dirty="0" smtClean="0"/>
              <a:t>SCM (Music Box)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Keyboard scan</a:t>
            </a:r>
          </a:p>
          <a:p>
            <a:r>
              <a:rPr lang="en-US" altLang="zh-CN" dirty="0"/>
              <a:t>LED Segment </a:t>
            </a:r>
            <a:r>
              <a:rPr lang="en-US" altLang="zh-CN" dirty="0" smtClean="0"/>
              <a:t>Displays scan</a:t>
            </a:r>
          </a:p>
          <a:p>
            <a:r>
              <a:rPr lang="en-US" altLang="zh-CN" dirty="0" smtClean="0"/>
              <a:t>LED Light scan</a:t>
            </a:r>
          </a:p>
          <a:p>
            <a:r>
              <a:rPr lang="en-US" altLang="zh-CN" dirty="0" smtClean="0"/>
              <a:t>Buzzer scan</a:t>
            </a:r>
          </a:p>
          <a:p>
            <a:r>
              <a:rPr lang="en-US" altLang="zh-CN" dirty="0" smtClean="0"/>
              <a:t>COM communication with PC</a:t>
            </a:r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15" y="2888302"/>
            <a:ext cx="4808485" cy="3288661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1464640" y="4655733"/>
            <a:ext cx="4287982" cy="1521230"/>
          </a:xfrm>
          <a:prstGeom prst="wedgeEllipseCallout">
            <a:avLst>
              <a:gd name="adj1" fmla="val -18700"/>
              <a:gd name="adj2" fmla="val -70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At same time!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3040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 SCM (Work at Sleep)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Sleep(uint16 ticks)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 (ticks &gt; 11) 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ticks -= 11;</a:t>
            </a:r>
          </a:p>
          <a:p>
            <a:pPr marL="914400" lvl="2" indent="0">
              <a:buNone/>
            </a:pP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KeyboardInterrupt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dirty="0" smtClean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(ticks--);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椭圆形标注 3"/>
          <p:cNvSpPr/>
          <p:nvPr/>
        </p:nvSpPr>
        <p:spPr>
          <a:xfrm>
            <a:off x="5561215" y="1690688"/>
            <a:ext cx="6059977" cy="4086657"/>
          </a:xfrm>
          <a:prstGeom prst="wedgeEllipseCallout">
            <a:avLst>
              <a:gd name="adj1" fmla="val -63495"/>
              <a:gd name="adj2" fmla="val -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Maybe the first multi-task thought </a:t>
            </a:r>
            <a:r>
              <a:rPr lang="en-US" altLang="zh-CN" sz="4000" b="1" i="1" u="sng" dirty="0" smtClean="0"/>
              <a:t>ever</a:t>
            </a:r>
            <a:r>
              <a:rPr lang="en-US" altLang="zh-CN" sz="4000" dirty="0" smtClean="0"/>
              <a:t> in the history 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7428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849</Words>
  <Application>Microsoft Office PowerPoint</Application>
  <PresentationFormat>宽屏</PresentationFormat>
  <Paragraphs>190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新宋体</vt:lpstr>
      <vt:lpstr>Arial</vt:lpstr>
      <vt:lpstr>Consolas</vt:lpstr>
      <vt:lpstr>Wingdings</vt:lpstr>
      <vt:lpstr>Office 主题​​</vt:lpstr>
      <vt:lpstr>The ultimate form of asynchronization - coroutine</vt:lpstr>
      <vt:lpstr>inspiration by…</vt:lpstr>
      <vt:lpstr>Any ideas? </vt:lpstr>
      <vt:lpstr>Synchronous (Thread.Sleep)</vt:lpstr>
      <vt:lpstr>How about Javascript?</vt:lpstr>
      <vt:lpstr>Try in Javascript (Busy waiting)</vt:lpstr>
      <vt:lpstr>My SCM – AT89C51</vt:lpstr>
      <vt:lpstr>My SCM (Music Box)</vt:lpstr>
      <vt:lpstr>My SCM (Work at Sleep)</vt:lpstr>
      <vt:lpstr>Try in Javascript (Trivial setTimeout)</vt:lpstr>
      <vt:lpstr>Try in Javascript (Promise)</vt:lpstr>
      <vt:lpstr>Callback vs Promise</vt:lpstr>
      <vt:lpstr>Promise library/language support</vt:lpstr>
      <vt:lpstr>Promise in complex scenario</vt:lpstr>
      <vt:lpstr>Promise is nice, but…</vt:lpstr>
      <vt:lpstr>Coroutine: Async state machine</vt:lpstr>
      <vt:lpstr>Keyword yield (C# 2.0)</vt:lpstr>
      <vt:lpstr>Keyword yield (C# 2.0)</vt:lpstr>
      <vt:lpstr>What about perf?</vt:lpstr>
      <vt:lpstr>Keyword async await (C# 5.0)</vt:lpstr>
      <vt:lpstr>setTimeout think again(Async state machine)</vt:lpstr>
      <vt:lpstr>Coroutine in Javascript</vt:lpstr>
      <vt:lpstr>Coroutine language support</vt:lpstr>
      <vt:lpstr>Reference 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ultimate form of asynchronization - coroutine</dc:title>
  <dc:creator>周杰</dc:creator>
  <cp:lastModifiedBy>周杰</cp:lastModifiedBy>
  <cp:revision>156</cp:revision>
  <dcterms:created xsi:type="dcterms:W3CDTF">2016-02-24T13:28:53Z</dcterms:created>
  <dcterms:modified xsi:type="dcterms:W3CDTF">2016-03-09T14:02:19Z</dcterms:modified>
</cp:coreProperties>
</file>