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T Sans"/>
      <p:regular r:id="rId29"/>
      <p:bold r:id="rId30"/>
      <p:italic r:id="rId31"/>
      <p:boldItalic r:id="rId32"/>
    </p:embeddedFont>
    <p:embeddedFont>
      <p:font typeface="Ex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7.xml"/><Relationship Id="rId33" Type="http://schemas.openxmlformats.org/officeDocument/2006/relationships/font" Target="fonts/Exo-regular.fntdata"/><Relationship Id="rId10" Type="http://schemas.openxmlformats.org/officeDocument/2006/relationships/slide" Target="slides/slide6.xml"/><Relationship Id="rId32" Type="http://schemas.openxmlformats.org/officeDocument/2006/relationships/font" Target="fonts/PTSans-boldItalic.fntdata"/><Relationship Id="rId13" Type="http://schemas.openxmlformats.org/officeDocument/2006/relationships/slide" Target="slides/slide9.xml"/><Relationship Id="rId35" Type="http://schemas.openxmlformats.org/officeDocument/2006/relationships/font" Target="fonts/Exo-italic.fntdata"/><Relationship Id="rId12" Type="http://schemas.openxmlformats.org/officeDocument/2006/relationships/slide" Target="slides/slide8.xml"/><Relationship Id="rId34" Type="http://schemas.openxmlformats.org/officeDocument/2006/relationships/font" Target="fonts/Ex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Ex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0" name="Shape 3100"/>
        <p:cNvGrpSpPr/>
        <p:nvPr/>
      </p:nvGrpSpPr>
      <p:grpSpPr>
        <a:xfrm>
          <a:off x="0" y="0"/>
          <a:ext cx="0" cy="0"/>
          <a:chOff x="0" y="0"/>
          <a:chExt cx="0" cy="0"/>
        </a:xfrm>
      </p:grpSpPr>
      <p:sp>
        <p:nvSpPr>
          <p:cNvPr id="3101" name="Google Shape;3101;g24843721d3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2" name="Google Shape;3102;g24843721d3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0" name="Shape 3180"/>
        <p:cNvGrpSpPr/>
        <p:nvPr/>
      </p:nvGrpSpPr>
      <p:grpSpPr>
        <a:xfrm>
          <a:off x="0" y="0"/>
          <a:ext cx="0" cy="0"/>
          <a:chOff x="0" y="0"/>
          <a:chExt cx="0" cy="0"/>
        </a:xfrm>
      </p:grpSpPr>
      <p:sp>
        <p:nvSpPr>
          <p:cNvPr id="3181" name="Google Shape;3181;g24843721d3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2" name="Google Shape;3182;g24843721d3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9" name="Shape 3219"/>
        <p:cNvGrpSpPr/>
        <p:nvPr/>
      </p:nvGrpSpPr>
      <p:grpSpPr>
        <a:xfrm>
          <a:off x="0" y="0"/>
          <a:ext cx="0" cy="0"/>
          <a:chOff x="0" y="0"/>
          <a:chExt cx="0" cy="0"/>
        </a:xfrm>
      </p:grpSpPr>
      <p:sp>
        <p:nvSpPr>
          <p:cNvPr id="3220" name="Google Shape;3220;g24843721d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1" name="Google Shape;3221;g24843721d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4" name="Shape 3244"/>
        <p:cNvGrpSpPr/>
        <p:nvPr/>
      </p:nvGrpSpPr>
      <p:grpSpPr>
        <a:xfrm>
          <a:off x="0" y="0"/>
          <a:ext cx="0" cy="0"/>
          <a:chOff x="0" y="0"/>
          <a:chExt cx="0" cy="0"/>
        </a:xfrm>
      </p:grpSpPr>
      <p:sp>
        <p:nvSpPr>
          <p:cNvPr id="3245" name="Google Shape;3245;gedfa3e31c0_2_20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6" name="Google Shape;3246;gedfa3e31c0_2_20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0" name="Shape 3310"/>
        <p:cNvGrpSpPr/>
        <p:nvPr/>
      </p:nvGrpSpPr>
      <p:grpSpPr>
        <a:xfrm>
          <a:off x="0" y="0"/>
          <a:ext cx="0" cy="0"/>
          <a:chOff x="0" y="0"/>
          <a:chExt cx="0" cy="0"/>
        </a:xfrm>
      </p:grpSpPr>
      <p:sp>
        <p:nvSpPr>
          <p:cNvPr id="3311" name="Google Shape;3311;g24843721d3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2" name="Google Shape;3312;g24843721d3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2" name="Shape 3362"/>
        <p:cNvGrpSpPr/>
        <p:nvPr/>
      </p:nvGrpSpPr>
      <p:grpSpPr>
        <a:xfrm>
          <a:off x="0" y="0"/>
          <a:ext cx="0" cy="0"/>
          <a:chOff x="0" y="0"/>
          <a:chExt cx="0" cy="0"/>
        </a:xfrm>
      </p:grpSpPr>
      <p:sp>
        <p:nvSpPr>
          <p:cNvPr id="3363" name="Google Shape;3363;g249412367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4" name="Google Shape;3364;g249412367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2" name="Shape 3372"/>
        <p:cNvGrpSpPr/>
        <p:nvPr/>
      </p:nvGrpSpPr>
      <p:grpSpPr>
        <a:xfrm>
          <a:off x="0" y="0"/>
          <a:ext cx="0" cy="0"/>
          <a:chOff x="0" y="0"/>
          <a:chExt cx="0" cy="0"/>
        </a:xfrm>
      </p:grpSpPr>
      <p:sp>
        <p:nvSpPr>
          <p:cNvPr id="3373" name="Google Shape;3373;g24843721d3b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4" name="Google Shape;3374;g24843721d3b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9" name="Shape 3379"/>
        <p:cNvGrpSpPr/>
        <p:nvPr/>
      </p:nvGrpSpPr>
      <p:grpSpPr>
        <a:xfrm>
          <a:off x="0" y="0"/>
          <a:ext cx="0" cy="0"/>
          <a:chOff x="0" y="0"/>
          <a:chExt cx="0" cy="0"/>
        </a:xfrm>
      </p:grpSpPr>
      <p:sp>
        <p:nvSpPr>
          <p:cNvPr id="3380" name="Google Shape;3380;gedfa3e31c0_2_20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1" name="Google Shape;3381;gedfa3e31c0_2_20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9" name="Shape 3429"/>
        <p:cNvGrpSpPr/>
        <p:nvPr/>
      </p:nvGrpSpPr>
      <p:grpSpPr>
        <a:xfrm>
          <a:off x="0" y="0"/>
          <a:ext cx="0" cy="0"/>
          <a:chOff x="0" y="0"/>
          <a:chExt cx="0" cy="0"/>
        </a:xfrm>
      </p:grpSpPr>
      <p:sp>
        <p:nvSpPr>
          <p:cNvPr id="3430" name="Google Shape;3430;g24843721d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1" name="Google Shape;3431;g24843721d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2" name="Shape 3482"/>
        <p:cNvGrpSpPr/>
        <p:nvPr/>
      </p:nvGrpSpPr>
      <p:grpSpPr>
        <a:xfrm>
          <a:off x="0" y="0"/>
          <a:ext cx="0" cy="0"/>
          <a:chOff x="0" y="0"/>
          <a:chExt cx="0" cy="0"/>
        </a:xfrm>
      </p:grpSpPr>
      <p:sp>
        <p:nvSpPr>
          <p:cNvPr id="3483" name="Google Shape;3483;g24843721d3b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4" name="Google Shape;3484;g24843721d3b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f11272de0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f11272de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3" name="Shape 3493"/>
        <p:cNvGrpSpPr/>
        <p:nvPr/>
      </p:nvGrpSpPr>
      <p:grpSpPr>
        <a:xfrm>
          <a:off x="0" y="0"/>
          <a:ext cx="0" cy="0"/>
          <a:chOff x="0" y="0"/>
          <a:chExt cx="0" cy="0"/>
        </a:xfrm>
      </p:grpSpPr>
      <p:sp>
        <p:nvSpPr>
          <p:cNvPr id="3494" name="Google Shape;3494;g24843721d3b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5" name="Google Shape;3495;g24843721d3b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gedfa3e31c0_2_20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6" name="Google Shape;3516;gedfa3e31c0_2_20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1" name="Shape 3571"/>
        <p:cNvGrpSpPr/>
        <p:nvPr/>
      </p:nvGrpSpPr>
      <p:grpSpPr>
        <a:xfrm>
          <a:off x="0" y="0"/>
          <a:ext cx="0" cy="0"/>
          <a:chOff x="0" y="0"/>
          <a:chExt cx="0" cy="0"/>
        </a:xfrm>
      </p:grpSpPr>
      <p:sp>
        <p:nvSpPr>
          <p:cNvPr id="3572" name="Google Shape;3572;g24843721d3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3" name="Google Shape;3573;g24843721d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2" name="Shape 3622"/>
        <p:cNvGrpSpPr/>
        <p:nvPr/>
      </p:nvGrpSpPr>
      <p:grpSpPr>
        <a:xfrm>
          <a:off x="0" y="0"/>
          <a:ext cx="0" cy="0"/>
          <a:chOff x="0" y="0"/>
          <a:chExt cx="0" cy="0"/>
        </a:xfrm>
      </p:grpSpPr>
      <p:sp>
        <p:nvSpPr>
          <p:cNvPr id="3623" name="Google Shape;3623;gedfa3e31c0_2_2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4" name="Google Shape;3624;gedfa3e31c0_2_2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6" name="Shape 3666"/>
        <p:cNvGrpSpPr/>
        <p:nvPr/>
      </p:nvGrpSpPr>
      <p:grpSpPr>
        <a:xfrm>
          <a:off x="0" y="0"/>
          <a:ext cx="0" cy="0"/>
          <a:chOff x="0" y="0"/>
          <a:chExt cx="0" cy="0"/>
        </a:xfrm>
      </p:grpSpPr>
      <p:sp>
        <p:nvSpPr>
          <p:cNvPr id="3667" name="Google Shape;3667;gedfa3e31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8" name="Google Shape;3668;gedfa3e31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f11272de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f11272de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edfa3e31c0_2_20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edfa3e31c0_2_20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8" name="Shape 2868"/>
        <p:cNvGrpSpPr/>
        <p:nvPr/>
      </p:nvGrpSpPr>
      <p:grpSpPr>
        <a:xfrm>
          <a:off x="0" y="0"/>
          <a:ext cx="0" cy="0"/>
          <a:chOff x="0" y="0"/>
          <a:chExt cx="0" cy="0"/>
        </a:xfrm>
      </p:grpSpPr>
      <p:sp>
        <p:nvSpPr>
          <p:cNvPr id="2869" name="Google Shape;2869;gedfa3e31c0_2_20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0" name="Google Shape;2870;gedfa3e31c0_2_20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0" name="Shape 2920"/>
        <p:cNvGrpSpPr/>
        <p:nvPr/>
      </p:nvGrpSpPr>
      <p:grpSpPr>
        <a:xfrm>
          <a:off x="0" y="0"/>
          <a:ext cx="0" cy="0"/>
          <a:chOff x="0" y="0"/>
          <a:chExt cx="0" cy="0"/>
        </a:xfrm>
      </p:grpSpPr>
      <p:sp>
        <p:nvSpPr>
          <p:cNvPr id="2921" name="Google Shape;2921;gf11272de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2" name="Google Shape;2922;gf11272de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gedfa3e31c0_2_19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5" name="Google Shape;2935;gedfa3e31c0_2_19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2" name="Shape 3012"/>
        <p:cNvGrpSpPr/>
        <p:nvPr/>
      </p:nvGrpSpPr>
      <p:grpSpPr>
        <a:xfrm>
          <a:off x="0" y="0"/>
          <a:ext cx="0" cy="0"/>
          <a:chOff x="0" y="0"/>
          <a:chExt cx="0" cy="0"/>
        </a:xfrm>
      </p:grpSpPr>
      <p:sp>
        <p:nvSpPr>
          <p:cNvPr id="3013" name="Google Shape;3013;g24843721d3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4" name="Google Shape;3014;g24843721d3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6" name="Shape 3056"/>
        <p:cNvGrpSpPr/>
        <p:nvPr/>
      </p:nvGrpSpPr>
      <p:grpSpPr>
        <a:xfrm>
          <a:off x="0" y="0"/>
          <a:ext cx="0" cy="0"/>
          <a:chOff x="0" y="0"/>
          <a:chExt cx="0" cy="0"/>
        </a:xfrm>
      </p:grpSpPr>
      <p:sp>
        <p:nvSpPr>
          <p:cNvPr id="3057" name="Google Shape;3057;g24843721d3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8" name="Google Shape;3058;g24843721d3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 name="Google Shape;49;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2"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1"/>
          <p:cNvGrpSpPr/>
          <p:nvPr/>
        </p:nvGrpSpPr>
        <p:grpSpPr>
          <a:xfrm flipH="1" rot="-5400000">
            <a:off x="3660496" y="4881980"/>
            <a:ext cx="1823016" cy="296643"/>
            <a:chOff x="7857346" y="3902355"/>
            <a:chExt cx="1823016" cy="296643"/>
          </a:xfrm>
        </p:grpSpPr>
        <p:sp>
          <p:nvSpPr>
            <p:cNvPr id="844" name="Google Shape;844;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29"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30"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1" name="Google Shape;971;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2" name="Google Shape;972;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4" name="Google Shape;974;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5" name="Google Shape;975;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7" name="Google Shape;977;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8" name="Google Shape;978;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0" name="Google Shape;980;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1" name="Google Shape;981;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3" name="Google Shape;983;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4" name="Google Shape;984;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6" name="Google Shape;986;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7" name="Google Shape;987;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8" name="Google Shape;988;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3"/>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063"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04" name="Google Shape;1104;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105" name="Google Shape;1105;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148"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9" name="Google Shape;1189;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90" name="Google Shape;1190;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223"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4" name="Google Shape;1264;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5" name="Google Shape;1265;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303"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4" name="Google Shape;1344;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390"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31" name="Google Shape;1431;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49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2" name="Google Shape;1532;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3" name="Google Shape;1533;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4" name="Google Shape;1534;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67"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08" name="Google Shape;1608;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9" name="Google Shape;169;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flipH="1" rot="-5400000">
            <a:off x="7699352" y="4771133"/>
            <a:ext cx="883262" cy="242091"/>
            <a:chOff x="2300350" y="2601250"/>
            <a:chExt cx="2275275" cy="623625"/>
          </a:xfrm>
        </p:grpSpPr>
        <p:sp>
          <p:nvSpPr>
            <p:cNvPr id="172" name="Google Shape;172;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57"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8" name="Google Shape;1698;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99" name="Google Shape;1699;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0" name="Google Shape;1700;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1" name="Google Shape;1701;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2" name="Google Shape;1702;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3" name="Google Shape;1703;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21"/>
            <p:cNvGrpSpPr/>
            <p:nvPr/>
          </p:nvGrpSpPr>
          <p:grpSpPr>
            <a:xfrm flipH="1" rot="5400000">
              <a:off x="-148228" y="320574"/>
              <a:ext cx="883262" cy="242091"/>
              <a:chOff x="2300350" y="2601250"/>
              <a:chExt cx="2275275" cy="623625"/>
            </a:xfrm>
          </p:grpSpPr>
          <p:sp>
            <p:nvSpPr>
              <p:cNvPr id="1707" name="Google Shape;1707;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21"/>
          <p:cNvGrpSpPr/>
          <p:nvPr/>
        </p:nvGrpSpPr>
        <p:grpSpPr>
          <a:xfrm flipH="1" rot="-5400000">
            <a:off x="7907216" y="4455774"/>
            <a:ext cx="1823016" cy="296643"/>
            <a:chOff x="7857346" y="3902355"/>
            <a:chExt cx="1823016" cy="296643"/>
          </a:xfrm>
        </p:grpSpPr>
        <p:sp>
          <p:nvSpPr>
            <p:cNvPr id="1721" name="Google Shape;172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40"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1" name="Google Shape;1781;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2" name="Google Shape;1782;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3" name="Google Shape;1783;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4" name="Google Shape;1784;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5" name="Google Shape;1785;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6" name="Google Shape;1786;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7" name="Google Shape;1787;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53" name="Google Shape;1853;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54"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5" name="Google Shape;1895;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6" name="Google Shape;1896;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7" name="Google Shape;1897;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8" name="Google Shape;1898;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9" name="Google Shape;1899;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0" name="Google Shape;1900;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1" name="Google Shape;1901;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2" name="Google Shape;1902;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3" name="Google Shape;1903;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4" name="Google Shape;1904;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5" name="Google Shape;1905;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6" name="Google Shape;1906;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8" name="Google Shape;1938;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978"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12"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0" name="Google Shape;2260;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61" name="Google Shape;2261;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2" name="Google Shape;2262;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3" name="Google Shape;2263;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4" name="Google Shape;2264;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5" name="Google Shape;2265;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6" name="Google Shape;2266;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7" name="Google Shape;2267;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8" name="Google Shape;2268;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9" name="Google Shape;2269;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48" name="Google Shape;2348;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9" name="Google Shape;2349;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b="1" lang="en"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lt1"/>
                </a:solidFill>
                <a:latin typeface="PT Sans"/>
                <a:ea typeface="PT Sans"/>
                <a:cs typeface="PT Sans"/>
                <a:sym typeface="PT Sans"/>
              </a:rPr>
              <a:t>, including icons by </a:t>
            </a:r>
            <a:r>
              <a:rPr b="1" lang="en"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lt1"/>
                </a:solidFill>
                <a:latin typeface="PT Sans"/>
                <a:ea typeface="PT Sans"/>
                <a:cs typeface="PT Sans"/>
                <a:sym typeface="PT Sans"/>
              </a:rPr>
              <a:t>, infographics &amp; images by </a:t>
            </a:r>
            <a:r>
              <a:rPr b="1" lang="en"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3" name="Google Shape;2403;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0" name="Google Shape;270;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71" name="Google Shape;271;p4"/>
          <p:cNvGrpSpPr/>
          <p:nvPr/>
        </p:nvGrpSpPr>
        <p:grpSpPr>
          <a:xfrm flipH="1" rot="5400000">
            <a:off x="7845446" y="144030"/>
            <a:ext cx="1823016" cy="296643"/>
            <a:chOff x="7857346" y="3902355"/>
            <a:chExt cx="1823016" cy="296643"/>
          </a:xfrm>
        </p:grpSpPr>
        <p:sp>
          <p:nvSpPr>
            <p:cNvPr id="272" name="Google Shape;272;p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 name="Google Shape;306;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8"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9" name="Google Shape;349;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0" name="Google Shape;350;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2" name="Google Shape;352;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5"/>
          <p:cNvGrpSpPr/>
          <p:nvPr/>
        </p:nvGrpSpPr>
        <p:grpSpPr>
          <a:xfrm flipH="1" rot="5400000">
            <a:off x="-531622" y="163274"/>
            <a:ext cx="1823016" cy="296643"/>
            <a:chOff x="7857346" y="3902355"/>
            <a:chExt cx="1823016" cy="296643"/>
          </a:xfrm>
        </p:grpSpPr>
        <p:sp>
          <p:nvSpPr>
            <p:cNvPr id="368" name="Google Shape;368;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5"/>
          <p:cNvGrpSpPr/>
          <p:nvPr/>
        </p:nvGrpSpPr>
        <p:grpSpPr>
          <a:xfrm flipH="1" rot="10800000">
            <a:off x="8250449" y="4623928"/>
            <a:ext cx="883262" cy="242091"/>
            <a:chOff x="2300350" y="2601250"/>
            <a:chExt cx="2275275" cy="623625"/>
          </a:xfrm>
        </p:grpSpPr>
        <p:sp>
          <p:nvSpPr>
            <p:cNvPr id="402" name="Google Shape;402;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8"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2"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3" name="Google Shape;533;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4"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8"/>
          <p:cNvGrpSpPr/>
          <p:nvPr/>
        </p:nvGrpSpPr>
        <p:grpSpPr>
          <a:xfrm flipH="1" rot="-5400000">
            <a:off x="3660496" y="4907217"/>
            <a:ext cx="1823016" cy="296643"/>
            <a:chOff x="7857346" y="3902355"/>
            <a:chExt cx="1823016" cy="296643"/>
          </a:xfrm>
        </p:grpSpPr>
        <p:sp>
          <p:nvSpPr>
            <p:cNvPr id="635" name="Google Shape;635;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8"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9"/>
          <p:cNvGrpSpPr/>
          <p:nvPr/>
        </p:nvGrpSpPr>
        <p:grpSpPr>
          <a:xfrm flipH="1" rot="10800000">
            <a:off x="7918521" y="1923880"/>
            <a:ext cx="1823016" cy="296643"/>
            <a:chOff x="7857346" y="3902355"/>
            <a:chExt cx="1823016" cy="296643"/>
          </a:xfrm>
        </p:grpSpPr>
        <p:sp>
          <p:nvSpPr>
            <p:cNvPr id="741" name="Google Shape;741;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0" name="Shape 780"/>
        <p:cNvGrpSpPr/>
        <p:nvPr/>
      </p:nvGrpSpPr>
      <p:grpSpPr>
        <a:xfrm>
          <a:off x="0" y="0"/>
          <a:ext cx="0" cy="0"/>
          <a:chOff x="0" y="0"/>
          <a:chExt cx="0" cy="0"/>
        </a:xfrm>
      </p:grpSpPr>
      <p:sp>
        <p:nvSpPr>
          <p:cNvPr id="781" name="Google Shape;781;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7.jpg"/><Relationship Id="rId5" Type="http://schemas.openxmlformats.org/officeDocument/2006/relationships/hyperlink" Target="https://docs.google.com/document/d/1uxwD3FwRoT8wVtuNiSiOtLs0zkolnNKO7ZI-ZdYl-lQ/edit?pli=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14.jpg"/><Relationship Id="rId7" Type="http://schemas.openxmlformats.org/officeDocument/2006/relationships/image" Target="../media/image16.jpg"/><Relationship Id="rId8"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jpg"/><Relationship Id="rId4" Type="http://schemas.openxmlformats.org/officeDocument/2006/relationships/image" Target="../media/image25.jpg"/><Relationship Id="rId9" Type="http://schemas.openxmlformats.org/officeDocument/2006/relationships/image" Target="../media/image27.jpg"/><Relationship Id="rId5" Type="http://schemas.openxmlformats.org/officeDocument/2006/relationships/image" Target="../media/image21.jpg"/><Relationship Id="rId6" Type="http://schemas.openxmlformats.org/officeDocument/2006/relationships/image" Target="../media/image22.jpg"/><Relationship Id="rId7" Type="http://schemas.openxmlformats.org/officeDocument/2006/relationships/image" Target="../media/image24.jpg"/><Relationship Id="rId8" Type="http://schemas.openxmlformats.org/officeDocument/2006/relationships/image" Target="../media/image23.jpg"/><Relationship Id="rId10"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google.com/document/d/1uxwD3FwRoT8wVtuNiSiOtLs0zkolnNKO7ZI-ZdYl-lQ/edit?pli=1#heading=h.mf5ajtqi3sh0"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30"/>
          <p:cNvSpPr/>
          <p:nvPr/>
        </p:nvSpPr>
        <p:spPr>
          <a:xfrm>
            <a:off x="2130750" y="3329973"/>
            <a:ext cx="4882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0"/>
          <p:cNvSpPr txBox="1"/>
          <p:nvPr>
            <p:ph idx="1" type="subTitle"/>
          </p:nvPr>
        </p:nvSpPr>
        <p:spPr>
          <a:xfrm>
            <a:off x="2298150" y="3329975"/>
            <a:ext cx="45477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Visual Overview of Violent Crime</a:t>
            </a:r>
            <a:endParaRPr/>
          </a:p>
        </p:txBody>
      </p:sp>
      <p:grpSp>
        <p:nvGrpSpPr>
          <p:cNvPr id="2655" name="Google Shape;2655;p30"/>
          <p:cNvGrpSpPr/>
          <p:nvPr/>
        </p:nvGrpSpPr>
        <p:grpSpPr>
          <a:xfrm rot="10800000">
            <a:off x="2130739" y="4336003"/>
            <a:ext cx="883262" cy="242091"/>
            <a:chOff x="2300350" y="2601250"/>
            <a:chExt cx="2275275" cy="623625"/>
          </a:xfrm>
        </p:grpSpPr>
        <p:sp>
          <p:nvSpPr>
            <p:cNvPr id="2656" name="Google Shape;2656;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30"/>
          <p:cNvGrpSpPr/>
          <p:nvPr/>
        </p:nvGrpSpPr>
        <p:grpSpPr>
          <a:xfrm flipH="1" rot="-5400000">
            <a:off x="3660496" y="4881980"/>
            <a:ext cx="1823016" cy="296643"/>
            <a:chOff x="7857346" y="3902355"/>
            <a:chExt cx="1823016" cy="296643"/>
          </a:xfrm>
        </p:grpSpPr>
        <p:sp>
          <p:nvSpPr>
            <p:cNvPr id="2663" name="Google Shape;2663;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9" name="Google Shape;2669;p30"/>
          <p:cNvGrpSpPr/>
          <p:nvPr/>
        </p:nvGrpSpPr>
        <p:grpSpPr>
          <a:xfrm rot="5400000">
            <a:off x="2421400" y="552075"/>
            <a:ext cx="98902" cy="553090"/>
            <a:chOff x="4898850" y="4820550"/>
            <a:chExt cx="98902" cy="553090"/>
          </a:xfrm>
        </p:grpSpPr>
        <p:sp>
          <p:nvSpPr>
            <p:cNvPr id="2670" name="Google Shape;2670;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30"/>
          <p:cNvGrpSpPr/>
          <p:nvPr/>
        </p:nvGrpSpPr>
        <p:grpSpPr>
          <a:xfrm>
            <a:off x="4505167" y="564628"/>
            <a:ext cx="1105976" cy="133969"/>
            <a:chOff x="8183182" y="663852"/>
            <a:chExt cx="1475028" cy="178673"/>
          </a:xfrm>
        </p:grpSpPr>
        <p:grpSp>
          <p:nvGrpSpPr>
            <p:cNvPr id="2676" name="Google Shape;2676;p30"/>
            <p:cNvGrpSpPr/>
            <p:nvPr/>
          </p:nvGrpSpPr>
          <p:grpSpPr>
            <a:xfrm>
              <a:off x="8183182" y="774425"/>
              <a:ext cx="1178025" cy="68100"/>
              <a:chOff x="2024450" y="204150"/>
              <a:chExt cx="1178025" cy="68100"/>
            </a:xfrm>
          </p:grpSpPr>
          <p:sp>
            <p:nvSpPr>
              <p:cNvPr id="2677" name="Google Shape;2677;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7" name="Google Shape;2687;p30"/>
            <p:cNvGrpSpPr/>
            <p:nvPr/>
          </p:nvGrpSpPr>
          <p:grpSpPr>
            <a:xfrm>
              <a:off x="8480185" y="663852"/>
              <a:ext cx="1178025" cy="68100"/>
              <a:chOff x="2024450" y="204150"/>
              <a:chExt cx="1178025" cy="68100"/>
            </a:xfrm>
          </p:grpSpPr>
          <p:sp>
            <p:nvSpPr>
              <p:cNvPr id="2688" name="Google Shape;2688;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8" name="Google Shape;2698;p30"/>
          <p:cNvGrpSpPr/>
          <p:nvPr/>
        </p:nvGrpSpPr>
        <p:grpSpPr>
          <a:xfrm>
            <a:off x="5447301" y="4536119"/>
            <a:ext cx="1252897" cy="51000"/>
            <a:chOff x="2915381" y="4104819"/>
            <a:chExt cx="1252897" cy="51000"/>
          </a:xfrm>
        </p:grpSpPr>
        <p:sp>
          <p:nvSpPr>
            <p:cNvPr id="2699" name="Google Shape;2699;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3" name="Google Shape;2713;p30"/>
          <p:cNvSpPr txBox="1"/>
          <p:nvPr>
            <p:ph type="ctrTitle"/>
          </p:nvPr>
        </p:nvSpPr>
        <p:spPr>
          <a:xfrm>
            <a:off x="1317600" y="1193625"/>
            <a:ext cx="6508800" cy="17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solidFill>
                  <a:schemeClr val="accent2"/>
                </a:solidFill>
              </a:rPr>
              <a:t>SAPOL Crime</a:t>
            </a:r>
            <a:r>
              <a:rPr lang="en" sz="7700"/>
              <a:t> </a:t>
            </a:r>
            <a:r>
              <a:rPr lang="en" sz="5000"/>
              <a:t>Analysis 2013 - 2022</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3" name="Shape 3103"/>
        <p:cNvGrpSpPr/>
        <p:nvPr/>
      </p:nvGrpSpPr>
      <p:grpSpPr>
        <a:xfrm>
          <a:off x="0" y="0"/>
          <a:ext cx="0" cy="0"/>
          <a:chOff x="0" y="0"/>
          <a:chExt cx="0" cy="0"/>
        </a:xfrm>
      </p:grpSpPr>
      <p:sp>
        <p:nvSpPr>
          <p:cNvPr id="3104" name="Google Shape;3104;p39"/>
          <p:cNvSpPr/>
          <p:nvPr/>
        </p:nvSpPr>
        <p:spPr>
          <a:xfrm>
            <a:off x="3319776" y="1688275"/>
            <a:ext cx="1016700" cy="10167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9"/>
          <p:cNvSpPr txBox="1"/>
          <p:nvPr>
            <p:ph type="title"/>
          </p:nvPr>
        </p:nvSpPr>
        <p:spPr>
          <a:xfrm>
            <a:off x="791475" y="495600"/>
            <a:ext cx="8266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Highest Numbers of </a:t>
            </a:r>
            <a:r>
              <a:rPr lang="en" sz="2800">
                <a:solidFill>
                  <a:schemeClr val="accent2"/>
                </a:solidFill>
              </a:rPr>
              <a:t>REPORTED CRIMES</a:t>
            </a:r>
            <a:endParaRPr/>
          </a:p>
        </p:txBody>
      </p:sp>
      <p:grpSp>
        <p:nvGrpSpPr>
          <p:cNvPr id="3106" name="Google Shape;3106;p39"/>
          <p:cNvGrpSpPr/>
          <p:nvPr/>
        </p:nvGrpSpPr>
        <p:grpSpPr>
          <a:xfrm>
            <a:off x="791471" y="1735171"/>
            <a:ext cx="2150720" cy="774400"/>
            <a:chOff x="791471" y="1735171"/>
            <a:chExt cx="2150720" cy="774400"/>
          </a:xfrm>
        </p:grpSpPr>
        <p:sp>
          <p:nvSpPr>
            <p:cNvPr id="3107" name="Google Shape;3107;p39"/>
            <p:cNvSpPr/>
            <p:nvPr/>
          </p:nvSpPr>
          <p:spPr>
            <a:xfrm>
              <a:off x="791471" y="1735171"/>
              <a:ext cx="21462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Exo"/>
                  <a:ea typeface="Exo"/>
                  <a:cs typeface="Exo"/>
                  <a:sym typeface="Exo"/>
                </a:rPr>
                <a:t>5000 - 14,579</a:t>
              </a:r>
              <a:endParaRPr b="1" sz="1800">
                <a:solidFill>
                  <a:schemeClr val="lt1"/>
                </a:solidFill>
                <a:latin typeface="Exo"/>
                <a:ea typeface="Exo"/>
                <a:cs typeface="Exo"/>
                <a:sym typeface="Exo"/>
              </a:endParaRPr>
            </a:p>
          </p:txBody>
        </p:sp>
        <p:sp>
          <p:nvSpPr>
            <p:cNvPr id="3108" name="Google Shape;3108;p39"/>
            <p:cNvSpPr txBox="1"/>
            <p:nvPr/>
          </p:nvSpPr>
          <p:spPr>
            <a:xfrm>
              <a:off x="795991" y="2047871"/>
              <a:ext cx="21462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T Sans"/>
                  <a:ea typeface="PT Sans"/>
                  <a:cs typeface="PT Sans"/>
                  <a:sym typeface="PT Sans"/>
                </a:rPr>
                <a:t>Adelaide &amp; Mile End</a:t>
              </a:r>
              <a:endParaRPr>
                <a:solidFill>
                  <a:schemeClr val="lt1"/>
                </a:solidFill>
                <a:latin typeface="PT Sans"/>
                <a:ea typeface="PT Sans"/>
                <a:cs typeface="PT Sans"/>
                <a:sym typeface="PT Sans"/>
              </a:endParaRPr>
            </a:p>
          </p:txBody>
        </p:sp>
      </p:grpSp>
      <p:grpSp>
        <p:nvGrpSpPr>
          <p:cNvPr id="3109" name="Google Shape;3109;p39"/>
          <p:cNvGrpSpPr/>
          <p:nvPr/>
        </p:nvGrpSpPr>
        <p:grpSpPr>
          <a:xfrm>
            <a:off x="6200861" y="1735171"/>
            <a:ext cx="2146205" cy="920700"/>
            <a:chOff x="6200861" y="1735171"/>
            <a:chExt cx="2146205" cy="920700"/>
          </a:xfrm>
        </p:grpSpPr>
        <p:sp>
          <p:nvSpPr>
            <p:cNvPr id="3110" name="Google Shape;3110;p39"/>
            <p:cNvSpPr/>
            <p:nvPr/>
          </p:nvSpPr>
          <p:spPr>
            <a:xfrm>
              <a:off x="6200867" y="1735171"/>
              <a:ext cx="21462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Exo"/>
                  <a:ea typeface="Exo"/>
                  <a:cs typeface="Exo"/>
                  <a:sym typeface="Exo"/>
                </a:rPr>
                <a:t>5108 - 7,656</a:t>
              </a:r>
              <a:endParaRPr b="1" sz="1800">
                <a:solidFill>
                  <a:schemeClr val="lt1"/>
                </a:solidFill>
                <a:latin typeface="Exo"/>
                <a:ea typeface="Exo"/>
                <a:cs typeface="Exo"/>
                <a:sym typeface="Exo"/>
              </a:endParaRPr>
            </a:p>
          </p:txBody>
        </p:sp>
        <p:sp>
          <p:nvSpPr>
            <p:cNvPr id="3111" name="Google Shape;3111;p39"/>
            <p:cNvSpPr txBox="1"/>
            <p:nvPr/>
          </p:nvSpPr>
          <p:spPr>
            <a:xfrm>
              <a:off x="6200861" y="2194171"/>
              <a:ext cx="21462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T Sans"/>
                  <a:ea typeface="PT Sans"/>
                  <a:cs typeface="PT Sans"/>
                  <a:sym typeface="PT Sans"/>
                </a:rPr>
                <a:t>Paralowie, Salisbury Downs, Salisbury North</a:t>
              </a:r>
              <a:endParaRPr>
                <a:solidFill>
                  <a:schemeClr val="lt1"/>
                </a:solidFill>
                <a:latin typeface="PT Sans"/>
                <a:ea typeface="PT Sans"/>
                <a:cs typeface="PT Sans"/>
                <a:sym typeface="PT Sans"/>
              </a:endParaRPr>
            </a:p>
          </p:txBody>
        </p:sp>
      </p:grpSp>
      <p:grpSp>
        <p:nvGrpSpPr>
          <p:cNvPr id="3112" name="Google Shape;3112;p39"/>
          <p:cNvGrpSpPr/>
          <p:nvPr/>
        </p:nvGrpSpPr>
        <p:grpSpPr>
          <a:xfrm>
            <a:off x="793641" y="3124273"/>
            <a:ext cx="2146205" cy="1067000"/>
            <a:chOff x="793641" y="3124273"/>
            <a:chExt cx="2146205" cy="1067000"/>
          </a:xfrm>
        </p:grpSpPr>
        <p:sp>
          <p:nvSpPr>
            <p:cNvPr id="3113" name="Google Shape;3113;p39"/>
            <p:cNvSpPr/>
            <p:nvPr/>
          </p:nvSpPr>
          <p:spPr>
            <a:xfrm>
              <a:off x="793646" y="3124273"/>
              <a:ext cx="21462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Exo"/>
                  <a:ea typeface="Exo"/>
                  <a:cs typeface="Exo"/>
                  <a:sym typeface="Exo"/>
                </a:rPr>
                <a:t>5112 - 7,029</a:t>
              </a:r>
              <a:endParaRPr b="1" sz="1800">
                <a:solidFill>
                  <a:schemeClr val="lt1"/>
                </a:solidFill>
                <a:latin typeface="Exo"/>
                <a:ea typeface="Exo"/>
                <a:cs typeface="Exo"/>
                <a:sym typeface="Exo"/>
              </a:endParaRPr>
            </a:p>
          </p:txBody>
        </p:sp>
        <p:sp>
          <p:nvSpPr>
            <p:cNvPr id="3114" name="Google Shape;3114;p39"/>
            <p:cNvSpPr txBox="1"/>
            <p:nvPr/>
          </p:nvSpPr>
          <p:spPr>
            <a:xfrm>
              <a:off x="793641" y="3729573"/>
              <a:ext cx="21462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T Sans"/>
                  <a:ea typeface="PT Sans"/>
                  <a:cs typeface="PT Sans"/>
                  <a:sym typeface="PT Sans"/>
                </a:rPr>
                <a:t>Elizabeth, Elizabeth East, Elizabeth Grove, Elizabeth South, Elizabeth Vale, Hillbank</a:t>
              </a:r>
              <a:endParaRPr>
                <a:solidFill>
                  <a:schemeClr val="lt1"/>
                </a:solidFill>
                <a:latin typeface="PT Sans"/>
                <a:ea typeface="PT Sans"/>
                <a:cs typeface="PT Sans"/>
                <a:sym typeface="PT Sans"/>
              </a:endParaRPr>
            </a:p>
          </p:txBody>
        </p:sp>
      </p:grpSp>
      <p:grpSp>
        <p:nvGrpSpPr>
          <p:cNvPr id="3115" name="Google Shape;3115;p39"/>
          <p:cNvGrpSpPr/>
          <p:nvPr/>
        </p:nvGrpSpPr>
        <p:grpSpPr>
          <a:xfrm>
            <a:off x="6200861" y="3124273"/>
            <a:ext cx="2148380" cy="1067000"/>
            <a:chOff x="6200861" y="3124273"/>
            <a:chExt cx="2148380" cy="1067000"/>
          </a:xfrm>
        </p:grpSpPr>
        <p:sp>
          <p:nvSpPr>
            <p:cNvPr id="3116" name="Google Shape;3116;p39"/>
            <p:cNvSpPr/>
            <p:nvPr/>
          </p:nvSpPr>
          <p:spPr>
            <a:xfrm>
              <a:off x="6203042" y="3124273"/>
              <a:ext cx="21462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Exo"/>
                  <a:ea typeface="Exo"/>
                  <a:cs typeface="Exo"/>
                  <a:sym typeface="Exo"/>
                </a:rPr>
                <a:t>5113 - 5,614</a:t>
              </a:r>
              <a:endParaRPr b="1" sz="1800">
                <a:solidFill>
                  <a:schemeClr val="lt1"/>
                </a:solidFill>
                <a:latin typeface="Exo"/>
                <a:ea typeface="Exo"/>
                <a:cs typeface="Exo"/>
                <a:sym typeface="Exo"/>
              </a:endParaRPr>
            </a:p>
          </p:txBody>
        </p:sp>
        <p:sp>
          <p:nvSpPr>
            <p:cNvPr id="3117" name="Google Shape;3117;p39"/>
            <p:cNvSpPr txBox="1"/>
            <p:nvPr/>
          </p:nvSpPr>
          <p:spPr>
            <a:xfrm>
              <a:off x="6200861" y="3729573"/>
              <a:ext cx="21462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T Sans"/>
                  <a:ea typeface="PT Sans"/>
                  <a:cs typeface="PT Sans"/>
                  <a:sym typeface="PT Sans"/>
                </a:rPr>
                <a:t>Davoren Park, Edinburgh North, Elizabeth Downs, Elizabeth North, Elizabeth Park</a:t>
              </a:r>
              <a:endParaRPr>
                <a:solidFill>
                  <a:schemeClr val="lt1"/>
                </a:solidFill>
                <a:latin typeface="PT Sans"/>
                <a:ea typeface="PT Sans"/>
                <a:cs typeface="PT Sans"/>
                <a:sym typeface="PT Sans"/>
              </a:endParaRPr>
            </a:p>
          </p:txBody>
        </p:sp>
      </p:grpSp>
      <p:grpSp>
        <p:nvGrpSpPr>
          <p:cNvPr id="3118" name="Google Shape;3118;p39"/>
          <p:cNvGrpSpPr/>
          <p:nvPr/>
        </p:nvGrpSpPr>
        <p:grpSpPr>
          <a:xfrm>
            <a:off x="3568465" y="1936985"/>
            <a:ext cx="519322" cy="519279"/>
            <a:chOff x="1181536" y="2735942"/>
            <a:chExt cx="417360" cy="417360"/>
          </a:xfrm>
        </p:grpSpPr>
        <p:sp>
          <p:nvSpPr>
            <p:cNvPr id="3119" name="Google Shape;3119;p39"/>
            <p:cNvSpPr/>
            <p:nvPr/>
          </p:nvSpPr>
          <p:spPr>
            <a:xfrm>
              <a:off x="1181536" y="2735942"/>
              <a:ext cx="73277" cy="73277"/>
            </a:xfrm>
            <a:custGeom>
              <a:rect b="b" l="l" r="r" t="t"/>
              <a:pathLst>
                <a:path extrusionOk="0" h="2049" w="2049">
                  <a:moveTo>
                    <a:pt x="1024" y="0"/>
                  </a:moveTo>
                  <a:cubicBezTo>
                    <a:pt x="477" y="0"/>
                    <a:pt x="0" y="477"/>
                    <a:pt x="0" y="1024"/>
                  </a:cubicBezTo>
                  <a:cubicBezTo>
                    <a:pt x="0" y="1596"/>
                    <a:pt x="477" y="2048"/>
                    <a:pt x="1024" y="2048"/>
                  </a:cubicBezTo>
                  <a:cubicBezTo>
                    <a:pt x="1596" y="2048"/>
                    <a:pt x="2048" y="1596"/>
                    <a:pt x="2048" y="1024"/>
                  </a:cubicBezTo>
                  <a:cubicBezTo>
                    <a:pt x="2048" y="477"/>
                    <a:pt x="1596"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9"/>
            <p:cNvSpPr/>
            <p:nvPr/>
          </p:nvSpPr>
          <p:spPr>
            <a:xfrm>
              <a:off x="1525619" y="2735942"/>
              <a:ext cx="73277" cy="73277"/>
            </a:xfrm>
            <a:custGeom>
              <a:rect b="b" l="l" r="r" t="t"/>
              <a:pathLst>
                <a:path extrusionOk="0" h="2049" w="2049">
                  <a:moveTo>
                    <a:pt x="1024" y="0"/>
                  </a:moveTo>
                  <a:cubicBezTo>
                    <a:pt x="453" y="0"/>
                    <a:pt x="0" y="477"/>
                    <a:pt x="0" y="1024"/>
                  </a:cubicBezTo>
                  <a:cubicBezTo>
                    <a:pt x="0" y="1596"/>
                    <a:pt x="453" y="2048"/>
                    <a:pt x="1024" y="2048"/>
                  </a:cubicBezTo>
                  <a:cubicBezTo>
                    <a:pt x="1572" y="2048"/>
                    <a:pt x="2048" y="1596"/>
                    <a:pt x="2048" y="1024"/>
                  </a:cubicBezTo>
                  <a:cubicBezTo>
                    <a:pt x="2048" y="477"/>
                    <a:pt x="1572"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9"/>
            <p:cNvSpPr/>
            <p:nvPr/>
          </p:nvSpPr>
          <p:spPr>
            <a:xfrm>
              <a:off x="1181536" y="3080024"/>
              <a:ext cx="73277" cy="73277"/>
            </a:xfrm>
            <a:custGeom>
              <a:rect b="b" l="l" r="r" t="t"/>
              <a:pathLst>
                <a:path extrusionOk="0" h="2049" w="2049">
                  <a:moveTo>
                    <a:pt x="1024" y="0"/>
                  </a:moveTo>
                  <a:cubicBezTo>
                    <a:pt x="477" y="0"/>
                    <a:pt x="0" y="453"/>
                    <a:pt x="0" y="1024"/>
                  </a:cubicBezTo>
                  <a:cubicBezTo>
                    <a:pt x="0" y="1572"/>
                    <a:pt x="477" y="2048"/>
                    <a:pt x="1024" y="2048"/>
                  </a:cubicBezTo>
                  <a:cubicBezTo>
                    <a:pt x="1596" y="2048"/>
                    <a:pt x="2048" y="1572"/>
                    <a:pt x="2048" y="1024"/>
                  </a:cubicBezTo>
                  <a:cubicBezTo>
                    <a:pt x="2048" y="453"/>
                    <a:pt x="1596"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9"/>
            <p:cNvSpPr/>
            <p:nvPr/>
          </p:nvSpPr>
          <p:spPr>
            <a:xfrm>
              <a:off x="1525619" y="3080024"/>
              <a:ext cx="73277" cy="73277"/>
            </a:xfrm>
            <a:custGeom>
              <a:rect b="b" l="l" r="r" t="t"/>
              <a:pathLst>
                <a:path extrusionOk="0" h="2049" w="2049">
                  <a:moveTo>
                    <a:pt x="1024" y="0"/>
                  </a:moveTo>
                  <a:cubicBezTo>
                    <a:pt x="453" y="0"/>
                    <a:pt x="0" y="453"/>
                    <a:pt x="0" y="1024"/>
                  </a:cubicBezTo>
                  <a:cubicBezTo>
                    <a:pt x="0" y="1572"/>
                    <a:pt x="453" y="2048"/>
                    <a:pt x="1024" y="2048"/>
                  </a:cubicBezTo>
                  <a:cubicBezTo>
                    <a:pt x="1572" y="2048"/>
                    <a:pt x="2048" y="1572"/>
                    <a:pt x="2048" y="1024"/>
                  </a:cubicBezTo>
                  <a:cubicBezTo>
                    <a:pt x="2048" y="453"/>
                    <a:pt x="1572"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9"/>
            <p:cNvSpPr/>
            <p:nvPr/>
          </p:nvSpPr>
          <p:spPr>
            <a:xfrm>
              <a:off x="1279493" y="2760619"/>
              <a:ext cx="57935" cy="24748"/>
            </a:xfrm>
            <a:custGeom>
              <a:rect b="b" l="l" r="r" t="t"/>
              <a:pathLst>
                <a:path extrusionOk="0" h="692" w="1620">
                  <a:moveTo>
                    <a:pt x="333" y="1"/>
                  </a:moveTo>
                  <a:cubicBezTo>
                    <a:pt x="167" y="1"/>
                    <a:pt x="0" y="168"/>
                    <a:pt x="0" y="334"/>
                  </a:cubicBezTo>
                  <a:cubicBezTo>
                    <a:pt x="0" y="525"/>
                    <a:pt x="167" y="692"/>
                    <a:pt x="333" y="692"/>
                  </a:cubicBezTo>
                  <a:lnTo>
                    <a:pt x="1262" y="692"/>
                  </a:lnTo>
                  <a:cubicBezTo>
                    <a:pt x="1453" y="692"/>
                    <a:pt x="1619" y="525"/>
                    <a:pt x="1619" y="334"/>
                  </a:cubicBezTo>
                  <a:cubicBezTo>
                    <a:pt x="1619" y="168"/>
                    <a:pt x="1453" y="1"/>
                    <a:pt x="12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9"/>
            <p:cNvSpPr/>
            <p:nvPr/>
          </p:nvSpPr>
          <p:spPr>
            <a:xfrm>
              <a:off x="1443005" y="2760619"/>
              <a:ext cx="57935" cy="24748"/>
            </a:xfrm>
            <a:custGeom>
              <a:rect b="b" l="l" r="r" t="t"/>
              <a:pathLst>
                <a:path extrusionOk="0" h="692" w="1620">
                  <a:moveTo>
                    <a:pt x="358" y="1"/>
                  </a:moveTo>
                  <a:cubicBezTo>
                    <a:pt x="167" y="1"/>
                    <a:pt x="0" y="168"/>
                    <a:pt x="0" y="334"/>
                  </a:cubicBezTo>
                  <a:cubicBezTo>
                    <a:pt x="0" y="525"/>
                    <a:pt x="167" y="692"/>
                    <a:pt x="358" y="692"/>
                  </a:cubicBezTo>
                  <a:lnTo>
                    <a:pt x="1286" y="692"/>
                  </a:lnTo>
                  <a:cubicBezTo>
                    <a:pt x="1453" y="692"/>
                    <a:pt x="1620" y="525"/>
                    <a:pt x="1620" y="334"/>
                  </a:cubicBezTo>
                  <a:cubicBezTo>
                    <a:pt x="1620" y="168"/>
                    <a:pt x="1453" y="1"/>
                    <a:pt x="1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9"/>
            <p:cNvSpPr/>
            <p:nvPr/>
          </p:nvSpPr>
          <p:spPr>
            <a:xfrm>
              <a:off x="1361249" y="2760619"/>
              <a:ext cx="57935" cy="24748"/>
            </a:xfrm>
            <a:custGeom>
              <a:rect b="b" l="l" r="r" t="t"/>
              <a:pathLst>
                <a:path extrusionOk="0" h="692" w="1620">
                  <a:moveTo>
                    <a:pt x="357" y="1"/>
                  </a:moveTo>
                  <a:cubicBezTo>
                    <a:pt x="167" y="1"/>
                    <a:pt x="0" y="168"/>
                    <a:pt x="0" y="334"/>
                  </a:cubicBezTo>
                  <a:cubicBezTo>
                    <a:pt x="0" y="525"/>
                    <a:pt x="167" y="692"/>
                    <a:pt x="357" y="692"/>
                  </a:cubicBezTo>
                  <a:lnTo>
                    <a:pt x="1262" y="692"/>
                  </a:lnTo>
                  <a:cubicBezTo>
                    <a:pt x="1453" y="692"/>
                    <a:pt x="1620" y="525"/>
                    <a:pt x="1620" y="334"/>
                  </a:cubicBezTo>
                  <a:cubicBezTo>
                    <a:pt x="1620" y="168"/>
                    <a:pt x="1453" y="1"/>
                    <a:pt x="12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9"/>
            <p:cNvSpPr/>
            <p:nvPr/>
          </p:nvSpPr>
          <p:spPr>
            <a:xfrm>
              <a:off x="1206213" y="2833863"/>
              <a:ext cx="24748" cy="57971"/>
            </a:xfrm>
            <a:custGeom>
              <a:rect b="b" l="l" r="r" t="t"/>
              <a:pathLst>
                <a:path extrusionOk="0" h="1621" w="692">
                  <a:moveTo>
                    <a:pt x="334" y="1"/>
                  </a:moveTo>
                  <a:cubicBezTo>
                    <a:pt x="168" y="1"/>
                    <a:pt x="1" y="168"/>
                    <a:pt x="1" y="334"/>
                  </a:cubicBezTo>
                  <a:lnTo>
                    <a:pt x="1" y="1263"/>
                  </a:lnTo>
                  <a:cubicBezTo>
                    <a:pt x="1" y="1454"/>
                    <a:pt x="168" y="1620"/>
                    <a:pt x="334" y="1620"/>
                  </a:cubicBezTo>
                  <a:cubicBezTo>
                    <a:pt x="525" y="1620"/>
                    <a:pt x="692" y="1454"/>
                    <a:pt x="692" y="1263"/>
                  </a:cubicBezTo>
                  <a:lnTo>
                    <a:pt x="692" y="334"/>
                  </a:lnTo>
                  <a:cubicBezTo>
                    <a:pt x="692" y="168"/>
                    <a:pt x="525"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9"/>
            <p:cNvSpPr/>
            <p:nvPr/>
          </p:nvSpPr>
          <p:spPr>
            <a:xfrm>
              <a:off x="1206213" y="2997410"/>
              <a:ext cx="24748" cy="57935"/>
            </a:xfrm>
            <a:custGeom>
              <a:rect b="b" l="l" r="r" t="t"/>
              <a:pathLst>
                <a:path extrusionOk="0" h="1620" w="692">
                  <a:moveTo>
                    <a:pt x="334" y="0"/>
                  </a:moveTo>
                  <a:cubicBezTo>
                    <a:pt x="168" y="0"/>
                    <a:pt x="1" y="167"/>
                    <a:pt x="1" y="358"/>
                  </a:cubicBezTo>
                  <a:lnTo>
                    <a:pt x="1" y="1286"/>
                  </a:lnTo>
                  <a:cubicBezTo>
                    <a:pt x="1" y="1453"/>
                    <a:pt x="168" y="1620"/>
                    <a:pt x="334" y="1620"/>
                  </a:cubicBezTo>
                  <a:cubicBezTo>
                    <a:pt x="525" y="1620"/>
                    <a:pt x="692" y="1453"/>
                    <a:pt x="692" y="1286"/>
                  </a:cubicBezTo>
                  <a:lnTo>
                    <a:pt x="692" y="358"/>
                  </a:lnTo>
                  <a:cubicBezTo>
                    <a:pt x="692" y="167"/>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9"/>
            <p:cNvSpPr/>
            <p:nvPr/>
          </p:nvSpPr>
          <p:spPr>
            <a:xfrm>
              <a:off x="1206213" y="2915654"/>
              <a:ext cx="24748" cy="57935"/>
            </a:xfrm>
            <a:custGeom>
              <a:rect b="b" l="l" r="r" t="t"/>
              <a:pathLst>
                <a:path extrusionOk="0" h="1620" w="692">
                  <a:moveTo>
                    <a:pt x="334" y="0"/>
                  </a:moveTo>
                  <a:cubicBezTo>
                    <a:pt x="168" y="0"/>
                    <a:pt x="1" y="167"/>
                    <a:pt x="1" y="357"/>
                  </a:cubicBezTo>
                  <a:lnTo>
                    <a:pt x="1" y="1262"/>
                  </a:lnTo>
                  <a:cubicBezTo>
                    <a:pt x="1" y="1453"/>
                    <a:pt x="168" y="1619"/>
                    <a:pt x="334" y="1619"/>
                  </a:cubicBezTo>
                  <a:cubicBezTo>
                    <a:pt x="525" y="1619"/>
                    <a:pt x="692" y="1453"/>
                    <a:pt x="692" y="1262"/>
                  </a:cubicBezTo>
                  <a:lnTo>
                    <a:pt x="692" y="357"/>
                  </a:lnTo>
                  <a:cubicBezTo>
                    <a:pt x="692" y="167"/>
                    <a:pt x="525"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9"/>
            <p:cNvSpPr/>
            <p:nvPr/>
          </p:nvSpPr>
          <p:spPr>
            <a:xfrm>
              <a:off x="1549473" y="2833863"/>
              <a:ext cx="24712" cy="57971"/>
            </a:xfrm>
            <a:custGeom>
              <a:rect b="b" l="l" r="r" t="t"/>
              <a:pathLst>
                <a:path extrusionOk="0" h="1621" w="691">
                  <a:moveTo>
                    <a:pt x="357" y="1"/>
                  </a:moveTo>
                  <a:cubicBezTo>
                    <a:pt x="167" y="1"/>
                    <a:pt x="0" y="168"/>
                    <a:pt x="0" y="334"/>
                  </a:cubicBezTo>
                  <a:lnTo>
                    <a:pt x="0" y="1263"/>
                  </a:lnTo>
                  <a:cubicBezTo>
                    <a:pt x="0" y="1454"/>
                    <a:pt x="167" y="1620"/>
                    <a:pt x="357" y="1620"/>
                  </a:cubicBezTo>
                  <a:cubicBezTo>
                    <a:pt x="524" y="1620"/>
                    <a:pt x="691" y="1454"/>
                    <a:pt x="691" y="1263"/>
                  </a:cubicBezTo>
                  <a:lnTo>
                    <a:pt x="691" y="334"/>
                  </a:lnTo>
                  <a:cubicBezTo>
                    <a:pt x="691" y="168"/>
                    <a:pt x="524" y="1"/>
                    <a:pt x="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9"/>
            <p:cNvSpPr/>
            <p:nvPr/>
          </p:nvSpPr>
          <p:spPr>
            <a:xfrm>
              <a:off x="1549473" y="2997410"/>
              <a:ext cx="24712" cy="57935"/>
            </a:xfrm>
            <a:custGeom>
              <a:rect b="b" l="l" r="r" t="t"/>
              <a:pathLst>
                <a:path extrusionOk="0" h="1620" w="691">
                  <a:moveTo>
                    <a:pt x="357" y="0"/>
                  </a:moveTo>
                  <a:cubicBezTo>
                    <a:pt x="167" y="0"/>
                    <a:pt x="0" y="167"/>
                    <a:pt x="0" y="358"/>
                  </a:cubicBezTo>
                  <a:lnTo>
                    <a:pt x="0" y="1286"/>
                  </a:lnTo>
                  <a:cubicBezTo>
                    <a:pt x="0" y="1453"/>
                    <a:pt x="167" y="1620"/>
                    <a:pt x="357" y="1620"/>
                  </a:cubicBezTo>
                  <a:cubicBezTo>
                    <a:pt x="524" y="1620"/>
                    <a:pt x="691" y="1453"/>
                    <a:pt x="691" y="1286"/>
                  </a:cubicBezTo>
                  <a:lnTo>
                    <a:pt x="691" y="358"/>
                  </a:lnTo>
                  <a:cubicBezTo>
                    <a:pt x="691" y="167"/>
                    <a:pt x="524"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9"/>
            <p:cNvSpPr/>
            <p:nvPr/>
          </p:nvSpPr>
          <p:spPr>
            <a:xfrm>
              <a:off x="1549473" y="2915654"/>
              <a:ext cx="24712" cy="57935"/>
            </a:xfrm>
            <a:custGeom>
              <a:rect b="b" l="l" r="r" t="t"/>
              <a:pathLst>
                <a:path extrusionOk="0" h="1620" w="691">
                  <a:moveTo>
                    <a:pt x="357" y="0"/>
                  </a:moveTo>
                  <a:cubicBezTo>
                    <a:pt x="167" y="0"/>
                    <a:pt x="0" y="167"/>
                    <a:pt x="0" y="357"/>
                  </a:cubicBezTo>
                  <a:lnTo>
                    <a:pt x="0" y="1262"/>
                  </a:lnTo>
                  <a:cubicBezTo>
                    <a:pt x="0" y="1453"/>
                    <a:pt x="167" y="1619"/>
                    <a:pt x="357" y="1619"/>
                  </a:cubicBezTo>
                  <a:cubicBezTo>
                    <a:pt x="524" y="1619"/>
                    <a:pt x="691" y="1453"/>
                    <a:pt x="691" y="1262"/>
                  </a:cubicBezTo>
                  <a:lnTo>
                    <a:pt x="691" y="357"/>
                  </a:lnTo>
                  <a:cubicBezTo>
                    <a:pt x="691" y="167"/>
                    <a:pt x="524"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9"/>
            <p:cNvSpPr/>
            <p:nvPr/>
          </p:nvSpPr>
          <p:spPr>
            <a:xfrm>
              <a:off x="1279493" y="3103879"/>
              <a:ext cx="57935" cy="24712"/>
            </a:xfrm>
            <a:custGeom>
              <a:rect b="b" l="l" r="r" t="t"/>
              <a:pathLst>
                <a:path extrusionOk="0" h="691" w="1620">
                  <a:moveTo>
                    <a:pt x="333" y="0"/>
                  </a:moveTo>
                  <a:cubicBezTo>
                    <a:pt x="167" y="0"/>
                    <a:pt x="0" y="167"/>
                    <a:pt x="0" y="357"/>
                  </a:cubicBezTo>
                  <a:cubicBezTo>
                    <a:pt x="0" y="524"/>
                    <a:pt x="167" y="691"/>
                    <a:pt x="333" y="691"/>
                  </a:cubicBezTo>
                  <a:lnTo>
                    <a:pt x="1262" y="691"/>
                  </a:lnTo>
                  <a:cubicBezTo>
                    <a:pt x="1453" y="691"/>
                    <a:pt x="1619" y="524"/>
                    <a:pt x="1619" y="357"/>
                  </a:cubicBezTo>
                  <a:cubicBezTo>
                    <a:pt x="1619" y="167"/>
                    <a:pt x="1453" y="0"/>
                    <a:pt x="1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9"/>
            <p:cNvSpPr/>
            <p:nvPr/>
          </p:nvSpPr>
          <p:spPr>
            <a:xfrm>
              <a:off x="1443005" y="3103879"/>
              <a:ext cx="57935" cy="24712"/>
            </a:xfrm>
            <a:custGeom>
              <a:rect b="b" l="l" r="r" t="t"/>
              <a:pathLst>
                <a:path extrusionOk="0" h="691" w="1620">
                  <a:moveTo>
                    <a:pt x="358" y="0"/>
                  </a:moveTo>
                  <a:cubicBezTo>
                    <a:pt x="167" y="0"/>
                    <a:pt x="0" y="167"/>
                    <a:pt x="0" y="357"/>
                  </a:cubicBezTo>
                  <a:cubicBezTo>
                    <a:pt x="0" y="524"/>
                    <a:pt x="167" y="691"/>
                    <a:pt x="358" y="691"/>
                  </a:cubicBezTo>
                  <a:lnTo>
                    <a:pt x="1286" y="691"/>
                  </a:lnTo>
                  <a:cubicBezTo>
                    <a:pt x="1453" y="691"/>
                    <a:pt x="1620" y="524"/>
                    <a:pt x="1620" y="357"/>
                  </a:cubicBezTo>
                  <a:cubicBezTo>
                    <a:pt x="1620" y="167"/>
                    <a:pt x="1453"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9"/>
            <p:cNvSpPr/>
            <p:nvPr/>
          </p:nvSpPr>
          <p:spPr>
            <a:xfrm>
              <a:off x="1361249" y="3103879"/>
              <a:ext cx="57935" cy="24712"/>
            </a:xfrm>
            <a:custGeom>
              <a:rect b="b" l="l" r="r" t="t"/>
              <a:pathLst>
                <a:path extrusionOk="0" h="691" w="1620">
                  <a:moveTo>
                    <a:pt x="357" y="0"/>
                  </a:moveTo>
                  <a:cubicBezTo>
                    <a:pt x="167" y="0"/>
                    <a:pt x="0" y="167"/>
                    <a:pt x="0" y="357"/>
                  </a:cubicBezTo>
                  <a:cubicBezTo>
                    <a:pt x="0" y="524"/>
                    <a:pt x="167" y="691"/>
                    <a:pt x="357" y="691"/>
                  </a:cubicBezTo>
                  <a:lnTo>
                    <a:pt x="1262" y="691"/>
                  </a:lnTo>
                  <a:cubicBezTo>
                    <a:pt x="1453" y="691"/>
                    <a:pt x="1620" y="524"/>
                    <a:pt x="1620" y="357"/>
                  </a:cubicBezTo>
                  <a:cubicBezTo>
                    <a:pt x="1620" y="167"/>
                    <a:pt x="1453" y="0"/>
                    <a:pt x="1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9"/>
            <p:cNvSpPr/>
            <p:nvPr/>
          </p:nvSpPr>
          <p:spPr>
            <a:xfrm>
              <a:off x="1360390" y="2996552"/>
              <a:ext cx="59652" cy="80287"/>
            </a:xfrm>
            <a:custGeom>
              <a:rect b="b" l="l" r="r" t="t"/>
              <a:pathLst>
                <a:path extrusionOk="0" h="2245" w="1668">
                  <a:moveTo>
                    <a:pt x="0" y="0"/>
                  </a:moveTo>
                  <a:cubicBezTo>
                    <a:pt x="72" y="596"/>
                    <a:pt x="286" y="1787"/>
                    <a:pt x="691" y="2191"/>
                  </a:cubicBezTo>
                  <a:cubicBezTo>
                    <a:pt x="727" y="2227"/>
                    <a:pt x="780" y="2245"/>
                    <a:pt x="834" y="2245"/>
                  </a:cubicBezTo>
                  <a:cubicBezTo>
                    <a:pt x="888" y="2245"/>
                    <a:pt x="941" y="2227"/>
                    <a:pt x="977" y="2191"/>
                  </a:cubicBezTo>
                  <a:cubicBezTo>
                    <a:pt x="1382" y="1787"/>
                    <a:pt x="1596" y="596"/>
                    <a:pt x="1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9"/>
            <p:cNvSpPr/>
            <p:nvPr/>
          </p:nvSpPr>
          <p:spPr>
            <a:xfrm>
              <a:off x="1425981" y="2996552"/>
              <a:ext cx="86045" cy="75817"/>
            </a:xfrm>
            <a:custGeom>
              <a:rect b="b" l="l" r="r" t="t"/>
              <a:pathLst>
                <a:path extrusionOk="0" h="2120" w="2406">
                  <a:moveTo>
                    <a:pt x="524" y="0"/>
                  </a:moveTo>
                  <a:cubicBezTo>
                    <a:pt x="476" y="572"/>
                    <a:pt x="357" y="1096"/>
                    <a:pt x="214" y="1525"/>
                  </a:cubicBezTo>
                  <a:cubicBezTo>
                    <a:pt x="143" y="1763"/>
                    <a:pt x="72" y="1953"/>
                    <a:pt x="0" y="2120"/>
                  </a:cubicBezTo>
                  <a:cubicBezTo>
                    <a:pt x="1072" y="1810"/>
                    <a:pt x="1977" y="1024"/>
                    <a:pt x="2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9"/>
            <p:cNvSpPr/>
            <p:nvPr/>
          </p:nvSpPr>
          <p:spPr>
            <a:xfrm>
              <a:off x="1268406" y="2996552"/>
              <a:ext cx="86045" cy="75817"/>
            </a:xfrm>
            <a:custGeom>
              <a:rect b="b" l="l" r="r" t="t"/>
              <a:pathLst>
                <a:path extrusionOk="0" h="2120" w="2406">
                  <a:moveTo>
                    <a:pt x="0" y="0"/>
                  </a:moveTo>
                  <a:cubicBezTo>
                    <a:pt x="429" y="1024"/>
                    <a:pt x="1334" y="1810"/>
                    <a:pt x="2406" y="2120"/>
                  </a:cubicBezTo>
                  <a:cubicBezTo>
                    <a:pt x="2334" y="1953"/>
                    <a:pt x="2263" y="1763"/>
                    <a:pt x="2191" y="1525"/>
                  </a:cubicBezTo>
                  <a:cubicBezTo>
                    <a:pt x="2048" y="1096"/>
                    <a:pt x="1929" y="572"/>
                    <a:pt x="1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9"/>
            <p:cNvSpPr/>
            <p:nvPr/>
          </p:nvSpPr>
          <p:spPr>
            <a:xfrm>
              <a:off x="1268406" y="2816839"/>
              <a:ext cx="86045" cy="75852"/>
            </a:xfrm>
            <a:custGeom>
              <a:rect b="b" l="l" r="r" t="t"/>
              <a:pathLst>
                <a:path extrusionOk="0" h="2121" w="2406">
                  <a:moveTo>
                    <a:pt x="2406" y="1"/>
                  </a:moveTo>
                  <a:cubicBezTo>
                    <a:pt x="1310" y="310"/>
                    <a:pt x="429" y="1096"/>
                    <a:pt x="0" y="2120"/>
                  </a:cubicBezTo>
                  <a:lnTo>
                    <a:pt x="1882" y="2120"/>
                  </a:lnTo>
                  <a:cubicBezTo>
                    <a:pt x="1953" y="1453"/>
                    <a:pt x="2120" y="620"/>
                    <a:pt x="24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9"/>
            <p:cNvSpPr/>
            <p:nvPr/>
          </p:nvSpPr>
          <p:spPr>
            <a:xfrm>
              <a:off x="1360390" y="2812369"/>
              <a:ext cx="59652" cy="80323"/>
            </a:xfrm>
            <a:custGeom>
              <a:rect b="b" l="l" r="r" t="t"/>
              <a:pathLst>
                <a:path extrusionOk="0" h="2246" w="1668">
                  <a:moveTo>
                    <a:pt x="834" y="1"/>
                  </a:moveTo>
                  <a:cubicBezTo>
                    <a:pt x="780" y="1"/>
                    <a:pt x="727" y="18"/>
                    <a:pt x="691" y="54"/>
                  </a:cubicBezTo>
                  <a:cubicBezTo>
                    <a:pt x="286" y="459"/>
                    <a:pt x="72" y="1650"/>
                    <a:pt x="0" y="2245"/>
                  </a:cubicBezTo>
                  <a:lnTo>
                    <a:pt x="1667" y="2245"/>
                  </a:lnTo>
                  <a:cubicBezTo>
                    <a:pt x="1596" y="1650"/>
                    <a:pt x="1382" y="459"/>
                    <a:pt x="977" y="54"/>
                  </a:cubicBezTo>
                  <a:cubicBezTo>
                    <a:pt x="941" y="18"/>
                    <a:pt x="888" y="1"/>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9"/>
            <p:cNvSpPr/>
            <p:nvPr/>
          </p:nvSpPr>
          <p:spPr>
            <a:xfrm>
              <a:off x="1425981" y="2816839"/>
              <a:ext cx="86045" cy="75852"/>
            </a:xfrm>
            <a:custGeom>
              <a:rect b="b" l="l" r="r" t="t"/>
              <a:pathLst>
                <a:path extrusionOk="0" h="2121" w="2406">
                  <a:moveTo>
                    <a:pt x="0" y="1"/>
                  </a:moveTo>
                  <a:cubicBezTo>
                    <a:pt x="286" y="620"/>
                    <a:pt x="453" y="1430"/>
                    <a:pt x="524" y="2120"/>
                  </a:cubicBezTo>
                  <a:lnTo>
                    <a:pt x="2405" y="2120"/>
                  </a:lnTo>
                  <a:cubicBezTo>
                    <a:pt x="1977" y="1096"/>
                    <a:pt x="1096" y="310"/>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9"/>
            <p:cNvSpPr/>
            <p:nvPr/>
          </p:nvSpPr>
          <p:spPr>
            <a:xfrm>
              <a:off x="1256497" y="2916477"/>
              <a:ext cx="76675" cy="56254"/>
            </a:xfrm>
            <a:custGeom>
              <a:rect b="b" l="l" r="r" t="t"/>
              <a:pathLst>
                <a:path extrusionOk="0" h="1573" w="2144">
                  <a:moveTo>
                    <a:pt x="119" y="1"/>
                  </a:moveTo>
                  <a:cubicBezTo>
                    <a:pt x="0" y="501"/>
                    <a:pt x="0" y="1049"/>
                    <a:pt x="119" y="1573"/>
                  </a:cubicBezTo>
                  <a:lnTo>
                    <a:pt x="2143" y="1573"/>
                  </a:lnTo>
                  <a:cubicBezTo>
                    <a:pt x="2120" y="1049"/>
                    <a:pt x="2120" y="501"/>
                    <a:pt x="2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9"/>
            <p:cNvSpPr/>
            <p:nvPr/>
          </p:nvSpPr>
          <p:spPr>
            <a:xfrm>
              <a:off x="1447260" y="2916477"/>
              <a:ext cx="76675" cy="56254"/>
            </a:xfrm>
            <a:custGeom>
              <a:rect b="b" l="l" r="r" t="t"/>
              <a:pathLst>
                <a:path extrusionOk="0" h="1573" w="2144">
                  <a:moveTo>
                    <a:pt x="0" y="1"/>
                  </a:moveTo>
                  <a:cubicBezTo>
                    <a:pt x="24" y="501"/>
                    <a:pt x="24" y="1049"/>
                    <a:pt x="0" y="1573"/>
                  </a:cubicBezTo>
                  <a:lnTo>
                    <a:pt x="2025" y="1573"/>
                  </a:lnTo>
                  <a:cubicBezTo>
                    <a:pt x="2144" y="1049"/>
                    <a:pt x="2144" y="501"/>
                    <a:pt x="2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9"/>
            <p:cNvSpPr/>
            <p:nvPr/>
          </p:nvSpPr>
          <p:spPr>
            <a:xfrm>
              <a:off x="1356993" y="2916477"/>
              <a:ext cx="66447" cy="56254"/>
            </a:xfrm>
            <a:custGeom>
              <a:rect b="b" l="l" r="r" t="t"/>
              <a:pathLst>
                <a:path extrusionOk="0" h="1573" w="1858">
                  <a:moveTo>
                    <a:pt x="24" y="1"/>
                  </a:moveTo>
                  <a:cubicBezTo>
                    <a:pt x="0" y="525"/>
                    <a:pt x="0" y="1073"/>
                    <a:pt x="24" y="1573"/>
                  </a:cubicBezTo>
                  <a:lnTo>
                    <a:pt x="1834" y="1573"/>
                  </a:lnTo>
                  <a:cubicBezTo>
                    <a:pt x="1858" y="1073"/>
                    <a:pt x="1858" y="525"/>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4" name="Google Shape;3144;p39"/>
          <p:cNvSpPr/>
          <p:nvPr/>
        </p:nvSpPr>
        <p:spPr>
          <a:xfrm>
            <a:off x="4806488" y="1688275"/>
            <a:ext cx="1016700" cy="10167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9"/>
          <p:cNvSpPr/>
          <p:nvPr/>
        </p:nvSpPr>
        <p:spPr>
          <a:xfrm>
            <a:off x="3319776" y="3076287"/>
            <a:ext cx="1016700" cy="10167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9"/>
          <p:cNvSpPr/>
          <p:nvPr/>
        </p:nvSpPr>
        <p:spPr>
          <a:xfrm>
            <a:off x="4806488" y="3076287"/>
            <a:ext cx="1016700" cy="10167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47" name="Google Shape;3147;p39"/>
          <p:cNvCxnSpPr>
            <a:stCxn id="3144" idx="4"/>
            <a:endCxn id="3145" idx="0"/>
          </p:cNvCxnSpPr>
          <p:nvPr/>
        </p:nvCxnSpPr>
        <p:spPr>
          <a:xfrm rot="5400000">
            <a:off x="4385738" y="2147275"/>
            <a:ext cx="371400" cy="1486800"/>
          </a:xfrm>
          <a:prstGeom prst="bentConnector3">
            <a:avLst>
              <a:gd fmla="val 49988" name="adj1"/>
            </a:avLst>
          </a:prstGeom>
          <a:noFill/>
          <a:ln cap="flat" cmpd="sng" w="19050">
            <a:solidFill>
              <a:schemeClr val="accent2"/>
            </a:solidFill>
            <a:prstDash val="solid"/>
            <a:round/>
            <a:headEnd len="med" w="med" type="none"/>
            <a:tailEnd len="med" w="med" type="none"/>
          </a:ln>
        </p:spPr>
      </p:cxnSp>
      <p:cxnSp>
        <p:nvCxnSpPr>
          <p:cNvPr id="3148" name="Google Shape;3148;p39"/>
          <p:cNvCxnSpPr>
            <a:stCxn id="3104" idx="6"/>
            <a:endCxn id="3144" idx="2"/>
          </p:cNvCxnSpPr>
          <p:nvPr/>
        </p:nvCxnSpPr>
        <p:spPr>
          <a:xfrm>
            <a:off x="4336476" y="2196625"/>
            <a:ext cx="470100" cy="0"/>
          </a:xfrm>
          <a:prstGeom prst="straightConnector1">
            <a:avLst/>
          </a:prstGeom>
          <a:noFill/>
          <a:ln cap="flat" cmpd="sng" w="19050">
            <a:solidFill>
              <a:schemeClr val="accent2"/>
            </a:solidFill>
            <a:prstDash val="solid"/>
            <a:round/>
            <a:headEnd len="med" w="med" type="none"/>
            <a:tailEnd len="med" w="med" type="none"/>
          </a:ln>
        </p:spPr>
      </p:cxnSp>
      <p:cxnSp>
        <p:nvCxnSpPr>
          <p:cNvPr id="3149" name="Google Shape;3149;p39"/>
          <p:cNvCxnSpPr>
            <a:stCxn id="3145" idx="6"/>
            <a:endCxn id="3146" idx="2"/>
          </p:cNvCxnSpPr>
          <p:nvPr/>
        </p:nvCxnSpPr>
        <p:spPr>
          <a:xfrm>
            <a:off x="4336476" y="3584637"/>
            <a:ext cx="470100" cy="0"/>
          </a:xfrm>
          <a:prstGeom prst="straightConnector1">
            <a:avLst/>
          </a:prstGeom>
          <a:noFill/>
          <a:ln cap="flat" cmpd="sng" w="19050">
            <a:solidFill>
              <a:schemeClr val="accent2"/>
            </a:solidFill>
            <a:prstDash val="solid"/>
            <a:round/>
            <a:headEnd len="med" w="med" type="none"/>
            <a:tailEnd len="med" w="med" type="none"/>
          </a:ln>
        </p:spPr>
      </p:cxnSp>
      <p:grpSp>
        <p:nvGrpSpPr>
          <p:cNvPr id="3150" name="Google Shape;3150;p39"/>
          <p:cNvGrpSpPr/>
          <p:nvPr/>
        </p:nvGrpSpPr>
        <p:grpSpPr>
          <a:xfrm>
            <a:off x="5055181" y="3324036"/>
            <a:ext cx="519315" cy="521201"/>
            <a:chOff x="5440856" y="4131871"/>
            <a:chExt cx="417355" cy="372180"/>
          </a:xfrm>
        </p:grpSpPr>
        <p:sp>
          <p:nvSpPr>
            <p:cNvPr id="3151" name="Google Shape;3151;p39"/>
            <p:cNvSpPr/>
            <p:nvPr/>
          </p:nvSpPr>
          <p:spPr>
            <a:xfrm>
              <a:off x="5440856" y="4131871"/>
              <a:ext cx="286207" cy="372180"/>
            </a:xfrm>
            <a:custGeom>
              <a:rect b="b" l="l" r="r" t="t"/>
              <a:pathLst>
                <a:path extrusionOk="0" h="10407" w="8003">
                  <a:moveTo>
                    <a:pt x="3549" y="2143"/>
                  </a:moveTo>
                  <a:cubicBezTo>
                    <a:pt x="3716" y="2143"/>
                    <a:pt x="3882" y="2286"/>
                    <a:pt x="3882" y="2477"/>
                  </a:cubicBezTo>
                  <a:cubicBezTo>
                    <a:pt x="3882" y="2667"/>
                    <a:pt x="3716" y="2810"/>
                    <a:pt x="3549" y="2810"/>
                  </a:cubicBezTo>
                  <a:lnTo>
                    <a:pt x="1382" y="2810"/>
                  </a:lnTo>
                  <a:cubicBezTo>
                    <a:pt x="1191" y="2810"/>
                    <a:pt x="1025" y="2667"/>
                    <a:pt x="1025" y="2477"/>
                  </a:cubicBezTo>
                  <a:cubicBezTo>
                    <a:pt x="1025" y="2286"/>
                    <a:pt x="1191" y="2143"/>
                    <a:pt x="1382" y="2143"/>
                  </a:cubicBezTo>
                  <a:close/>
                  <a:moveTo>
                    <a:pt x="3549" y="3501"/>
                  </a:moveTo>
                  <a:cubicBezTo>
                    <a:pt x="3716" y="3501"/>
                    <a:pt x="3882" y="3644"/>
                    <a:pt x="3882" y="3834"/>
                  </a:cubicBezTo>
                  <a:cubicBezTo>
                    <a:pt x="3882" y="4025"/>
                    <a:pt x="3716" y="4191"/>
                    <a:pt x="3549" y="4191"/>
                  </a:cubicBezTo>
                  <a:lnTo>
                    <a:pt x="1382" y="4191"/>
                  </a:lnTo>
                  <a:cubicBezTo>
                    <a:pt x="1191" y="4191"/>
                    <a:pt x="1025" y="4025"/>
                    <a:pt x="1025" y="3834"/>
                  </a:cubicBezTo>
                  <a:cubicBezTo>
                    <a:pt x="1025" y="3644"/>
                    <a:pt x="1191" y="3501"/>
                    <a:pt x="1382" y="3501"/>
                  </a:cubicBezTo>
                  <a:close/>
                  <a:moveTo>
                    <a:pt x="3549" y="4858"/>
                  </a:moveTo>
                  <a:cubicBezTo>
                    <a:pt x="3716" y="4858"/>
                    <a:pt x="3882" y="5025"/>
                    <a:pt x="3882" y="5215"/>
                  </a:cubicBezTo>
                  <a:cubicBezTo>
                    <a:pt x="3882" y="5382"/>
                    <a:pt x="3716" y="5549"/>
                    <a:pt x="3549" y="5549"/>
                  </a:cubicBezTo>
                  <a:lnTo>
                    <a:pt x="1382" y="5549"/>
                  </a:lnTo>
                  <a:cubicBezTo>
                    <a:pt x="1191" y="5549"/>
                    <a:pt x="1025" y="5382"/>
                    <a:pt x="1025" y="5215"/>
                  </a:cubicBezTo>
                  <a:cubicBezTo>
                    <a:pt x="1025" y="5025"/>
                    <a:pt x="1191" y="4858"/>
                    <a:pt x="1382" y="4858"/>
                  </a:cubicBezTo>
                  <a:close/>
                  <a:moveTo>
                    <a:pt x="3549" y="6216"/>
                  </a:moveTo>
                  <a:cubicBezTo>
                    <a:pt x="3716" y="6216"/>
                    <a:pt x="3882" y="6382"/>
                    <a:pt x="3882" y="6573"/>
                  </a:cubicBezTo>
                  <a:cubicBezTo>
                    <a:pt x="3882" y="6763"/>
                    <a:pt x="3716" y="6906"/>
                    <a:pt x="3549" y="6906"/>
                  </a:cubicBezTo>
                  <a:lnTo>
                    <a:pt x="1382" y="6906"/>
                  </a:lnTo>
                  <a:cubicBezTo>
                    <a:pt x="1191" y="6906"/>
                    <a:pt x="1025" y="6763"/>
                    <a:pt x="1025" y="6573"/>
                  </a:cubicBezTo>
                  <a:cubicBezTo>
                    <a:pt x="1025" y="6382"/>
                    <a:pt x="1191" y="6216"/>
                    <a:pt x="1382" y="6216"/>
                  </a:cubicBezTo>
                  <a:close/>
                  <a:moveTo>
                    <a:pt x="3549" y="7597"/>
                  </a:moveTo>
                  <a:cubicBezTo>
                    <a:pt x="3716" y="7597"/>
                    <a:pt x="3882" y="7740"/>
                    <a:pt x="3882" y="7930"/>
                  </a:cubicBezTo>
                  <a:cubicBezTo>
                    <a:pt x="3882" y="8121"/>
                    <a:pt x="3716" y="8264"/>
                    <a:pt x="3549" y="8264"/>
                  </a:cubicBezTo>
                  <a:lnTo>
                    <a:pt x="1382" y="8264"/>
                  </a:lnTo>
                  <a:cubicBezTo>
                    <a:pt x="1191" y="8264"/>
                    <a:pt x="1025" y="8121"/>
                    <a:pt x="1025" y="7930"/>
                  </a:cubicBezTo>
                  <a:cubicBezTo>
                    <a:pt x="1025" y="7740"/>
                    <a:pt x="1191" y="7597"/>
                    <a:pt x="1382" y="7597"/>
                  </a:cubicBezTo>
                  <a:close/>
                  <a:moveTo>
                    <a:pt x="334" y="0"/>
                  </a:moveTo>
                  <a:cubicBezTo>
                    <a:pt x="143" y="0"/>
                    <a:pt x="1" y="167"/>
                    <a:pt x="1" y="357"/>
                  </a:cubicBezTo>
                  <a:lnTo>
                    <a:pt x="1" y="10050"/>
                  </a:lnTo>
                  <a:cubicBezTo>
                    <a:pt x="1" y="10240"/>
                    <a:pt x="143" y="10383"/>
                    <a:pt x="334" y="10383"/>
                  </a:cubicBezTo>
                  <a:lnTo>
                    <a:pt x="7645" y="10407"/>
                  </a:lnTo>
                  <a:cubicBezTo>
                    <a:pt x="7836" y="10407"/>
                    <a:pt x="8002" y="10240"/>
                    <a:pt x="8002" y="10050"/>
                  </a:cubicBezTo>
                  <a:lnTo>
                    <a:pt x="8002" y="8168"/>
                  </a:lnTo>
                  <a:lnTo>
                    <a:pt x="5930" y="8168"/>
                  </a:lnTo>
                  <a:cubicBezTo>
                    <a:pt x="5359" y="8168"/>
                    <a:pt x="4906" y="7692"/>
                    <a:pt x="4906" y="7144"/>
                  </a:cubicBezTo>
                  <a:lnTo>
                    <a:pt x="4906" y="5311"/>
                  </a:lnTo>
                  <a:cubicBezTo>
                    <a:pt x="4906" y="4763"/>
                    <a:pt x="5359" y="4287"/>
                    <a:pt x="5930" y="4287"/>
                  </a:cubicBezTo>
                  <a:lnTo>
                    <a:pt x="8002" y="4287"/>
                  </a:lnTo>
                  <a:lnTo>
                    <a:pt x="8002" y="3215"/>
                  </a:lnTo>
                  <a:lnTo>
                    <a:pt x="5121" y="3215"/>
                  </a:lnTo>
                  <a:cubicBezTo>
                    <a:pt x="4954" y="3215"/>
                    <a:pt x="4787" y="3072"/>
                    <a:pt x="4787" y="2882"/>
                  </a:cubicBezTo>
                  <a:lnTo>
                    <a:pt x="4787" y="24"/>
                  </a:lnTo>
                  <a:lnTo>
                    <a:pt x="3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9"/>
            <p:cNvSpPr/>
            <p:nvPr/>
          </p:nvSpPr>
          <p:spPr>
            <a:xfrm>
              <a:off x="5636734" y="4132693"/>
              <a:ext cx="90336" cy="89478"/>
            </a:xfrm>
            <a:custGeom>
              <a:rect b="b" l="l" r="r" t="t"/>
              <a:pathLst>
                <a:path extrusionOk="0" h="2502" w="2526">
                  <a:moveTo>
                    <a:pt x="1" y="1"/>
                  </a:moveTo>
                  <a:lnTo>
                    <a:pt x="1" y="2501"/>
                  </a:lnTo>
                  <a:lnTo>
                    <a:pt x="2525" y="2501"/>
                  </a:lnTo>
                  <a:cubicBezTo>
                    <a:pt x="2525" y="2430"/>
                    <a:pt x="2478" y="2335"/>
                    <a:pt x="2406" y="2263"/>
                  </a:cubicBezTo>
                  <a:lnTo>
                    <a:pt x="239" y="96"/>
                  </a:lnTo>
                  <a:cubicBezTo>
                    <a:pt x="168" y="25"/>
                    <a:pt x="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9"/>
            <p:cNvSpPr/>
            <p:nvPr/>
          </p:nvSpPr>
          <p:spPr>
            <a:xfrm>
              <a:off x="5641026" y="4271850"/>
              <a:ext cx="217186" cy="165473"/>
            </a:xfrm>
            <a:custGeom>
              <a:rect b="b" l="l" r="r" t="t"/>
              <a:pathLst>
                <a:path extrusionOk="0" h="4627" w="6073">
                  <a:moveTo>
                    <a:pt x="3537" y="1"/>
                  </a:moveTo>
                  <a:cubicBezTo>
                    <a:pt x="3361" y="1"/>
                    <a:pt x="3191" y="135"/>
                    <a:pt x="3191" y="349"/>
                  </a:cubicBezTo>
                  <a:lnTo>
                    <a:pt x="3191" y="1063"/>
                  </a:lnTo>
                  <a:lnTo>
                    <a:pt x="333" y="1063"/>
                  </a:lnTo>
                  <a:cubicBezTo>
                    <a:pt x="143" y="1063"/>
                    <a:pt x="0" y="1206"/>
                    <a:pt x="0" y="1397"/>
                  </a:cubicBezTo>
                  <a:lnTo>
                    <a:pt x="0" y="3230"/>
                  </a:lnTo>
                  <a:cubicBezTo>
                    <a:pt x="0" y="3421"/>
                    <a:pt x="143" y="3564"/>
                    <a:pt x="333" y="3564"/>
                  </a:cubicBezTo>
                  <a:lnTo>
                    <a:pt x="3191" y="3564"/>
                  </a:lnTo>
                  <a:lnTo>
                    <a:pt x="3191" y="4278"/>
                  </a:lnTo>
                  <a:cubicBezTo>
                    <a:pt x="3191" y="4492"/>
                    <a:pt x="3361" y="4626"/>
                    <a:pt x="3537" y="4626"/>
                  </a:cubicBezTo>
                  <a:cubicBezTo>
                    <a:pt x="3616" y="4626"/>
                    <a:pt x="3696" y="4599"/>
                    <a:pt x="3763" y="4540"/>
                  </a:cubicBezTo>
                  <a:lnTo>
                    <a:pt x="5930" y="2564"/>
                  </a:lnTo>
                  <a:cubicBezTo>
                    <a:pt x="6073" y="2421"/>
                    <a:pt x="6073" y="2206"/>
                    <a:pt x="5930" y="2063"/>
                  </a:cubicBezTo>
                  <a:lnTo>
                    <a:pt x="3763" y="87"/>
                  </a:lnTo>
                  <a:cubicBezTo>
                    <a:pt x="3696" y="28"/>
                    <a:pt x="3616" y="1"/>
                    <a:pt x="3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4" name="Google Shape;3154;p39"/>
          <p:cNvGrpSpPr/>
          <p:nvPr/>
        </p:nvGrpSpPr>
        <p:grpSpPr>
          <a:xfrm>
            <a:off x="5055184" y="1936028"/>
            <a:ext cx="519308" cy="521194"/>
            <a:chOff x="5449368" y="1437970"/>
            <a:chExt cx="398609" cy="415858"/>
          </a:xfrm>
        </p:grpSpPr>
        <p:sp>
          <p:nvSpPr>
            <p:cNvPr id="3155" name="Google Shape;3155;p39"/>
            <p:cNvSpPr/>
            <p:nvPr/>
          </p:nvSpPr>
          <p:spPr>
            <a:xfrm>
              <a:off x="5449368" y="1437970"/>
              <a:ext cx="229130" cy="40054"/>
            </a:xfrm>
            <a:custGeom>
              <a:rect b="b" l="l" r="r" t="t"/>
              <a:pathLst>
                <a:path extrusionOk="0" h="1120" w="6407">
                  <a:moveTo>
                    <a:pt x="334" y="0"/>
                  </a:moveTo>
                  <a:cubicBezTo>
                    <a:pt x="144" y="0"/>
                    <a:pt x="1" y="143"/>
                    <a:pt x="1" y="334"/>
                  </a:cubicBezTo>
                  <a:lnTo>
                    <a:pt x="1" y="1119"/>
                  </a:lnTo>
                  <a:lnTo>
                    <a:pt x="6407" y="1119"/>
                  </a:lnTo>
                  <a:lnTo>
                    <a:pt x="5788" y="143"/>
                  </a:lnTo>
                  <a:cubicBezTo>
                    <a:pt x="5740" y="72"/>
                    <a:pt x="5645" y="24"/>
                    <a:pt x="5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9"/>
            <p:cNvSpPr/>
            <p:nvPr/>
          </p:nvSpPr>
          <p:spPr>
            <a:xfrm>
              <a:off x="5449368" y="1502702"/>
              <a:ext cx="398609" cy="269149"/>
            </a:xfrm>
            <a:custGeom>
              <a:rect b="b" l="l" r="r" t="t"/>
              <a:pathLst>
                <a:path extrusionOk="0" h="7526" w="11146">
                  <a:moveTo>
                    <a:pt x="1" y="0"/>
                  </a:moveTo>
                  <a:lnTo>
                    <a:pt x="1" y="7192"/>
                  </a:lnTo>
                  <a:cubicBezTo>
                    <a:pt x="1" y="7383"/>
                    <a:pt x="144" y="7525"/>
                    <a:pt x="334" y="7525"/>
                  </a:cubicBezTo>
                  <a:lnTo>
                    <a:pt x="1430" y="7525"/>
                  </a:lnTo>
                  <a:cubicBezTo>
                    <a:pt x="1263" y="7073"/>
                    <a:pt x="1191" y="6597"/>
                    <a:pt x="1191" y="6120"/>
                  </a:cubicBezTo>
                  <a:cubicBezTo>
                    <a:pt x="1191" y="3691"/>
                    <a:pt x="3144" y="1739"/>
                    <a:pt x="5573" y="1739"/>
                  </a:cubicBezTo>
                  <a:cubicBezTo>
                    <a:pt x="8002" y="1739"/>
                    <a:pt x="9955" y="3691"/>
                    <a:pt x="9955" y="6120"/>
                  </a:cubicBezTo>
                  <a:cubicBezTo>
                    <a:pt x="9955" y="6597"/>
                    <a:pt x="9884" y="7073"/>
                    <a:pt x="9717" y="7525"/>
                  </a:cubicBezTo>
                  <a:lnTo>
                    <a:pt x="10813" y="7525"/>
                  </a:lnTo>
                  <a:cubicBezTo>
                    <a:pt x="11003" y="7525"/>
                    <a:pt x="11146" y="7383"/>
                    <a:pt x="11146" y="7192"/>
                  </a:cubicBezTo>
                  <a:lnTo>
                    <a:pt x="11146" y="333"/>
                  </a:lnTo>
                  <a:cubicBezTo>
                    <a:pt x="11146" y="143"/>
                    <a:pt x="11003" y="0"/>
                    <a:pt x="10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9"/>
            <p:cNvSpPr/>
            <p:nvPr/>
          </p:nvSpPr>
          <p:spPr>
            <a:xfrm>
              <a:off x="5618852" y="1773541"/>
              <a:ext cx="59652" cy="80287"/>
            </a:xfrm>
            <a:custGeom>
              <a:rect b="b" l="l" r="r" t="t"/>
              <a:pathLst>
                <a:path extrusionOk="0" h="2245" w="1668">
                  <a:moveTo>
                    <a:pt x="1" y="0"/>
                  </a:moveTo>
                  <a:cubicBezTo>
                    <a:pt x="72" y="595"/>
                    <a:pt x="287" y="1786"/>
                    <a:pt x="691" y="2191"/>
                  </a:cubicBezTo>
                  <a:cubicBezTo>
                    <a:pt x="727" y="2227"/>
                    <a:pt x="781" y="2245"/>
                    <a:pt x="834" y="2245"/>
                  </a:cubicBezTo>
                  <a:cubicBezTo>
                    <a:pt x="888" y="2245"/>
                    <a:pt x="942" y="2227"/>
                    <a:pt x="977" y="2191"/>
                  </a:cubicBezTo>
                  <a:cubicBezTo>
                    <a:pt x="1382" y="1786"/>
                    <a:pt x="1596" y="595"/>
                    <a:pt x="1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9"/>
            <p:cNvSpPr/>
            <p:nvPr/>
          </p:nvSpPr>
          <p:spPr>
            <a:xfrm>
              <a:off x="5684443" y="1773541"/>
              <a:ext cx="86045" cy="75817"/>
            </a:xfrm>
            <a:custGeom>
              <a:rect b="b" l="l" r="r" t="t"/>
              <a:pathLst>
                <a:path extrusionOk="0" h="2120" w="2406">
                  <a:moveTo>
                    <a:pt x="524" y="0"/>
                  </a:moveTo>
                  <a:cubicBezTo>
                    <a:pt x="477" y="572"/>
                    <a:pt x="358" y="1096"/>
                    <a:pt x="215" y="1524"/>
                  </a:cubicBezTo>
                  <a:cubicBezTo>
                    <a:pt x="143" y="1762"/>
                    <a:pt x="72" y="1953"/>
                    <a:pt x="1" y="2120"/>
                  </a:cubicBezTo>
                  <a:cubicBezTo>
                    <a:pt x="1072" y="1810"/>
                    <a:pt x="1977" y="1024"/>
                    <a:pt x="2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9"/>
            <p:cNvSpPr/>
            <p:nvPr/>
          </p:nvSpPr>
          <p:spPr>
            <a:xfrm>
              <a:off x="5526868" y="1773541"/>
              <a:ext cx="86080" cy="75817"/>
            </a:xfrm>
            <a:custGeom>
              <a:rect b="b" l="l" r="r" t="t"/>
              <a:pathLst>
                <a:path extrusionOk="0" h="2120" w="2407">
                  <a:moveTo>
                    <a:pt x="1" y="0"/>
                  </a:moveTo>
                  <a:cubicBezTo>
                    <a:pt x="430" y="1024"/>
                    <a:pt x="1334" y="1810"/>
                    <a:pt x="2406" y="2120"/>
                  </a:cubicBezTo>
                  <a:cubicBezTo>
                    <a:pt x="2335" y="1953"/>
                    <a:pt x="2263" y="1762"/>
                    <a:pt x="2192" y="1524"/>
                  </a:cubicBezTo>
                  <a:cubicBezTo>
                    <a:pt x="2049" y="1096"/>
                    <a:pt x="1930" y="572"/>
                    <a:pt x="1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9"/>
            <p:cNvSpPr/>
            <p:nvPr/>
          </p:nvSpPr>
          <p:spPr>
            <a:xfrm>
              <a:off x="5526868" y="1593828"/>
              <a:ext cx="86080" cy="75817"/>
            </a:xfrm>
            <a:custGeom>
              <a:rect b="b" l="l" r="r" t="t"/>
              <a:pathLst>
                <a:path extrusionOk="0" h="2120" w="2407">
                  <a:moveTo>
                    <a:pt x="2406" y="0"/>
                  </a:moveTo>
                  <a:cubicBezTo>
                    <a:pt x="1311" y="310"/>
                    <a:pt x="430" y="1096"/>
                    <a:pt x="1" y="2120"/>
                  </a:cubicBezTo>
                  <a:lnTo>
                    <a:pt x="1882" y="2120"/>
                  </a:lnTo>
                  <a:cubicBezTo>
                    <a:pt x="1954" y="1453"/>
                    <a:pt x="2120" y="619"/>
                    <a:pt x="2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9"/>
            <p:cNvSpPr/>
            <p:nvPr/>
          </p:nvSpPr>
          <p:spPr>
            <a:xfrm>
              <a:off x="5618852" y="1589358"/>
              <a:ext cx="59652" cy="80287"/>
            </a:xfrm>
            <a:custGeom>
              <a:rect b="b" l="l" r="r" t="t"/>
              <a:pathLst>
                <a:path extrusionOk="0" h="2245" w="1668">
                  <a:moveTo>
                    <a:pt x="834" y="0"/>
                  </a:moveTo>
                  <a:cubicBezTo>
                    <a:pt x="781" y="0"/>
                    <a:pt x="727" y="18"/>
                    <a:pt x="691" y="54"/>
                  </a:cubicBezTo>
                  <a:cubicBezTo>
                    <a:pt x="287" y="459"/>
                    <a:pt x="72" y="1649"/>
                    <a:pt x="1" y="2245"/>
                  </a:cubicBezTo>
                  <a:lnTo>
                    <a:pt x="1668" y="2245"/>
                  </a:lnTo>
                  <a:cubicBezTo>
                    <a:pt x="1596" y="1649"/>
                    <a:pt x="1382" y="459"/>
                    <a:pt x="977" y="54"/>
                  </a:cubicBezTo>
                  <a:cubicBezTo>
                    <a:pt x="942" y="18"/>
                    <a:pt x="888" y="0"/>
                    <a:pt x="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9"/>
            <p:cNvSpPr/>
            <p:nvPr/>
          </p:nvSpPr>
          <p:spPr>
            <a:xfrm>
              <a:off x="5684443" y="1593828"/>
              <a:ext cx="86045" cy="75817"/>
            </a:xfrm>
            <a:custGeom>
              <a:rect b="b" l="l" r="r" t="t"/>
              <a:pathLst>
                <a:path extrusionOk="0" h="2120" w="2406">
                  <a:moveTo>
                    <a:pt x="1" y="0"/>
                  </a:moveTo>
                  <a:lnTo>
                    <a:pt x="1" y="0"/>
                  </a:lnTo>
                  <a:cubicBezTo>
                    <a:pt x="286" y="619"/>
                    <a:pt x="453" y="1429"/>
                    <a:pt x="524" y="2120"/>
                  </a:cubicBezTo>
                  <a:lnTo>
                    <a:pt x="2406" y="2120"/>
                  </a:lnTo>
                  <a:cubicBezTo>
                    <a:pt x="1977" y="1096"/>
                    <a:pt x="1096" y="3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9"/>
            <p:cNvSpPr/>
            <p:nvPr/>
          </p:nvSpPr>
          <p:spPr>
            <a:xfrm>
              <a:off x="5514959" y="1693466"/>
              <a:ext cx="76675" cy="56254"/>
            </a:xfrm>
            <a:custGeom>
              <a:rect b="b" l="l" r="r" t="t"/>
              <a:pathLst>
                <a:path extrusionOk="0" h="1573" w="2144">
                  <a:moveTo>
                    <a:pt x="120" y="1"/>
                  </a:moveTo>
                  <a:cubicBezTo>
                    <a:pt x="0" y="501"/>
                    <a:pt x="0" y="1048"/>
                    <a:pt x="120" y="1572"/>
                  </a:cubicBezTo>
                  <a:lnTo>
                    <a:pt x="2144" y="1572"/>
                  </a:lnTo>
                  <a:cubicBezTo>
                    <a:pt x="2120" y="1048"/>
                    <a:pt x="2120" y="501"/>
                    <a:pt x="21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9"/>
            <p:cNvSpPr/>
            <p:nvPr/>
          </p:nvSpPr>
          <p:spPr>
            <a:xfrm>
              <a:off x="5705722" y="1693466"/>
              <a:ext cx="76711" cy="56254"/>
            </a:xfrm>
            <a:custGeom>
              <a:rect b="b" l="l" r="r" t="t"/>
              <a:pathLst>
                <a:path extrusionOk="0" h="1573" w="2145">
                  <a:moveTo>
                    <a:pt x="1" y="1"/>
                  </a:moveTo>
                  <a:cubicBezTo>
                    <a:pt x="25" y="501"/>
                    <a:pt x="25" y="1048"/>
                    <a:pt x="1" y="1572"/>
                  </a:cubicBezTo>
                  <a:lnTo>
                    <a:pt x="2025" y="1572"/>
                  </a:lnTo>
                  <a:cubicBezTo>
                    <a:pt x="2144" y="1048"/>
                    <a:pt x="2144" y="501"/>
                    <a:pt x="2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9"/>
            <p:cNvSpPr/>
            <p:nvPr/>
          </p:nvSpPr>
          <p:spPr>
            <a:xfrm>
              <a:off x="5615455" y="1693466"/>
              <a:ext cx="66482" cy="56254"/>
            </a:xfrm>
            <a:custGeom>
              <a:rect b="b" l="l" r="r" t="t"/>
              <a:pathLst>
                <a:path extrusionOk="0" h="1573" w="1859">
                  <a:moveTo>
                    <a:pt x="24" y="1"/>
                  </a:moveTo>
                  <a:cubicBezTo>
                    <a:pt x="1" y="524"/>
                    <a:pt x="1" y="1048"/>
                    <a:pt x="24" y="1572"/>
                  </a:cubicBezTo>
                  <a:lnTo>
                    <a:pt x="1834" y="1572"/>
                  </a:lnTo>
                  <a:cubicBezTo>
                    <a:pt x="1858" y="1048"/>
                    <a:pt x="1858" y="524"/>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6" name="Google Shape;3166;p39"/>
          <p:cNvGrpSpPr/>
          <p:nvPr/>
        </p:nvGrpSpPr>
        <p:grpSpPr>
          <a:xfrm>
            <a:off x="3568465" y="3324949"/>
            <a:ext cx="519321" cy="519376"/>
            <a:chOff x="3338019" y="1437970"/>
            <a:chExt cx="416490" cy="416501"/>
          </a:xfrm>
        </p:grpSpPr>
        <p:sp>
          <p:nvSpPr>
            <p:cNvPr id="3167" name="Google Shape;3167;p39"/>
            <p:cNvSpPr/>
            <p:nvPr/>
          </p:nvSpPr>
          <p:spPr>
            <a:xfrm>
              <a:off x="3338019" y="1538466"/>
              <a:ext cx="416490" cy="190793"/>
            </a:xfrm>
            <a:custGeom>
              <a:rect b="b" l="l" r="r" t="t"/>
              <a:pathLst>
                <a:path extrusionOk="0" h="5335" w="11646">
                  <a:moveTo>
                    <a:pt x="334" y="0"/>
                  </a:moveTo>
                  <a:cubicBezTo>
                    <a:pt x="144" y="0"/>
                    <a:pt x="1" y="167"/>
                    <a:pt x="1" y="358"/>
                  </a:cubicBezTo>
                  <a:lnTo>
                    <a:pt x="1" y="5335"/>
                  </a:lnTo>
                  <a:lnTo>
                    <a:pt x="11646" y="5335"/>
                  </a:lnTo>
                  <a:lnTo>
                    <a:pt x="11646" y="358"/>
                  </a:lnTo>
                  <a:cubicBezTo>
                    <a:pt x="11646" y="167"/>
                    <a:pt x="11479" y="0"/>
                    <a:pt x="11289" y="0"/>
                  </a:cubicBezTo>
                  <a:lnTo>
                    <a:pt x="9693" y="0"/>
                  </a:lnTo>
                  <a:lnTo>
                    <a:pt x="9693" y="905"/>
                  </a:lnTo>
                  <a:cubicBezTo>
                    <a:pt x="9693" y="1262"/>
                    <a:pt x="9503" y="1596"/>
                    <a:pt x="9193" y="1763"/>
                  </a:cubicBezTo>
                  <a:cubicBezTo>
                    <a:pt x="9288" y="2096"/>
                    <a:pt x="9193" y="2453"/>
                    <a:pt x="8931" y="2715"/>
                  </a:cubicBezTo>
                  <a:lnTo>
                    <a:pt x="8193" y="3477"/>
                  </a:lnTo>
                  <a:cubicBezTo>
                    <a:pt x="7997" y="3673"/>
                    <a:pt x="7736" y="3775"/>
                    <a:pt x="7477" y="3775"/>
                  </a:cubicBezTo>
                  <a:cubicBezTo>
                    <a:pt x="7389" y="3775"/>
                    <a:pt x="7301" y="3763"/>
                    <a:pt x="7216" y="3739"/>
                  </a:cubicBezTo>
                  <a:cubicBezTo>
                    <a:pt x="7050" y="4049"/>
                    <a:pt x="6716" y="4239"/>
                    <a:pt x="6359" y="4239"/>
                  </a:cubicBezTo>
                  <a:lnTo>
                    <a:pt x="5287" y="4239"/>
                  </a:lnTo>
                  <a:cubicBezTo>
                    <a:pt x="4906" y="4239"/>
                    <a:pt x="4597" y="4049"/>
                    <a:pt x="4430" y="3739"/>
                  </a:cubicBezTo>
                  <a:cubicBezTo>
                    <a:pt x="4344" y="3764"/>
                    <a:pt x="4255" y="3776"/>
                    <a:pt x="4165" y="3776"/>
                  </a:cubicBezTo>
                  <a:cubicBezTo>
                    <a:pt x="3909" y="3776"/>
                    <a:pt x="3654" y="3678"/>
                    <a:pt x="3478" y="3501"/>
                  </a:cubicBezTo>
                  <a:lnTo>
                    <a:pt x="2715" y="2739"/>
                  </a:lnTo>
                  <a:cubicBezTo>
                    <a:pt x="2454" y="2477"/>
                    <a:pt x="2358" y="2096"/>
                    <a:pt x="2454" y="1763"/>
                  </a:cubicBezTo>
                  <a:cubicBezTo>
                    <a:pt x="2144" y="1596"/>
                    <a:pt x="1953" y="1262"/>
                    <a:pt x="1953" y="905"/>
                  </a:cubicBezTo>
                  <a:lnTo>
                    <a:pt x="19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9"/>
            <p:cNvSpPr/>
            <p:nvPr/>
          </p:nvSpPr>
          <p:spPr>
            <a:xfrm>
              <a:off x="3338019" y="1753084"/>
              <a:ext cx="416490" cy="101387"/>
            </a:xfrm>
            <a:custGeom>
              <a:rect b="b" l="l" r="r" t="t"/>
              <a:pathLst>
                <a:path extrusionOk="0" h="2835" w="11646">
                  <a:moveTo>
                    <a:pt x="1" y="1"/>
                  </a:moveTo>
                  <a:lnTo>
                    <a:pt x="1" y="1025"/>
                  </a:lnTo>
                  <a:cubicBezTo>
                    <a:pt x="1" y="1215"/>
                    <a:pt x="144" y="1382"/>
                    <a:pt x="334" y="1382"/>
                  </a:cubicBezTo>
                  <a:lnTo>
                    <a:pt x="4787" y="1382"/>
                  </a:lnTo>
                  <a:lnTo>
                    <a:pt x="4787" y="2144"/>
                  </a:lnTo>
                  <a:lnTo>
                    <a:pt x="3740" y="2144"/>
                  </a:lnTo>
                  <a:cubicBezTo>
                    <a:pt x="3549" y="2144"/>
                    <a:pt x="3382" y="2287"/>
                    <a:pt x="3382" y="2477"/>
                  </a:cubicBezTo>
                  <a:cubicBezTo>
                    <a:pt x="3382" y="2668"/>
                    <a:pt x="3549" y="2834"/>
                    <a:pt x="3740" y="2834"/>
                  </a:cubicBezTo>
                  <a:lnTo>
                    <a:pt x="7907" y="2834"/>
                  </a:lnTo>
                  <a:cubicBezTo>
                    <a:pt x="8098" y="2834"/>
                    <a:pt x="8240" y="2668"/>
                    <a:pt x="8240" y="2477"/>
                  </a:cubicBezTo>
                  <a:cubicBezTo>
                    <a:pt x="8240" y="2287"/>
                    <a:pt x="8098" y="2144"/>
                    <a:pt x="7907" y="2144"/>
                  </a:cubicBezTo>
                  <a:lnTo>
                    <a:pt x="6835" y="2144"/>
                  </a:lnTo>
                  <a:lnTo>
                    <a:pt x="6835" y="1382"/>
                  </a:lnTo>
                  <a:lnTo>
                    <a:pt x="11289" y="1382"/>
                  </a:lnTo>
                  <a:cubicBezTo>
                    <a:pt x="11479" y="1382"/>
                    <a:pt x="11646" y="1215"/>
                    <a:pt x="11646" y="1025"/>
                  </a:cubicBezTo>
                  <a:lnTo>
                    <a:pt x="116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9"/>
            <p:cNvSpPr/>
            <p:nvPr/>
          </p:nvSpPr>
          <p:spPr>
            <a:xfrm>
              <a:off x="3431720" y="1437970"/>
              <a:ext cx="228272" cy="227414"/>
            </a:xfrm>
            <a:custGeom>
              <a:rect b="b" l="l" r="r" t="t"/>
              <a:pathLst>
                <a:path extrusionOk="0" h="6359" w="6383">
                  <a:moveTo>
                    <a:pt x="3191" y="2001"/>
                  </a:moveTo>
                  <a:cubicBezTo>
                    <a:pt x="3834" y="2001"/>
                    <a:pt x="4358" y="2525"/>
                    <a:pt x="4358" y="3168"/>
                  </a:cubicBezTo>
                  <a:cubicBezTo>
                    <a:pt x="4358" y="3810"/>
                    <a:pt x="3834" y="4358"/>
                    <a:pt x="3191" y="4358"/>
                  </a:cubicBezTo>
                  <a:lnTo>
                    <a:pt x="3168" y="4358"/>
                  </a:lnTo>
                  <a:cubicBezTo>
                    <a:pt x="2525" y="4334"/>
                    <a:pt x="2024" y="3810"/>
                    <a:pt x="2024" y="3168"/>
                  </a:cubicBezTo>
                  <a:cubicBezTo>
                    <a:pt x="2024" y="2548"/>
                    <a:pt x="2525" y="2024"/>
                    <a:pt x="3168" y="2001"/>
                  </a:cubicBezTo>
                  <a:close/>
                  <a:moveTo>
                    <a:pt x="2667" y="0"/>
                  </a:moveTo>
                  <a:cubicBezTo>
                    <a:pt x="2501" y="0"/>
                    <a:pt x="2358" y="119"/>
                    <a:pt x="2334" y="262"/>
                  </a:cubicBezTo>
                  <a:lnTo>
                    <a:pt x="2263" y="953"/>
                  </a:lnTo>
                  <a:lnTo>
                    <a:pt x="1739" y="524"/>
                  </a:lnTo>
                  <a:cubicBezTo>
                    <a:pt x="1682" y="479"/>
                    <a:pt x="1610" y="455"/>
                    <a:pt x="1537" y="455"/>
                  </a:cubicBezTo>
                  <a:cubicBezTo>
                    <a:pt x="1456" y="455"/>
                    <a:pt x="1373" y="485"/>
                    <a:pt x="1310" y="548"/>
                  </a:cubicBezTo>
                  <a:lnTo>
                    <a:pt x="548" y="1310"/>
                  </a:lnTo>
                  <a:cubicBezTo>
                    <a:pt x="453" y="1429"/>
                    <a:pt x="429" y="1596"/>
                    <a:pt x="548" y="1739"/>
                  </a:cubicBezTo>
                  <a:lnTo>
                    <a:pt x="953" y="2263"/>
                  </a:lnTo>
                  <a:lnTo>
                    <a:pt x="286" y="2334"/>
                  </a:lnTo>
                  <a:cubicBezTo>
                    <a:pt x="119" y="2334"/>
                    <a:pt x="0" y="2477"/>
                    <a:pt x="0" y="2644"/>
                  </a:cubicBezTo>
                  <a:lnTo>
                    <a:pt x="0" y="3715"/>
                  </a:lnTo>
                  <a:cubicBezTo>
                    <a:pt x="0" y="3882"/>
                    <a:pt x="119" y="4025"/>
                    <a:pt x="286" y="4025"/>
                  </a:cubicBezTo>
                  <a:lnTo>
                    <a:pt x="977" y="4096"/>
                  </a:lnTo>
                  <a:lnTo>
                    <a:pt x="548" y="4644"/>
                  </a:lnTo>
                  <a:cubicBezTo>
                    <a:pt x="453" y="4763"/>
                    <a:pt x="453" y="4954"/>
                    <a:pt x="572" y="5049"/>
                  </a:cubicBezTo>
                  <a:lnTo>
                    <a:pt x="1334" y="5811"/>
                  </a:lnTo>
                  <a:cubicBezTo>
                    <a:pt x="1397" y="5874"/>
                    <a:pt x="1473" y="5903"/>
                    <a:pt x="1552" y="5903"/>
                  </a:cubicBezTo>
                  <a:cubicBezTo>
                    <a:pt x="1622" y="5903"/>
                    <a:pt x="1695" y="5880"/>
                    <a:pt x="1763" y="5835"/>
                  </a:cubicBezTo>
                  <a:lnTo>
                    <a:pt x="2263" y="5430"/>
                  </a:lnTo>
                  <a:lnTo>
                    <a:pt x="2334" y="6073"/>
                  </a:lnTo>
                  <a:cubicBezTo>
                    <a:pt x="2358" y="6240"/>
                    <a:pt x="2501" y="6359"/>
                    <a:pt x="2667" y="6359"/>
                  </a:cubicBezTo>
                  <a:lnTo>
                    <a:pt x="3739" y="6359"/>
                  </a:lnTo>
                  <a:cubicBezTo>
                    <a:pt x="3906" y="6359"/>
                    <a:pt x="4025" y="6240"/>
                    <a:pt x="4049" y="6073"/>
                  </a:cubicBezTo>
                  <a:lnTo>
                    <a:pt x="4120" y="5406"/>
                  </a:lnTo>
                  <a:lnTo>
                    <a:pt x="4644" y="5835"/>
                  </a:lnTo>
                  <a:cubicBezTo>
                    <a:pt x="4712" y="5880"/>
                    <a:pt x="4784" y="5903"/>
                    <a:pt x="4855" y="5903"/>
                  </a:cubicBezTo>
                  <a:cubicBezTo>
                    <a:pt x="4934" y="5903"/>
                    <a:pt x="5010" y="5874"/>
                    <a:pt x="5073" y="5811"/>
                  </a:cubicBezTo>
                  <a:lnTo>
                    <a:pt x="5835" y="5049"/>
                  </a:lnTo>
                  <a:cubicBezTo>
                    <a:pt x="5954" y="4930"/>
                    <a:pt x="5954" y="4739"/>
                    <a:pt x="5859" y="4620"/>
                  </a:cubicBezTo>
                  <a:lnTo>
                    <a:pt x="5430" y="4096"/>
                  </a:lnTo>
                  <a:lnTo>
                    <a:pt x="6097" y="4025"/>
                  </a:lnTo>
                  <a:cubicBezTo>
                    <a:pt x="6263" y="4001"/>
                    <a:pt x="6383" y="3882"/>
                    <a:pt x="6383" y="3715"/>
                  </a:cubicBezTo>
                  <a:lnTo>
                    <a:pt x="6383" y="2644"/>
                  </a:lnTo>
                  <a:cubicBezTo>
                    <a:pt x="6383" y="2477"/>
                    <a:pt x="6263" y="2334"/>
                    <a:pt x="6097" y="2334"/>
                  </a:cubicBezTo>
                  <a:lnTo>
                    <a:pt x="5430" y="2239"/>
                  </a:lnTo>
                  <a:lnTo>
                    <a:pt x="5859" y="1715"/>
                  </a:lnTo>
                  <a:cubicBezTo>
                    <a:pt x="5954" y="1596"/>
                    <a:pt x="5954" y="1405"/>
                    <a:pt x="5835" y="1286"/>
                  </a:cubicBezTo>
                  <a:lnTo>
                    <a:pt x="5073" y="548"/>
                  </a:lnTo>
                  <a:cubicBezTo>
                    <a:pt x="5007" y="482"/>
                    <a:pt x="4920" y="446"/>
                    <a:pt x="4835" y="446"/>
                  </a:cubicBezTo>
                  <a:cubicBezTo>
                    <a:pt x="4766" y="446"/>
                    <a:pt x="4698" y="470"/>
                    <a:pt x="4644" y="524"/>
                  </a:cubicBezTo>
                  <a:lnTo>
                    <a:pt x="4120" y="929"/>
                  </a:lnTo>
                  <a:lnTo>
                    <a:pt x="4049" y="262"/>
                  </a:lnTo>
                  <a:cubicBezTo>
                    <a:pt x="4025" y="119"/>
                    <a:pt x="3906" y="0"/>
                    <a:pt x="3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0" name="Google Shape;3170;p39"/>
          <p:cNvGrpSpPr/>
          <p:nvPr/>
        </p:nvGrpSpPr>
        <p:grpSpPr>
          <a:xfrm rot="10800000">
            <a:off x="4431589" y="4464278"/>
            <a:ext cx="883262" cy="242091"/>
            <a:chOff x="2300350" y="2601250"/>
            <a:chExt cx="2275275" cy="623625"/>
          </a:xfrm>
        </p:grpSpPr>
        <p:sp>
          <p:nvSpPr>
            <p:cNvPr id="3171" name="Google Shape;3171;p3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7" name="Google Shape;3177;p39"/>
          <p:cNvGrpSpPr/>
          <p:nvPr/>
        </p:nvGrpSpPr>
        <p:grpSpPr>
          <a:xfrm>
            <a:off x="7865020" y="1077529"/>
            <a:ext cx="2297800" cy="271691"/>
            <a:chOff x="7805645" y="1077529"/>
            <a:chExt cx="2297800" cy="271691"/>
          </a:xfrm>
        </p:grpSpPr>
        <p:sp>
          <p:nvSpPr>
            <p:cNvPr id="3178" name="Google Shape;3178;p39"/>
            <p:cNvSpPr/>
            <p:nvPr/>
          </p:nvSpPr>
          <p:spPr>
            <a:xfrm flipH="1">
              <a:off x="8108745" y="128111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9"/>
            <p:cNvSpPr/>
            <p:nvPr/>
          </p:nvSpPr>
          <p:spPr>
            <a:xfrm flipH="1">
              <a:off x="7805645" y="1077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3" name="Shape 3183"/>
        <p:cNvGrpSpPr/>
        <p:nvPr/>
      </p:nvGrpSpPr>
      <p:grpSpPr>
        <a:xfrm>
          <a:off x="0" y="0"/>
          <a:ext cx="0" cy="0"/>
          <a:chOff x="0" y="0"/>
          <a:chExt cx="0" cy="0"/>
        </a:xfrm>
      </p:grpSpPr>
      <p:sp>
        <p:nvSpPr>
          <p:cNvPr id="3184" name="Google Shape;3184;p40"/>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Postcode 5000 Trends</a:t>
            </a:r>
            <a:endParaRPr>
              <a:solidFill>
                <a:schemeClr val="accent2"/>
              </a:solidFill>
            </a:endParaRPr>
          </a:p>
        </p:txBody>
      </p:sp>
      <p:sp>
        <p:nvSpPr>
          <p:cNvPr id="3185" name="Google Shape;3185;p40"/>
          <p:cNvSpPr/>
          <p:nvPr/>
        </p:nvSpPr>
        <p:spPr>
          <a:xfrm flipH="1">
            <a:off x="7938770" y="76464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0"/>
          <p:cNvSpPr/>
          <p:nvPr/>
        </p:nvSpPr>
        <p:spPr>
          <a:xfrm flipH="1">
            <a:off x="7635670" y="48534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7" name="Google Shape;3187;p40"/>
          <p:cNvGrpSpPr/>
          <p:nvPr/>
        </p:nvGrpSpPr>
        <p:grpSpPr>
          <a:xfrm>
            <a:off x="4121329" y="4313866"/>
            <a:ext cx="1105976" cy="133969"/>
            <a:chOff x="8183182" y="663852"/>
            <a:chExt cx="1475028" cy="178673"/>
          </a:xfrm>
        </p:grpSpPr>
        <p:grpSp>
          <p:nvGrpSpPr>
            <p:cNvPr id="3188" name="Google Shape;3188;p40"/>
            <p:cNvGrpSpPr/>
            <p:nvPr/>
          </p:nvGrpSpPr>
          <p:grpSpPr>
            <a:xfrm>
              <a:off x="8183182" y="774425"/>
              <a:ext cx="1178025" cy="68100"/>
              <a:chOff x="2024450" y="204150"/>
              <a:chExt cx="1178025" cy="68100"/>
            </a:xfrm>
          </p:grpSpPr>
          <p:sp>
            <p:nvSpPr>
              <p:cNvPr id="3189" name="Google Shape;3189;p4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9" name="Google Shape;3199;p40"/>
            <p:cNvGrpSpPr/>
            <p:nvPr/>
          </p:nvGrpSpPr>
          <p:grpSpPr>
            <a:xfrm>
              <a:off x="8480185" y="663852"/>
              <a:ext cx="1178025" cy="68100"/>
              <a:chOff x="2024450" y="204150"/>
              <a:chExt cx="1178025" cy="68100"/>
            </a:xfrm>
          </p:grpSpPr>
          <p:sp>
            <p:nvSpPr>
              <p:cNvPr id="3200" name="Google Shape;3200;p4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10" name="Google Shape;3210;p40"/>
          <p:cNvGrpSpPr/>
          <p:nvPr/>
        </p:nvGrpSpPr>
        <p:grpSpPr>
          <a:xfrm>
            <a:off x="6894215" y="3511971"/>
            <a:ext cx="883262" cy="242091"/>
            <a:chOff x="2300350" y="2601250"/>
            <a:chExt cx="2275275" cy="623625"/>
          </a:xfrm>
        </p:grpSpPr>
        <p:sp>
          <p:nvSpPr>
            <p:cNvPr id="3211" name="Google Shape;3211;p4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17" name="Google Shape;3217;p40"/>
          <p:cNvPicPr preferRelativeResize="0"/>
          <p:nvPr/>
        </p:nvPicPr>
        <p:blipFill>
          <a:blip r:embed="rId3">
            <a:alphaModFix/>
          </a:blip>
          <a:stretch>
            <a:fillRect/>
          </a:stretch>
        </p:blipFill>
        <p:spPr>
          <a:xfrm>
            <a:off x="600320" y="1436375"/>
            <a:ext cx="3650950" cy="2877500"/>
          </a:xfrm>
          <a:prstGeom prst="rect">
            <a:avLst/>
          </a:prstGeom>
          <a:noFill/>
          <a:ln cap="flat" cmpd="sng" w="28575">
            <a:solidFill>
              <a:srgbClr val="9900FF"/>
            </a:solidFill>
            <a:prstDash val="solid"/>
            <a:round/>
            <a:headEnd len="sm" w="sm" type="none"/>
            <a:tailEnd len="sm" w="sm" type="none"/>
          </a:ln>
          <a:effectLst>
            <a:outerShdw blurRad="57150" rotWithShape="0" algn="bl" dir="5400000" dist="19050">
              <a:srgbClr val="000000">
                <a:alpha val="50000"/>
              </a:srgbClr>
            </a:outerShdw>
          </a:effectLst>
        </p:spPr>
      </p:pic>
      <p:pic>
        <p:nvPicPr>
          <p:cNvPr id="3218" name="Google Shape;3218;p40"/>
          <p:cNvPicPr preferRelativeResize="0"/>
          <p:nvPr/>
        </p:nvPicPr>
        <p:blipFill>
          <a:blip r:embed="rId4">
            <a:alphaModFix/>
          </a:blip>
          <a:stretch>
            <a:fillRect/>
          </a:stretch>
        </p:blipFill>
        <p:spPr>
          <a:xfrm>
            <a:off x="5018225" y="1431400"/>
            <a:ext cx="3650951" cy="2887445"/>
          </a:xfrm>
          <a:prstGeom prst="rect">
            <a:avLst/>
          </a:prstGeom>
          <a:noFill/>
          <a:ln cap="flat" cmpd="sng" w="28575">
            <a:solidFill>
              <a:srgbClr val="9900FF"/>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2" name="Shape 3222"/>
        <p:cNvGrpSpPr/>
        <p:nvPr/>
      </p:nvGrpSpPr>
      <p:grpSpPr>
        <a:xfrm>
          <a:off x="0" y="0"/>
          <a:ext cx="0" cy="0"/>
          <a:chOff x="0" y="0"/>
          <a:chExt cx="0" cy="0"/>
        </a:xfrm>
      </p:grpSpPr>
      <p:sp>
        <p:nvSpPr>
          <p:cNvPr id="3223" name="Google Shape;3223;p41"/>
          <p:cNvSpPr/>
          <p:nvPr/>
        </p:nvSpPr>
        <p:spPr>
          <a:xfrm>
            <a:off x="5117875" y="2590600"/>
            <a:ext cx="2360400" cy="649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1"/>
          <p:cNvSpPr/>
          <p:nvPr/>
        </p:nvSpPr>
        <p:spPr>
          <a:xfrm>
            <a:off x="1671300" y="2590600"/>
            <a:ext cx="2360400" cy="649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41"/>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Contrast </a:t>
            </a:r>
            <a:r>
              <a:rPr lang="en"/>
              <a:t>in </a:t>
            </a:r>
            <a:r>
              <a:rPr lang="en">
                <a:solidFill>
                  <a:schemeClr val="accent2"/>
                </a:solidFill>
              </a:rPr>
              <a:t>crimes</a:t>
            </a:r>
            <a:endParaRPr>
              <a:solidFill>
                <a:schemeClr val="accent2"/>
              </a:solidFill>
            </a:endParaRPr>
          </a:p>
        </p:txBody>
      </p:sp>
      <p:sp>
        <p:nvSpPr>
          <p:cNvPr id="3226" name="Google Shape;3226;p41"/>
          <p:cNvSpPr txBox="1"/>
          <p:nvPr>
            <p:ph idx="2" type="title"/>
          </p:nvPr>
        </p:nvSpPr>
        <p:spPr>
          <a:xfrm>
            <a:off x="1540500" y="285460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Reduction in Assaults on Police</a:t>
            </a:r>
            <a:endParaRPr sz="1700"/>
          </a:p>
        </p:txBody>
      </p:sp>
      <p:sp>
        <p:nvSpPr>
          <p:cNvPr id="3227" name="Google Shape;3227;p41"/>
          <p:cNvSpPr txBox="1"/>
          <p:nvPr>
            <p:ph idx="1" type="subTitle"/>
          </p:nvPr>
        </p:nvSpPr>
        <p:spPr>
          <a:xfrm>
            <a:off x="1540500" y="3299250"/>
            <a:ext cx="5843700" cy="9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Far less assaults against Police and a rise in Violent Assaults resulting in Injuries could suggest that an increased Police presence is required in the 5000 Postcode, and likely could be targeted to the peak times. </a:t>
            </a:r>
            <a:endParaRPr/>
          </a:p>
        </p:txBody>
      </p:sp>
      <p:sp>
        <p:nvSpPr>
          <p:cNvPr id="3228" name="Google Shape;3228;p41"/>
          <p:cNvSpPr txBox="1"/>
          <p:nvPr>
            <p:ph idx="3" type="title"/>
          </p:nvPr>
        </p:nvSpPr>
        <p:spPr>
          <a:xfrm>
            <a:off x="4945925" y="289590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Increase in Serious Assaults with Injury</a:t>
            </a:r>
            <a:endParaRPr/>
          </a:p>
          <a:p>
            <a:pPr indent="0" lvl="0" marL="0" rtl="0" algn="ctr">
              <a:spcBef>
                <a:spcPts val="0"/>
              </a:spcBef>
              <a:spcAft>
                <a:spcPts val="0"/>
              </a:spcAft>
              <a:buNone/>
            </a:pPr>
            <a:r>
              <a:t/>
            </a:r>
            <a:endParaRPr/>
          </a:p>
        </p:txBody>
      </p:sp>
      <p:grpSp>
        <p:nvGrpSpPr>
          <p:cNvPr id="3229" name="Google Shape;3229;p41"/>
          <p:cNvGrpSpPr/>
          <p:nvPr/>
        </p:nvGrpSpPr>
        <p:grpSpPr>
          <a:xfrm>
            <a:off x="7809182" y="1730029"/>
            <a:ext cx="2250993" cy="228146"/>
            <a:chOff x="7809182" y="1151604"/>
            <a:chExt cx="2250993" cy="228146"/>
          </a:xfrm>
        </p:grpSpPr>
        <p:sp>
          <p:nvSpPr>
            <p:cNvPr id="3230" name="Google Shape;3230;p41"/>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1"/>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2" name="Google Shape;3232;p41"/>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3" name="Google Shape;3233;p41"/>
          <p:cNvGrpSpPr/>
          <p:nvPr/>
        </p:nvGrpSpPr>
        <p:grpSpPr>
          <a:xfrm>
            <a:off x="5752041" y="1690185"/>
            <a:ext cx="906416" cy="741839"/>
            <a:chOff x="-45673275" y="3937700"/>
            <a:chExt cx="299325" cy="300900"/>
          </a:xfrm>
        </p:grpSpPr>
        <p:sp>
          <p:nvSpPr>
            <p:cNvPr id="3234" name="Google Shape;3234;p41"/>
            <p:cNvSpPr/>
            <p:nvPr/>
          </p:nvSpPr>
          <p:spPr>
            <a:xfrm>
              <a:off x="-45673275" y="3937700"/>
              <a:ext cx="285925" cy="135500"/>
            </a:xfrm>
            <a:custGeom>
              <a:rect b="b" l="l" r="r" t="t"/>
              <a:pathLst>
                <a:path extrusionOk="0" h="5420" w="11437">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1"/>
            <p:cNvSpPr/>
            <p:nvPr/>
          </p:nvSpPr>
          <p:spPr>
            <a:xfrm>
              <a:off x="-45577975" y="3990475"/>
              <a:ext cx="151250" cy="150925"/>
            </a:xfrm>
            <a:custGeom>
              <a:rect b="b" l="l" r="r" t="t"/>
              <a:pathLst>
                <a:path extrusionOk="0" h="6037" w="605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1"/>
            <p:cNvSpPr/>
            <p:nvPr/>
          </p:nvSpPr>
          <p:spPr>
            <a:xfrm>
              <a:off x="-45509450" y="3951100"/>
              <a:ext cx="135500" cy="286725"/>
            </a:xfrm>
            <a:custGeom>
              <a:rect b="b" l="l" r="r" t="t"/>
              <a:pathLst>
                <a:path extrusionOk="0" h="11469" w="542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1"/>
            <p:cNvSpPr/>
            <p:nvPr/>
          </p:nvSpPr>
          <p:spPr>
            <a:xfrm>
              <a:off x="-45670925" y="4114125"/>
              <a:ext cx="72500" cy="70325"/>
            </a:xfrm>
            <a:custGeom>
              <a:rect b="b" l="l" r="r" t="t"/>
              <a:pathLst>
                <a:path extrusionOk="0" h="2813" w="290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1"/>
            <p:cNvSpPr/>
            <p:nvPr/>
          </p:nvSpPr>
          <p:spPr>
            <a:xfrm>
              <a:off x="-45620500" y="4163550"/>
              <a:ext cx="70900" cy="71125"/>
            </a:xfrm>
            <a:custGeom>
              <a:rect b="b" l="l" r="r" t="t"/>
              <a:pathLst>
                <a:path extrusionOk="0" h="2845" w="2836">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1"/>
            <p:cNvSpPr/>
            <p:nvPr/>
          </p:nvSpPr>
          <p:spPr>
            <a:xfrm>
              <a:off x="-45673275" y="4159625"/>
              <a:ext cx="79575" cy="78975"/>
            </a:xfrm>
            <a:custGeom>
              <a:rect b="b" l="l" r="r" t="t"/>
              <a:pathLst>
                <a:path extrusionOk="0" h="3159" w="3183">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0" name="Google Shape;3240;p41"/>
          <p:cNvGrpSpPr/>
          <p:nvPr/>
        </p:nvGrpSpPr>
        <p:grpSpPr>
          <a:xfrm>
            <a:off x="2431384" y="1693646"/>
            <a:ext cx="1008264" cy="837805"/>
            <a:chOff x="6218300" y="4416175"/>
            <a:chExt cx="516000" cy="448000"/>
          </a:xfrm>
        </p:grpSpPr>
        <p:sp>
          <p:nvSpPr>
            <p:cNvPr id="3241" name="Google Shape;3241;p41"/>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8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42" name="Google Shape;3242;p41"/>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8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43" name="Google Shape;3243;p41"/>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8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7" name="Shape 3247"/>
        <p:cNvGrpSpPr/>
        <p:nvPr/>
      </p:nvGrpSpPr>
      <p:grpSpPr>
        <a:xfrm>
          <a:off x="0" y="0"/>
          <a:ext cx="0" cy="0"/>
          <a:chOff x="0" y="0"/>
          <a:chExt cx="0" cy="0"/>
        </a:xfrm>
      </p:grpSpPr>
      <p:sp>
        <p:nvSpPr>
          <p:cNvPr id="3248" name="Google Shape;3248;p42"/>
          <p:cNvSpPr/>
          <p:nvPr/>
        </p:nvSpPr>
        <p:spPr>
          <a:xfrm>
            <a:off x="37014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42"/>
          <p:cNvSpPr txBox="1"/>
          <p:nvPr>
            <p:ph type="title"/>
          </p:nvPr>
        </p:nvSpPr>
        <p:spPr>
          <a:xfrm>
            <a:off x="713100" y="2405675"/>
            <a:ext cx="7583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Seasons </a:t>
            </a:r>
            <a:r>
              <a:rPr lang="en">
                <a:solidFill>
                  <a:schemeClr val="accent2"/>
                </a:solidFill>
              </a:rPr>
              <a:t>BEATINGS?</a:t>
            </a:r>
            <a:endParaRPr>
              <a:solidFill>
                <a:schemeClr val="accent2"/>
              </a:solidFill>
            </a:endParaRPr>
          </a:p>
        </p:txBody>
      </p:sp>
      <p:sp>
        <p:nvSpPr>
          <p:cNvPr id="3250" name="Google Shape;3250;p42"/>
          <p:cNvSpPr txBox="1"/>
          <p:nvPr>
            <p:ph idx="1" type="subTitle"/>
          </p:nvPr>
        </p:nvSpPr>
        <p:spPr>
          <a:xfrm>
            <a:off x="3534300" y="3415875"/>
            <a:ext cx="4896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700"/>
              <a:t>Do crime patterns change according to seasons?</a:t>
            </a:r>
            <a:endParaRPr sz="1700"/>
          </a:p>
        </p:txBody>
      </p:sp>
      <p:sp>
        <p:nvSpPr>
          <p:cNvPr id="3251" name="Google Shape;3251;p42"/>
          <p:cNvSpPr txBox="1"/>
          <p:nvPr>
            <p:ph idx="2" type="title"/>
          </p:nvPr>
        </p:nvSpPr>
        <p:spPr>
          <a:xfrm>
            <a:off x="5961000" y="1484975"/>
            <a:ext cx="2335500" cy="92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3252" name="Google Shape;3252;p42"/>
          <p:cNvGrpSpPr/>
          <p:nvPr/>
        </p:nvGrpSpPr>
        <p:grpSpPr>
          <a:xfrm flipH="1">
            <a:off x="1974727" y="3700403"/>
            <a:ext cx="883262" cy="242091"/>
            <a:chOff x="2300350" y="2601250"/>
            <a:chExt cx="2275275" cy="623625"/>
          </a:xfrm>
        </p:grpSpPr>
        <p:sp>
          <p:nvSpPr>
            <p:cNvPr id="3253" name="Google Shape;3253;p4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9" name="Google Shape;3259;p42"/>
          <p:cNvGrpSpPr/>
          <p:nvPr/>
        </p:nvGrpSpPr>
        <p:grpSpPr>
          <a:xfrm rot="5400000">
            <a:off x="2372875" y="1324825"/>
            <a:ext cx="98902" cy="553090"/>
            <a:chOff x="4898850" y="4820550"/>
            <a:chExt cx="98902" cy="553090"/>
          </a:xfrm>
        </p:grpSpPr>
        <p:sp>
          <p:nvSpPr>
            <p:cNvPr id="3260" name="Google Shape;3260;p4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5" name="Google Shape;3265;p42"/>
          <p:cNvGrpSpPr/>
          <p:nvPr/>
        </p:nvGrpSpPr>
        <p:grpSpPr>
          <a:xfrm>
            <a:off x="4886167" y="996591"/>
            <a:ext cx="1105976" cy="133969"/>
            <a:chOff x="8183182" y="663852"/>
            <a:chExt cx="1475028" cy="178673"/>
          </a:xfrm>
        </p:grpSpPr>
        <p:grpSp>
          <p:nvGrpSpPr>
            <p:cNvPr id="3266" name="Google Shape;3266;p42"/>
            <p:cNvGrpSpPr/>
            <p:nvPr/>
          </p:nvGrpSpPr>
          <p:grpSpPr>
            <a:xfrm>
              <a:off x="8183182" y="774425"/>
              <a:ext cx="1178025" cy="68100"/>
              <a:chOff x="2024450" y="204150"/>
              <a:chExt cx="1178025" cy="68100"/>
            </a:xfrm>
          </p:grpSpPr>
          <p:sp>
            <p:nvSpPr>
              <p:cNvPr id="3267" name="Google Shape;3267;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7" name="Google Shape;3277;p42"/>
            <p:cNvGrpSpPr/>
            <p:nvPr/>
          </p:nvGrpSpPr>
          <p:grpSpPr>
            <a:xfrm>
              <a:off x="8480185" y="663852"/>
              <a:ext cx="1178025" cy="68100"/>
              <a:chOff x="2024450" y="204150"/>
              <a:chExt cx="1178025" cy="68100"/>
            </a:xfrm>
          </p:grpSpPr>
          <p:sp>
            <p:nvSpPr>
              <p:cNvPr id="3278" name="Google Shape;3278;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88" name="Google Shape;3288;p42"/>
          <p:cNvGrpSpPr/>
          <p:nvPr/>
        </p:nvGrpSpPr>
        <p:grpSpPr>
          <a:xfrm>
            <a:off x="5447301" y="4536119"/>
            <a:ext cx="1252897" cy="51000"/>
            <a:chOff x="2915381" y="4104819"/>
            <a:chExt cx="1252897" cy="51000"/>
          </a:xfrm>
        </p:grpSpPr>
        <p:sp>
          <p:nvSpPr>
            <p:cNvPr id="3289" name="Google Shape;3289;p4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3" name="Google Shape;3303;p42"/>
          <p:cNvGrpSpPr/>
          <p:nvPr/>
        </p:nvGrpSpPr>
        <p:grpSpPr>
          <a:xfrm rot="10800000">
            <a:off x="3913164" y="1623828"/>
            <a:ext cx="883262" cy="242091"/>
            <a:chOff x="2300350" y="2601250"/>
            <a:chExt cx="2275275" cy="623625"/>
          </a:xfrm>
        </p:grpSpPr>
        <p:sp>
          <p:nvSpPr>
            <p:cNvPr id="3304" name="Google Shape;3304;p4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3" name="Shape 3313"/>
        <p:cNvGrpSpPr/>
        <p:nvPr/>
      </p:nvGrpSpPr>
      <p:grpSpPr>
        <a:xfrm>
          <a:off x="0" y="0"/>
          <a:ext cx="0" cy="0"/>
          <a:chOff x="0" y="0"/>
          <a:chExt cx="0" cy="0"/>
        </a:xfrm>
      </p:grpSpPr>
      <p:grpSp>
        <p:nvGrpSpPr>
          <p:cNvPr id="3314" name="Google Shape;3314;p43"/>
          <p:cNvGrpSpPr/>
          <p:nvPr/>
        </p:nvGrpSpPr>
        <p:grpSpPr>
          <a:xfrm rot="10800000">
            <a:off x="2054539" y="4031203"/>
            <a:ext cx="883262" cy="242091"/>
            <a:chOff x="2300350" y="2601250"/>
            <a:chExt cx="2275275" cy="623625"/>
          </a:xfrm>
        </p:grpSpPr>
        <p:sp>
          <p:nvSpPr>
            <p:cNvPr id="3315" name="Google Shape;3315;p4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1" name="Google Shape;3321;p43"/>
          <p:cNvGrpSpPr/>
          <p:nvPr/>
        </p:nvGrpSpPr>
        <p:grpSpPr>
          <a:xfrm>
            <a:off x="6010292" y="904716"/>
            <a:ext cx="1105976" cy="133969"/>
            <a:chOff x="8183182" y="663852"/>
            <a:chExt cx="1475028" cy="178673"/>
          </a:xfrm>
        </p:grpSpPr>
        <p:grpSp>
          <p:nvGrpSpPr>
            <p:cNvPr id="3322" name="Google Shape;3322;p43"/>
            <p:cNvGrpSpPr/>
            <p:nvPr/>
          </p:nvGrpSpPr>
          <p:grpSpPr>
            <a:xfrm>
              <a:off x="8183182" y="774425"/>
              <a:ext cx="1178025" cy="68100"/>
              <a:chOff x="2024450" y="204150"/>
              <a:chExt cx="1178025" cy="68100"/>
            </a:xfrm>
          </p:grpSpPr>
          <p:sp>
            <p:nvSpPr>
              <p:cNvPr id="3323" name="Google Shape;3323;p4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3" name="Google Shape;3333;p43"/>
            <p:cNvGrpSpPr/>
            <p:nvPr/>
          </p:nvGrpSpPr>
          <p:grpSpPr>
            <a:xfrm>
              <a:off x="8480185" y="663852"/>
              <a:ext cx="1178025" cy="68100"/>
              <a:chOff x="2024450" y="204150"/>
              <a:chExt cx="1178025" cy="68100"/>
            </a:xfrm>
          </p:grpSpPr>
          <p:sp>
            <p:nvSpPr>
              <p:cNvPr id="3334" name="Google Shape;3334;p4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44" name="Google Shape;3344;p43"/>
          <p:cNvGrpSpPr/>
          <p:nvPr/>
        </p:nvGrpSpPr>
        <p:grpSpPr>
          <a:xfrm>
            <a:off x="5447301" y="4459919"/>
            <a:ext cx="1252897" cy="51000"/>
            <a:chOff x="2915381" y="4104819"/>
            <a:chExt cx="1252897" cy="51000"/>
          </a:xfrm>
        </p:grpSpPr>
        <p:sp>
          <p:nvSpPr>
            <p:cNvPr id="3345" name="Google Shape;3345;p4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9" name="Google Shape;3359;p43"/>
          <p:cNvSpPr txBox="1"/>
          <p:nvPr/>
        </p:nvSpPr>
        <p:spPr>
          <a:xfrm>
            <a:off x="1121425" y="1084025"/>
            <a:ext cx="3349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900">
                <a:solidFill>
                  <a:schemeClr val="accent2"/>
                </a:solidFill>
                <a:latin typeface="Exo"/>
                <a:ea typeface="Exo"/>
                <a:cs typeface="Exo"/>
                <a:sym typeface="Exo"/>
              </a:rPr>
              <a:t>Violent Crimes by Seasons</a:t>
            </a:r>
            <a:endParaRPr sz="1100">
              <a:latin typeface="Exo"/>
              <a:ea typeface="Exo"/>
              <a:cs typeface="Exo"/>
              <a:sym typeface="Exo"/>
            </a:endParaRPr>
          </a:p>
        </p:txBody>
      </p:sp>
      <p:sp>
        <p:nvSpPr>
          <p:cNvPr id="3360" name="Google Shape;3360;p43"/>
          <p:cNvSpPr txBox="1"/>
          <p:nvPr/>
        </p:nvSpPr>
        <p:spPr>
          <a:xfrm>
            <a:off x="1121425" y="2161325"/>
            <a:ext cx="3110100" cy="21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All violent crimes over the last 10 years divided by Season of the year.</a:t>
            </a:r>
            <a:endParaRPr sz="1100">
              <a:solidFill>
                <a:schemeClr val="lt1"/>
              </a:solidFill>
              <a:latin typeface="PT Sans"/>
              <a:ea typeface="PT Sans"/>
              <a:cs typeface="PT Sans"/>
              <a:sym typeface="PT Sans"/>
            </a:endParaRPr>
          </a:p>
          <a:p>
            <a:pPr indent="0" lvl="0" marL="0" rtl="0" algn="l">
              <a:spcBef>
                <a:spcPts val="0"/>
              </a:spcBef>
              <a:spcAft>
                <a:spcPts val="0"/>
              </a:spcAft>
              <a:buNone/>
            </a:pPr>
            <a:r>
              <a:t/>
            </a:r>
            <a:endParaRPr sz="1100">
              <a:solidFill>
                <a:schemeClr val="lt1"/>
              </a:solidFill>
              <a:latin typeface="PT Sans"/>
              <a:ea typeface="PT Sans"/>
              <a:cs typeface="PT Sans"/>
              <a:sym typeface="PT Sans"/>
            </a:endParaRPr>
          </a:p>
          <a:p>
            <a:pPr indent="0" lvl="0" marL="0" rtl="0" algn="l">
              <a:spcBef>
                <a:spcPts val="0"/>
              </a:spcBef>
              <a:spcAft>
                <a:spcPts val="0"/>
              </a:spcAft>
              <a:buNone/>
            </a:pPr>
            <a:r>
              <a:rPr lang="en" sz="1100">
                <a:solidFill>
                  <a:schemeClr val="lt1"/>
                </a:solidFill>
                <a:latin typeface="PT Sans"/>
                <a:ea typeface="PT Sans"/>
                <a:cs typeface="PT Sans"/>
                <a:sym typeface="PT Sans"/>
              </a:rPr>
              <a:t>As temperatures rise during the Seasons, there is a corresponding increase in crime, on a season-to-season basis the increase is marginal.</a:t>
            </a:r>
            <a:endParaRPr sz="1100">
              <a:solidFill>
                <a:schemeClr val="lt1"/>
              </a:solidFill>
              <a:latin typeface="PT Sans"/>
              <a:ea typeface="PT Sans"/>
              <a:cs typeface="PT Sans"/>
              <a:sym typeface="PT Sans"/>
            </a:endParaRPr>
          </a:p>
          <a:p>
            <a:pPr indent="0" lvl="0" marL="0" rtl="0" algn="l">
              <a:spcBef>
                <a:spcPts val="0"/>
              </a:spcBef>
              <a:spcAft>
                <a:spcPts val="0"/>
              </a:spcAft>
              <a:buNone/>
            </a:pPr>
            <a:r>
              <a:t/>
            </a:r>
            <a:endParaRPr sz="1100">
              <a:solidFill>
                <a:schemeClr val="lt1"/>
              </a:solidFill>
              <a:latin typeface="PT Sans"/>
              <a:ea typeface="PT Sans"/>
              <a:cs typeface="PT Sans"/>
              <a:sym typeface="PT Sans"/>
            </a:endParaRPr>
          </a:p>
          <a:p>
            <a:pPr indent="0" lvl="0" marL="0" rtl="0" algn="l">
              <a:spcBef>
                <a:spcPts val="0"/>
              </a:spcBef>
              <a:spcAft>
                <a:spcPts val="0"/>
              </a:spcAft>
              <a:buNone/>
            </a:pPr>
            <a:r>
              <a:rPr lang="en" sz="1100">
                <a:solidFill>
                  <a:schemeClr val="lt1"/>
                </a:solidFill>
                <a:latin typeface="PT Sans"/>
                <a:ea typeface="PT Sans"/>
                <a:cs typeface="PT Sans"/>
                <a:sym typeface="PT Sans"/>
              </a:rPr>
              <a:t>However the increase in crime from Winter to Summer is more </a:t>
            </a:r>
            <a:r>
              <a:rPr lang="en" sz="1100">
                <a:solidFill>
                  <a:schemeClr val="lt1"/>
                </a:solidFill>
                <a:latin typeface="PT Sans"/>
                <a:ea typeface="PT Sans"/>
                <a:cs typeface="PT Sans"/>
                <a:sym typeface="PT Sans"/>
              </a:rPr>
              <a:t>noticeable</a:t>
            </a:r>
            <a:r>
              <a:rPr lang="en" sz="1100">
                <a:solidFill>
                  <a:schemeClr val="lt1"/>
                </a:solidFill>
                <a:latin typeface="PT Sans"/>
                <a:ea typeface="PT Sans"/>
                <a:cs typeface="PT Sans"/>
                <a:sym typeface="PT Sans"/>
              </a:rPr>
              <a:t> at roughly 9.28%.</a:t>
            </a:r>
            <a:endParaRPr sz="1100">
              <a:solidFill>
                <a:schemeClr val="lt1"/>
              </a:solidFill>
              <a:latin typeface="PT Sans"/>
              <a:ea typeface="PT Sans"/>
              <a:cs typeface="PT Sans"/>
              <a:sym typeface="PT Sans"/>
            </a:endParaRPr>
          </a:p>
          <a:p>
            <a:pPr indent="0" lvl="0" marL="0" rtl="0" algn="l">
              <a:spcBef>
                <a:spcPts val="0"/>
              </a:spcBef>
              <a:spcAft>
                <a:spcPts val="0"/>
              </a:spcAft>
              <a:buNone/>
            </a:pPr>
            <a:r>
              <a:t/>
            </a:r>
            <a:endParaRPr>
              <a:solidFill>
                <a:schemeClr val="lt1"/>
              </a:solidFill>
              <a:latin typeface="PT Sans"/>
              <a:ea typeface="PT Sans"/>
              <a:cs typeface="PT Sans"/>
              <a:sym typeface="PT Sans"/>
            </a:endParaRPr>
          </a:p>
          <a:p>
            <a:pPr indent="0" lvl="0" marL="0" rtl="0" algn="l">
              <a:spcBef>
                <a:spcPts val="0"/>
              </a:spcBef>
              <a:spcAft>
                <a:spcPts val="0"/>
              </a:spcAft>
              <a:buClr>
                <a:schemeClr val="dk1"/>
              </a:buClr>
              <a:buSzPts val="1100"/>
              <a:buFont typeface="Arial"/>
              <a:buNone/>
            </a:pPr>
            <a:r>
              <a:t/>
            </a:r>
            <a:endParaRPr>
              <a:solidFill>
                <a:schemeClr val="lt1"/>
              </a:solidFill>
              <a:latin typeface="PT Sans"/>
              <a:ea typeface="PT Sans"/>
              <a:cs typeface="PT Sans"/>
              <a:sym typeface="PT Sans"/>
            </a:endParaRPr>
          </a:p>
        </p:txBody>
      </p:sp>
      <p:pic>
        <p:nvPicPr>
          <p:cNvPr id="3361" name="Google Shape;3361;p43"/>
          <p:cNvPicPr preferRelativeResize="0"/>
          <p:nvPr/>
        </p:nvPicPr>
        <p:blipFill>
          <a:blip r:embed="rId3">
            <a:alphaModFix/>
          </a:blip>
          <a:stretch>
            <a:fillRect/>
          </a:stretch>
        </p:blipFill>
        <p:spPr>
          <a:xfrm>
            <a:off x="4620175" y="1324650"/>
            <a:ext cx="4172850" cy="2741950"/>
          </a:xfrm>
          <a:prstGeom prst="rect">
            <a:avLst/>
          </a:prstGeom>
          <a:noFill/>
          <a:ln cap="flat" cmpd="sng" w="28575">
            <a:solidFill>
              <a:srgbClr val="00FF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5" name="Shape 3365"/>
        <p:cNvGrpSpPr/>
        <p:nvPr/>
      </p:nvGrpSpPr>
      <p:grpSpPr>
        <a:xfrm>
          <a:off x="0" y="0"/>
          <a:ext cx="0" cy="0"/>
          <a:chOff x="0" y="0"/>
          <a:chExt cx="0" cy="0"/>
        </a:xfrm>
      </p:grpSpPr>
      <p:pic>
        <p:nvPicPr>
          <p:cNvPr id="3366" name="Google Shape;3366;p44"/>
          <p:cNvPicPr preferRelativeResize="0"/>
          <p:nvPr/>
        </p:nvPicPr>
        <p:blipFill>
          <a:blip r:embed="rId3">
            <a:alphaModFix/>
          </a:blip>
          <a:stretch>
            <a:fillRect/>
          </a:stretch>
        </p:blipFill>
        <p:spPr>
          <a:xfrm>
            <a:off x="623150" y="835575"/>
            <a:ext cx="3758500" cy="2064032"/>
          </a:xfrm>
          <a:prstGeom prst="rect">
            <a:avLst/>
          </a:prstGeom>
          <a:noFill/>
          <a:ln cap="flat" cmpd="sng" w="19050">
            <a:solidFill>
              <a:schemeClr val="dk1"/>
            </a:solidFill>
            <a:prstDash val="solid"/>
            <a:round/>
            <a:headEnd len="sm" w="sm" type="none"/>
            <a:tailEnd len="sm" w="sm" type="none"/>
          </a:ln>
        </p:spPr>
      </p:pic>
      <p:pic>
        <p:nvPicPr>
          <p:cNvPr id="3367" name="Google Shape;3367;p44"/>
          <p:cNvPicPr preferRelativeResize="0"/>
          <p:nvPr/>
        </p:nvPicPr>
        <p:blipFill>
          <a:blip r:embed="rId4">
            <a:alphaModFix/>
          </a:blip>
          <a:stretch>
            <a:fillRect/>
          </a:stretch>
        </p:blipFill>
        <p:spPr>
          <a:xfrm>
            <a:off x="4481538" y="835575"/>
            <a:ext cx="3801413" cy="2064024"/>
          </a:xfrm>
          <a:prstGeom prst="rect">
            <a:avLst/>
          </a:prstGeom>
          <a:noFill/>
          <a:ln cap="flat" cmpd="sng" w="19050">
            <a:solidFill>
              <a:schemeClr val="dk1"/>
            </a:solidFill>
            <a:prstDash val="solid"/>
            <a:round/>
            <a:headEnd len="sm" w="sm" type="none"/>
            <a:tailEnd len="sm" w="sm" type="none"/>
          </a:ln>
        </p:spPr>
      </p:pic>
      <p:pic>
        <p:nvPicPr>
          <p:cNvPr id="3368" name="Google Shape;3368;p44"/>
          <p:cNvPicPr preferRelativeResize="0"/>
          <p:nvPr/>
        </p:nvPicPr>
        <p:blipFill>
          <a:blip r:embed="rId5">
            <a:alphaModFix/>
          </a:blip>
          <a:stretch>
            <a:fillRect/>
          </a:stretch>
        </p:blipFill>
        <p:spPr>
          <a:xfrm>
            <a:off x="623150" y="2971000"/>
            <a:ext cx="3758499" cy="2027925"/>
          </a:xfrm>
          <a:prstGeom prst="rect">
            <a:avLst/>
          </a:prstGeom>
          <a:noFill/>
          <a:ln cap="flat" cmpd="sng" w="19050">
            <a:solidFill>
              <a:schemeClr val="dk1"/>
            </a:solidFill>
            <a:prstDash val="solid"/>
            <a:round/>
            <a:headEnd len="sm" w="sm" type="none"/>
            <a:tailEnd len="sm" w="sm" type="none"/>
          </a:ln>
        </p:spPr>
      </p:pic>
      <p:pic>
        <p:nvPicPr>
          <p:cNvPr id="3369" name="Google Shape;3369;p44"/>
          <p:cNvPicPr preferRelativeResize="0"/>
          <p:nvPr/>
        </p:nvPicPr>
        <p:blipFill>
          <a:blip r:embed="rId6">
            <a:alphaModFix/>
          </a:blip>
          <a:stretch>
            <a:fillRect/>
          </a:stretch>
        </p:blipFill>
        <p:spPr>
          <a:xfrm>
            <a:off x="4481550" y="2971000"/>
            <a:ext cx="3801400" cy="2074670"/>
          </a:xfrm>
          <a:prstGeom prst="rect">
            <a:avLst/>
          </a:prstGeom>
          <a:noFill/>
          <a:ln cap="flat" cmpd="sng" w="19050">
            <a:solidFill>
              <a:schemeClr val="dk1"/>
            </a:solidFill>
            <a:prstDash val="solid"/>
            <a:round/>
            <a:headEnd len="sm" w="sm" type="none"/>
            <a:tailEnd len="sm" w="sm" type="none"/>
          </a:ln>
        </p:spPr>
      </p:pic>
      <p:sp>
        <p:nvSpPr>
          <p:cNvPr id="3370" name="Google Shape;3370;p44"/>
          <p:cNvSpPr txBox="1"/>
          <p:nvPr/>
        </p:nvSpPr>
        <p:spPr>
          <a:xfrm>
            <a:off x="2115700" y="200250"/>
            <a:ext cx="279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accent2"/>
                </a:solidFill>
                <a:latin typeface="Exo"/>
                <a:ea typeface="Exo"/>
                <a:cs typeface="Exo"/>
                <a:sym typeface="Exo"/>
              </a:rPr>
              <a:t>Additional Findings</a:t>
            </a:r>
            <a:endParaRPr sz="300">
              <a:latin typeface="PT Sans"/>
              <a:ea typeface="PT Sans"/>
              <a:cs typeface="PT Sans"/>
              <a:sym typeface="PT Sans"/>
            </a:endParaRPr>
          </a:p>
        </p:txBody>
      </p:sp>
      <p:sp>
        <p:nvSpPr>
          <p:cNvPr id="3371" name="Google Shape;3371;p44"/>
          <p:cNvSpPr txBox="1"/>
          <p:nvPr/>
        </p:nvSpPr>
        <p:spPr>
          <a:xfrm>
            <a:off x="4687450" y="2002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Exo"/>
                <a:ea typeface="Exo"/>
                <a:cs typeface="Exo"/>
                <a:sym typeface="Exo"/>
              </a:rPr>
              <a:t>All Crimes by Seasons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5" name="Shape 3375"/>
        <p:cNvGrpSpPr/>
        <p:nvPr/>
      </p:nvGrpSpPr>
      <p:grpSpPr>
        <a:xfrm>
          <a:off x="0" y="0"/>
          <a:ext cx="0" cy="0"/>
          <a:chOff x="0" y="0"/>
          <a:chExt cx="0" cy="0"/>
        </a:xfrm>
      </p:grpSpPr>
      <p:sp>
        <p:nvSpPr>
          <p:cNvPr id="3376" name="Google Shape;3376;p45"/>
          <p:cNvSpPr txBox="1"/>
          <p:nvPr/>
        </p:nvSpPr>
        <p:spPr>
          <a:xfrm>
            <a:off x="1046675" y="1143800"/>
            <a:ext cx="3349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accent2"/>
                </a:solidFill>
                <a:latin typeface="Exo"/>
                <a:ea typeface="Exo"/>
                <a:cs typeface="Exo"/>
                <a:sym typeface="Exo"/>
              </a:rPr>
              <a:t>Treemap of Winter Crimes</a:t>
            </a:r>
            <a:endParaRPr sz="1100">
              <a:latin typeface="Exo"/>
              <a:ea typeface="Exo"/>
              <a:cs typeface="Exo"/>
              <a:sym typeface="Exo"/>
            </a:endParaRPr>
          </a:p>
        </p:txBody>
      </p:sp>
      <p:sp>
        <p:nvSpPr>
          <p:cNvPr id="3377" name="Google Shape;3377;p45"/>
          <p:cNvSpPr txBox="1"/>
          <p:nvPr/>
        </p:nvSpPr>
        <p:spPr>
          <a:xfrm>
            <a:off x="1046675" y="2258525"/>
            <a:ext cx="31101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PT Sans"/>
                <a:ea typeface="PT Sans"/>
                <a:cs typeface="PT Sans"/>
                <a:sym typeface="PT Sans"/>
              </a:rPr>
              <a:t>As </a:t>
            </a:r>
            <a:r>
              <a:rPr lang="en" sz="1200">
                <a:solidFill>
                  <a:schemeClr val="lt1"/>
                </a:solidFill>
                <a:latin typeface="PT Sans"/>
                <a:ea typeface="PT Sans"/>
                <a:cs typeface="PT Sans"/>
                <a:sym typeface="PT Sans"/>
              </a:rPr>
              <a:t>demonstrated</a:t>
            </a:r>
            <a:r>
              <a:rPr lang="en" sz="1200">
                <a:solidFill>
                  <a:schemeClr val="lt1"/>
                </a:solidFill>
                <a:latin typeface="PT Sans"/>
                <a:ea typeface="PT Sans"/>
                <a:cs typeface="PT Sans"/>
                <a:sym typeface="PT Sans"/>
              </a:rPr>
              <a:t> in the previous slide, the dispersion of crime and the categories of offences committed exhibit a relatively consistent pattern across all seasons.</a:t>
            </a:r>
            <a:endParaRPr sz="1200">
              <a:solidFill>
                <a:schemeClr val="lt1"/>
              </a:solidFill>
              <a:latin typeface="PT Sans"/>
              <a:ea typeface="PT Sans"/>
              <a:cs typeface="PT Sans"/>
              <a:sym typeface="PT Sans"/>
            </a:endParaRPr>
          </a:p>
          <a:p>
            <a:pPr indent="0" lvl="0" marL="0" rtl="0" algn="l">
              <a:spcBef>
                <a:spcPts val="0"/>
              </a:spcBef>
              <a:spcAft>
                <a:spcPts val="0"/>
              </a:spcAft>
              <a:buNone/>
            </a:pPr>
            <a:r>
              <a:t/>
            </a:r>
            <a:endParaRPr sz="1200">
              <a:solidFill>
                <a:schemeClr val="lt1"/>
              </a:solidFill>
              <a:latin typeface="PT Sans"/>
              <a:ea typeface="PT Sans"/>
              <a:cs typeface="PT Sans"/>
              <a:sym typeface="PT Sans"/>
            </a:endParaRPr>
          </a:p>
          <a:p>
            <a:pPr indent="0" lvl="0" marL="0" rtl="0" algn="l">
              <a:spcBef>
                <a:spcPts val="0"/>
              </a:spcBef>
              <a:spcAft>
                <a:spcPts val="0"/>
              </a:spcAft>
              <a:buNone/>
            </a:pPr>
            <a:r>
              <a:rPr lang="en" sz="1200">
                <a:solidFill>
                  <a:schemeClr val="lt1"/>
                </a:solidFill>
                <a:latin typeface="PT Sans"/>
                <a:ea typeface="PT Sans"/>
                <a:cs typeface="PT Sans"/>
                <a:sym typeface="PT Sans"/>
              </a:rPr>
              <a:t>Consequently, I </a:t>
            </a:r>
            <a:r>
              <a:rPr lang="en" sz="1200">
                <a:solidFill>
                  <a:schemeClr val="lt1"/>
                </a:solidFill>
                <a:latin typeface="PT Sans"/>
                <a:ea typeface="PT Sans"/>
                <a:cs typeface="PT Sans"/>
                <a:sym typeface="PT Sans"/>
              </a:rPr>
              <a:t>have</a:t>
            </a:r>
            <a:r>
              <a:rPr lang="en" sz="1200">
                <a:solidFill>
                  <a:schemeClr val="lt1"/>
                </a:solidFill>
                <a:latin typeface="PT Sans"/>
                <a:ea typeface="PT Sans"/>
                <a:cs typeface="PT Sans"/>
                <a:sym typeface="PT Sans"/>
              </a:rPr>
              <a:t> chosen to focus on one particular season - Winter - and create a treemap visualisation to more effectively illustrate the distribution of Level 2 offences during Winter.</a:t>
            </a:r>
            <a:endParaRPr sz="1200">
              <a:solidFill>
                <a:schemeClr val="lt1"/>
              </a:solidFill>
              <a:latin typeface="PT Sans"/>
              <a:ea typeface="PT Sans"/>
              <a:cs typeface="PT Sans"/>
              <a:sym typeface="PT Sans"/>
            </a:endParaRPr>
          </a:p>
          <a:p>
            <a:pPr indent="0" lvl="0" marL="0" rtl="0" algn="l">
              <a:spcBef>
                <a:spcPts val="0"/>
              </a:spcBef>
              <a:spcAft>
                <a:spcPts val="0"/>
              </a:spcAft>
              <a:buNone/>
            </a:pPr>
            <a:r>
              <a:t/>
            </a:r>
            <a:endParaRPr>
              <a:solidFill>
                <a:schemeClr val="lt1"/>
              </a:solidFill>
              <a:latin typeface="PT Sans"/>
              <a:ea typeface="PT Sans"/>
              <a:cs typeface="PT Sans"/>
              <a:sym typeface="PT Sans"/>
            </a:endParaRPr>
          </a:p>
          <a:p>
            <a:pPr indent="0" lvl="0" marL="0" rtl="0" algn="l">
              <a:spcBef>
                <a:spcPts val="0"/>
              </a:spcBef>
              <a:spcAft>
                <a:spcPts val="0"/>
              </a:spcAft>
              <a:buNone/>
            </a:pPr>
            <a:r>
              <a:t/>
            </a:r>
            <a:endParaRPr>
              <a:solidFill>
                <a:schemeClr val="lt1"/>
              </a:solidFill>
              <a:latin typeface="PT Sans"/>
              <a:ea typeface="PT Sans"/>
              <a:cs typeface="PT Sans"/>
              <a:sym typeface="PT Sans"/>
            </a:endParaRPr>
          </a:p>
        </p:txBody>
      </p:sp>
      <p:pic>
        <p:nvPicPr>
          <p:cNvPr id="3378" name="Google Shape;3378;p45"/>
          <p:cNvPicPr preferRelativeResize="0"/>
          <p:nvPr/>
        </p:nvPicPr>
        <p:blipFill>
          <a:blip r:embed="rId3">
            <a:alphaModFix/>
          </a:blip>
          <a:stretch>
            <a:fillRect/>
          </a:stretch>
        </p:blipFill>
        <p:spPr>
          <a:xfrm>
            <a:off x="4291225" y="1080475"/>
            <a:ext cx="4589625" cy="3174250"/>
          </a:xfrm>
          <a:prstGeom prst="rect">
            <a:avLst/>
          </a:prstGeom>
          <a:noFill/>
          <a:ln cap="flat" cmpd="sng" w="28575">
            <a:solidFill>
              <a:schemeClr val="accen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2" name="Shape 3382"/>
        <p:cNvGrpSpPr/>
        <p:nvPr/>
      </p:nvGrpSpPr>
      <p:grpSpPr>
        <a:xfrm>
          <a:off x="0" y="0"/>
          <a:ext cx="0" cy="0"/>
          <a:chOff x="0" y="0"/>
          <a:chExt cx="0" cy="0"/>
        </a:xfrm>
      </p:grpSpPr>
      <p:sp>
        <p:nvSpPr>
          <p:cNvPr id="3383" name="Google Shape;3383;p46"/>
          <p:cNvSpPr/>
          <p:nvPr/>
        </p:nvSpPr>
        <p:spPr>
          <a:xfrm>
            <a:off x="1453350" y="3393677"/>
            <a:ext cx="62373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6"/>
          <p:cNvSpPr txBox="1"/>
          <p:nvPr>
            <p:ph type="title"/>
          </p:nvPr>
        </p:nvSpPr>
        <p:spPr>
          <a:xfrm>
            <a:off x="713100" y="2405677"/>
            <a:ext cx="7717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2"/>
                </a:solidFill>
              </a:rPr>
              <a:t>PANDEMIC</a:t>
            </a:r>
            <a:r>
              <a:rPr lang="en">
                <a:solidFill>
                  <a:schemeClr val="accent2"/>
                </a:solidFill>
              </a:rPr>
              <a:t> </a:t>
            </a:r>
            <a:r>
              <a:rPr lang="en"/>
              <a:t>Matters?</a:t>
            </a:r>
            <a:endParaRPr/>
          </a:p>
        </p:txBody>
      </p:sp>
      <p:sp>
        <p:nvSpPr>
          <p:cNvPr id="3385" name="Google Shape;3385;p46"/>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Has COVID had an effect on Crime Trends? </a:t>
            </a:r>
            <a:endParaRPr/>
          </a:p>
        </p:txBody>
      </p:sp>
      <p:sp>
        <p:nvSpPr>
          <p:cNvPr id="3386" name="Google Shape;3386;p46"/>
          <p:cNvSpPr txBox="1"/>
          <p:nvPr>
            <p:ph idx="2" type="title"/>
          </p:nvPr>
        </p:nvSpPr>
        <p:spPr>
          <a:xfrm>
            <a:off x="3132450" y="1484973"/>
            <a:ext cx="28791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387" name="Google Shape;3387;p46"/>
          <p:cNvGrpSpPr/>
          <p:nvPr/>
        </p:nvGrpSpPr>
        <p:grpSpPr>
          <a:xfrm flipH="1" rot="5400000">
            <a:off x="5489296" y="55862"/>
            <a:ext cx="1823016" cy="296643"/>
            <a:chOff x="7857346" y="3902355"/>
            <a:chExt cx="1823016" cy="296643"/>
          </a:xfrm>
        </p:grpSpPr>
        <p:sp>
          <p:nvSpPr>
            <p:cNvPr id="3388" name="Google Shape;3388;p4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4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4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4" name="Google Shape;3394;p46"/>
          <p:cNvGrpSpPr/>
          <p:nvPr/>
        </p:nvGrpSpPr>
        <p:grpSpPr>
          <a:xfrm>
            <a:off x="1827567" y="1274816"/>
            <a:ext cx="1105976" cy="133969"/>
            <a:chOff x="8183182" y="663852"/>
            <a:chExt cx="1475028" cy="178673"/>
          </a:xfrm>
        </p:grpSpPr>
        <p:grpSp>
          <p:nvGrpSpPr>
            <p:cNvPr id="3395" name="Google Shape;3395;p46"/>
            <p:cNvGrpSpPr/>
            <p:nvPr/>
          </p:nvGrpSpPr>
          <p:grpSpPr>
            <a:xfrm>
              <a:off x="8183182" y="774425"/>
              <a:ext cx="1178025" cy="68100"/>
              <a:chOff x="2024450" y="204150"/>
              <a:chExt cx="1178025" cy="68100"/>
            </a:xfrm>
          </p:grpSpPr>
          <p:sp>
            <p:nvSpPr>
              <p:cNvPr id="3396" name="Google Shape;3396;p4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6" name="Google Shape;3406;p46"/>
            <p:cNvGrpSpPr/>
            <p:nvPr/>
          </p:nvGrpSpPr>
          <p:grpSpPr>
            <a:xfrm>
              <a:off x="8480185" y="663852"/>
              <a:ext cx="1178025" cy="68100"/>
              <a:chOff x="2024450" y="204150"/>
              <a:chExt cx="1178025" cy="68100"/>
            </a:xfrm>
          </p:grpSpPr>
          <p:sp>
            <p:nvSpPr>
              <p:cNvPr id="3407" name="Google Shape;3407;p4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17" name="Google Shape;3417;p46"/>
          <p:cNvGrpSpPr/>
          <p:nvPr/>
        </p:nvGrpSpPr>
        <p:grpSpPr>
          <a:xfrm rot="5400000">
            <a:off x="2554975" y="4127250"/>
            <a:ext cx="98902" cy="553090"/>
            <a:chOff x="4898850" y="4820550"/>
            <a:chExt cx="98902" cy="553090"/>
          </a:xfrm>
        </p:grpSpPr>
        <p:sp>
          <p:nvSpPr>
            <p:cNvPr id="3418" name="Google Shape;3418;p4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3" name="Google Shape;3423;p46"/>
          <p:cNvGrpSpPr/>
          <p:nvPr/>
        </p:nvGrpSpPr>
        <p:grpSpPr>
          <a:xfrm rot="5400000">
            <a:off x="4027600" y="367000"/>
            <a:ext cx="98902" cy="553090"/>
            <a:chOff x="4898850" y="4820550"/>
            <a:chExt cx="98902" cy="553090"/>
          </a:xfrm>
        </p:grpSpPr>
        <p:sp>
          <p:nvSpPr>
            <p:cNvPr id="3424" name="Google Shape;3424;p4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2" name="Shape 3432"/>
        <p:cNvGrpSpPr/>
        <p:nvPr/>
      </p:nvGrpSpPr>
      <p:grpSpPr>
        <a:xfrm>
          <a:off x="0" y="0"/>
          <a:ext cx="0" cy="0"/>
          <a:chOff x="0" y="0"/>
          <a:chExt cx="0" cy="0"/>
        </a:xfrm>
      </p:grpSpPr>
      <p:grpSp>
        <p:nvGrpSpPr>
          <p:cNvPr id="3433" name="Google Shape;3433;p47"/>
          <p:cNvGrpSpPr/>
          <p:nvPr/>
        </p:nvGrpSpPr>
        <p:grpSpPr>
          <a:xfrm rot="10800000">
            <a:off x="2054539" y="4031203"/>
            <a:ext cx="883262" cy="242091"/>
            <a:chOff x="2300350" y="2601250"/>
            <a:chExt cx="2275275" cy="623625"/>
          </a:xfrm>
        </p:grpSpPr>
        <p:sp>
          <p:nvSpPr>
            <p:cNvPr id="3434" name="Google Shape;3434;p4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0" name="Google Shape;3440;p47"/>
          <p:cNvGrpSpPr/>
          <p:nvPr/>
        </p:nvGrpSpPr>
        <p:grpSpPr>
          <a:xfrm>
            <a:off x="6010292" y="904716"/>
            <a:ext cx="1105976" cy="133969"/>
            <a:chOff x="8183182" y="663852"/>
            <a:chExt cx="1475028" cy="178673"/>
          </a:xfrm>
        </p:grpSpPr>
        <p:grpSp>
          <p:nvGrpSpPr>
            <p:cNvPr id="3441" name="Google Shape;3441;p47"/>
            <p:cNvGrpSpPr/>
            <p:nvPr/>
          </p:nvGrpSpPr>
          <p:grpSpPr>
            <a:xfrm>
              <a:off x="8183182" y="774425"/>
              <a:ext cx="1178025" cy="68100"/>
              <a:chOff x="2024450" y="204150"/>
              <a:chExt cx="1178025" cy="68100"/>
            </a:xfrm>
          </p:grpSpPr>
          <p:sp>
            <p:nvSpPr>
              <p:cNvPr id="3442" name="Google Shape;3442;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2" name="Google Shape;3452;p47"/>
            <p:cNvGrpSpPr/>
            <p:nvPr/>
          </p:nvGrpSpPr>
          <p:grpSpPr>
            <a:xfrm>
              <a:off x="8480185" y="663852"/>
              <a:ext cx="1178025" cy="68100"/>
              <a:chOff x="2024450" y="204150"/>
              <a:chExt cx="1178025" cy="68100"/>
            </a:xfrm>
          </p:grpSpPr>
          <p:sp>
            <p:nvSpPr>
              <p:cNvPr id="3453" name="Google Shape;3453;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63" name="Google Shape;3463;p47"/>
          <p:cNvGrpSpPr/>
          <p:nvPr/>
        </p:nvGrpSpPr>
        <p:grpSpPr>
          <a:xfrm>
            <a:off x="5447301" y="4459919"/>
            <a:ext cx="1252897" cy="51000"/>
            <a:chOff x="2915381" y="4104819"/>
            <a:chExt cx="1252897" cy="51000"/>
          </a:xfrm>
        </p:grpSpPr>
        <p:sp>
          <p:nvSpPr>
            <p:cNvPr id="3464" name="Google Shape;3464;p4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78" name="Google Shape;3478;p47"/>
          <p:cNvPicPr preferRelativeResize="0"/>
          <p:nvPr/>
        </p:nvPicPr>
        <p:blipFill rotWithShape="1">
          <a:blip r:embed="rId3">
            <a:alphaModFix/>
          </a:blip>
          <a:srcRect b="670" l="0" r="0" t="670"/>
          <a:stretch/>
        </p:blipFill>
        <p:spPr>
          <a:xfrm>
            <a:off x="1996950" y="1280375"/>
            <a:ext cx="5150100" cy="3467625"/>
          </a:xfrm>
          <a:prstGeom prst="rect">
            <a:avLst/>
          </a:prstGeom>
          <a:noFill/>
          <a:ln cap="flat" cmpd="sng" w="28575">
            <a:solidFill>
              <a:srgbClr val="00FFFF"/>
            </a:solidFill>
            <a:prstDash val="solid"/>
            <a:round/>
            <a:headEnd len="sm" w="sm" type="none"/>
            <a:tailEnd len="sm" w="sm" type="none"/>
          </a:ln>
        </p:spPr>
      </p:pic>
      <p:pic>
        <p:nvPicPr>
          <p:cNvPr id="3479" name="Google Shape;3479;p47"/>
          <p:cNvPicPr preferRelativeResize="0"/>
          <p:nvPr/>
        </p:nvPicPr>
        <p:blipFill>
          <a:blip r:embed="rId4">
            <a:alphaModFix/>
          </a:blip>
          <a:stretch>
            <a:fillRect/>
          </a:stretch>
        </p:blipFill>
        <p:spPr>
          <a:xfrm>
            <a:off x="1296275" y="113000"/>
            <a:ext cx="6969299" cy="831300"/>
          </a:xfrm>
          <a:prstGeom prst="rect">
            <a:avLst/>
          </a:prstGeom>
          <a:noFill/>
          <a:ln>
            <a:noFill/>
          </a:ln>
        </p:spPr>
      </p:pic>
      <p:sp>
        <p:nvSpPr>
          <p:cNvPr id="3480" name="Google Shape;3480;p47"/>
          <p:cNvSpPr txBox="1"/>
          <p:nvPr/>
        </p:nvSpPr>
        <p:spPr>
          <a:xfrm>
            <a:off x="1296275" y="113000"/>
            <a:ext cx="696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Total violent crime trend against people since mid 2013. COVID reference line is placed after the 2019 data point. The time when covid started to be taken seriously in Australia. Deeper </a:t>
            </a:r>
            <a:r>
              <a:rPr lang="en">
                <a:solidFill>
                  <a:schemeClr val="lt1"/>
                </a:solidFill>
                <a:latin typeface="PT Sans"/>
                <a:ea typeface="PT Sans"/>
                <a:cs typeface="PT Sans"/>
                <a:sym typeface="PT Sans"/>
              </a:rPr>
              <a:t>analysis</a:t>
            </a:r>
            <a:r>
              <a:rPr lang="en">
                <a:solidFill>
                  <a:schemeClr val="lt1"/>
                </a:solidFill>
                <a:latin typeface="PT Sans"/>
                <a:ea typeface="PT Sans"/>
                <a:cs typeface="PT Sans"/>
                <a:sym typeface="PT Sans"/>
              </a:rPr>
              <a:t> can be found in the </a:t>
            </a:r>
            <a:r>
              <a:rPr lang="en" u="sng">
                <a:solidFill>
                  <a:schemeClr val="hlink"/>
                </a:solidFill>
                <a:latin typeface="PT Sans"/>
                <a:ea typeface="PT Sans"/>
                <a:cs typeface="PT Sans"/>
                <a:sym typeface="PT Sans"/>
                <a:hlinkClick r:id="rId5"/>
              </a:rPr>
              <a:t>Summary Document</a:t>
            </a:r>
            <a:r>
              <a:rPr lang="en">
                <a:solidFill>
                  <a:schemeClr val="lt1"/>
                </a:solidFill>
                <a:latin typeface="PT Sans"/>
                <a:ea typeface="PT Sans"/>
                <a:cs typeface="PT Sans"/>
                <a:sym typeface="PT Sans"/>
              </a:rPr>
              <a:t>.</a:t>
            </a:r>
            <a:endParaRPr>
              <a:solidFill>
                <a:schemeClr val="lt1"/>
              </a:solidFill>
              <a:latin typeface="PT Sans"/>
              <a:ea typeface="PT Sans"/>
              <a:cs typeface="PT Sans"/>
              <a:sym typeface="PT Sans"/>
            </a:endParaRPr>
          </a:p>
        </p:txBody>
      </p:sp>
      <p:sp>
        <p:nvSpPr>
          <p:cNvPr id="3481" name="Google Shape;3481;p47"/>
          <p:cNvSpPr txBox="1"/>
          <p:nvPr/>
        </p:nvSpPr>
        <p:spPr>
          <a:xfrm>
            <a:off x="4488725" y="4013800"/>
            <a:ext cx="883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PT Sans"/>
                <a:ea typeface="PT Sans"/>
                <a:cs typeface="PT Sans"/>
                <a:sym typeface="PT Sans"/>
              </a:rPr>
              <a:t>COVID reference line</a:t>
            </a:r>
            <a:endParaRPr sz="600">
              <a:latin typeface="PT Sans"/>
              <a:ea typeface="PT Sans"/>
              <a:cs typeface="PT Sans"/>
              <a:sym typeface="P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5" name="Shape 3485"/>
        <p:cNvGrpSpPr/>
        <p:nvPr/>
      </p:nvGrpSpPr>
      <p:grpSpPr>
        <a:xfrm>
          <a:off x="0" y="0"/>
          <a:ext cx="0" cy="0"/>
          <a:chOff x="0" y="0"/>
          <a:chExt cx="0" cy="0"/>
        </a:xfrm>
      </p:grpSpPr>
      <p:pic>
        <p:nvPicPr>
          <p:cNvPr id="3486" name="Google Shape;3486;p48"/>
          <p:cNvPicPr preferRelativeResize="0"/>
          <p:nvPr/>
        </p:nvPicPr>
        <p:blipFill>
          <a:blip r:embed="rId3">
            <a:alphaModFix/>
          </a:blip>
          <a:stretch>
            <a:fillRect/>
          </a:stretch>
        </p:blipFill>
        <p:spPr>
          <a:xfrm>
            <a:off x="935900" y="70625"/>
            <a:ext cx="7054625" cy="546000"/>
          </a:xfrm>
          <a:prstGeom prst="rect">
            <a:avLst/>
          </a:prstGeom>
          <a:noFill/>
          <a:ln>
            <a:noFill/>
          </a:ln>
        </p:spPr>
      </p:pic>
      <p:pic>
        <p:nvPicPr>
          <p:cNvPr id="3487" name="Google Shape;3487;p48"/>
          <p:cNvPicPr preferRelativeResize="0"/>
          <p:nvPr/>
        </p:nvPicPr>
        <p:blipFill rotWithShape="1">
          <a:blip r:embed="rId4">
            <a:alphaModFix/>
          </a:blip>
          <a:srcRect b="0" l="5578" r="5587" t="0"/>
          <a:stretch/>
        </p:blipFill>
        <p:spPr>
          <a:xfrm>
            <a:off x="243125" y="739274"/>
            <a:ext cx="2747124" cy="2109949"/>
          </a:xfrm>
          <a:prstGeom prst="rect">
            <a:avLst/>
          </a:prstGeom>
          <a:noFill/>
          <a:ln cap="flat" cmpd="sng" w="19050">
            <a:solidFill>
              <a:srgbClr val="00FFFF"/>
            </a:solidFill>
            <a:prstDash val="solid"/>
            <a:round/>
            <a:headEnd len="sm" w="sm" type="none"/>
            <a:tailEnd len="sm" w="sm" type="none"/>
          </a:ln>
        </p:spPr>
      </p:pic>
      <p:pic>
        <p:nvPicPr>
          <p:cNvPr id="3488" name="Google Shape;3488;p48"/>
          <p:cNvPicPr preferRelativeResize="0"/>
          <p:nvPr/>
        </p:nvPicPr>
        <p:blipFill rotWithShape="1">
          <a:blip r:embed="rId5">
            <a:alphaModFix/>
          </a:blip>
          <a:srcRect b="0" l="4553" r="4553" t="0"/>
          <a:stretch/>
        </p:blipFill>
        <p:spPr>
          <a:xfrm>
            <a:off x="3240275" y="739274"/>
            <a:ext cx="2629498" cy="2109941"/>
          </a:xfrm>
          <a:prstGeom prst="rect">
            <a:avLst/>
          </a:prstGeom>
          <a:noFill/>
          <a:ln cap="flat" cmpd="sng" w="19050">
            <a:solidFill>
              <a:srgbClr val="00FFFF"/>
            </a:solidFill>
            <a:prstDash val="solid"/>
            <a:round/>
            <a:headEnd len="sm" w="sm" type="none"/>
            <a:tailEnd len="sm" w="sm" type="none"/>
          </a:ln>
        </p:spPr>
      </p:pic>
      <p:pic>
        <p:nvPicPr>
          <p:cNvPr id="3489" name="Google Shape;3489;p48"/>
          <p:cNvPicPr preferRelativeResize="0"/>
          <p:nvPr/>
        </p:nvPicPr>
        <p:blipFill rotWithShape="1">
          <a:blip r:embed="rId6">
            <a:alphaModFix/>
          </a:blip>
          <a:srcRect b="0" l="3917" r="3917" t="0"/>
          <a:stretch/>
        </p:blipFill>
        <p:spPr>
          <a:xfrm>
            <a:off x="6119800" y="744459"/>
            <a:ext cx="2747124" cy="2099568"/>
          </a:xfrm>
          <a:prstGeom prst="rect">
            <a:avLst/>
          </a:prstGeom>
          <a:noFill/>
          <a:ln cap="flat" cmpd="sng" w="19050">
            <a:solidFill>
              <a:srgbClr val="00FFFF"/>
            </a:solidFill>
            <a:prstDash val="solid"/>
            <a:round/>
            <a:headEnd len="sm" w="sm" type="none"/>
            <a:tailEnd len="sm" w="sm" type="none"/>
          </a:ln>
        </p:spPr>
      </p:pic>
      <p:sp>
        <p:nvSpPr>
          <p:cNvPr id="3490" name="Google Shape;3490;p48"/>
          <p:cNvSpPr txBox="1"/>
          <p:nvPr>
            <p:ph type="title"/>
          </p:nvPr>
        </p:nvSpPr>
        <p:spPr>
          <a:xfrm>
            <a:off x="691100" y="70625"/>
            <a:ext cx="7474500" cy="54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t>If total numbers of violent crime has increased during COVID, has the increase been across the board or has it been confined to certain offences?</a:t>
            </a:r>
            <a:endParaRPr b="0" sz="1400"/>
          </a:p>
        </p:txBody>
      </p:sp>
      <p:pic>
        <p:nvPicPr>
          <p:cNvPr id="3491" name="Google Shape;3491;p48"/>
          <p:cNvPicPr preferRelativeResize="0"/>
          <p:nvPr/>
        </p:nvPicPr>
        <p:blipFill rotWithShape="1">
          <a:blip r:embed="rId7">
            <a:alphaModFix/>
          </a:blip>
          <a:srcRect b="0" l="4204" r="4204" t="0"/>
          <a:stretch/>
        </p:blipFill>
        <p:spPr>
          <a:xfrm>
            <a:off x="1694100" y="2971875"/>
            <a:ext cx="2629500" cy="2030049"/>
          </a:xfrm>
          <a:prstGeom prst="rect">
            <a:avLst/>
          </a:prstGeom>
          <a:noFill/>
          <a:ln cap="flat" cmpd="sng" w="19050">
            <a:solidFill>
              <a:srgbClr val="00FFFF"/>
            </a:solidFill>
            <a:prstDash val="solid"/>
            <a:round/>
            <a:headEnd len="sm" w="sm" type="none"/>
            <a:tailEnd len="sm" w="sm" type="none"/>
          </a:ln>
        </p:spPr>
      </p:pic>
      <p:pic>
        <p:nvPicPr>
          <p:cNvPr id="3492" name="Google Shape;3492;p48"/>
          <p:cNvPicPr preferRelativeResize="0"/>
          <p:nvPr/>
        </p:nvPicPr>
        <p:blipFill rotWithShape="1">
          <a:blip r:embed="rId8">
            <a:alphaModFix/>
          </a:blip>
          <a:srcRect b="0" l="2453" r="2462" t="0"/>
          <a:stretch/>
        </p:blipFill>
        <p:spPr>
          <a:xfrm>
            <a:off x="4630150" y="2971876"/>
            <a:ext cx="2747125" cy="2030049"/>
          </a:xfrm>
          <a:prstGeom prst="rect">
            <a:avLst/>
          </a:prstGeom>
          <a:noFill/>
          <a:ln cap="flat" cmpd="sng" w="19050">
            <a:solidFill>
              <a:srgbClr val="00FFF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31"/>
          <p:cNvSpPr/>
          <p:nvPr/>
        </p:nvSpPr>
        <p:spPr>
          <a:xfrm>
            <a:off x="43062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16275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33918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60705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7131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r>
              <a:rPr lang="en" sz="3200"/>
              <a:t> </a:t>
            </a:r>
            <a:r>
              <a:rPr lang="en">
                <a:solidFill>
                  <a:schemeClr val="accent2"/>
                </a:solidFill>
              </a:rPr>
              <a:t>INFORMATION</a:t>
            </a:r>
            <a:endParaRPr sz="3200">
              <a:solidFill>
                <a:schemeClr val="accent2"/>
              </a:solidFill>
            </a:endParaRPr>
          </a:p>
        </p:txBody>
      </p:sp>
      <p:sp>
        <p:nvSpPr>
          <p:cNvPr id="2724" name="Google Shape;2724;p31"/>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Intro to the Project</a:t>
            </a:r>
            <a:endParaRPr sz="1700"/>
          </a:p>
        </p:txBody>
      </p:sp>
      <p:sp>
        <p:nvSpPr>
          <p:cNvPr id="2725" name="Google Shape;2725;p31"/>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 to Team, Dataset and fields</a:t>
            </a:r>
            <a:endParaRPr/>
          </a:p>
        </p:txBody>
      </p:sp>
      <p:sp>
        <p:nvSpPr>
          <p:cNvPr id="2726" name="Google Shape;2726;p31"/>
          <p:cNvSpPr txBox="1"/>
          <p:nvPr>
            <p:ph idx="3" type="title"/>
          </p:nvPr>
        </p:nvSpPr>
        <p:spPr>
          <a:xfrm>
            <a:off x="776550" y="1345282"/>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27" name="Google Shape;2727;p31"/>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Mapping the Data</a:t>
            </a:r>
            <a:endParaRPr/>
          </a:p>
        </p:txBody>
      </p:sp>
      <p:sp>
        <p:nvSpPr>
          <p:cNvPr id="2728" name="Google Shape;2728;p31"/>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Mapped visualisation of the Data</a:t>
            </a:r>
            <a:endParaRPr/>
          </a:p>
        </p:txBody>
      </p:sp>
      <p:sp>
        <p:nvSpPr>
          <p:cNvPr id="2729" name="Google Shape;2729;p31"/>
          <p:cNvSpPr txBox="1"/>
          <p:nvPr>
            <p:ph idx="6" type="title"/>
          </p:nvPr>
        </p:nvSpPr>
        <p:spPr>
          <a:xfrm>
            <a:off x="34711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30" name="Google Shape;2730;p31"/>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Seasons Beatings?</a:t>
            </a:r>
            <a:endParaRPr/>
          </a:p>
        </p:txBody>
      </p:sp>
      <p:sp>
        <p:nvSpPr>
          <p:cNvPr id="2731" name="Google Shape;2731;p31"/>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 particular seasons have more of particular crimes?</a:t>
            </a:r>
            <a:endParaRPr/>
          </a:p>
        </p:txBody>
      </p:sp>
      <p:sp>
        <p:nvSpPr>
          <p:cNvPr id="2732" name="Google Shape;2732;p31"/>
          <p:cNvSpPr txBox="1"/>
          <p:nvPr>
            <p:ph idx="9" type="title"/>
          </p:nvPr>
        </p:nvSpPr>
        <p:spPr>
          <a:xfrm>
            <a:off x="61498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33" name="Google Shape;2733;p31"/>
          <p:cNvSpPr txBox="1"/>
          <p:nvPr>
            <p:ph idx="13" type="title"/>
          </p:nvPr>
        </p:nvSpPr>
        <p:spPr>
          <a:xfrm>
            <a:off x="1690950" y="3617850"/>
            <a:ext cx="23604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Pandemic Matters?</a:t>
            </a:r>
            <a:endParaRPr/>
          </a:p>
        </p:txBody>
      </p:sp>
      <p:sp>
        <p:nvSpPr>
          <p:cNvPr id="2734" name="Google Shape;2734;p31"/>
          <p:cNvSpPr txBox="1"/>
          <p:nvPr>
            <p:ph idx="14" type="subTitle"/>
          </p:nvPr>
        </p:nvSpPr>
        <p:spPr>
          <a:xfrm>
            <a:off x="1690950" y="402644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Has COVID changed crime trends?</a:t>
            </a:r>
            <a:endParaRPr/>
          </a:p>
        </p:txBody>
      </p:sp>
      <p:sp>
        <p:nvSpPr>
          <p:cNvPr id="2735" name="Google Shape;2735;p31"/>
          <p:cNvSpPr txBox="1"/>
          <p:nvPr>
            <p:ph idx="15" type="title"/>
          </p:nvPr>
        </p:nvSpPr>
        <p:spPr>
          <a:xfrm>
            <a:off x="1690950" y="2980641"/>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736" name="Google Shape;2736;p31"/>
          <p:cNvSpPr txBox="1"/>
          <p:nvPr>
            <p:ph idx="16" type="title"/>
          </p:nvPr>
        </p:nvSpPr>
        <p:spPr>
          <a:xfrm>
            <a:off x="4385550" y="3617850"/>
            <a:ext cx="23604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Compare the worst</a:t>
            </a:r>
            <a:endParaRPr/>
          </a:p>
        </p:txBody>
      </p:sp>
      <p:sp>
        <p:nvSpPr>
          <p:cNvPr id="2737" name="Google Shape;2737;p31"/>
          <p:cNvSpPr txBox="1"/>
          <p:nvPr>
            <p:ph idx="17" type="subTitle"/>
          </p:nvPr>
        </p:nvSpPr>
        <p:spPr>
          <a:xfrm>
            <a:off x="4385550" y="402644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can be seen by Comparing the two worst postcodes?</a:t>
            </a:r>
            <a:endParaRPr/>
          </a:p>
        </p:txBody>
      </p:sp>
      <p:sp>
        <p:nvSpPr>
          <p:cNvPr id="2738" name="Google Shape;2738;p31"/>
          <p:cNvSpPr txBox="1"/>
          <p:nvPr>
            <p:ph idx="18" type="title"/>
          </p:nvPr>
        </p:nvSpPr>
        <p:spPr>
          <a:xfrm>
            <a:off x="4385550" y="29806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2739" name="Google Shape;2739;p31"/>
          <p:cNvGrpSpPr/>
          <p:nvPr/>
        </p:nvGrpSpPr>
        <p:grpSpPr>
          <a:xfrm>
            <a:off x="7812807" y="997962"/>
            <a:ext cx="1520982" cy="302065"/>
            <a:chOff x="5642557" y="-150670"/>
            <a:chExt cx="1520982" cy="302065"/>
          </a:xfrm>
        </p:grpSpPr>
        <p:sp>
          <p:nvSpPr>
            <p:cNvPr id="2740" name="Google Shape;2740;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6" name="Shape 3496"/>
        <p:cNvGrpSpPr/>
        <p:nvPr/>
      </p:nvGrpSpPr>
      <p:grpSpPr>
        <a:xfrm>
          <a:off x="0" y="0"/>
          <a:ext cx="0" cy="0"/>
          <a:chOff x="0" y="0"/>
          <a:chExt cx="0" cy="0"/>
        </a:xfrm>
      </p:grpSpPr>
      <p:pic>
        <p:nvPicPr>
          <p:cNvPr id="3497" name="Google Shape;3497;p49"/>
          <p:cNvPicPr preferRelativeResize="0"/>
          <p:nvPr/>
        </p:nvPicPr>
        <p:blipFill>
          <a:blip r:embed="rId3">
            <a:alphaModFix/>
          </a:blip>
          <a:stretch>
            <a:fillRect/>
          </a:stretch>
        </p:blipFill>
        <p:spPr>
          <a:xfrm>
            <a:off x="229250" y="459188"/>
            <a:ext cx="2176775" cy="1314075"/>
          </a:xfrm>
          <a:prstGeom prst="rect">
            <a:avLst/>
          </a:prstGeom>
          <a:noFill/>
          <a:ln>
            <a:noFill/>
          </a:ln>
        </p:spPr>
      </p:pic>
      <p:sp>
        <p:nvSpPr>
          <p:cNvPr id="3498" name="Google Shape;3498;p49"/>
          <p:cNvSpPr txBox="1"/>
          <p:nvPr>
            <p:ph type="title"/>
          </p:nvPr>
        </p:nvSpPr>
        <p:spPr>
          <a:xfrm>
            <a:off x="229250" y="194475"/>
            <a:ext cx="2122200" cy="18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t>Another way to visualise the data. </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Was there a </a:t>
            </a:r>
            <a:r>
              <a:rPr b="0" lang="en" sz="1400"/>
              <a:t>noticeable</a:t>
            </a:r>
            <a:r>
              <a:rPr b="0" lang="en" sz="1400"/>
              <a:t> change in the crime ‘spread’ after COVID?</a:t>
            </a:r>
            <a:endParaRPr b="0" sz="1400"/>
          </a:p>
        </p:txBody>
      </p:sp>
      <p:pic>
        <p:nvPicPr>
          <p:cNvPr id="3499" name="Google Shape;3499;p49"/>
          <p:cNvPicPr preferRelativeResize="0"/>
          <p:nvPr/>
        </p:nvPicPr>
        <p:blipFill>
          <a:blip r:embed="rId4">
            <a:alphaModFix/>
          </a:blip>
          <a:stretch>
            <a:fillRect/>
          </a:stretch>
        </p:blipFill>
        <p:spPr>
          <a:xfrm>
            <a:off x="412750" y="2285275"/>
            <a:ext cx="2056650" cy="881433"/>
          </a:xfrm>
          <a:prstGeom prst="rect">
            <a:avLst/>
          </a:prstGeom>
          <a:noFill/>
          <a:ln>
            <a:noFill/>
          </a:ln>
        </p:spPr>
      </p:pic>
      <p:pic>
        <p:nvPicPr>
          <p:cNvPr id="3500" name="Google Shape;3500;p49"/>
          <p:cNvPicPr preferRelativeResize="0"/>
          <p:nvPr/>
        </p:nvPicPr>
        <p:blipFill>
          <a:blip r:embed="rId5">
            <a:alphaModFix/>
          </a:blip>
          <a:stretch>
            <a:fillRect/>
          </a:stretch>
        </p:blipFill>
        <p:spPr>
          <a:xfrm>
            <a:off x="7010050" y="534731"/>
            <a:ext cx="1738217" cy="1859941"/>
          </a:xfrm>
          <a:prstGeom prst="rect">
            <a:avLst/>
          </a:prstGeom>
          <a:noFill/>
          <a:ln cap="flat" cmpd="sng" w="19050">
            <a:solidFill>
              <a:srgbClr val="00FFFF"/>
            </a:solidFill>
            <a:prstDash val="solid"/>
            <a:round/>
            <a:headEnd len="sm" w="sm" type="none"/>
            <a:tailEnd len="sm" w="sm" type="none"/>
          </a:ln>
        </p:spPr>
      </p:pic>
      <p:pic>
        <p:nvPicPr>
          <p:cNvPr id="3501" name="Google Shape;3501;p49"/>
          <p:cNvPicPr preferRelativeResize="0"/>
          <p:nvPr/>
        </p:nvPicPr>
        <p:blipFill>
          <a:blip r:embed="rId6">
            <a:alphaModFix/>
          </a:blip>
          <a:stretch>
            <a:fillRect/>
          </a:stretch>
        </p:blipFill>
        <p:spPr>
          <a:xfrm>
            <a:off x="4970136" y="534731"/>
            <a:ext cx="1764036" cy="1859941"/>
          </a:xfrm>
          <a:prstGeom prst="rect">
            <a:avLst/>
          </a:prstGeom>
          <a:noFill/>
          <a:ln cap="flat" cmpd="sng" w="19050">
            <a:solidFill>
              <a:srgbClr val="00FFFF"/>
            </a:solidFill>
            <a:prstDash val="solid"/>
            <a:round/>
            <a:headEnd len="sm" w="sm" type="none"/>
            <a:tailEnd len="sm" w="sm" type="none"/>
          </a:ln>
        </p:spPr>
      </p:pic>
      <p:pic>
        <p:nvPicPr>
          <p:cNvPr id="3502" name="Google Shape;3502;p49"/>
          <p:cNvPicPr preferRelativeResize="0"/>
          <p:nvPr/>
        </p:nvPicPr>
        <p:blipFill>
          <a:blip r:embed="rId7">
            <a:alphaModFix/>
          </a:blip>
          <a:stretch>
            <a:fillRect/>
          </a:stretch>
        </p:blipFill>
        <p:spPr>
          <a:xfrm>
            <a:off x="2968948" y="523899"/>
            <a:ext cx="1764040" cy="1881600"/>
          </a:xfrm>
          <a:prstGeom prst="rect">
            <a:avLst/>
          </a:prstGeom>
          <a:noFill/>
          <a:ln cap="flat" cmpd="sng" w="19050">
            <a:solidFill>
              <a:srgbClr val="00FFFF"/>
            </a:solidFill>
            <a:prstDash val="solid"/>
            <a:round/>
            <a:headEnd len="sm" w="sm" type="none"/>
            <a:tailEnd len="sm" w="sm" type="none"/>
          </a:ln>
        </p:spPr>
      </p:pic>
      <p:pic>
        <p:nvPicPr>
          <p:cNvPr id="3503" name="Google Shape;3503;p49"/>
          <p:cNvPicPr preferRelativeResize="0"/>
          <p:nvPr/>
        </p:nvPicPr>
        <p:blipFill>
          <a:blip r:embed="rId8">
            <a:alphaModFix/>
          </a:blip>
          <a:stretch>
            <a:fillRect/>
          </a:stretch>
        </p:blipFill>
        <p:spPr>
          <a:xfrm>
            <a:off x="6981687" y="2988925"/>
            <a:ext cx="1782000" cy="1875962"/>
          </a:xfrm>
          <a:prstGeom prst="rect">
            <a:avLst/>
          </a:prstGeom>
          <a:noFill/>
          <a:ln cap="flat" cmpd="sng" w="19050">
            <a:solidFill>
              <a:srgbClr val="00FFFF"/>
            </a:solidFill>
            <a:prstDash val="solid"/>
            <a:round/>
            <a:headEnd len="sm" w="sm" type="none"/>
            <a:tailEnd len="sm" w="sm" type="none"/>
          </a:ln>
        </p:spPr>
      </p:pic>
      <p:sp>
        <p:nvSpPr>
          <p:cNvPr id="3504" name="Google Shape;3504;p49"/>
          <p:cNvSpPr txBox="1"/>
          <p:nvPr/>
        </p:nvSpPr>
        <p:spPr>
          <a:xfrm>
            <a:off x="7584288" y="959500"/>
            <a:ext cx="6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2022</a:t>
            </a:r>
            <a:endParaRPr>
              <a:solidFill>
                <a:schemeClr val="lt1"/>
              </a:solidFill>
              <a:latin typeface="PT Sans"/>
              <a:ea typeface="PT Sans"/>
              <a:cs typeface="PT Sans"/>
              <a:sym typeface="PT Sans"/>
            </a:endParaRPr>
          </a:p>
        </p:txBody>
      </p:sp>
      <p:sp>
        <p:nvSpPr>
          <p:cNvPr id="3505" name="Google Shape;3505;p49"/>
          <p:cNvSpPr txBox="1"/>
          <p:nvPr/>
        </p:nvSpPr>
        <p:spPr>
          <a:xfrm>
            <a:off x="5614525" y="959500"/>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2021</a:t>
            </a:r>
            <a:endParaRPr>
              <a:solidFill>
                <a:schemeClr val="lt1"/>
              </a:solidFill>
              <a:latin typeface="PT Sans"/>
              <a:ea typeface="PT Sans"/>
              <a:cs typeface="PT Sans"/>
              <a:sym typeface="PT Sans"/>
            </a:endParaRPr>
          </a:p>
        </p:txBody>
      </p:sp>
      <p:sp>
        <p:nvSpPr>
          <p:cNvPr id="3506" name="Google Shape;3506;p49"/>
          <p:cNvSpPr txBox="1"/>
          <p:nvPr/>
        </p:nvSpPr>
        <p:spPr>
          <a:xfrm>
            <a:off x="3556088" y="959500"/>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2020</a:t>
            </a:r>
            <a:endParaRPr>
              <a:solidFill>
                <a:schemeClr val="lt1"/>
              </a:solidFill>
              <a:latin typeface="PT Sans"/>
              <a:ea typeface="PT Sans"/>
              <a:cs typeface="PT Sans"/>
              <a:sym typeface="PT Sans"/>
            </a:endParaRPr>
          </a:p>
        </p:txBody>
      </p:sp>
      <p:sp>
        <p:nvSpPr>
          <p:cNvPr id="3507" name="Google Shape;3507;p49"/>
          <p:cNvSpPr txBox="1"/>
          <p:nvPr/>
        </p:nvSpPr>
        <p:spPr>
          <a:xfrm>
            <a:off x="7584300" y="3442375"/>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2019</a:t>
            </a:r>
            <a:endParaRPr>
              <a:solidFill>
                <a:schemeClr val="lt1"/>
              </a:solidFill>
              <a:latin typeface="PT Sans"/>
              <a:ea typeface="PT Sans"/>
              <a:cs typeface="PT Sans"/>
              <a:sym typeface="PT Sans"/>
            </a:endParaRPr>
          </a:p>
        </p:txBody>
      </p:sp>
      <p:pic>
        <p:nvPicPr>
          <p:cNvPr id="3508" name="Google Shape;3508;p49"/>
          <p:cNvPicPr preferRelativeResize="0"/>
          <p:nvPr/>
        </p:nvPicPr>
        <p:blipFill>
          <a:blip r:embed="rId9">
            <a:alphaModFix/>
          </a:blip>
          <a:stretch>
            <a:fillRect/>
          </a:stretch>
        </p:blipFill>
        <p:spPr>
          <a:xfrm>
            <a:off x="4974023" y="2988926"/>
            <a:ext cx="1782000" cy="1859949"/>
          </a:xfrm>
          <a:prstGeom prst="rect">
            <a:avLst/>
          </a:prstGeom>
          <a:noFill/>
          <a:ln cap="flat" cmpd="sng" w="19050">
            <a:solidFill>
              <a:srgbClr val="00FFFF"/>
            </a:solidFill>
            <a:prstDash val="solid"/>
            <a:round/>
            <a:headEnd len="sm" w="sm" type="none"/>
            <a:tailEnd len="sm" w="sm" type="none"/>
          </a:ln>
        </p:spPr>
      </p:pic>
      <p:sp>
        <p:nvSpPr>
          <p:cNvPr id="3509" name="Google Shape;3509;p49"/>
          <p:cNvSpPr txBox="1"/>
          <p:nvPr/>
        </p:nvSpPr>
        <p:spPr>
          <a:xfrm>
            <a:off x="5595900" y="3442363"/>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2018</a:t>
            </a:r>
            <a:endParaRPr>
              <a:solidFill>
                <a:schemeClr val="lt1"/>
              </a:solidFill>
              <a:latin typeface="PT Sans"/>
              <a:ea typeface="PT Sans"/>
              <a:cs typeface="PT Sans"/>
              <a:sym typeface="PT Sans"/>
            </a:endParaRPr>
          </a:p>
        </p:txBody>
      </p:sp>
      <p:pic>
        <p:nvPicPr>
          <p:cNvPr id="3510" name="Google Shape;3510;p49"/>
          <p:cNvPicPr preferRelativeResize="0"/>
          <p:nvPr/>
        </p:nvPicPr>
        <p:blipFill>
          <a:blip r:embed="rId10">
            <a:alphaModFix/>
          </a:blip>
          <a:stretch>
            <a:fillRect/>
          </a:stretch>
        </p:blipFill>
        <p:spPr>
          <a:xfrm>
            <a:off x="2953500" y="2978398"/>
            <a:ext cx="1782025" cy="1870477"/>
          </a:xfrm>
          <a:prstGeom prst="rect">
            <a:avLst/>
          </a:prstGeom>
          <a:noFill/>
          <a:ln cap="flat" cmpd="sng" w="19050">
            <a:solidFill>
              <a:srgbClr val="00FFFF"/>
            </a:solidFill>
            <a:prstDash val="solid"/>
            <a:round/>
            <a:headEnd len="sm" w="sm" type="none"/>
            <a:tailEnd len="sm" w="sm" type="none"/>
          </a:ln>
        </p:spPr>
      </p:pic>
      <p:sp>
        <p:nvSpPr>
          <p:cNvPr id="3511" name="Google Shape;3511;p49"/>
          <p:cNvSpPr txBox="1"/>
          <p:nvPr/>
        </p:nvSpPr>
        <p:spPr>
          <a:xfrm>
            <a:off x="3556100" y="3442363"/>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2017</a:t>
            </a:r>
            <a:endParaRPr>
              <a:solidFill>
                <a:schemeClr val="lt1"/>
              </a:solidFill>
              <a:latin typeface="PT Sans"/>
              <a:ea typeface="PT Sans"/>
              <a:cs typeface="PT Sans"/>
              <a:sym typeface="PT Sans"/>
            </a:endParaRPr>
          </a:p>
        </p:txBody>
      </p:sp>
      <p:sp>
        <p:nvSpPr>
          <p:cNvPr id="3512" name="Google Shape;3512;p49"/>
          <p:cNvSpPr txBox="1"/>
          <p:nvPr/>
        </p:nvSpPr>
        <p:spPr>
          <a:xfrm>
            <a:off x="4936875" y="123700"/>
            <a:ext cx="18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3 Years Post - COVID</a:t>
            </a:r>
            <a:endParaRPr>
              <a:solidFill>
                <a:schemeClr val="lt1"/>
              </a:solidFill>
              <a:latin typeface="PT Sans"/>
              <a:ea typeface="PT Sans"/>
              <a:cs typeface="PT Sans"/>
              <a:sym typeface="PT Sans"/>
            </a:endParaRPr>
          </a:p>
        </p:txBody>
      </p:sp>
      <p:sp>
        <p:nvSpPr>
          <p:cNvPr id="3513" name="Google Shape;3513;p49"/>
          <p:cNvSpPr txBox="1"/>
          <p:nvPr/>
        </p:nvSpPr>
        <p:spPr>
          <a:xfrm>
            <a:off x="4912400" y="2588725"/>
            <a:ext cx="18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T Sans"/>
                <a:ea typeface="PT Sans"/>
                <a:cs typeface="PT Sans"/>
                <a:sym typeface="PT Sans"/>
              </a:rPr>
              <a:t> 3 Years Pre - COVID</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7" name="Shape 3517"/>
        <p:cNvGrpSpPr/>
        <p:nvPr/>
      </p:nvGrpSpPr>
      <p:grpSpPr>
        <a:xfrm>
          <a:off x="0" y="0"/>
          <a:ext cx="0" cy="0"/>
          <a:chOff x="0" y="0"/>
          <a:chExt cx="0" cy="0"/>
        </a:xfrm>
      </p:grpSpPr>
      <p:sp>
        <p:nvSpPr>
          <p:cNvPr id="3518" name="Google Shape;3518;p50"/>
          <p:cNvSpPr/>
          <p:nvPr/>
        </p:nvSpPr>
        <p:spPr>
          <a:xfrm>
            <a:off x="37014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50"/>
          <p:cNvSpPr txBox="1"/>
          <p:nvPr>
            <p:ph type="title"/>
          </p:nvPr>
        </p:nvSpPr>
        <p:spPr>
          <a:xfrm>
            <a:off x="713100" y="2405675"/>
            <a:ext cx="7583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Compare </a:t>
            </a:r>
            <a:r>
              <a:rPr lang="en"/>
              <a:t>the</a:t>
            </a:r>
            <a:r>
              <a:rPr lang="en">
                <a:solidFill>
                  <a:schemeClr val="accent2"/>
                </a:solidFill>
              </a:rPr>
              <a:t> WORST</a:t>
            </a:r>
            <a:endParaRPr/>
          </a:p>
        </p:txBody>
      </p:sp>
      <p:sp>
        <p:nvSpPr>
          <p:cNvPr id="3520" name="Google Shape;3520;p50"/>
          <p:cNvSpPr txBox="1"/>
          <p:nvPr>
            <p:ph idx="2" type="title"/>
          </p:nvPr>
        </p:nvSpPr>
        <p:spPr>
          <a:xfrm>
            <a:off x="5961000" y="1484975"/>
            <a:ext cx="2335500" cy="92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521" name="Google Shape;3521;p50"/>
          <p:cNvSpPr txBox="1"/>
          <p:nvPr>
            <p:ph idx="1" type="subTitle"/>
          </p:nvPr>
        </p:nvSpPr>
        <p:spPr>
          <a:xfrm>
            <a:off x="3567000" y="3536438"/>
            <a:ext cx="4729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t>What can be seen by Comparing the two worst postcodes?</a:t>
            </a:r>
            <a:endParaRPr sz="1400"/>
          </a:p>
          <a:p>
            <a:pPr indent="0" lvl="0" marL="0" rtl="0" algn="r">
              <a:spcBef>
                <a:spcPts val="0"/>
              </a:spcBef>
              <a:spcAft>
                <a:spcPts val="0"/>
              </a:spcAft>
              <a:buNone/>
            </a:pPr>
            <a:r>
              <a:t/>
            </a:r>
            <a:endParaRPr/>
          </a:p>
        </p:txBody>
      </p:sp>
      <p:grpSp>
        <p:nvGrpSpPr>
          <p:cNvPr id="3522" name="Google Shape;3522;p50"/>
          <p:cNvGrpSpPr/>
          <p:nvPr/>
        </p:nvGrpSpPr>
        <p:grpSpPr>
          <a:xfrm flipH="1">
            <a:off x="5624514" y="4219003"/>
            <a:ext cx="883262" cy="242091"/>
            <a:chOff x="2300350" y="2601250"/>
            <a:chExt cx="2275275" cy="623625"/>
          </a:xfrm>
        </p:grpSpPr>
        <p:sp>
          <p:nvSpPr>
            <p:cNvPr id="3523" name="Google Shape;3523;p5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5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5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5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5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5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9" name="Google Shape;3529;p50"/>
          <p:cNvGrpSpPr/>
          <p:nvPr/>
        </p:nvGrpSpPr>
        <p:grpSpPr>
          <a:xfrm rot="5400000">
            <a:off x="2406975" y="1552975"/>
            <a:ext cx="98902" cy="553090"/>
            <a:chOff x="4898850" y="4820550"/>
            <a:chExt cx="98902" cy="553090"/>
          </a:xfrm>
        </p:grpSpPr>
        <p:sp>
          <p:nvSpPr>
            <p:cNvPr id="3530" name="Google Shape;3530;p5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5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5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5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5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5" name="Google Shape;3535;p50"/>
          <p:cNvGrpSpPr/>
          <p:nvPr/>
        </p:nvGrpSpPr>
        <p:grpSpPr>
          <a:xfrm>
            <a:off x="1764792" y="3545691"/>
            <a:ext cx="1105976" cy="133969"/>
            <a:chOff x="8183182" y="663852"/>
            <a:chExt cx="1475028" cy="178673"/>
          </a:xfrm>
        </p:grpSpPr>
        <p:grpSp>
          <p:nvGrpSpPr>
            <p:cNvPr id="3536" name="Google Shape;3536;p50"/>
            <p:cNvGrpSpPr/>
            <p:nvPr/>
          </p:nvGrpSpPr>
          <p:grpSpPr>
            <a:xfrm>
              <a:off x="8183182" y="774425"/>
              <a:ext cx="1178025" cy="68100"/>
              <a:chOff x="2024450" y="204150"/>
              <a:chExt cx="1178025" cy="68100"/>
            </a:xfrm>
          </p:grpSpPr>
          <p:sp>
            <p:nvSpPr>
              <p:cNvPr id="3537" name="Google Shape;3537;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7" name="Google Shape;3547;p50"/>
            <p:cNvGrpSpPr/>
            <p:nvPr/>
          </p:nvGrpSpPr>
          <p:grpSpPr>
            <a:xfrm>
              <a:off x="8480185" y="663852"/>
              <a:ext cx="1178025" cy="68100"/>
              <a:chOff x="2024450" y="204150"/>
              <a:chExt cx="1178025" cy="68100"/>
            </a:xfrm>
          </p:grpSpPr>
          <p:sp>
            <p:nvSpPr>
              <p:cNvPr id="3548" name="Google Shape;3548;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8" name="Google Shape;3558;p50"/>
          <p:cNvGrpSpPr/>
          <p:nvPr/>
        </p:nvGrpSpPr>
        <p:grpSpPr>
          <a:xfrm rot="10800000">
            <a:off x="3861214" y="1283578"/>
            <a:ext cx="883262" cy="242091"/>
            <a:chOff x="2300350" y="2601250"/>
            <a:chExt cx="2275275" cy="623625"/>
          </a:xfrm>
        </p:grpSpPr>
        <p:sp>
          <p:nvSpPr>
            <p:cNvPr id="3559" name="Google Shape;3559;p5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5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5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5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5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5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5" name="Google Shape;3565;p50"/>
          <p:cNvGrpSpPr/>
          <p:nvPr/>
        </p:nvGrpSpPr>
        <p:grpSpPr>
          <a:xfrm rot="5400000">
            <a:off x="5527875" y="467850"/>
            <a:ext cx="98902" cy="553090"/>
            <a:chOff x="4898850" y="4820550"/>
            <a:chExt cx="98902" cy="553090"/>
          </a:xfrm>
        </p:grpSpPr>
        <p:sp>
          <p:nvSpPr>
            <p:cNvPr id="3566" name="Google Shape;3566;p5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5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5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5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5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4" name="Shape 3574"/>
        <p:cNvGrpSpPr/>
        <p:nvPr/>
      </p:nvGrpSpPr>
      <p:grpSpPr>
        <a:xfrm>
          <a:off x="0" y="0"/>
          <a:ext cx="0" cy="0"/>
          <a:chOff x="0" y="0"/>
          <a:chExt cx="0" cy="0"/>
        </a:xfrm>
      </p:grpSpPr>
      <p:grpSp>
        <p:nvGrpSpPr>
          <p:cNvPr id="3575" name="Google Shape;3575;p51"/>
          <p:cNvGrpSpPr/>
          <p:nvPr/>
        </p:nvGrpSpPr>
        <p:grpSpPr>
          <a:xfrm rot="10800000">
            <a:off x="2054539" y="4031203"/>
            <a:ext cx="883262" cy="242091"/>
            <a:chOff x="2300350" y="2601250"/>
            <a:chExt cx="2275275" cy="623625"/>
          </a:xfrm>
        </p:grpSpPr>
        <p:sp>
          <p:nvSpPr>
            <p:cNvPr id="3576" name="Google Shape;3576;p5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5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5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5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5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5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2" name="Google Shape;3582;p51"/>
          <p:cNvGrpSpPr/>
          <p:nvPr/>
        </p:nvGrpSpPr>
        <p:grpSpPr>
          <a:xfrm>
            <a:off x="6010292" y="904716"/>
            <a:ext cx="1105976" cy="133969"/>
            <a:chOff x="8183182" y="663852"/>
            <a:chExt cx="1475028" cy="178673"/>
          </a:xfrm>
        </p:grpSpPr>
        <p:grpSp>
          <p:nvGrpSpPr>
            <p:cNvPr id="3583" name="Google Shape;3583;p51"/>
            <p:cNvGrpSpPr/>
            <p:nvPr/>
          </p:nvGrpSpPr>
          <p:grpSpPr>
            <a:xfrm>
              <a:off x="8183182" y="774425"/>
              <a:ext cx="1178025" cy="68100"/>
              <a:chOff x="2024450" y="204150"/>
              <a:chExt cx="1178025" cy="68100"/>
            </a:xfrm>
          </p:grpSpPr>
          <p:sp>
            <p:nvSpPr>
              <p:cNvPr id="3584" name="Google Shape;3584;p5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5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5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5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5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5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5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5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5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5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4" name="Google Shape;3594;p51"/>
            <p:cNvGrpSpPr/>
            <p:nvPr/>
          </p:nvGrpSpPr>
          <p:grpSpPr>
            <a:xfrm>
              <a:off x="8480185" y="663852"/>
              <a:ext cx="1178025" cy="68100"/>
              <a:chOff x="2024450" y="204150"/>
              <a:chExt cx="1178025" cy="68100"/>
            </a:xfrm>
          </p:grpSpPr>
          <p:sp>
            <p:nvSpPr>
              <p:cNvPr id="3595" name="Google Shape;3595;p5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5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5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5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5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5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5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5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5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5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5" name="Google Shape;3605;p51"/>
          <p:cNvGrpSpPr/>
          <p:nvPr/>
        </p:nvGrpSpPr>
        <p:grpSpPr>
          <a:xfrm>
            <a:off x="5447301" y="4459919"/>
            <a:ext cx="1252897" cy="51000"/>
            <a:chOff x="2915381" y="4104819"/>
            <a:chExt cx="1252897" cy="51000"/>
          </a:xfrm>
        </p:grpSpPr>
        <p:sp>
          <p:nvSpPr>
            <p:cNvPr id="3606" name="Google Shape;3606;p5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5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5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5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5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5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5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5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5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5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5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5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5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5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20" name="Google Shape;3620;p51"/>
          <p:cNvPicPr preferRelativeResize="0"/>
          <p:nvPr/>
        </p:nvPicPr>
        <p:blipFill>
          <a:blip r:embed="rId3">
            <a:alphaModFix/>
          </a:blip>
          <a:stretch>
            <a:fillRect/>
          </a:stretch>
        </p:blipFill>
        <p:spPr>
          <a:xfrm>
            <a:off x="1116650" y="1421488"/>
            <a:ext cx="2759050" cy="2150650"/>
          </a:xfrm>
          <a:prstGeom prst="rect">
            <a:avLst/>
          </a:prstGeom>
          <a:noFill/>
          <a:ln cap="flat" cmpd="sng" w="28575">
            <a:solidFill>
              <a:srgbClr val="8FFFFF"/>
            </a:solidFill>
            <a:prstDash val="solid"/>
            <a:round/>
            <a:headEnd len="sm" w="sm" type="none"/>
            <a:tailEnd len="sm" w="sm" type="none"/>
          </a:ln>
        </p:spPr>
      </p:pic>
      <p:pic>
        <p:nvPicPr>
          <p:cNvPr id="3621" name="Google Shape;3621;p51"/>
          <p:cNvPicPr preferRelativeResize="0"/>
          <p:nvPr/>
        </p:nvPicPr>
        <p:blipFill>
          <a:blip r:embed="rId4">
            <a:alphaModFix/>
          </a:blip>
          <a:stretch>
            <a:fillRect/>
          </a:stretch>
        </p:blipFill>
        <p:spPr>
          <a:xfrm>
            <a:off x="4945525" y="1421500"/>
            <a:ext cx="3812726" cy="1936225"/>
          </a:xfrm>
          <a:prstGeom prst="rect">
            <a:avLst/>
          </a:prstGeom>
          <a:noFill/>
          <a:ln cap="flat" cmpd="sng" w="28575">
            <a:solidFill>
              <a:srgbClr val="8FFFFF"/>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5" name="Shape 3625"/>
        <p:cNvGrpSpPr/>
        <p:nvPr/>
      </p:nvGrpSpPr>
      <p:grpSpPr>
        <a:xfrm>
          <a:off x="0" y="0"/>
          <a:ext cx="0" cy="0"/>
          <a:chOff x="0" y="0"/>
          <a:chExt cx="0" cy="0"/>
        </a:xfrm>
      </p:grpSpPr>
      <p:pic>
        <p:nvPicPr>
          <p:cNvPr id="3626" name="Google Shape;3626;p52"/>
          <p:cNvPicPr preferRelativeResize="0"/>
          <p:nvPr/>
        </p:nvPicPr>
        <p:blipFill rotWithShape="1">
          <a:blip r:embed="rId3">
            <a:alphaModFix/>
          </a:blip>
          <a:srcRect b="0" l="17128" r="17121" t="0"/>
          <a:stretch/>
        </p:blipFill>
        <p:spPr>
          <a:xfrm>
            <a:off x="5474725" y="1307063"/>
            <a:ext cx="2727600" cy="2730300"/>
          </a:xfrm>
          <a:prstGeom prst="ellipse">
            <a:avLst/>
          </a:prstGeom>
          <a:noFill/>
          <a:ln>
            <a:noFill/>
          </a:ln>
          <a:effectLst>
            <a:outerShdw blurRad="657225" rotWithShape="0" algn="bl">
              <a:schemeClr val="accent2">
                <a:alpha val="40000"/>
              </a:schemeClr>
            </a:outerShdw>
          </a:effectLst>
        </p:spPr>
      </p:pic>
      <p:sp>
        <p:nvSpPr>
          <p:cNvPr id="3627" name="Google Shape;3627;p52"/>
          <p:cNvSpPr txBox="1"/>
          <p:nvPr>
            <p:ph type="title"/>
          </p:nvPr>
        </p:nvSpPr>
        <p:spPr>
          <a:xfrm>
            <a:off x="892075" y="605727"/>
            <a:ext cx="4166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628" name="Google Shape;3628;p52"/>
          <p:cNvSpPr txBox="1"/>
          <p:nvPr>
            <p:ph idx="1" type="subTitle"/>
          </p:nvPr>
        </p:nvSpPr>
        <p:spPr>
          <a:xfrm>
            <a:off x="1074700" y="1178425"/>
            <a:ext cx="4166100" cy="3455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AutoNum type="arabicParenR"/>
            </a:pPr>
            <a:r>
              <a:rPr lang="en" sz="1200"/>
              <a:t>Police officer allocations in the 5000 Postcode should be reviewed and increased with an aim to steming the increase in </a:t>
            </a:r>
            <a:r>
              <a:rPr lang="en" sz="1200"/>
              <a:t>assaults</a:t>
            </a:r>
            <a:r>
              <a:rPr lang="en" sz="1200"/>
              <a:t> ending in injuries.</a:t>
            </a:r>
            <a:endParaRPr sz="1200"/>
          </a:p>
          <a:p>
            <a:pPr indent="-304800" lvl="0" marL="457200" rtl="0" algn="l">
              <a:spcBef>
                <a:spcPts val="0"/>
              </a:spcBef>
              <a:spcAft>
                <a:spcPts val="0"/>
              </a:spcAft>
              <a:buSzPts val="1200"/>
              <a:buAutoNum type="arabicParenR"/>
            </a:pPr>
            <a:r>
              <a:rPr lang="en" sz="1200"/>
              <a:t>During the Summer months, it is recommended that the number of active-duty police officers be increased proportionally to match the observed increase in crime rates associated with warmer weather.</a:t>
            </a:r>
            <a:endParaRPr sz="1200"/>
          </a:p>
          <a:p>
            <a:pPr indent="-304800" lvl="0" marL="457200" rtl="0" algn="l">
              <a:spcBef>
                <a:spcPts val="0"/>
              </a:spcBef>
              <a:spcAft>
                <a:spcPts val="0"/>
              </a:spcAft>
              <a:buSzPts val="1200"/>
              <a:buAutoNum type="arabicParenR"/>
            </a:pPr>
            <a:r>
              <a:rPr lang="en" sz="1200"/>
              <a:t>The COVID </a:t>
            </a:r>
            <a:r>
              <a:rPr lang="en" sz="1200"/>
              <a:t>pandemic</a:t>
            </a:r>
            <a:r>
              <a:rPr lang="en" sz="1200"/>
              <a:t> </a:t>
            </a:r>
            <a:r>
              <a:rPr lang="en" sz="1200"/>
              <a:t>definitely</a:t>
            </a:r>
            <a:r>
              <a:rPr lang="en" sz="1200"/>
              <a:t> seems to have contributed to a rise in violent crime after years of trending down.</a:t>
            </a:r>
            <a:endParaRPr sz="1200"/>
          </a:p>
          <a:p>
            <a:pPr indent="-304800" lvl="0" marL="457200" rtl="0" algn="l">
              <a:lnSpc>
                <a:spcPct val="115000"/>
              </a:lnSpc>
              <a:spcBef>
                <a:spcPts val="0"/>
              </a:spcBef>
              <a:spcAft>
                <a:spcPts val="0"/>
              </a:spcAft>
              <a:buSzPts val="1200"/>
              <a:buAutoNum type="arabicParenR"/>
            </a:pPr>
            <a:r>
              <a:rPr lang="en" sz="1200"/>
              <a:t>Adelaide has a significantly larger transient population than other suburbs, the higher crime count might be influenced by a larger pool of potential perpetrators and victims. </a:t>
            </a:r>
            <a:endParaRPr sz="1200"/>
          </a:p>
          <a:p>
            <a:pPr indent="0" lvl="0" marL="0" rtl="0" algn="l">
              <a:spcBef>
                <a:spcPts val="12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629" name="Google Shape;3629;p52"/>
          <p:cNvSpPr/>
          <p:nvPr/>
        </p:nvSpPr>
        <p:spPr>
          <a:xfrm>
            <a:off x="3246095" y="439155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0" name="Google Shape;3630;p52"/>
          <p:cNvGrpSpPr/>
          <p:nvPr/>
        </p:nvGrpSpPr>
        <p:grpSpPr>
          <a:xfrm rot="-5400000">
            <a:off x="7445689" y="3626907"/>
            <a:ext cx="883262" cy="242091"/>
            <a:chOff x="2300350" y="2601250"/>
            <a:chExt cx="2275275" cy="623625"/>
          </a:xfrm>
        </p:grpSpPr>
        <p:sp>
          <p:nvSpPr>
            <p:cNvPr id="3631" name="Google Shape;3631;p5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5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5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5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5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5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7" name="Google Shape;3637;p52"/>
          <p:cNvGrpSpPr/>
          <p:nvPr/>
        </p:nvGrpSpPr>
        <p:grpSpPr>
          <a:xfrm>
            <a:off x="4789594" y="914919"/>
            <a:ext cx="1105976" cy="133969"/>
            <a:chOff x="8183182" y="663852"/>
            <a:chExt cx="1475028" cy="178673"/>
          </a:xfrm>
        </p:grpSpPr>
        <p:grpSp>
          <p:nvGrpSpPr>
            <p:cNvPr id="3638" name="Google Shape;3638;p52"/>
            <p:cNvGrpSpPr/>
            <p:nvPr/>
          </p:nvGrpSpPr>
          <p:grpSpPr>
            <a:xfrm>
              <a:off x="8183182" y="774425"/>
              <a:ext cx="1178025" cy="68100"/>
              <a:chOff x="2024450" y="204150"/>
              <a:chExt cx="1178025" cy="68100"/>
            </a:xfrm>
          </p:grpSpPr>
          <p:sp>
            <p:nvSpPr>
              <p:cNvPr id="3639" name="Google Shape;3639;p5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5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5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5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5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5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5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5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5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5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9" name="Google Shape;3649;p52"/>
            <p:cNvGrpSpPr/>
            <p:nvPr/>
          </p:nvGrpSpPr>
          <p:grpSpPr>
            <a:xfrm>
              <a:off x="8480185" y="663852"/>
              <a:ext cx="1178025" cy="68100"/>
              <a:chOff x="2024450" y="204150"/>
              <a:chExt cx="1178025" cy="68100"/>
            </a:xfrm>
          </p:grpSpPr>
          <p:sp>
            <p:nvSpPr>
              <p:cNvPr id="3650" name="Google Shape;3650;p5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5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5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5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5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5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5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5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5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5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60" name="Google Shape;3660;p52"/>
          <p:cNvGrpSpPr/>
          <p:nvPr/>
        </p:nvGrpSpPr>
        <p:grpSpPr>
          <a:xfrm rot="5400000">
            <a:off x="5285275" y="3708175"/>
            <a:ext cx="98902" cy="553090"/>
            <a:chOff x="4898850" y="4820550"/>
            <a:chExt cx="98902" cy="553090"/>
          </a:xfrm>
        </p:grpSpPr>
        <p:sp>
          <p:nvSpPr>
            <p:cNvPr id="3661" name="Google Shape;3661;p5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5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5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5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5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9" name="Shape 3669"/>
        <p:cNvGrpSpPr/>
        <p:nvPr/>
      </p:nvGrpSpPr>
      <p:grpSpPr>
        <a:xfrm>
          <a:off x="0" y="0"/>
          <a:ext cx="0" cy="0"/>
          <a:chOff x="0" y="0"/>
          <a:chExt cx="0" cy="0"/>
        </a:xfrm>
      </p:grpSpPr>
      <p:sp>
        <p:nvSpPr>
          <p:cNvPr id="3670" name="Google Shape;3670;p53"/>
          <p:cNvSpPr txBox="1"/>
          <p:nvPr>
            <p:ph type="title"/>
          </p:nvPr>
        </p:nvSpPr>
        <p:spPr>
          <a:xfrm>
            <a:off x="2335650" y="758125"/>
            <a:ext cx="4472700" cy="9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3671" name="Google Shape;3671;p53"/>
          <p:cNvGrpSpPr/>
          <p:nvPr/>
        </p:nvGrpSpPr>
        <p:grpSpPr>
          <a:xfrm rot="-5400000">
            <a:off x="6756923" y="2604103"/>
            <a:ext cx="883262" cy="242091"/>
            <a:chOff x="2300350" y="2601250"/>
            <a:chExt cx="2275275" cy="623625"/>
          </a:xfrm>
        </p:grpSpPr>
        <p:sp>
          <p:nvSpPr>
            <p:cNvPr id="3672" name="Google Shape;3672;p5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5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5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5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5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5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8" name="Google Shape;3678;p53"/>
          <p:cNvGrpSpPr/>
          <p:nvPr/>
        </p:nvGrpSpPr>
        <p:grpSpPr>
          <a:xfrm rot="5400000">
            <a:off x="7305100" y="3695000"/>
            <a:ext cx="98902" cy="553090"/>
            <a:chOff x="4898850" y="4820550"/>
            <a:chExt cx="98902" cy="553090"/>
          </a:xfrm>
        </p:grpSpPr>
        <p:sp>
          <p:nvSpPr>
            <p:cNvPr id="3679" name="Google Shape;3679;p5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5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5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5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5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4" name="Google Shape;3684;p53"/>
          <p:cNvGrpSpPr/>
          <p:nvPr/>
        </p:nvGrpSpPr>
        <p:grpSpPr>
          <a:xfrm rot="5400000">
            <a:off x="1498582" y="1509734"/>
            <a:ext cx="883262" cy="242091"/>
            <a:chOff x="2300350" y="2601250"/>
            <a:chExt cx="2275275" cy="623625"/>
          </a:xfrm>
        </p:grpSpPr>
        <p:sp>
          <p:nvSpPr>
            <p:cNvPr id="3685" name="Google Shape;3685;p5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5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5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5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5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5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1" name="Google Shape;3691;p53"/>
          <p:cNvGrpSpPr/>
          <p:nvPr/>
        </p:nvGrpSpPr>
        <p:grpSpPr>
          <a:xfrm rot="5400000">
            <a:off x="2081150" y="2794900"/>
            <a:ext cx="98902" cy="553090"/>
            <a:chOff x="4898850" y="4820550"/>
            <a:chExt cx="98902" cy="553090"/>
          </a:xfrm>
        </p:grpSpPr>
        <p:sp>
          <p:nvSpPr>
            <p:cNvPr id="3692" name="Google Shape;3692;p5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5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5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5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5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32"/>
          <p:cNvSpPr/>
          <p:nvPr/>
        </p:nvSpPr>
        <p:spPr>
          <a:xfrm>
            <a:off x="1453350" y="3393677"/>
            <a:ext cx="62373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2"/>
          <p:cNvSpPr txBox="1"/>
          <p:nvPr>
            <p:ph type="title"/>
          </p:nvPr>
        </p:nvSpPr>
        <p:spPr>
          <a:xfrm>
            <a:off x="505100" y="2405675"/>
            <a:ext cx="811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the </a:t>
            </a:r>
            <a:r>
              <a:rPr lang="en">
                <a:solidFill>
                  <a:schemeClr val="accent2"/>
                </a:solidFill>
              </a:rPr>
              <a:t>Project</a:t>
            </a:r>
            <a:endParaRPr>
              <a:solidFill>
                <a:schemeClr val="accent2"/>
              </a:solidFill>
            </a:endParaRPr>
          </a:p>
        </p:txBody>
      </p:sp>
      <p:sp>
        <p:nvSpPr>
          <p:cNvPr id="2751" name="Google Shape;2751;p32"/>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 to the Team, Dataset and Fields</a:t>
            </a:r>
            <a:endParaRPr/>
          </a:p>
        </p:txBody>
      </p:sp>
      <p:sp>
        <p:nvSpPr>
          <p:cNvPr id="2752" name="Google Shape;2752;p32"/>
          <p:cNvSpPr txBox="1"/>
          <p:nvPr>
            <p:ph idx="2" type="title"/>
          </p:nvPr>
        </p:nvSpPr>
        <p:spPr>
          <a:xfrm>
            <a:off x="3132450" y="1484973"/>
            <a:ext cx="28791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753" name="Google Shape;2753;p32"/>
          <p:cNvGrpSpPr/>
          <p:nvPr/>
        </p:nvGrpSpPr>
        <p:grpSpPr>
          <a:xfrm rot="-5400000">
            <a:off x="2746096" y="55862"/>
            <a:ext cx="1823016" cy="296643"/>
            <a:chOff x="7857346" y="3902355"/>
            <a:chExt cx="1823016" cy="296643"/>
          </a:xfrm>
        </p:grpSpPr>
        <p:sp>
          <p:nvSpPr>
            <p:cNvPr id="2754" name="Google Shape;2754;p3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0" name="Google Shape;2760;p32"/>
          <p:cNvGrpSpPr/>
          <p:nvPr/>
        </p:nvGrpSpPr>
        <p:grpSpPr>
          <a:xfrm rot="5400000">
            <a:off x="1639375" y="1028400"/>
            <a:ext cx="98902" cy="553090"/>
            <a:chOff x="4898850" y="4820550"/>
            <a:chExt cx="98902" cy="553090"/>
          </a:xfrm>
        </p:grpSpPr>
        <p:sp>
          <p:nvSpPr>
            <p:cNvPr id="2761" name="Google Shape;2761;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32"/>
          <p:cNvGrpSpPr/>
          <p:nvPr/>
        </p:nvGrpSpPr>
        <p:grpSpPr>
          <a:xfrm>
            <a:off x="1609176" y="4434219"/>
            <a:ext cx="1252897" cy="51000"/>
            <a:chOff x="2915381" y="4104819"/>
            <a:chExt cx="1252897" cy="51000"/>
          </a:xfrm>
        </p:grpSpPr>
        <p:sp>
          <p:nvSpPr>
            <p:cNvPr id="2767" name="Google Shape;2767;p3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1" name="Google Shape;2781;p32"/>
          <p:cNvGrpSpPr/>
          <p:nvPr/>
        </p:nvGrpSpPr>
        <p:grpSpPr>
          <a:xfrm>
            <a:off x="5495767" y="691791"/>
            <a:ext cx="1105976" cy="133969"/>
            <a:chOff x="8183182" y="663852"/>
            <a:chExt cx="1475028" cy="178673"/>
          </a:xfrm>
        </p:grpSpPr>
        <p:grpSp>
          <p:nvGrpSpPr>
            <p:cNvPr id="2782" name="Google Shape;2782;p32"/>
            <p:cNvGrpSpPr/>
            <p:nvPr/>
          </p:nvGrpSpPr>
          <p:grpSpPr>
            <a:xfrm>
              <a:off x="8183182" y="774425"/>
              <a:ext cx="1178025" cy="68100"/>
              <a:chOff x="2024450" y="204150"/>
              <a:chExt cx="1178025" cy="68100"/>
            </a:xfrm>
          </p:grpSpPr>
          <p:sp>
            <p:nvSpPr>
              <p:cNvPr id="2783" name="Google Shape;2783;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3" name="Google Shape;2793;p32"/>
            <p:cNvGrpSpPr/>
            <p:nvPr/>
          </p:nvGrpSpPr>
          <p:grpSpPr>
            <a:xfrm>
              <a:off x="8480185" y="663852"/>
              <a:ext cx="1178025" cy="68100"/>
              <a:chOff x="2024450" y="204150"/>
              <a:chExt cx="1178025" cy="68100"/>
            </a:xfrm>
          </p:grpSpPr>
          <p:sp>
            <p:nvSpPr>
              <p:cNvPr id="2794" name="Google Shape;2794;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4" name="Google Shape;2804;p32"/>
          <p:cNvGrpSpPr/>
          <p:nvPr/>
        </p:nvGrpSpPr>
        <p:grpSpPr>
          <a:xfrm rot="5400000">
            <a:off x="5968600" y="4273462"/>
            <a:ext cx="98902" cy="553090"/>
            <a:chOff x="4898850" y="4820550"/>
            <a:chExt cx="98902" cy="553090"/>
          </a:xfrm>
        </p:grpSpPr>
        <p:sp>
          <p:nvSpPr>
            <p:cNvPr id="2805" name="Google Shape;2805;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33"/>
          <p:cNvSpPr txBox="1"/>
          <p:nvPr>
            <p:ph type="title"/>
          </p:nvPr>
        </p:nvSpPr>
        <p:spPr>
          <a:xfrm>
            <a:off x="2399850" y="1723050"/>
            <a:ext cx="4344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a:t>
            </a:r>
            <a:r>
              <a:rPr lang="en">
                <a:solidFill>
                  <a:schemeClr val="accent2"/>
                </a:solidFill>
              </a:rPr>
              <a:t>1</a:t>
            </a:r>
            <a:endParaRPr>
              <a:solidFill>
                <a:schemeClr val="accent2"/>
              </a:solidFill>
            </a:endParaRPr>
          </a:p>
        </p:txBody>
      </p:sp>
      <p:sp>
        <p:nvSpPr>
          <p:cNvPr id="2815" name="Google Shape;2815;p33"/>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Andy Newman</a:t>
            </a:r>
            <a:endParaRPr/>
          </a:p>
          <a:p>
            <a:pPr indent="0" lvl="0" marL="0" rtl="0" algn="ctr">
              <a:spcBef>
                <a:spcPts val="0"/>
              </a:spcBef>
              <a:spcAft>
                <a:spcPts val="0"/>
              </a:spcAft>
              <a:buNone/>
            </a:pPr>
            <a:r>
              <a:rPr lang="en"/>
              <a:t>Clinton Idehen</a:t>
            </a:r>
            <a:endParaRPr/>
          </a:p>
          <a:p>
            <a:pPr indent="0" lvl="0" marL="0" rtl="0" algn="ctr">
              <a:spcBef>
                <a:spcPts val="0"/>
              </a:spcBef>
              <a:spcAft>
                <a:spcPts val="0"/>
              </a:spcAft>
              <a:buNone/>
            </a:pPr>
            <a:r>
              <a:rPr lang="en"/>
              <a:t>Nathan Teakle</a:t>
            </a:r>
            <a:endParaRPr/>
          </a:p>
          <a:p>
            <a:pPr indent="0" lvl="0" marL="0" rtl="0" algn="ctr">
              <a:spcBef>
                <a:spcPts val="0"/>
              </a:spcBef>
              <a:spcAft>
                <a:spcPts val="0"/>
              </a:spcAft>
              <a:buNone/>
            </a:pPr>
            <a:r>
              <a:rPr lang="en"/>
              <a:t>Tim Cook</a:t>
            </a:r>
            <a:endParaRPr/>
          </a:p>
        </p:txBody>
      </p:sp>
      <p:grpSp>
        <p:nvGrpSpPr>
          <p:cNvPr id="2816" name="Google Shape;2816;p33"/>
          <p:cNvGrpSpPr/>
          <p:nvPr/>
        </p:nvGrpSpPr>
        <p:grpSpPr>
          <a:xfrm flipH="1">
            <a:off x="4130364" y="3694591"/>
            <a:ext cx="883262" cy="242091"/>
            <a:chOff x="2300350" y="2601250"/>
            <a:chExt cx="2275275" cy="623625"/>
          </a:xfrm>
        </p:grpSpPr>
        <p:sp>
          <p:nvSpPr>
            <p:cNvPr id="2817" name="Google Shape;2817;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3" name="Google Shape;2823;p33"/>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4" name="Google Shape;2824;p33"/>
          <p:cNvGrpSpPr/>
          <p:nvPr/>
        </p:nvGrpSpPr>
        <p:grpSpPr>
          <a:xfrm>
            <a:off x="6397851" y="1075319"/>
            <a:ext cx="1252897" cy="51000"/>
            <a:chOff x="2915381" y="4104819"/>
            <a:chExt cx="1252897" cy="51000"/>
          </a:xfrm>
        </p:grpSpPr>
        <p:sp>
          <p:nvSpPr>
            <p:cNvPr id="2825" name="Google Shape;2825;p3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9" name="Google Shape;2839;p33"/>
          <p:cNvGrpSpPr/>
          <p:nvPr/>
        </p:nvGrpSpPr>
        <p:grpSpPr>
          <a:xfrm rot="5400000">
            <a:off x="7822000" y="3988625"/>
            <a:ext cx="98902" cy="553090"/>
            <a:chOff x="4898850" y="4820550"/>
            <a:chExt cx="98902" cy="553090"/>
          </a:xfrm>
        </p:grpSpPr>
        <p:sp>
          <p:nvSpPr>
            <p:cNvPr id="2840" name="Google Shape;2840;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5" name="Google Shape;2845;p33"/>
          <p:cNvGrpSpPr/>
          <p:nvPr/>
        </p:nvGrpSpPr>
        <p:grpSpPr>
          <a:xfrm>
            <a:off x="1632103" y="4389467"/>
            <a:ext cx="1105976" cy="133969"/>
            <a:chOff x="8183182" y="663852"/>
            <a:chExt cx="1475028" cy="178673"/>
          </a:xfrm>
        </p:grpSpPr>
        <p:grpSp>
          <p:nvGrpSpPr>
            <p:cNvPr id="2846" name="Google Shape;2846;p33"/>
            <p:cNvGrpSpPr/>
            <p:nvPr/>
          </p:nvGrpSpPr>
          <p:grpSpPr>
            <a:xfrm>
              <a:off x="8183182" y="774425"/>
              <a:ext cx="1178025" cy="68100"/>
              <a:chOff x="2024450" y="204150"/>
              <a:chExt cx="1178025" cy="68100"/>
            </a:xfrm>
          </p:grpSpPr>
          <p:sp>
            <p:nvSpPr>
              <p:cNvPr id="2847" name="Google Shape;2847;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7" name="Google Shape;2857;p33"/>
            <p:cNvGrpSpPr/>
            <p:nvPr/>
          </p:nvGrpSpPr>
          <p:grpSpPr>
            <a:xfrm>
              <a:off x="8480185" y="663852"/>
              <a:ext cx="1178025" cy="68100"/>
              <a:chOff x="2024450" y="204150"/>
              <a:chExt cx="1178025" cy="68100"/>
            </a:xfrm>
          </p:grpSpPr>
          <p:sp>
            <p:nvSpPr>
              <p:cNvPr id="2858" name="Google Shape;2858;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1" name="Shape 2871"/>
        <p:cNvGrpSpPr/>
        <p:nvPr/>
      </p:nvGrpSpPr>
      <p:grpSpPr>
        <a:xfrm>
          <a:off x="0" y="0"/>
          <a:ext cx="0" cy="0"/>
          <a:chOff x="0" y="0"/>
          <a:chExt cx="0" cy="0"/>
        </a:xfrm>
      </p:grpSpPr>
      <p:sp>
        <p:nvSpPr>
          <p:cNvPr id="2872" name="Google Shape;2872;p34"/>
          <p:cNvSpPr txBox="1"/>
          <p:nvPr>
            <p:ph type="title"/>
          </p:nvPr>
        </p:nvSpPr>
        <p:spPr>
          <a:xfrm>
            <a:off x="713100" y="1723050"/>
            <a:ext cx="440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a:t>
            </a:r>
            <a:r>
              <a:rPr lang="en">
                <a:solidFill>
                  <a:schemeClr val="accent2"/>
                </a:solidFill>
              </a:rPr>
              <a:t>Goal</a:t>
            </a:r>
            <a:endParaRPr>
              <a:solidFill>
                <a:schemeClr val="accent2"/>
              </a:solidFill>
            </a:endParaRPr>
          </a:p>
        </p:txBody>
      </p:sp>
      <p:sp>
        <p:nvSpPr>
          <p:cNvPr id="2873" name="Google Shape;2873;p34"/>
          <p:cNvSpPr txBox="1"/>
          <p:nvPr>
            <p:ph idx="1" type="subTitle"/>
          </p:nvPr>
        </p:nvSpPr>
        <p:spPr>
          <a:xfrm>
            <a:off x="673775" y="2295750"/>
            <a:ext cx="4401600" cy="167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Analyse the SAPOL Crime Data for patterns and trends, and statistical profiles of some of the areas with the highest number of crimes committed.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visualisation should be viewed in </a:t>
            </a:r>
            <a:r>
              <a:rPr lang="en"/>
              <a:t>conjunction</a:t>
            </a:r>
            <a:r>
              <a:rPr lang="en"/>
              <a:t> with the </a:t>
            </a:r>
            <a:r>
              <a:rPr lang="en" u="sng">
                <a:solidFill>
                  <a:schemeClr val="hlink"/>
                </a:solidFill>
                <a:hlinkClick r:id="rId3"/>
              </a:rPr>
              <a:t>Summary Document</a:t>
            </a:r>
            <a:endParaRPr/>
          </a:p>
        </p:txBody>
      </p:sp>
      <p:pic>
        <p:nvPicPr>
          <p:cNvPr id="2874" name="Google Shape;2874;p34"/>
          <p:cNvPicPr preferRelativeResize="0"/>
          <p:nvPr/>
        </p:nvPicPr>
        <p:blipFill rotWithShape="1">
          <a:blip r:embed="rId4">
            <a:alphaModFix/>
          </a:blip>
          <a:srcRect b="0" l="15592" r="15598" t="0"/>
          <a:stretch/>
        </p:blipFill>
        <p:spPr>
          <a:xfrm>
            <a:off x="5474725" y="1307063"/>
            <a:ext cx="2727600" cy="2730300"/>
          </a:xfrm>
          <a:prstGeom prst="ellipse">
            <a:avLst/>
          </a:prstGeom>
          <a:noFill/>
          <a:ln>
            <a:noFill/>
          </a:ln>
          <a:effectLst>
            <a:outerShdw blurRad="657225" rotWithShape="0" algn="bl">
              <a:schemeClr val="accent2">
                <a:alpha val="40000"/>
              </a:schemeClr>
            </a:outerShdw>
          </a:effectLst>
        </p:spPr>
      </p:pic>
      <p:sp>
        <p:nvSpPr>
          <p:cNvPr id="2875" name="Google Shape;2875;p34"/>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4"/>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7" name="Google Shape;2877;p34"/>
          <p:cNvGrpSpPr/>
          <p:nvPr/>
        </p:nvGrpSpPr>
        <p:grpSpPr>
          <a:xfrm rot="10800000">
            <a:off x="7471439" y="3616978"/>
            <a:ext cx="883262" cy="242091"/>
            <a:chOff x="2300350" y="2601250"/>
            <a:chExt cx="2275275" cy="623625"/>
          </a:xfrm>
        </p:grpSpPr>
        <p:sp>
          <p:nvSpPr>
            <p:cNvPr id="2878" name="Google Shape;2878;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4" name="Google Shape;2884;p34"/>
          <p:cNvGrpSpPr/>
          <p:nvPr/>
        </p:nvGrpSpPr>
        <p:grpSpPr>
          <a:xfrm rot="5400000">
            <a:off x="2345200" y="704475"/>
            <a:ext cx="98902" cy="553090"/>
            <a:chOff x="4898850" y="4820550"/>
            <a:chExt cx="98902" cy="553090"/>
          </a:xfrm>
        </p:grpSpPr>
        <p:sp>
          <p:nvSpPr>
            <p:cNvPr id="2885" name="Google Shape;2885;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0" name="Google Shape;2890;p34"/>
          <p:cNvGrpSpPr/>
          <p:nvPr/>
        </p:nvGrpSpPr>
        <p:grpSpPr>
          <a:xfrm>
            <a:off x="2596239" y="3820728"/>
            <a:ext cx="883262" cy="242091"/>
            <a:chOff x="2300350" y="2601250"/>
            <a:chExt cx="2275275" cy="623625"/>
          </a:xfrm>
        </p:grpSpPr>
        <p:sp>
          <p:nvSpPr>
            <p:cNvPr id="2891" name="Google Shape;2891;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7" name="Google Shape;2897;p34"/>
          <p:cNvGrpSpPr/>
          <p:nvPr/>
        </p:nvGrpSpPr>
        <p:grpSpPr>
          <a:xfrm>
            <a:off x="4762192" y="4297866"/>
            <a:ext cx="1105976" cy="133969"/>
            <a:chOff x="8183182" y="663852"/>
            <a:chExt cx="1475028" cy="178673"/>
          </a:xfrm>
        </p:grpSpPr>
        <p:grpSp>
          <p:nvGrpSpPr>
            <p:cNvPr id="2898" name="Google Shape;2898;p34"/>
            <p:cNvGrpSpPr/>
            <p:nvPr/>
          </p:nvGrpSpPr>
          <p:grpSpPr>
            <a:xfrm>
              <a:off x="8183182" y="774425"/>
              <a:ext cx="1178025" cy="68100"/>
              <a:chOff x="2024450" y="204150"/>
              <a:chExt cx="1178025" cy="68100"/>
            </a:xfrm>
          </p:grpSpPr>
          <p:sp>
            <p:nvSpPr>
              <p:cNvPr id="2899" name="Google Shape;2899;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9" name="Google Shape;2909;p34"/>
            <p:cNvGrpSpPr/>
            <p:nvPr/>
          </p:nvGrpSpPr>
          <p:grpSpPr>
            <a:xfrm>
              <a:off x="8480185" y="663852"/>
              <a:ext cx="1178025" cy="68100"/>
              <a:chOff x="2024450" y="204150"/>
              <a:chExt cx="1178025" cy="68100"/>
            </a:xfrm>
          </p:grpSpPr>
          <p:sp>
            <p:nvSpPr>
              <p:cNvPr id="2910" name="Google Shape;2910;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3" name="Shape 2923"/>
        <p:cNvGrpSpPr/>
        <p:nvPr/>
      </p:nvGrpSpPr>
      <p:grpSpPr>
        <a:xfrm>
          <a:off x="0" y="0"/>
          <a:ext cx="0" cy="0"/>
          <a:chOff x="0" y="0"/>
          <a:chExt cx="0" cy="0"/>
        </a:xfrm>
      </p:grpSpPr>
      <p:sp>
        <p:nvSpPr>
          <p:cNvPr id="2924" name="Google Shape;2924;p35"/>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SAPOL </a:t>
            </a:r>
            <a:r>
              <a:rPr lang="en" sz="2800"/>
              <a:t>Crime Data</a:t>
            </a:r>
            <a:endParaRPr sz="2800">
              <a:solidFill>
                <a:schemeClr val="accent2"/>
              </a:solidFill>
            </a:endParaRPr>
          </a:p>
        </p:txBody>
      </p:sp>
      <p:sp>
        <p:nvSpPr>
          <p:cNvPr id="2925" name="Google Shape;2925;p3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190500" lvl="0" marL="342900" rtl="0" algn="l">
              <a:spcBef>
                <a:spcPts val="0"/>
              </a:spcBef>
              <a:spcAft>
                <a:spcPts val="0"/>
              </a:spcAft>
              <a:buClr>
                <a:schemeClr val="accent2"/>
              </a:buClr>
              <a:buSzPts val="1200"/>
              <a:buAutoNum type="arabicPeriod"/>
            </a:pPr>
            <a:r>
              <a:rPr lang="en"/>
              <a:t>Available</a:t>
            </a:r>
            <a:r>
              <a:rPr lang="en"/>
              <a:t> in financial years, we selected 2013 - 2022</a:t>
            </a:r>
            <a:endParaRPr/>
          </a:p>
          <a:p>
            <a:pPr indent="-190500" lvl="0" marL="342900" rtl="0" algn="l">
              <a:spcBef>
                <a:spcPts val="0"/>
              </a:spcBef>
              <a:spcAft>
                <a:spcPts val="0"/>
              </a:spcAft>
              <a:buClr>
                <a:schemeClr val="accent2"/>
              </a:buClr>
              <a:buSzPts val="1200"/>
              <a:buAutoNum type="arabicPeriod"/>
            </a:pPr>
            <a:r>
              <a:rPr b="1" lang="en">
                <a:solidFill>
                  <a:schemeClr val="accent2"/>
                </a:solidFill>
              </a:rPr>
              <a:t>800,000</a:t>
            </a:r>
            <a:r>
              <a:rPr b="1" lang="en">
                <a:solidFill>
                  <a:schemeClr val="accent2"/>
                </a:solidFill>
                <a:uFill>
                  <a:noFill/>
                </a:uFill>
                <a:hlinkClick>
                  <a:extLst>
                    <a:ext uri="{A12FA001-AC4F-418D-AE19-62706E023703}">
                      <ahyp:hlinkClr val="tx"/>
                    </a:ext>
                  </a:extLst>
                </a:hlinkClick>
              </a:rPr>
              <a:t>+</a:t>
            </a:r>
            <a:r>
              <a:rPr lang="en"/>
              <a:t> </a:t>
            </a:r>
            <a:r>
              <a:rPr lang="en"/>
              <a:t>rows of crime data by suburb and year</a:t>
            </a:r>
            <a:endParaRPr/>
          </a:p>
          <a:p>
            <a:pPr indent="-190500" lvl="0" marL="342900" rtl="0" algn="l">
              <a:spcBef>
                <a:spcPts val="0"/>
              </a:spcBef>
              <a:spcAft>
                <a:spcPts val="0"/>
              </a:spcAft>
              <a:buClr>
                <a:schemeClr val="accent2"/>
              </a:buClr>
              <a:buSzPts val="1200"/>
              <a:buAutoNum type="arabicPeriod"/>
            </a:pPr>
            <a:r>
              <a:rPr b="1" lang="en">
                <a:solidFill>
                  <a:schemeClr val="accent2"/>
                </a:solidFill>
              </a:rPr>
              <a:t>3 Crime Levels</a:t>
            </a:r>
            <a:r>
              <a:rPr lang="en"/>
              <a:t>: </a:t>
            </a:r>
            <a:endParaRPr/>
          </a:p>
          <a:p>
            <a:pPr indent="-304800" lvl="1" marL="914400" rtl="0" algn="l">
              <a:spcBef>
                <a:spcPts val="0"/>
              </a:spcBef>
              <a:spcAft>
                <a:spcPts val="0"/>
              </a:spcAft>
              <a:buClr>
                <a:schemeClr val="accent2"/>
              </a:buClr>
              <a:buSzPts val="1200"/>
              <a:buFont typeface="PT Sans"/>
              <a:buChar char="■"/>
            </a:pPr>
            <a:r>
              <a:rPr b="1" lang="en" sz="1200">
                <a:solidFill>
                  <a:schemeClr val="hlink"/>
                </a:solidFill>
              </a:rPr>
              <a:t>Offence Level 1</a:t>
            </a:r>
            <a:r>
              <a:rPr lang="en" sz="1200"/>
              <a:t>: ‘Offences against the Person’, ‘Offences against property’</a:t>
            </a:r>
            <a:endParaRPr sz="1200"/>
          </a:p>
          <a:p>
            <a:pPr indent="-304800" lvl="1" marL="914400" rtl="0" algn="l">
              <a:spcBef>
                <a:spcPts val="0"/>
              </a:spcBef>
              <a:spcAft>
                <a:spcPts val="0"/>
              </a:spcAft>
              <a:buClr>
                <a:schemeClr val="accent2"/>
              </a:buClr>
              <a:buSzPts val="1200"/>
              <a:buChar char="■"/>
            </a:pPr>
            <a:r>
              <a:rPr b="1" lang="en" sz="1200">
                <a:solidFill>
                  <a:schemeClr val="hlink"/>
                </a:solidFill>
              </a:rPr>
              <a:t>Offence Level 2</a:t>
            </a:r>
            <a:r>
              <a:rPr lang="en" sz="1200"/>
              <a:t>: 'ACTS INTENDED TO CAUSE INJURY' 'ROBBERY AND RELATED OFFENCES' 'OTHER OFFENCES AGAINST THE PERSON' 'SEXUAL ASSAULT AND RELATED OFFENCES' 'HOMICIDE AND RELATED OFFENCES'</a:t>
            </a:r>
            <a:endParaRPr sz="1200"/>
          </a:p>
          <a:p>
            <a:pPr indent="-304800" lvl="1" marL="914400" rtl="0" algn="l">
              <a:spcBef>
                <a:spcPts val="0"/>
              </a:spcBef>
              <a:spcAft>
                <a:spcPts val="0"/>
              </a:spcAft>
              <a:buClr>
                <a:schemeClr val="accent2"/>
              </a:buClr>
              <a:buSzPts val="1200"/>
              <a:buChar char="■"/>
            </a:pPr>
            <a:r>
              <a:rPr b="1" lang="en" sz="1200">
                <a:solidFill>
                  <a:schemeClr val="hlink"/>
                </a:solidFill>
              </a:rPr>
              <a:t>Offence Level 3</a:t>
            </a:r>
            <a:r>
              <a:rPr lang="en" sz="1200"/>
              <a:t>: 'Common Assault' 'Serious Assault not resulting in injury' 'Blackmail and extortion' 'Threatening behaviour' 'Assault police' 'Abduction, harassment and other offences' 'Other acts intended to cause injury' 'Serious Assault resulting in injury' 'Aggravated sexual assault' 'Non-aggravated sexual assault' 'Non-assaultive sexual offences' 'Dangerous or negligent acts' 'Aggravated robbery' 'Non-aggravated robbery' 'Other homicide and related offences' 'Murder'</a:t>
            </a:r>
            <a:endParaRPr sz="1200"/>
          </a:p>
          <a:p>
            <a:pPr indent="-190500" lvl="0" marL="342900" rtl="0" algn="l">
              <a:spcBef>
                <a:spcPts val="0"/>
              </a:spcBef>
              <a:spcAft>
                <a:spcPts val="0"/>
              </a:spcAft>
              <a:buClr>
                <a:schemeClr val="accent2"/>
              </a:buClr>
              <a:buSzPts val="1200"/>
              <a:buAutoNum type="arabicPeriod"/>
            </a:pPr>
            <a:r>
              <a:rPr lang="en"/>
              <a:t>Some crime types including sexual assault are not allocated to a post code, so these </a:t>
            </a:r>
            <a:r>
              <a:rPr lang="en"/>
              <a:t>will</a:t>
            </a:r>
            <a:r>
              <a:rPr lang="en"/>
              <a:t> be excluded from some analysis.</a:t>
            </a:r>
            <a:endParaRPr sz="1200"/>
          </a:p>
          <a:p>
            <a:pPr indent="-190500" lvl="0" marL="342900" rtl="0" algn="l">
              <a:spcBef>
                <a:spcPts val="0"/>
              </a:spcBef>
              <a:spcAft>
                <a:spcPts val="0"/>
              </a:spcAft>
              <a:buClr>
                <a:schemeClr val="accent2"/>
              </a:buClr>
              <a:buSzPts val="1200"/>
              <a:buAutoNum type="arabicPeriod"/>
            </a:pPr>
            <a:r>
              <a:rPr lang="en"/>
              <a:t>Added analysis fields for Month and Year of offence. </a:t>
            </a:r>
            <a:endParaRPr/>
          </a:p>
          <a:p>
            <a:pPr indent="0" lvl="0" marL="68580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b="1" lang="en">
                <a:solidFill>
                  <a:schemeClr val="accent2"/>
                </a:solidFill>
              </a:rPr>
              <a:t>https://data.sa.gov.au/data/dataset/crime-statistics</a:t>
            </a:r>
            <a:endParaRPr b="1">
              <a:solidFill>
                <a:schemeClr val="accent2"/>
              </a:solidFill>
            </a:endParaRPr>
          </a:p>
          <a:p>
            <a:pPr indent="0" lvl="0" marL="0" rtl="0" algn="l">
              <a:spcBef>
                <a:spcPts val="0"/>
              </a:spcBef>
              <a:spcAft>
                <a:spcPts val="1200"/>
              </a:spcAft>
              <a:buNone/>
            </a:pPr>
            <a:r>
              <a:t/>
            </a:r>
            <a:endParaRPr/>
          </a:p>
        </p:txBody>
      </p:sp>
      <p:grpSp>
        <p:nvGrpSpPr>
          <p:cNvPr id="2926" name="Google Shape;2926;p35"/>
          <p:cNvGrpSpPr/>
          <p:nvPr/>
        </p:nvGrpSpPr>
        <p:grpSpPr>
          <a:xfrm>
            <a:off x="7126489" y="852727"/>
            <a:ext cx="883262" cy="242091"/>
            <a:chOff x="2300350" y="2601250"/>
            <a:chExt cx="2275275" cy="623625"/>
          </a:xfrm>
        </p:grpSpPr>
        <p:sp>
          <p:nvSpPr>
            <p:cNvPr id="2927" name="Google Shape;2927;p3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36"/>
          <p:cNvSpPr/>
          <p:nvPr/>
        </p:nvSpPr>
        <p:spPr>
          <a:xfrm>
            <a:off x="7131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6"/>
          <p:cNvSpPr txBox="1"/>
          <p:nvPr>
            <p:ph type="title"/>
          </p:nvPr>
        </p:nvSpPr>
        <p:spPr>
          <a:xfrm>
            <a:off x="864525" y="2405675"/>
            <a:ext cx="7566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Mapping the </a:t>
            </a:r>
            <a:r>
              <a:rPr lang="en">
                <a:solidFill>
                  <a:schemeClr val="accent2"/>
                </a:solidFill>
              </a:rPr>
              <a:t>Data</a:t>
            </a:r>
            <a:endParaRPr>
              <a:solidFill>
                <a:schemeClr val="accent2"/>
              </a:solidFill>
            </a:endParaRPr>
          </a:p>
        </p:txBody>
      </p:sp>
      <p:sp>
        <p:nvSpPr>
          <p:cNvPr id="2939" name="Google Shape;2939;p36"/>
          <p:cNvSpPr txBox="1"/>
          <p:nvPr>
            <p:ph idx="1" type="subTitle"/>
          </p:nvPr>
        </p:nvSpPr>
        <p:spPr>
          <a:xfrm>
            <a:off x="979475" y="3440475"/>
            <a:ext cx="4644000" cy="3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Mapped visualisation of the Data</a:t>
            </a:r>
            <a:endParaRPr/>
          </a:p>
        </p:txBody>
      </p:sp>
      <p:sp>
        <p:nvSpPr>
          <p:cNvPr id="2940" name="Google Shape;2940;p36"/>
          <p:cNvSpPr txBox="1"/>
          <p:nvPr>
            <p:ph idx="2" type="title"/>
          </p:nvPr>
        </p:nvSpPr>
        <p:spPr>
          <a:xfrm>
            <a:off x="864525" y="1484975"/>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2941" name="Google Shape;2941;p36"/>
          <p:cNvGrpSpPr/>
          <p:nvPr/>
        </p:nvGrpSpPr>
        <p:grpSpPr>
          <a:xfrm flipH="1">
            <a:off x="7672202" y="3605178"/>
            <a:ext cx="883262" cy="242091"/>
            <a:chOff x="2300350" y="2601250"/>
            <a:chExt cx="2275275" cy="623625"/>
          </a:xfrm>
        </p:grpSpPr>
        <p:sp>
          <p:nvSpPr>
            <p:cNvPr id="2942" name="Google Shape;2942;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8" name="Google Shape;2948;p36"/>
          <p:cNvGrpSpPr/>
          <p:nvPr/>
        </p:nvGrpSpPr>
        <p:grpSpPr>
          <a:xfrm rot="5400000">
            <a:off x="2935200" y="4005125"/>
            <a:ext cx="98902" cy="553090"/>
            <a:chOff x="4898850" y="4820550"/>
            <a:chExt cx="98902" cy="553090"/>
          </a:xfrm>
        </p:grpSpPr>
        <p:sp>
          <p:nvSpPr>
            <p:cNvPr id="2949" name="Google Shape;2949;p3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4" name="Google Shape;2954;p36"/>
          <p:cNvGrpSpPr/>
          <p:nvPr/>
        </p:nvGrpSpPr>
        <p:grpSpPr>
          <a:xfrm>
            <a:off x="5776817" y="1332566"/>
            <a:ext cx="1105976" cy="133969"/>
            <a:chOff x="8183182" y="663852"/>
            <a:chExt cx="1475028" cy="178673"/>
          </a:xfrm>
        </p:grpSpPr>
        <p:grpSp>
          <p:nvGrpSpPr>
            <p:cNvPr id="2955" name="Google Shape;2955;p36"/>
            <p:cNvGrpSpPr/>
            <p:nvPr/>
          </p:nvGrpSpPr>
          <p:grpSpPr>
            <a:xfrm>
              <a:off x="8183182" y="774425"/>
              <a:ext cx="1178025" cy="68100"/>
              <a:chOff x="2024450" y="204150"/>
              <a:chExt cx="1178025" cy="68100"/>
            </a:xfrm>
          </p:grpSpPr>
          <p:sp>
            <p:nvSpPr>
              <p:cNvPr id="2956" name="Google Shape;2956;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6" name="Google Shape;2966;p36"/>
            <p:cNvGrpSpPr/>
            <p:nvPr/>
          </p:nvGrpSpPr>
          <p:grpSpPr>
            <a:xfrm>
              <a:off x="8480185" y="663852"/>
              <a:ext cx="1178025" cy="68100"/>
              <a:chOff x="2024450" y="204150"/>
              <a:chExt cx="1178025" cy="68100"/>
            </a:xfrm>
          </p:grpSpPr>
          <p:sp>
            <p:nvSpPr>
              <p:cNvPr id="2967" name="Google Shape;2967;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7" name="Google Shape;2977;p36"/>
          <p:cNvGrpSpPr/>
          <p:nvPr/>
        </p:nvGrpSpPr>
        <p:grpSpPr>
          <a:xfrm>
            <a:off x="5294901" y="4383719"/>
            <a:ext cx="1252897" cy="51000"/>
            <a:chOff x="2915381" y="4104819"/>
            <a:chExt cx="1252897" cy="51000"/>
          </a:xfrm>
        </p:grpSpPr>
        <p:sp>
          <p:nvSpPr>
            <p:cNvPr id="2978" name="Google Shape;2978;p3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2" name="Google Shape;2992;p36"/>
          <p:cNvGrpSpPr/>
          <p:nvPr/>
        </p:nvGrpSpPr>
        <p:grpSpPr>
          <a:xfrm>
            <a:off x="2621939" y="674428"/>
            <a:ext cx="883262" cy="242091"/>
            <a:chOff x="2300350" y="2601250"/>
            <a:chExt cx="2275275" cy="623625"/>
          </a:xfrm>
        </p:grpSpPr>
        <p:sp>
          <p:nvSpPr>
            <p:cNvPr id="2993" name="Google Shape;2993;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9" name="Google Shape;2999;p36"/>
          <p:cNvGrpSpPr/>
          <p:nvPr/>
        </p:nvGrpSpPr>
        <p:grpSpPr>
          <a:xfrm>
            <a:off x="7672192" y="1903729"/>
            <a:ext cx="1823016" cy="296643"/>
            <a:chOff x="7857346" y="3902355"/>
            <a:chExt cx="1823016" cy="296643"/>
          </a:xfrm>
        </p:grpSpPr>
        <p:sp>
          <p:nvSpPr>
            <p:cNvPr id="3000" name="Google Shape;3000;p3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6" name="Google Shape;3006;p36"/>
          <p:cNvGrpSpPr/>
          <p:nvPr/>
        </p:nvGrpSpPr>
        <p:grpSpPr>
          <a:xfrm rot="5400000">
            <a:off x="3809575" y="1544225"/>
            <a:ext cx="98902" cy="553090"/>
            <a:chOff x="4898850" y="4820550"/>
            <a:chExt cx="98902" cy="553090"/>
          </a:xfrm>
        </p:grpSpPr>
        <p:sp>
          <p:nvSpPr>
            <p:cNvPr id="3007" name="Google Shape;3007;p3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5" name="Shape 3015"/>
        <p:cNvGrpSpPr/>
        <p:nvPr/>
      </p:nvGrpSpPr>
      <p:grpSpPr>
        <a:xfrm>
          <a:off x="0" y="0"/>
          <a:ext cx="0" cy="0"/>
          <a:chOff x="0" y="0"/>
          <a:chExt cx="0" cy="0"/>
        </a:xfrm>
      </p:grpSpPr>
      <p:sp>
        <p:nvSpPr>
          <p:cNvPr id="3016" name="Google Shape;3016;p37"/>
          <p:cNvSpPr txBox="1"/>
          <p:nvPr>
            <p:ph type="title"/>
          </p:nvPr>
        </p:nvSpPr>
        <p:spPr>
          <a:xfrm>
            <a:off x="865500" y="1323677"/>
            <a:ext cx="4166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High Level Map</a:t>
            </a:r>
            <a:endParaRPr/>
          </a:p>
        </p:txBody>
      </p:sp>
      <p:pic>
        <p:nvPicPr>
          <p:cNvPr id="3017" name="Google Shape;3017;p37"/>
          <p:cNvPicPr preferRelativeResize="0"/>
          <p:nvPr/>
        </p:nvPicPr>
        <p:blipFill>
          <a:blip r:embed="rId3">
            <a:alphaModFix/>
          </a:blip>
          <a:stretch>
            <a:fillRect/>
          </a:stretch>
        </p:blipFill>
        <p:spPr>
          <a:xfrm>
            <a:off x="4864800" y="112251"/>
            <a:ext cx="4166100" cy="4918988"/>
          </a:xfrm>
          <a:prstGeom prst="rect">
            <a:avLst/>
          </a:prstGeom>
          <a:noFill/>
          <a:ln>
            <a:noFill/>
          </a:ln>
        </p:spPr>
      </p:pic>
      <p:sp>
        <p:nvSpPr>
          <p:cNvPr id="3018" name="Google Shape;3018;p37"/>
          <p:cNvSpPr txBox="1"/>
          <p:nvPr>
            <p:ph idx="1" type="subTitle"/>
          </p:nvPr>
        </p:nvSpPr>
        <p:spPr>
          <a:xfrm>
            <a:off x="865500" y="1966250"/>
            <a:ext cx="3924000" cy="191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 crimes in SA in last 10 years combined and mapped by Postcode</a:t>
            </a:r>
            <a:endParaRPr/>
          </a:p>
          <a:p>
            <a:pPr indent="0" lvl="0" marL="0" rtl="0" algn="l">
              <a:spcBef>
                <a:spcPts val="1000"/>
              </a:spcBef>
              <a:spcAft>
                <a:spcPts val="0"/>
              </a:spcAft>
              <a:buClr>
                <a:schemeClr val="dk1"/>
              </a:buClr>
              <a:buSzPts val="1100"/>
              <a:buFont typeface="Arial"/>
              <a:buNone/>
            </a:pPr>
            <a:r>
              <a:rPr lang="en"/>
              <a:t>Patterns show most of the highest crime counts in Metro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bigger the dot and the brighter the color the higher the number of crimes committed during the period of our dataset. </a:t>
            </a:r>
            <a:endParaRPr/>
          </a:p>
        </p:txBody>
      </p:sp>
      <p:grpSp>
        <p:nvGrpSpPr>
          <p:cNvPr id="3019" name="Google Shape;3019;p37"/>
          <p:cNvGrpSpPr/>
          <p:nvPr/>
        </p:nvGrpSpPr>
        <p:grpSpPr>
          <a:xfrm rot="-5400000">
            <a:off x="1729389" y="4354757"/>
            <a:ext cx="883262" cy="242091"/>
            <a:chOff x="2300350" y="2601250"/>
            <a:chExt cx="2275275" cy="623625"/>
          </a:xfrm>
        </p:grpSpPr>
        <p:sp>
          <p:nvSpPr>
            <p:cNvPr id="3020" name="Google Shape;3020;p3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37"/>
          <p:cNvGrpSpPr/>
          <p:nvPr/>
        </p:nvGrpSpPr>
        <p:grpSpPr>
          <a:xfrm>
            <a:off x="3566919" y="904469"/>
            <a:ext cx="1105976" cy="133969"/>
            <a:chOff x="8183182" y="663852"/>
            <a:chExt cx="1475028" cy="178673"/>
          </a:xfrm>
        </p:grpSpPr>
        <p:grpSp>
          <p:nvGrpSpPr>
            <p:cNvPr id="3027" name="Google Shape;3027;p37"/>
            <p:cNvGrpSpPr/>
            <p:nvPr/>
          </p:nvGrpSpPr>
          <p:grpSpPr>
            <a:xfrm>
              <a:off x="8183182" y="774425"/>
              <a:ext cx="1178025" cy="68100"/>
              <a:chOff x="2024450" y="204150"/>
              <a:chExt cx="1178025" cy="68100"/>
            </a:xfrm>
          </p:grpSpPr>
          <p:sp>
            <p:nvSpPr>
              <p:cNvPr id="3028" name="Google Shape;3028;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8" name="Google Shape;3038;p37"/>
            <p:cNvGrpSpPr/>
            <p:nvPr/>
          </p:nvGrpSpPr>
          <p:grpSpPr>
            <a:xfrm>
              <a:off x="8480185" y="663852"/>
              <a:ext cx="1178025" cy="68100"/>
              <a:chOff x="2024450" y="204150"/>
              <a:chExt cx="1178025" cy="68100"/>
            </a:xfrm>
          </p:grpSpPr>
          <p:sp>
            <p:nvSpPr>
              <p:cNvPr id="3039" name="Google Shape;3039;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49" name="Google Shape;3049;p37"/>
          <p:cNvGrpSpPr/>
          <p:nvPr/>
        </p:nvGrpSpPr>
        <p:grpSpPr>
          <a:xfrm rot="5400000">
            <a:off x="6079500" y="3948525"/>
            <a:ext cx="98902" cy="553090"/>
            <a:chOff x="4898850" y="4820550"/>
            <a:chExt cx="98902" cy="553090"/>
          </a:xfrm>
        </p:grpSpPr>
        <p:sp>
          <p:nvSpPr>
            <p:cNvPr id="3050" name="Google Shape;3050;p3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5" name="Google Shape;3055;p37"/>
          <p:cNvSpPr/>
          <p:nvPr/>
        </p:nvSpPr>
        <p:spPr>
          <a:xfrm>
            <a:off x="3246095" y="439155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9" name="Shape 3059"/>
        <p:cNvGrpSpPr/>
        <p:nvPr/>
      </p:nvGrpSpPr>
      <p:grpSpPr>
        <a:xfrm>
          <a:off x="0" y="0"/>
          <a:ext cx="0" cy="0"/>
          <a:chOff x="0" y="0"/>
          <a:chExt cx="0" cy="0"/>
        </a:xfrm>
      </p:grpSpPr>
      <p:sp>
        <p:nvSpPr>
          <p:cNvPr id="3060" name="Google Shape;3060;p38"/>
          <p:cNvSpPr txBox="1"/>
          <p:nvPr>
            <p:ph type="title"/>
          </p:nvPr>
        </p:nvSpPr>
        <p:spPr>
          <a:xfrm>
            <a:off x="865500" y="1323677"/>
            <a:ext cx="4166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Metro Map</a:t>
            </a:r>
            <a:endParaRPr/>
          </a:p>
        </p:txBody>
      </p:sp>
      <p:sp>
        <p:nvSpPr>
          <p:cNvPr id="3061" name="Google Shape;3061;p38"/>
          <p:cNvSpPr txBox="1"/>
          <p:nvPr>
            <p:ph idx="1" type="subTitle"/>
          </p:nvPr>
        </p:nvSpPr>
        <p:spPr>
          <a:xfrm>
            <a:off x="865500" y="1966250"/>
            <a:ext cx="3924000" cy="191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 crimes in SA in last 10 years combined and mapped by Postcode</a:t>
            </a:r>
            <a:endParaRPr/>
          </a:p>
          <a:p>
            <a:pPr indent="0" lvl="0" marL="0" rtl="0" algn="l">
              <a:spcBef>
                <a:spcPts val="1000"/>
              </a:spcBef>
              <a:spcAft>
                <a:spcPts val="0"/>
              </a:spcAft>
              <a:buClr>
                <a:schemeClr val="dk1"/>
              </a:buClr>
              <a:buSzPts val="1100"/>
              <a:buFont typeface="Arial"/>
              <a:buNone/>
            </a:pPr>
            <a:r>
              <a:rPr lang="en"/>
              <a:t>Patterns show most of the highest crime counts in Metro </a:t>
            </a:r>
            <a:endParaRPr/>
          </a:p>
        </p:txBody>
      </p:sp>
      <p:grpSp>
        <p:nvGrpSpPr>
          <p:cNvPr id="3062" name="Google Shape;3062;p38"/>
          <p:cNvGrpSpPr/>
          <p:nvPr/>
        </p:nvGrpSpPr>
        <p:grpSpPr>
          <a:xfrm rot="-5400000">
            <a:off x="1729389" y="4354757"/>
            <a:ext cx="883262" cy="242091"/>
            <a:chOff x="2300350" y="2601250"/>
            <a:chExt cx="2275275" cy="623625"/>
          </a:xfrm>
        </p:grpSpPr>
        <p:sp>
          <p:nvSpPr>
            <p:cNvPr id="3063" name="Google Shape;3063;p3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9" name="Google Shape;3069;p38"/>
          <p:cNvGrpSpPr/>
          <p:nvPr/>
        </p:nvGrpSpPr>
        <p:grpSpPr>
          <a:xfrm>
            <a:off x="3566919" y="904469"/>
            <a:ext cx="1105976" cy="133969"/>
            <a:chOff x="8183182" y="663852"/>
            <a:chExt cx="1475028" cy="178673"/>
          </a:xfrm>
        </p:grpSpPr>
        <p:grpSp>
          <p:nvGrpSpPr>
            <p:cNvPr id="3070" name="Google Shape;3070;p38"/>
            <p:cNvGrpSpPr/>
            <p:nvPr/>
          </p:nvGrpSpPr>
          <p:grpSpPr>
            <a:xfrm>
              <a:off x="8183182" y="774425"/>
              <a:ext cx="1178025" cy="68100"/>
              <a:chOff x="2024450" y="204150"/>
              <a:chExt cx="1178025" cy="68100"/>
            </a:xfrm>
          </p:grpSpPr>
          <p:sp>
            <p:nvSpPr>
              <p:cNvPr id="3071" name="Google Shape;3071;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1" name="Google Shape;3081;p38"/>
            <p:cNvGrpSpPr/>
            <p:nvPr/>
          </p:nvGrpSpPr>
          <p:grpSpPr>
            <a:xfrm>
              <a:off x="8480185" y="663852"/>
              <a:ext cx="1178025" cy="68100"/>
              <a:chOff x="2024450" y="204150"/>
              <a:chExt cx="1178025" cy="68100"/>
            </a:xfrm>
          </p:grpSpPr>
          <p:sp>
            <p:nvSpPr>
              <p:cNvPr id="3082" name="Google Shape;3082;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92" name="Google Shape;3092;p38"/>
          <p:cNvGrpSpPr/>
          <p:nvPr/>
        </p:nvGrpSpPr>
        <p:grpSpPr>
          <a:xfrm rot="5400000">
            <a:off x="6079500" y="3948525"/>
            <a:ext cx="98902" cy="553090"/>
            <a:chOff x="4898850" y="4820550"/>
            <a:chExt cx="98902" cy="553090"/>
          </a:xfrm>
        </p:grpSpPr>
        <p:sp>
          <p:nvSpPr>
            <p:cNvPr id="3093" name="Google Shape;3093;p3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8" name="Google Shape;3098;p38"/>
          <p:cNvSpPr/>
          <p:nvPr/>
        </p:nvSpPr>
        <p:spPr>
          <a:xfrm>
            <a:off x="3246095" y="439155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9" name="Google Shape;3099;p38"/>
          <p:cNvPicPr preferRelativeResize="0"/>
          <p:nvPr/>
        </p:nvPicPr>
        <p:blipFill>
          <a:blip r:embed="rId3">
            <a:alphaModFix/>
          </a:blip>
          <a:stretch>
            <a:fillRect/>
          </a:stretch>
        </p:blipFill>
        <p:spPr>
          <a:xfrm>
            <a:off x="5323925" y="98738"/>
            <a:ext cx="3719050" cy="494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