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31"/>
  </p:notesMasterIdLst>
  <p:sldIdLst>
    <p:sldId id="256" r:id="rId3"/>
    <p:sldId id="259" r:id="rId4"/>
    <p:sldId id="257" r:id="rId5"/>
    <p:sldId id="260" r:id="rId6"/>
    <p:sldId id="261" r:id="rId7"/>
    <p:sldId id="279" r:id="rId8"/>
    <p:sldId id="322" r:id="rId9"/>
    <p:sldId id="262" r:id="rId10"/>
    <p:sldId id="311" r:id="rId11"/>
    <p:sldId id="312" r:id="rId12"/>
    <p:sldId id="263" r:id="rId13"/>
    <p:sldId id="313" r:id="rId14"/>
    <p:sldId id="314" r:id="rId15"/>
    <p:sldId id="323" r:id="rId16"/>
    <p:sldId id="315" r:id="rId17"/>
    <p:sldId id="317" r:id="rId18"/>
    <p:sldId id="265" r:id="rId19"/>
    <p:sldId id="316" r:id="rId20"/>
    <p:sldId id="277" r:id="rId21"/>
    <p:sldId id="269" r:id="rId22"/>
    <p:sldId id="319" r:id="rId23"/>
    <p:sldId id="318" r:id="rId24"/>
    <p:sldId id="321" r:id="rId25"/>
    <p:sldId id="275" r:id="rId26"/>
    <p:sldId id="320" r:id="rId27"/>
    <p:sldId id="266" r:id="rId28"/>
    <p:sldId id="290" r:id="rId29"/>
    <p:sldId id="310" r:id="rId3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2"/>
    </p:embeddedFont>
    <p:embeddedFont>
      <p:font typeface="Comfortaa" panose="020B0604020202020204" charset="0"/>
      <p:regular r:id="rId33"/>
      <p:bold r:id="rId34"/>
    </p:embeddedFont>
    <p:embeddedFont>
      <p:font typeface="Fira Code" panose="020B0809050000020004" pitchFamily="49" charset="0"/>
      <p:regular r:id="rId35"/>
      <p:bold r:id="rId36"/>
    </p:embeddedFont>
    <p:embeddedFont>
      <p:font typeface="Nunito Light" pitchFamily="2" charset="0"/>
      <p:regular r:id="rId37"/>
      <p: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PT Sans" panose="020B0503020203020204" pitchFamily="34" charset="0"/>
      <p:regular r:id="rId43"/>
      <p:bold r:id="rId44"/>
      <p:italic r:id="rId45"/>
      <p:boldItalic r:id="rId46"/>
    </p:embeddedFont>
    <p:embeddedFont>
      <p:font typeface="Source Code Pro" panose="020B0509030403020204" pitchFamily="49" charset="0"/>
      <p:regular r:id="rId47"/>
      <p:bold r:id="rId48"/>
      <p:italic r:id="rId49"/>
      <p:boldItalic r:id="rId50"/>
    </p:embeddedFont>
    <p:embeddedFont>
      <p:font typeface="Source Code Pro Medium" panose="020B0509030403020204" pitchFamily="49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9F2A9-49B3-469A-B307-624E9A05C47A}">
  <a:tblStyle styleId="{7FA9F2A9-49B3-469A-B307-624E9A05C4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1E5C37-5445-4822-B3D5-969ED8A109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61" autoAdjust="0"/>
  </p:normalViewPr>
  <p:slideViewPr>
    <p:cSldViewPr snapToGrid="0">
      <p:cViewPr>
        <p:scale>
          <a:sx n="118" d="100"/>
          <a:sy n="118" d="100"/>
        </p:scale>
        <p:origin x="36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22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41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9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444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73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094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31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795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967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62573e21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62573e21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94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856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3" name="Google Shape;11503;g2162573e21f_0_22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4" name="Google Shape;11504;g2162573e21f_0_22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41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2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data-profiling.ydata.ai/docs/master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ciencedirect.com/science/article/pii/S266591742300207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Stroke Prediction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Using Machine Learning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en" dirty="0"/>
              <a:t>AUDABC Data Analytics Project 4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Cleaning the Dataset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1"/>
          </p:nvPr>
        </p:nvSpPr>
        <p:spPr>
          <a:xfrm>
            <a:off x="839948" y="2125219"/>
            <a:ext cx="7008651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 module called ydata-profiling.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hlinkClick r:id="rId3"/>
              </a:rPr>
              <a:t>https://ydata-profiling.ydata.ai/docs/master/index.html</a:t>
            </a:r>
            <a:endParaRPr lang="en-AU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 err="1"/>
              <a:t>Ydata</a:t>
            </a:r>
            <a:r>
              <a:rPr lang="en-AU" sz="1000" dirty="0"/>
              <a:t> provides 1-line automated EDA that gives a whole heap of information on all variables. Can give a quick demo if anyone has not seen it and is interested.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/>
              <a:t>Followed up with some manual EDA, did not perform any cleaning without first verifying manually. </a:t>
            </a:r>
            <a:endParaRPr sz="1000" dirty="0"/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6507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EDA</a:t>
            </a:r>
            <a:endParaRPr dirty="0"/>
          </a:p>
        </p:txBody>
      </p:sp>
      <p:grpSp>
        <p:nvGrpSpPr>
          <p:cNvPr id="530" name="Google Shape;530;p3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7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correlation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161489" y="137708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524;p39">
            <a:extLst>
              <a:ext uri="{FF2B5EF4-FFF2-40B4-BE49-F238E27FC236}">
                <a16:creationId xmlns:a16="http://schemas.microsoft.com/office/drawing/2014/main" id="{CF6670E5-6F02-28F3-01B2-95C0521303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4895" y="1550541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Correlation of features with Stroke outcome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CEDDDE0-100B-F94D-CE4F-4217CA30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687" y="1316200"/>
            <a:ext cx="4368614" cy="30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the outliers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161489" y="137708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BF6CEF-6837-A352-1D36-B84153EF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15" y="1268214"/>
            <a:ext cx="5600700" cy="28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98E8E-99E8-FABD-9F3A-526AF697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40" y="3260488"/>
            <a:ext cx="2275512" cy="184227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2915265-483A-50A8-FCA6-2BC9F8B0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0" y="1224075"/>
            <a:ext cx="2275512" cy="184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25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accent4"/>
                </a:solidFill>
              </a:rPr>
              <a:t>BMI </a:t>
            </a:r>
            <a:r>
              <a:rPr lang="en" dirty="0">
                <a:solidFill>
                  <a:schemeClr val="lt2"/>
                </a:solidFill>
              </a:rPr>
              <a:t>Problem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3370319" y="1165131"/>
            <a:ext cx="5320106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202 rows missing BMI.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20% (~40) of those were on rows with stroke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Only 4.8% of total rows had stroke = 1, so around 25% of those would have had BMI missing.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BMI was very imbalanced and posed a large problem options were: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Fill with mean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Drop BMI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Tested decision tree model with both, and the accuracy was very close, also low (0.041) correlation with stroke.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BMI was dropped.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AA7586-55A2-7869-6A06-588E7CAE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6" y="1683621"/>
            <a:ext cx="2960583" cy="257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4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Dataset Skew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2885188" y="3229775"/>
            <a:ext cx="3907498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Only 249 of the 5100 rows have Stroke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Attempted stratified splitting based on the stroke variable, and there was no effect on the performance of the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8536C-7C5B-EE34-0857-4CEE608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31" y="1321058"/>
            <a:ext cx="7921177" cy="19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8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r>
              <a:rPr lang="en" dirty="0">
                <a:solidFill>
                  <a:schemeClr val="accent4"/>
                </a:solidFill>
              </a:rPr>
              <a:t>Models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Review and process of the two models used 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786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r>
              <a:rPr lang="en" dirty="0">
                <a:solidFill>
                  <a:schemeClr val="accent3"/>
                </a:solidFill>
              </a:rPr>
              <a:t>Methods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9" name="Google Shape;589;p41"/>
          <p:cNvSpPr txBox="1">
            <a:spLocks noGrp="1"/>
          </p:cNvSpPr>
          <p:nvPr>
            <p:ph type="subTitle" idx="1"/>
          </p:nvPr>
        </p:nvSpPr>
        <p:spPr>
          <a:xfrm>
            <a:off x="2807761" y="1948616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U</a:t>
            </a:r>
            <a:r>
              <a:rPr lang="en" dirty="0"/>
              <a:t>sing StandardScaler()</a:t>
            </a:r>
            <a:endParaRPr dirty="0"/>
          </a:p>
        </p:txBody>
      </p:sp>
      <p:sp>
        <p:nvSpPr>
          <p:cNvPr id="590" name="Google Shape;590;p41"/>
          <p:cNvSpPr txBox="1">
            <a:spLocks noGrp="1"/>
          </p:cNvSpPr>
          <p:nvPr>
            <p:ph type="subTitle" idx="2"/>
          </p:nvPr>
        </p:nvSpPr>
        <p:spPr>
          <a:xfrm>
            <a:off x="6320962" y="1923775"/>
            <a:ext cx="2103029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Using </a:t>
            </a:r>
            <a:r>
              <a:rPr lang="fr-FR" dirty="0" err="1"/>
              <a:t>train_test_split</a:t>
            </a:r>
            <a:r>
              <a:rPr lang="fr-FR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41"/>
          <p:cNvSpPr txBox="1">
            <a:spLocks noGrp="1"/>
          </p:cNvSpPr>
          <p:nvPr>
            <p:ph type="subTitle" idx="3"/>
          </p:nvPr>
        </p:nvSpPr>
        <p:spPr>
          <a:xfrm>
            <a:off x="2895577" y="3791852"/>
            <a:ext cx="3356081" cy="118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initial creation each model was hyperparameter tuned to try and improve performance.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41"/>
          <p:cNvSpPr txBox="1">
            <a:spLocks noGrp="1"/>
          </p:cNvSpPr>
          <p:nvPr>
            <p:ph type="subTitle" idx="5"/>
          </p:nvPr>
        </p:nvSpPr>
        <p:spPr>
          <a:xfrm>
            <a:off x="2612678" y="1419291"/>
            <a:ext cx="2698243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Scaling</a:t>
            </a:r>
            <a:endParaRPr dirty="0"/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6"/>
          </p:nvPr>
        </p:nvSpPr>
        <p:spPr>
          <a:xfrm>
            <a:off x="2637217" y="3407184"/>
            <a:ext cx="2938665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endParaRPr dirty="0"/>
          </a:p>
        </p:txBody>
      </p:sp>
      <p:sp>
        <p:nvSpPr>
          <p:cNvPr id="595" name="Google Shape;595;p4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</a:t>
            </a:r>
            <a:endParaRPr dirty="0"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394008" y="1479426"/>
            <a:ext cx="2041216" cy="2884728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92;p41">
            <a:extLst>
              <a:ext uri="{FF2B5EF4-FFF2-40B4-BE49-F238E27FC236}">
                <a16:creationId xmlns:a16="http://schemas.microsoft.com/office/drawing/2014/main" id="{EE6D7A67-4B5C-2267-C099-2993BEB0534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383376" y="390548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LabelEncoder</a:t>
            </a:r>
            <a:r>
              <a:rPr lang="en-AU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pd.get_dummies</a:t>
            </a:r>
            <a:r>
              <a:rPr lang="en-AU" dirty="0"/>
              <a:t>()</a:t>
            </a:r>
          </a:p>
        </p:txBody>
      </p:sp>
      <p:sp>
        <p:nvSpPr>
          <p:cNvPr id="7" name="Google Shape;596;p41">
            <a:extLst>
              <a:ext uri="{FF2B5EF4-FFF2-40B4-BE49-F238E27FC236}">
                <a16:creationId xmlns:a16="http://schemas.microsoft.com/office/drawing/2014/main" id="{CCEFD7B1-1DF7-72FF-752A-708BFDB8DD33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320962" y="343961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24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</a:t>
            </a:r>
            <a:r>
              <a:rPr lang="en" dirty="0">
                <a:solidFill>
                  <a:schemeClr val="accent4"/>
                </a:solidFill>
              </a:rPr>
              <a:t>Tree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ABBE8-B08C-A943-7644-B7FE8542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99" y="1584541"/>
            <a:ext cx="3374829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976DC9-9AB1-43F3-1194-4BB9F8693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799" y="2992142"/>
            <a:ext cx="3381847" cy="1143160"/>
          </a:xfrm>
          <a:prstGeom prst="rect">
            <a:avLst/>
          </a:prstGeom>
        </p:spPr>
      </p:pic>
      <p:sp>
        <p:nvSpPr>
          <p:cNvPr id="10" name="Google Shape;526;p39">
            <a:extLst>
              <a:ext uri="{FF2B5EF4-FFF2-40B4-BE49-F238E27FC236}">
                <a16:creationId xmlns:a16="http://schemas.microsoft.com/office/drawing/2014/main" id="{C8387C52-AB4E-1259-D952-D8F9AAF2DEF8}"/>
              </a:ext>
            </a:extLst>
          </p:cNvPr>
          <p:cNvSpPr txBox="1">
            <a:spLocks/>
          </p:cNvSpPr>
          <p:nvPr/>
        </p:nvSpPr>
        <p:spPr>
          <a:xfrm>
            <a:off x="5565399" y="1278022"/>
            <a:ext cx="2373000" cy="28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accent4"/>
                </a:solidFill>
              </a:rPr>
              <a:t>Initial Model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Google Shape;526;p39">
            <a:extLst>
              <a:ext uri="{FF2B5EF4-FFF2-40B4-BE49-F238E27FC236}">
                <a16:creationId xmlns:a16="http://schemas.microsoft.com/office/drawing/2014/main" id="{E524E74B-CCBD-8DF1-C70E-5152648372AF}"/>
              </a:ext>
            </a:extLst>
          </p:cNvPr>
          <p:cNvSpPr txBox="1">
            <a:spLocks/>
          </p:cNvSpPr>
          <p:nvPr/>
        </p:nvSpPr>
        <p:spPr>
          <a:xfrm>
            <a:off x="5565399" y="2677537"/>
            <a:ext cx="2373000" cy="28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accent4"/>
                </a:solidFill>
              </a:rPr>
              <a:t>Hyper Tuned Model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5E66B3-88F9-AC83-0AD5-AB308C21A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19" y="1278022"/>
            <a:ext cx="5410380" cy="166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712D45-1C12-1F62-9EC9-1E900654A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19" y="4841311"/>
            <a:ext cx="7773485" cy="200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EAB4C9-ACC1-1530-1B05-7EC8FD41B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73" y="1558683"/>
            <a:ext cx="3473629" cy="31053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Tensorflow Neural </a:t>
            </a:r>
            <a:r>
              <a:rPr lang="en" dirty="0">
                <a:solidFill>
                  <a:schemeClr val="accent4"/>
                </a:solidFill>
              </a:rPr>
              <a:t>Network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56506-65E1-87DD-E319-C6C3A0FE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409" y="1922317"/>
            <a:ext cx="5287113" cy="285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81C4DE-A28C-D4DD-4F5A-3F1C107CC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3" y="1263912"/>
            <a:ext cx="3372321" cy="24577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45BD0D-E77F-259F-9680-920F78AA6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409" y="2687902"/>
            <a:ext cx="2734057" cy="752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50ACD3-5511-68F8-5DC1-802885758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409" y="3550231"/>
            <a:ext cx="4210638" cy="342948"/>
          </a:xfrm>
          <a:prstGeom prst="rect">
            <a:avLst/>
          </a:prstGeom>
        </p:spPr>
      </p:pic>
      <p:sp>
        <p:nvSpPr>
          <p:cNvPr id="19" name="Google Shape;526;p39">
            <a:extLst>
              <a:ext uri="{FF2B5EF4-FFF2-40B4-BE49-F238E27FC236}">
                <a16:creationId xmlns:a16="http://schemas.microsoft.com/office/drawing/2014/main" id="{943072C7-CC6C-91B8-768E-9A4A162178F8}"/>
              </a:ext>
            </a:extLst>
          </p:cNvPr>
          <p:cNvSpPr txBox="1">
            <a:spLocks/>
          </p:cNvSpPr>
          <p:nvPr/>
        </p:nvSpPr>
        <p:spPr>
          <a:xfrm>
            <a:off x="3545825" y="1552975"/>
            <a:ext cx="2373000" cy="28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accent4"/>
                </a:solidFill>
              </a:rPr>
              <a:t>Initial Model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Google Shape;526;p39">
            <a:extLst>
              <a:ext uri="{FF2B5EF4-FFF2-40B4-BE49-F238E27FC236}">
                <a16:creationId xmlns:a16="http://schemas.microsoft.com/office/drawing/2014/main" id="{FA4CB7F5-E2BD-77B1-6697-EE9EA75087F2}"/>
              </a:ext>
            </a:extLst>
          </p:cNvPr>
          <p:cNvSpPr txBox="1">
            <a:spLocks/>
          </p:cNvSpPr>
          <p:nvPr/>
        </p:nvSpPr>
        <p:spPr>
          <a:xfrm>
            <a:off x="3545825" y="2340166"/>
            <a:ext cx="2373000" cy="28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accent4"/>
                </a:solidFill>
              </a:rPr>
              <a:t>Hyper Tuned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5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2"/>
          <p:cNvSpPr txBox="1">
            <a:spLocks noGrp="1"/>
          </p:cNvSpPr>
          <p:nvPr>
            <p:ph type="subTitle" idx="5"/>
          </p:nvPr>
        </p:nvSpPr>
        <p:spPr>
          <a:xfrm>
            <a:off x="2268000" y="3728597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985" name="Google Shape;985;p52"/>
          <p:cNvSpPr txBox="1">
            <a:spLocks noGrp="1"/>
          </p:cNvSpPr>
          <p:nvPr>
            <p:ph type="subTitle" idx="8"/>
          </p:nvPr>
        </p:nvSpPr>
        <p:spPr>
          <a:xfrm>
            <a:off x="5164661" y="3728597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Netowrk</a:t>
            </a:r>
            <a:endParaRPr dirty="0"/>
          </a:p>
        </p:txBody>
      </p:sp>
      <p:sp>
        <p:nvSpPr>
          <p:cNvPr id="988" name="Google Shape;988;p52"/>
          <p:cNvSpPr/>
          <p:nvPr/>
        </p:nvSpPr>
        <p:spPr>
          <a:xfrm>
            <a:off x="2295499" y="1800404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2"/>
          <p:cNvSpPr/>
          <p:nvPr/>
        </p:nvSpPr>
        <p:spPr>
          <a:xfrm flipH="1">
            <a:off x="2287975" y="1792779"/>
            <a:ext cx="1397700" cy="1397700"/>
          </a:xfrm>
          <a:prstGeom prst="blockArc">
            <a:avLst>
              <a:gd name="adj1" fmla="val 17484632"/>
              <a:gd name="adj2" fmla="val 16256715"/>
              <a:gd name="adj3" fmla="val 12710"/>
            </a:avLst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2"/>
          <p:cNvSpPr/>
          <p:nvPr/>
        </p:nvSpPr>
        <p:spPr>
          <a:xfrm>
            <a:off x="5003611" y="1800529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2"/>
          <p:cNvSpPr/>
          <p:nvPr/>
        </p:nvSpPr>
        <p:spPr>
          <a:xfrm flipH="1">
            <a:off x="4996088" y="1792904"/>
            <a:ext cx="1397700" cy="1397700"/>
          </a:xfrm>
          <a:prstGeom prst="blockArc">
            <a:avLst>
              <a:gd name="adj1" fmla="val 17373959"/>
              <a:gd name="adj2" fmla="val 16256715"/>
              <a:gd name="adj3" fmla="val 12710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52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Model </a:t>
            </a:r>
            <a:r>
              <a:rPr lang="en" dirty="0">
                <a:solidFill>
                  <a:schemeClr val="accent4"/>
                </a:solidFill>
              </a:rPr>
              <a:t>Accuracy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93" name="Google Shape;993;p52"/>
          <p:cNvSpPr txBox="1">
            <a:spLocks noGrp="1"/>
          </p:cNvSpPr>
          <p:nvPr>
            <p:ph type="title" idx="3"/>
          </p:nvPr>
        </p:nvSpPr>
        <p:spPr>
          <a:xfrm>
            <a:off x="2458874" y="2288279"/>
            <a:ext cx="1055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95%</a:t>
            </a:r>
            <a:endParaRPr dirty="0"/>
          </a:p>
        </p:txBody>
      </p:sp>
      <p:sp>
        <p:nvSpPr>
          <p:cNvPr id="994" name="Google Shape;994;p52"/>
          <p:cNvSpPr txBox="1">
            <a:spLocks noGrp="1"/>
          </p:cNvSpPr>
          <p:nvPr>
            <p:ph type="title" idx="6"/>
          </p:nvPr>
        </p:nvSpPr>
        <p:spPr>
          <a:xfrm>
            <a:off x="5164661" y="2288404"/>
            <a:ext cx="1055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95%</a:t>
            </a:r>
            <a:endParaRPr dirty="0"/>
          </a:p>
        </p:txBody>
      </p:sp>
      <p:sp>
        <p:nvSpPr>
          <p:cNvPr id="996" name="Google Shape;996;p52"/>
          <p:cNvSpPr txBox="1"/>
          <p:nvPr/>
        </p:nvSpPr>
        <p:spPr>
          <a:xfrm>
            <a:off x="8251025" y="1294800"/>
            <a:ext cx="6408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 Cook</a:t>
            </a:r>
            <a:endParaRPr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&lt;Not a doctor!&gt;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Neural Network was</a:t>
            </a:r>
            <a:br>
              <a:rPr lang="en" sz="5400" dirty="0"/>
            </a:br>
            <a:r>
              <a:rPr lang="en" sz="5400" dirty="0">
                <a:solidFill>
                  <a:schemeClr val="accent4"/>
                </a:solidFill>
              </a:rPr>
              <a:t>More Fun</a:t>
            </a:r>
            <a:endParaRPr sz="54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Webapp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Not necessary, but I wanted to…&gt;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008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How everything fits </a:t>
            </a:r>
            <a:r>
              <a:rPr lang="en" sz="2800" dirty="0">
                <a:solidFill>
                  <a:schemeClr val="accent4"/>
                </a:solidFill>
              </a:rPr>
              <a:t>together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121672" y="1397462"/>
            <a:ext cx="3345153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Python + Pandas + GoogleColab</a:t>
            </a:r>
            <a:endParaRPr sz="1400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8"/>
          </p:nvPr>
        </p:nvSpPr>
        <p:spPr>
          <a:xfrm>
            <a:off x="3834077" y="1389098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/>
              <a:t>Y</a:t>
            </a:r>
            <a:r>
              <a:rPr lang="en" sz="1400" dirty="0"/>
              <a:t>data_profiler</a:t>
            </a:r>
            <a:endParaRPr sz="1400"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9"/>
          </p:nvPr>
        </p:nvSpPr>
        <p:spPr>
          <a:xfrm>
            <a:off x="6083094" y="1389098"/>
            <a:ext cx="2521362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Seaborn + MatplotLib</a:t>
            </a:r>
            <a:endParaRPr sz="1400"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subTitle" idx="13"/>
          </p:nvPr>
        </p:nvSpPr>
        <p:spPr>
          <a:xfrm>
            <a:off x="109813" y="2515950"/>
            <a:ext cx="1978201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StandardScaler + TTS + Encoders</a:t>
            </a:r>
            <a:endParaRPr sz="1400" dirty="0"/>
          </a:p>
        </p:txBody>
      </p:sp>
      <p:sp>
        <p:nvSpPr>
          <p:cNvPr id="649" name="Google Shape;649;p42"/>
          <p:cNvSpPr txBox="1">
            <a:spLocks noGrp="1"/>
          </p:cNvSpPr>
          <p:nvPr>
            <p:ph type="subTitle" idx="14"/>
          </p:nvPr>
        </p:nvSpPr>
        <p:spPr>
          <a:xfrm>
            <a:off x="2947131" y="2476451"/>
            <a:ext cx="2683994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Sklearn + TensorFlow</a:t>
            </a:r>
            <a:endParaRPr sz="1400" dirty="0"/>
          </a:p>
        </p:txBody>
      </p:sp>
      <p:sp>
        <p:nvSpPr>
          <p:cNvPr id="650" name="Google Shape;650;p42"/>
          <p:cNvSpPr txBox="1">
            <a:spLocks noGrp="1"/>
          </p:cNvSpPr>
          <p:nvPr>
            <p:ph type="subTitle" idx="15"/>
          </p:nvPr>
        </p:nvSpPr>
        <p:spPr>
          <a:xfrm>
            <a:off x="6131690" y="2476451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VS Code</a:t>
            </a:r>
            <a:endParaRPr sz="1400"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" name="Google Shape;650;p42">
            <a:extLst>
              <a:ext uri="{FF2B5EF4-FFF2-40B4-BE49-F238E27FC236}">
                <a16:creationId xmlns:a16="http://schemas.microsoft.com/office/drawing/2014/main" id="{7062C5BA-3142-1FC6-C57E-BF9C852A6182}"/>
              </a:ext>
            </a:extLst>
          </p:cNvPr>
          <p:cNvSpPr txBox="1">
            <a:spLocks/>
          </p:cNvSpPr>
          <p:nvPr/>
        </p:nvSpPr>
        <p:spPr>
          <a:xfrm>
            <a:off x="109812" y="3420776"/>
            <a:ext cx="3574102" cy="40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AU" sz="1400" dirty="0">
                <a:solidFill>
                  <a:schemeClr val="bg2"/>
                </a:solidFill>
              </a:rPr>
              <a:t>Flask API + JavaScript +  D3.js </a:t>
            </a:r>
          </a:p>
        </p:txBody>
      </p:sp>
      <p:sp>
        <p:nvSpPr>
          <p:cNvPr id="15" name="Google Shape;650;p42">
            <a:extLst>
              <a:ext uri="{FF2B5EF4-FFF2-40B4-BE49-F238E27FC236}">
                <a16:creationId xmlns:a16="http://schemas.microsoft.com/office/drawing/2014/main" id="{CC6A3E83-A947-34E7-8BB3-8235CCBF958F}"/>
              </a:ext>
            </a:extLst>
          </p:cNvPr>
          <p:cNvSpPr txBox="1">
            <a:spLocks/>
          </p:cNvSpPr>
          <p:nvPr/>
        </p:nvSpPr>
        <p:spPr>
          <a:xfrm>
            <a:off x="4091775" y="3334942"/>
            <a:ext cx="2279039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AU" sz="1400" dirty="0">
                <a:solidFill>
                  <a:schemeClr val="accent5"/>
                </a:solidFill>
              </a:rPr>
              <a:t>HTML + CSS</a:t>
            </a:r>
          </a:p>
        </p:txBody>
      </p:sp>
      <p:sp>
        <p:nvSpPr>
          <p:cNvPr id="16" name="Google Shape;650;p42">
            <a:extLst>
              <a:ext uri="{FF2B5EF4-FFF2-40B4-BE49-F238E27FC236}">
                <a16:creationId xmlns:a16="http://schemas.microsoft.com/office/drawing/2014/main" id="{572AE535-9CD3-5A89-3652-44305BC88C30}"/>
              </a:ext>
            </a:extLst>
          </p:cNvPr>
          <p:cNvSpPr txBox="1">
            <a:spLocks/>
          </p:cNvSpPr>
          <p:nvPr/>
        </p:nvSpPr>
        <p:spPr>
          <a:xfrm>
            <a:off x="6110748" y="3334942"/>
            <a:ext cx="2817202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AU" sz="1400" dirty="0">
                <a:solidFill>
                  <a:srgbClr val="00B0F0"/>
                </a:solidFill>
              </a:rPr>
              <a:t>BootStrap.js</a:t>
            </a:r>
          </a:p>
        </p:txBody>
      </p:sp>
    </p:spTree>
    <p:extLst>
      <p:ext uri="{BB962C8B-B14F-4D97-AF65-F5344CB8AC3E}">
        <p14:creationId xmlns:p14="http://schemas.microsoft.com/office/powerpoint/2010/main" val="2557677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Note</a:t>
            </a:r>
            <a:r>
              <a:rPr lang="en" dirty="0">
                <a:solidFill>
                  <a:schemeClr val="tx1"/>
                </a:solidFill>
              </a:rPr>
              <a:t>: Using the Model </a:t>
            </a:r>
            <a:r>
              <a:rPr lang="en" dirty="0">
                <a:solidFill>
                  <a:srgbClr val="00B0F0"/>
                </a:solidFill>
              </a:rPr>
              <a:t>IRL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764" name="Google Shape;764;p45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 Neural Network model once you save it and load it does not give binary values.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Sigmoid activation gives a decimal value between 0 and 1, but it is not actually a probability either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High Risk: &gt;0.4</a:t>
            </a:r>
          </a:p>
          <a:p>
            <a:pPr indent="0">
              <a:buNone/>
            </a:pPr>
            <a:r>
              <a:rPr lang="en-AU" sz="2400" dirty="0">
                <a:solidFill>
                  <a:schemeClr val="accent4"/>
                </a:solidFill>
              </a:rPr>
              <a:t>Medium Risk:</a:t>
            </a:r>
            <a:r>
              <a:rPr lang="en-AU" sz="2400" dirty="0"/>
              <a:t> &gt;0.3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Low Risk:</a:t>
            </a:r>
            <a:r>
              <a:rPr lang="en" sz="2400" dirty="0"/>
              <a:t> </a:t>
            </a:r>
            <a:r>
              <a:rPr lang="en-AU" sz="2400" dirty="0"/>
              <a:t>&lt;0.3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65" name="Google Shape;765;p45"/>
          <p:cNvGrpSpPr/>
          <p:nvPr/>
        </p:nvGrpSpPr>
        <p:grpSpPr>
          <a:xfrm>
            <a:off x="331788" y="1549440"/>
            <a:ext cx="2391310" cy="3054560"/>
            <a:chOff x="358925" y="1867675"/>
            <a:chExt cx="2142175" cy="2736325"/>
          </a:xfrm>
        </p:grpSpPr>
        <p:sp>
          <p:nvSpPr>
            <p:cNvPr id="766" name="Google Shape;766;p45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5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02360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Time for Live Demo</a:t>
            </a:r>
            <a:endParaRPr sz="4800" dirty="0"/>
          </a:p>
        </p:txBody>
      </p:sp>
      <p:sp>
        <p:nvSpPr>
          <p:cNvPr id="903" name="Google Shape;903;p50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It was working this morning </a:t>
            </a:r>
            <a:r>
              <a:rPr lang="en-AU" dirty="0"/>
              <a:t>I swear…</a:t>
            </a:r>
            <a:r>
              <a:rPr lang="en" dirty="0"/>
              <a:t>&gt;</a:t>
            </a:r>
            <a:endParaRPr dirty="0"/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 Step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future opportunities…&gt;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782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Ways to improve </a:t>
            </a:r>
            <a:r>
              <a:rPr lang="en" dirty="0">
                <a:solidFill>
                  <a:schemeClr val="accent3"/>
                </a:solidFill>
              </a:rPr>
              <a:t>The Project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9" name="Google Shape;589;p41"/>
          <p:cNvSpPr txBox="1">
            <a:spLocks noGrp="1"/>
          </p:cNvSpPr>
          <p:nvPr>
            <p:ph type="subTitle" idx="1"/>
          </p:nvPr>
        </p:nvSpPr>
        <p:spPr>
          <a:xfrm>
            <a:off x="3367252" y="1683357"/>
            <a:ext cx="2024132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Synthetic Minority Oversampling Technique</a:t>
            </a:r>
            <a:endParaRPr dirty="0"/>
          </a:p>
        </p:txBody>
      </p:sp>
      <p:sp>
        <p:nvSpPr>
          <p:cNvPr id="590" name="Google Shape;590;p4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there a better way to deal wi</a:t>
            </a:r>
            <a:r>
              <a:rPr lang="en-AU" dirty="0" err="1"/>
              <a:t>th</a:t>
            </a:r>
            <a:r>
              <a:rPr lang="en-AU" dirty="0"/>
              <a:t> BMI. </a:t>
            </a:r>
            <a:r>
              <a:rPr lang="en-AU" sz="900" dirty="0"/>
              <a:t>Adding via mean is not it. </a:t>
            </a:r>
            <a:endParaRPr dirty="0"/>
          </a:p>
        </p:txBody>
      </p:sp>
      <p:sp>
        <p:nvSpPr>
          <p:cNvPr id="591" name="Google Shape;591;p4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95% is 5% less than 100%... </a:t>
            </a:r>
            <a:endParaRPr dirty="0"/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chose not to remove the outliers. Most people who have done the data set agree…</a:t>
            </a:r>
            <a:endParaRPr dirty="0"/>
          </a:p>
        </p:txBody>
      </p:sp>
      <p:sp>
        <p:nvSpPr>
          <p:cNvPr id="593" name="Google Shape;593;p4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SMOTE</a:t>
            </a:r>
            <a:endParaRPr dirty="0"/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6"/>
          </p:nvPr>
        </p:nvSpPr>
        <p:spPr>
          <a:xfrm>
            <a:off x="3206333" y="3223857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Other Models</a:t>
            </a:r>
            <a:endParaRPr dirty="0"/>
          </a:p>
        </p:txBody>
      </p:sp>
      <p:sp>
        <p:nvSpPr>
          <p:cNvPr id="595" name="Google Shape;595;p4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 BMI</a:t>
            </a:r>
            <a:endParaRPr dirty="0"/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Outliers</a:t>
            </a:r>
            <a:endParaRPr dirty="0"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394008" y="1479426"/>
            <a:ext cx="2041216" cy="2884728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3;p41">
            <a:extLst>
              <a:ext uri="{FF2B5EF4-FFF2-40B4-BE49-F238E27FC236}">
                <a16:creationId xmlns:a16="http://schemas.microsoft.com/office/drawing/2014/main" id="{E4F9AAC8-2EED-162F-E0A6-963396F6A71B}"/>
              </a:ext>
            </a:extLst>
          </p:cNvPr>
          <p:cNvSpPr txBox="1">
            <a:spLocks/>
          </p:cNvSpPr>
          <p:nvPr/>
        </p:nvSpPr>
        <p:spPr>
          <a:xfrm>
            <a:off x="1637864" y="4421084"/>
            <a:ext cx="4489268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AU" sz="2000" dirty="0"/>
              <a:t>Make the web app prettier...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88" name="Google Shape;1388;p6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Do you have any questions? &gt;</a:t>
            </a:r>
            <a:endParaRPr sz="2000">
              <a:solidFill>
                <a:schemeClr val="l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389" name="Google Shape;1389;p65"/>
          <p:cNvSpPr/>
          <p:nvPr/>
        </p:nvSpPr>
        <p:spPr>
          <a:xfrm>
            <a:off x="403645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5"/>
          <p:cNvSpPr/>
          <p:nvPr/>
        </p:nvSpPr>
        <p:spPr>
          <a:xfrm>
            <a:off x="4904325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5"/>
          <p:cNvSpPr/>
          <p:nvPr/>
        </p:nvSpPr>
        <p:spPr>
          <a:xfrm>
            <a:off x="577220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65"/>
          <p:cNvGrpSpPr/>
          <p:nvPr/>
        </p:nvGrpSpPr>
        <p:grpSpPr>
          <a:xfrm>
            <a:off x="4123599" y="3167535"/>
            <a:ext cx="276012" cy="275991"/>
            <a:chOff x="3368074" y="3882537"/>
            <a:chExt cx="215298" cy="215298"/>
          </a:xfrm>
        </p:grpSpPr>
        <p:sp>
          <p:nvSpPr>
            <p:cNvPr id="1393" name="Google Shape;1393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65"/>
          <p:cNvGrpSpPr/>
          <p:nvPr/>
        </p:nvGrpSpPr>
        <p:grpSpPr>
          <a:xfrm>
            <a:off x="4989631" y="3186243"/>
            <a:ext cx="266790" cy="238574"/>
            <a:chOff x="3824739" y="3890112"/>
            <a:chExt cx="208105" cy="186110"/>
          </a:xfrm>
        </p:grpSpPr>
        <p:sp>
          <p:nvSpPr>
            <p:cNvPr id="1397" name="Google Shape;1397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65"/>
          <p:cNvSpPr/>
          <p:nvPr/>
        </p:nvSpPr>
        <p:spPr>
          <a:xfrm>
            <a:off x="5853515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65"/>
          <p:cNvSpPr txBox="1"/>
          <p:nvPr/>
        </p:nvSpPr>
        <p:spPr>
          <a:xfrm>
            <a:off x="3485375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Please keep this slide for attribution</a:t>
            </a:r>
            <a:endParaRPr sz="12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6" name="Google Shape;11506;p8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0607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r>
              <a:rPr lang="en" dirty="0">
                <a:solidFill>
                  <a:schemeClr val="accent4"/>
                </a:solidFill>
              </a:rPr>
              <a:t>of this presentation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1889484378"/>
              </p:ext>
            </p:extLst>
          </p:nvPr>
        </p:nvGraphicFramePr>
        <p:xfrm>
          <a:off x="720000" y="1402080"/>
          <a:ext cx="7704000" cy="3210239"/>
        </p:xfrm>
        <a:graphic>
          <a:graphicData uri="http://schemas.openxmlformats.org/drawingml/2006/table">
            <a:tbl>
              <a:tblPr>
                <a:noFill/>
                <a:tableStyleId>{7FA9F2A9-49B3-469A-B307-624E9A05C47A}</a:tableStyleId>
              </a:tblPr>
              <a:tblGrid>
                <a:gridCol w="24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01} Project Goal</a:t>
                      </a:r>
                      <a:endParaRPr sz="1600" dirty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Quick run down on what I have tried to achieve</a:t>
                      </a:r>
                      <a:endParaRPr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02} Intro to the Dataset</a:t>
                      </a:r>
                      <a:endParaRPr sz="1600" dirty="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Quick run down on the dataset and cleaning</a:t>
                      </a:r>
                      <a:endParaRPr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03} Machine Learning Exploration</a:t>
                      </a:r>
                      <a:endParaRPr sz="1600" dirty="0">
                        <a:solidFill>
                          <a:schemeClr val="accent4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Looking at the models used and the accuracy</a:t>
                      </a:r>
                      <a:endParaRPr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04} The webapp</a:t>
                      </a:r>
                      <a:endParaRPr sz="1600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Quick look at the code used to create the webapp</a:t>
                      </a:r>
                      <a:endParaRPr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05} Live Demo</a:t>
                      </a:r>
                      <a:endParaRPr sz="1600" dirty="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Live demonstration of the webapp</a:t>
                      </a:r>
                      <a:endParaRPr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06} End Step</a:t>
                      </a:r>
                      <a:endParaRPr sz="1600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Future options, Credits, attributions etc</a:t>
                      </a:r>
                      <a:endParaRPr sz="12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accent4"/>
                </a:solidFill>
              </a:rPr>
              <a:t>goals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" dirty="0"/>
              <a:t>What I was trying to achieve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106680"/>
            <a:ext cx="7704000" cy="911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Can we accurately predict Stroke risk through </a:t>
            </a:r>
            <a:r>
              <a:rPr lang="en" sz="2800" dirty="0">
                <a:solidFill>
                  <a:schemeClr val="lt2"/>
                </a:solidFill>
              </a:rPr>
              <a:t>machine learning?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1034047" y="1280294"/>
            <a:ext cx="723508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According to the World Health Organization (WHO) stroke is the 2nd leading cause of death globally, responsible for approximately 11% of total deaths.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dataset is used to predict whether a patient is likely to get stroke based on the input parameters like gender, age, various diseases, and smoking status.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Each row in the data provides an observation of relevant information about a patient.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437F6-9545-7686-1914-6553C037DBEA}"/>
              </a:ext>
            </a:extLst>
          </p:cNvPr>
          <p:cNvSpPr txBox="1"/>
          <p:nvPr/>
        </p:nvSpPr>
        <p:spPr>
          <a:xfrm>
            <a:off x="4387804" y="4091900"/>
            <a:ext cx="2366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 doubt anyone is silly enough, but do not use for medical advice!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2"/>
            <a:ext cx="3432984" cy="2496295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Based </a:t>
            </a:r>
            <a:r>
              <a:rPr lang="en" dirty="0">
                <a:solidFill>
                  <a:schemeClr val="accent4"/>
                </a:solidFill>
              </a:rPr>
              <a:t>Diagnosis Application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47" name="Google Shape;1047;p54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Also wanted to put the model into a work scenario so created a web app where a user can enter their stats and be classified as low, medium or high-risk </a:t>
            </a: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46;p54">
            <a:extLst>
              <a:ext uri="{FF2B5EF4-FFF2-40B4-BE49-F238E27FC236}">
                <a16:creationId xmlns:a16="http://schemas.microsoft.com/office/drawing/2014/main" id="{86D4C940-AE65-5418-C310-5BB10B54B256}"/>
              </a:ext>
            </a:extLst>
          </p:cNvPr>
          <p:cNvSpPr txBox="1">
            <a:spLocks/>
          </p:cNvSpPr>
          <p:nvPr/>
        </p:nvSpPr>
        <p:spPr>
          <a:xfrm>
            <a:off x="5043854" y="1971675"/>
            <a:ext cx="32490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AU" sz="4400" dirty="0"/>
              <a:t>Go See a </a:t>
            </a:r>
            <a:r>
              <a:rPr lang="en-AU" sz="4400" dirty="0">
                <a:solidFill>
                  <a:schemeClr val="accent4"/>
                </a:solidFill>
              </a:rPr>
              <a:t>Doctor!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accent4"/>
                </a:solidFill>
              </a:rPr>
              <a:t>Dataset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" dirty="0"/>
              <a:t>Stroke prediction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824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accent4"/>
                </a:solidFill>
              </a:rPr>
              <a:t>dataset!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465225" y="1242060"/>
            <a:ext cx="4965600" cy="3361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AU" sz="2000" dirty="0">
                <a:solidFill>
                  <a:schemeClr val="accent4"/>
                </a:solidFill>
              </a:rPr>
              <a:t>Stroke Prediction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AU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>
                <a:hlinkClick r:id="rId3"/>
              </a:rPr>
              <a:t>https://www.kaggle.com/datasets/fedesoriano/stroke-prediction-dataset</a:t>
            </a: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AU"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AU" dirty="0">
                <a:solidFill>
                  <a:schemeClr val="dk2"/>
                </a:solidFill>
              </a:rPr>
              <a:t>5110 records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dirty="0">
                <a:solidFill>
                  <a:schemeClr val="accent5"/>
                </a:solidFill>
              </a:rPr>
              <a:t>12 attributes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dirty="0">
                <a:solidFill>
                  <a:schemeClr val="tx2"/>
                </a:solidFill>
              </a:rPr>
              <a:t>Relatively clean already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dirty="0">
                <a:solidFill>
                  <a:schemeClr val="tx2"/>
                </a:solidFill>
              </a:rPr>
              <a:t>Used in actual published research studies! </a:t>
            </a:r>
            <a:r>
              <a:rPr lang="en-AU" dirty="0">
                <a:solidFill>
                  <a:schemeClr val="bg2"/>
                </a:solidFill>
                <a:hlinkClick r:id="rId4"/>
              </a:rPr>
              <a:t>https://www.sciencedirect.com/science/article/pii/S2665917423002076</a:t>
            </a:r>
            <a:endParaRPr lang="en-AU"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-AU" dirty="0">
                <a:solidFill>
                  <a:schemeClr val="bg2"/>
                </a:solidFill>
              </a:rPr>
              <a:t>“Confidential Source”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Created by Kaggle user </a:t>
            </a:r>
            <a:r>
              <a:rPr lang="en-AU" dirty="0" err="1">
                <a:solidFill>
                  <a:schemeClr val="accent2"/>
                </a:solidFill>
              </a:rPr>
              <a:t>Fedesoriano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accent4"/>
                </a:solidFill>
              </a:rPr>
              <a:t>dataset </a:t>
            </a:r>
            <a:r>
              <a:rPr lang="en" dirty="0"/>
              <a:t>continued</a:t>
            </a:r>
            <a:r>
              <a:rPr lang="en" dirty="0">
                <a:solidFill>
                  <a:schemeClr val="accent4"/>
                </a:solidFill>
              </a:rPr>
              <a:t>!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137160" y="1133247"/>
            <a:ext cx="8891254" cy="3361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1) </a:t>
            </a:r>
            <a:r>
              <a:rPr lang="en-GB" dirty="0">
                <a:solidFill>
                  <a:srgbClr val="0070C0"/>
                </a:solidFill>
              </a:rPr>
              <a:t>id</a:t>
            </a:r>
            <a:r>
              <a:rPr lang="en-GB" dirty="0"/>
              <a:t>: unique identifier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2) </a:t>
            </a:r>
            <a:r>
              <a:rPr lang="en-GB" dirty="0">
                <a:solidFill>
                  <a:srgbClr val="00B0F0"/>
                </a:solidFill>
              </a:rPr>
              <a:t>gender</a:t>
            </a:r>
            <a:r>
              <a:rPr lang="en-GB" dirty="0"/>
              <a:t>: "Male", "Female" or "Other"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3) </a:t>
            </a:r>
            <a:r>
              <a:rPr lang="en-GB" dirty="0">
                <a:solidFill>
                  <a:srgbClr val="00B050"/>
                </a:solidFill>
              </a:rPr>
              <a:t>age</a:t>
            </a:r>
            <a:r>
              <a:rPr lang="en-GB" dirty="0"/>
              <a:t>: age of the patient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4) </a:t>
            </a:r>
            <a:r>
              <a:rPr lang="en-GB" dirty="0">
                <a:solidFill>
                  <a:srgbClr val="FFC000"/>
                </a:solidFill>
              </a:rPr>
              <a:t>hypertension</a:t>
            </a:r>
            <a:r>
              <a:rPr lang="en-GB" dirty="0"/>
              <a:t>: 0 if the patient doesn't have hypertension, 1 if the patient has hypertension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5) </a:t>
            </a:r>
            <a:r>
              <a:rPr lang="en-GB" dirty="0" err="1">
                <a:solidFill>
                  <a:srgbClr val="FF0000"/>
                </a:solidFill>
              </a:rPr>
              <a:t>heart_disease</a:t>
            </a:r>
            <a:r>
              <a:rPr lang="en-GB" dirty="0"/>
              <a:t>: 0 if the patient doesn't have any heart diseases, 1 if the patient has a heart disease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6) </a:t>
            </a:r>
            <a:r>
              <a:rPr lang="en-GB" dirty="0" err="1">
                <a:solidFill>
                  <a:srgbClr val="92D050"/>
                </a:solidFill>
              </a:rPr>
              <a:t>ever_married</a:t>
            </a:r>
            <a:r>
              <a:rPr lang="en-GB" dirty="0"/>
              <a:t>: "No" or "Yes"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7) </a:t>
            </a:r>
            <a:r>
              <a:rPr lang="en-GB" dirty="0" err="1">
                <a:solidFill>
                  <a:srgbClr val="7030A0"/>
                </a:solidFill>
              </a:rPr>
              <a:t>work_type</a:t>
            </a:r>
            <a:r>
              <a:rPr lang="en-GB" dirty="0"/>
              <a:t>: "children", "</a:t>
            </a:r>
            <a:r>
              <a:rPr lang="en-GB" dirty="0" err="1"/>
              <a:t>Govt_jov</a:t>
            </a:r>
            <a:r>
              <a:rPr lang="en-GB" dirty="0"/>
              <a:t>", "</a:t>
            </a:r>
            <a:r>
              <a:rPr lang="en-GB" dirty="0" err="1"/>
              <a:t>Never_worked</a:t>
            </a:r>
            <a:r>
              <a:rPr lang="en-GB" dirty="0"/>
              <a:t>", "Private" or "Self-employed"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8) </a:t>
            </a:r>
            <a:r>
              <a:rPr lang="en-GB" dirty="0" err="1">
                <a:solidFill>
                  <a:schemeClr val="accent3"/>
                </a:solidFill>
              </a:rPr>
              <a:t>Residence_type</a:t>
            </a:r>
            <a:r>
              <a:rPr lang="en-GB" dirty="0"/>
              <a:t>: "Rural" or "Urban"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9) </a:t>
            </a:r>
            <a:r>
              <a:rPr lang="en-GB" dirty="0" err="1">
                <a:solidFill>
                  <a:schemeClr val="accent5"/>
                </a:solidFill>
              </a:rPr>
              <a:t>avg_glucose_level</a:t>
            </a:r>
            <a:r>
              <a:rPr lang="en-GB" dirty="0"/>
              <a:t>: average glucose level in blood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10) </a:t>
            </a:r>
            <a:r>
              <a:rPr lang="en-GB" dirty="0" err="1">
                <a:solidFill>
                  <a:schemeClr val="accent2"/>
                </a:solidFill>
              </a:rPr>
              <a:t>bmi</a:t>
            </a:r>
            <a:r>
              <a:rPr lang="en-GB" dirty="0"/>
              <a:t>: body mass index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11) </a:t>
            </a:r>
            <a:r>
              <a:rPr lang="en-GB" dirty="0" err="1">
                <a:solidFill>
                  <a:schemeClr val="accent1"/>
                </a:solidFill>
              </a:rPr>
              <a:t>smoking_status</a:t>
            </a:r>
            <a:r>
              <a:rPr lang="en-GB" dirty="0"/>
              <a:t>: "formerly smoked", "never smoked", "smokes" or "Unknown"*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12) </a:t>
            </a:r>
            <a:r>
              <a:rPr lang="en-GB" dirty="0">
                <a:solidFill>
                  <a:srgbClr val="FFC000"/>
                </a:solidFill>
              </a:rPr>
              <a:t>stroke</a:t>
            </a:r>
            <a:r>
              <a:rPr lang="en-GB" dirty="0"/>
              <a:t>: 1 if the patient had a stroke or 0 if not</a:t>
            </a:r>
            <a:endParaRPr dirty="0"/>
          </a:p>
        </p:txBody>
      </p:sp>
      <p:sp>
        <p:nvSpPr>
          <p:cNvPr id="492" name="Google Shape;492;p37"/>
          <p:cNvSpPr txBox="1"/>
          <p:nvPr/>
        </p:nvSpPr>
        <p:spPr>
          <a:xfrm>
            <a:off x="8110085" y="1133247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5677224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1071</Words>
  <Application>Microsoft Office PowerPoint</Application>
  <PresentationFormat>On-screen Show (16:9)</PresentationFormat>
  <Paragraphs>207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PT Sans</vt:lpstr>
      <vt:lpstr>Arial</vt:lpstr>
      <vt:lpstr>Nunito Light</vt:lpstr>
      <vt:lpstr>Bebas Neue</vt:lpstr>
      <vt:lpstr>Fira Code</vt:lpstr>
      <vt:lpstr>Source Code Pro Medium</vt:lpstr>
      <vt:lpstr>Comfortaa</vt:lpstr>
      <vt:lpstr>Proxima Nova</vt:lpstr>
      <vt:lpstr>Source Code Pro</vt:lpstr>
      <vt:lpstr>Introduction to Java Programming for High School by Slidesgo</vt:lpstr>
      <vt:lpstr>Slidesgo Final Pages</vt:lpstr>
      <vt:lpstr>Stroke Prediction   Using Machine Learning</vt:lpstr>
      <vt:lpstr>Tim Cook</vt:lpstr>
      <vt:lpstr>Contents of this presentation</vt:lpstr>
      <vt:lpstr>Project goals</vt:lpstr>
      <vt:lpstr>Can we accurately predict Stroke risk through machine learning?</vt:lpstr>
      <vt:lpstr>Web Based Diagnosis Application</vt:lpstr>
      <vt:lpstr>The Dataset</vt:lpstr>
      <vt:lpstr>The dataset!</vt:lpstr>
      <vt:lpstr>The dataset continued!</vt:lpstr>
      <vt:lpstr>Cleaning the Dataset</vt:lpstr>
      <vt:lpstr>correlation</vt:lpstr>
      <vt:lpstr>the outliers</vt:lpstr>
      <vt:lpstr>The BMI Problem</vt:lpstr>
      <vt:lpstr>Dataset Skew</vt:lpstr>
      <vt:lpstr>Machine Learning Models</vt:lpstr>
      <vt:lpstr>Machine Learning Methods</vt:lpstr>
      <vt:lpstr>Decision Tree</vt:lpstr>
      <vt:lpstr>Tensorflow Neural Network</vt:lpstr>
      <vt:lpstr>ML Model Accuracy</vt:lpstr>
      <vt:lpstr>Neural Network was More Fun</vt:lpstr>
      <vt:lpstr>The Webapp</vt:lpstr>
      <vt:lpstr>How everything fits together</vt:lpstr>
      <vt:lpstr>Note: Using the Model IRL</vt:lpstr>
      <vt:lpstr>Time for Live Demo</vt:lpstr>
      <vt:lpstr>The End Step</vt:lpstr>
      <vt:lpstr>Ways to improve The Project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  Using Machine Learning</dc:title>
  <dc:creator>Tim Cook</dc:creator>
  <cp:lastModifiedBy>Tim Cook</cp:lastModifiedBy>
  <cp:revision>4</cp:revision>
  <dcterms:modified xsi:type="dcterms:W3CDTF">2023-09-07T08:59:44Z</dcterms:modified>
</cp:coreProperties>
</file>