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304" r:id="rId3"/>
    <p:sldId id="329" r:id="rId4"/>
    <p:sldId id="327" r:id="rId5"/>
    <p:sldId id="377" r:id="rId6"/>
    <p:sldId id="267" r:id="rId7"/>
    <p:sldId id="296" r:id="rId8"/>
    <p:sldId id="302" r:id="rId9"/>
    <p:sldId id="266" r:id="rId10"/>
    <p:sldId id="268" r:id="rId11"/>
    <p:sldId id="297" r:id="rId12"/>
    <p:sldId id="303" r:id="rId13"/>
    <p:sldId id="269" r:id="rId14"/>
    <p:sldId id="301" r:id="rId15"/>
    <p:sldId id="265" r:id="rId16"/>
    <p:sldId id="275" r:id="rId17"/>
    <p:sldId id="272" r:id="rId18"/>
    <p:sldId id="273" r:id="rId19"/>
    <p:sldId id="300" r:id="rId20"/>
    <p:sldId id="298" r:id="rId21"/>
    <p:sldId id="305" r:id="rId22"/>
    <p:sldId id="306" r:id="rId23"/>
    <p:sldId id="307" r:id="rId24"/>
    <p:sldId id="276" r:id="rId25"/>
    <p:sldId id="270" r:id="rId26"/>
    <p:sldId id="271" r:id="rId27"/>
    <p:sldId id="299" r:id="rId28"/>
    <p:sldId id="380" r:id="rId29"/>
    <p:sldId id="308" r:id="rId30"/>
    <p:sldId id="341" r:id="rId31"/>
    <p:sldId id="325" r:id="rId32"/>
    <p:sldId id="373" r:id="rId3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FF40FF"/>
    <a:srgbClr val="B4FF62"/>
    <a:srgbClr val="9437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85"/>
    <p:restoredTop sz="85170"/>
  </p:normalViewPr>
  <p:slideViewPr>
    <p:cSldViewPr snapToGrid="0" snapToObjects="1">
      <p:cViewPr varScale="1">
        <p:scale>
          <a:sx n="108" d="100"/>
          <a:sy n="108" d="100"/>
        </p:scale>
        <p:origin x="18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F9973-2346-2746-A4DF-C5F56836E935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69B94-DB32-4E41-903B-97E4B530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8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Functions2_example.cpp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74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35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53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Functions2_example.cpp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06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Functions2_example.cpp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61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Functions2_example.cpp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17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Reference_example.cpp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92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Array_example.cpp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79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array_example.cpp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42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Cstring_example.cpp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17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16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61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Struct_example.cpp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36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E17B-DF8F-194E-83F5-F1A0FC38E324}" type="datetime1">
              <a:rPr lang="en-SG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3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99D9-3DD3-064F-B8D6-BB2128C3EF4B}" type="datetime1">
              <a:rPr lang="en-SG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DB50-5D66-884B-877B-9D097515FE27}" type="datetime1">
              <a:rPr lang="en-SG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2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0774-5623-8C4B-A0DB-CD4D84A50325}" type="datetime1">
              <a:rPr lang="en-SG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E4A9-8F61-2B4D-8069-40964763115E}" type="datetime1">
              <a:rPr lang="en-SG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5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900E-D539-D245-B2F8-FCEAA5128E50}" type="datetime1">
              <a:rPr lang="en-SG" smtClean="0"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2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6F0E-2DF7-0541-9E62-031AA6E10CA0}" type="datetime1">
              <a:rPr lang="en-SG" smtClean="0"/>
              <a:t>10/11/20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0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9EA9-55E5-4C4F-8FD8-D72BA33D9844}" type="datetime1">
              <a:rPr lang="en-SG" smtClean="0"/>
              <a:t>10/11/20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6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7599-2BF5-4C4E-941D-D8C5DF74E269}" type="datetime1">
              <a:rPr lang="en-SG" smtClean="0"/>
              <a:t>10/11/20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4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BFC3-624B-7B4E-BA1B-101174137C69}" type="datetime1">
              <a:rPr lang="en-SG" smtClean="0"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7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4FB5-C029-144F-93B4-C5979B5B458A}" type="datetime1">
              <a:rPr lang="en-SG" smtClean="0"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3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1C804-2461-D748-9A46-EF69F40C3A37}" type="datetime1">
              <a:rPr lang="en-SG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Glenn Lum.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6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5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utorialspoint.com/cplusplus/cpp_dynamic_memory.htm" TargetMode="External"/><Relationship Id="rId5" Type="http://schemas.openxmlformats.org/officeDocument/2006/relationships/hyperlink" Target="https://www.geeksforgeeks.org/stack-vs-heap-memory-allocation/" TargetMode="External"/><Relationship Id="rId4" Type="http://schemas.microsoft.com/office/2007/relationships/hdphoto" Target="../media/hdphoto2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ct283.github.io/ict283pass/" TargetMode="External"/><Relationship Id="rId5" Type="http://schemas.openxmlformats.org/officeDocument/2006/relationships/image" Target="../media/image10.tiff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devdocs.io/cpp/" TargetMode="External"/><Relationship Id="rId4" Type="http://schemas.microsoft.com/office/2007/relationships/hdphoto" Target="../media/hdphoto2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9.wdp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programiz.com/cpp-programming/arrays" TargetMode="Externa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tiff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E620F-7589-334F-8E0B-EAA589F63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1395242"/>
            <a:ext cx="8420100" cy="2387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PASS ICT283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F26EE4D-B29A-3B4A-8933-64D6FF5AE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964656"/>
            <a:ext cx="7429500" cy="165576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Session 2</a:t>
            </a:r>
          </a:p>
        </p:txBody>
      </p:sp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E41904E4-D4DB-E24D-9A3A-01A471E83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80638" y="1395242"/>
            <a:ext cx="2344724" cy="14166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E8E664-AACD-A04A-93FA-8BEA051D9D1C}"/>
              </a:ext>
            </a:extLst>
          </p:cNvPr>
          <p:cNvSpPr txBox="1"/>
          <p:nvPr/>
        </p:nvSpPr>
        <p:spPr>
          <a:xfrm>
            <a:off x="4569720" y="4561704"/>
            <a:ext cx="766557" cy="461665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Helvetica" pitchFamily="2" charset="0"/>
              </a:rPr>
              <a:t>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858E3-17F0-864D-B1FC-C8DB4791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285EB-DB29-864A-BE0F-5E93644A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9742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AC5D407-6A9B-3948-9440-A34CA408686B}"/>
              </a:ext>
            </a:extLst>
          </p:cNvPr>
          <p:cNvSpPr/>
          <p:nvPr/>
        </p:nvSpPr>
        <p:spPr>
          <a:xfrm>
            <a:off x="1518747" y="1285938"/>
            <a:ext cx="6868505" cy="4634971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Introduction to C-style strings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ADD6EF-F8DA-AB4F-AD79-799CCEE3B0FF}"/>
              </a:ext>
            </a:extLst>
          </p:cNvPr>
          <p:cNvSpPr txBox="1"/>
          <p:nvPr/>
        </p:nvSpPr>
        <p:spPr>
          <a:xfrm>
            <a:off x="2438399" y="1633144"/>
            <a:ext cx="5281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C strings are arrays of characters used to represent sentences or words.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AD761C-8534-C34A-8593-93C5E8C066AA}"/>
              </a:ext>
            </a:extLst>
          </p:cNvPr>
          <p:cNvSpPr txBox="1"/>
          <p:nvPr/>
        </p:nvSpPr>
        <p:spPr>
          <a:xfrm>
            <a:off x="2338059" y="4468144"/>
            <a:ext cx="5129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The &lt;</a:t>
            </a:r>
            <a:r>
              <a:rPr lang="en-SG" dirty="0" err="1">
                <a:solidFill>
                  <a:schemeClr val="bg1"/>
                </a:solidFill>
              </a:rPr>
              <a:t>cstring</a:t>
            </a:r>
            <a:r>
              <a:rPr lang="en-SG" dirty="0">
                <a:solidFill>
                  <a:schemeClr val="bg1"/>
                </a:solidFill>
              </a:rPr>
              <a:t>&gt; header provides functions for dealing with C strings</a:t>
            </a:r>
          </a:p>
          <a:p>
            <a:endParaRPr lang="en-SG" dirty="0">
              <a:solidFill>
                <a:schemeClr val="bg1"/>
              </a:solidFill>
            </a:endParaRPr>
          </a:p>
          <a:p>
            <a:r>
              <a:rPr lang="en-SG" dirty="0">
                <a:solidFill>
                  <a:schemeClr val="bg1"/>
                </a:solidFill>
              </a:rPr>
              <a:t>C strings are null-terminated.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94953D04-89E2-9A45-9A98-44BCE8A7A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399" y="2546350"/>
            <a:ext cx="5029200" cy="17653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A6D723-7950-E040-9EF8-EE050745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6463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99B319-4A70-7F45-B70B-DFD03A0826D4}"/>
              </a:ext>
            </a:extLst>
          </p:cNvPr>
          <p:cNvSpPr txBox="1"/>
          <p:nvPr/>
        </p:nvSpPr>
        <p:spPr>
          <a:xfrm>
            <a:off x="1523577" y="1051222"/>
            <a:ext cx="3914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Declaring and Initializing a C string (char array)</a:t>
            </a:r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D8B556-9747-2D46-B8A6-20DBA82D327A}"/>
              </a:ext>
            </a:extLst>
          </p:cNvPr>
          <p:cNvSpPr txBox="1"/>
          <p:nvPr/>
        </p:nvSpPr>
        <p:spPr>
          <a:xfrm>
            <a:off x="1523578" y="1449261"/>
            <a:ext cx="3429422" cy="2585323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 int SIZE = 10;</a:t>
            </a: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char name [SIZE];</a:t>
            </a: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name[0] = ‘B’;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name[1] = ’O’;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name[2] = ‘B’;</a:t>
            </a: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5AE586-C952-5848-A2F6-9DF8A4573C8C}"/>
              </a:ext>
            </a:extLst>
          </p:cNvPr>
          <p:cNvSpPr txBox="1"/>
          <p:nvPr/>
        </p:nvSpPr>
        <p:spPr>
          <a:xfrm>
            <a:off x="1523578" y="4191663"/>
            <a:ext cx="7563272" cy="2308324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char name [10] = {’E’,’L’,’I’,’Z’,’A’};</a:t>
            </a: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&lt;&lt;name; 			//prints “ELIZA”</a:t>
            </a: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strlen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(name); 	//prints “5” (why not 10?)</a:t>
            </a: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&lt;&lt;*name; 			//prints “E” (why?)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599CD6-F47F-384A-A09C-D6E7C4E9C729}"/>
              </a:ext>
            </a:extLst>
          </p:cNvPr>
          <p:cNvSpPr txBox="1"/>
          <p:nvPr/>
        </p:nvSpPr>
        <p:spPr>
          <a:xfrm>
            <a:off x="5091111" y="1449261"/>
            <a:ext cx="3995739" cy="2554545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char name [] =   “bobby”;</a:t>
            </a: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char name [10] = “bobby”;</a:t>
            </a: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char name [10];  //empty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4341DC-F14F-884A-B58A-D6C222658B83}"/>
              </a:ext>
            </a:extLst>
          </p:cNvPr>
          <p:cNvSpPr/>
          <p:nvPr/>
        </p:nvSpPr>
        <p:spPr>
          <a:xfrm>
            <a:off x="6680422" y="1008995"/>
            <a:ext cx="2406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600" dirty="0">
                <a:solidFill>
                  <a:srgbClr val="FFFF00"/>
                </a:solidFill>
                <a:latin typeface="Menlo" panose="020B0609030804020204" pitchFamily="49" charset="0"/>
              </a:rPr>
              <a:t>#include &lt;</a:t>
            </a:r>
            <a:r>
              <a:rPr lang="en-SG" sz="1600" dirty="0" err="1">
                <a:solidFill>
                  <a:srgbClr val="FFFF00"/>
                </a:solidFill>
                <a:latin typeface="Menlo" panose="020B0609030804020204" pitchFamily="49" charset="0"/>
              </a:rPr>
              <a:t>cstring</a:t>
            </a:r>
            <a:r>
              <a:rPr lang="en-SG" sz="1600" dirty="0">
                <a:solidFill>
                  <a:srgbClr val="FFFF00"/>
                </a:solidFill>
                <a:latin typeface="Menlo" panose="020B0609030804020204" pitchFamily="49" charset="0"/>
              </a:rPr>
              <a:t>&gt;</a:t>
            </a:r>
            <a:endParaRPr lang="en-SG" sz="1600" dirty="0">
              <a:solidFill>
                <a:srgbClr val="FFFF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0DA08F-1E9F-1B47-A2F7-59A6E7B33FFA}"/>
              </a:ext>
            </a:extLst>
          </p:cNvPr>
          <p:cNvSpPr txBox="1"/>
          <p:nvPr/>
        </p:nvSpPr>
        <p:spPr>
          <a:xfrm>
            <a:off x="1395163" y="49719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C-style Strings 1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795160-ECCA-D24D-A997-E480EA685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6D75E-07FF-8447-9A9B-CE2661EB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4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C-style Strings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99B319-4A70-7F45-B70B-DFD03A0826D4}"/>
              </a:ext>
            </a:extLst>
          </p:cNvPr>
          <p:cNvSpPr txBox="1"/>
          <p:nvPr/>
        </p:nvSpPr>
        <p:spPr>
          <a:xfrm>
            <a:off x="1471713" y="993567"/>
            <a:ext cx="3249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Passing a c-style string into a Function</a:t>
            </a:r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D8B556-9747-2D46-B8A6-20DBA82D327A}"/>
              </a:ext>
            </a:extLst>
          </p:cNvPr>
          <p:cNvSpPr txBox="1"/>
          <p:nvPr/>
        </p:nvSpPr>
        <p:spPr>
          <a:xfrm>
            <a:off x="1471713" y="1395473"/>
            <a:ext cx="7815687" cy="2339102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  <a:p>
            <a:pPr lvl="1"/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void </a:t>
            </a:r>
            <a:r>
              <a:rPr lang="en-SG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clearStr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 char</a:t>
            </a:r>
            <a:r>
              <a:rPr lang="en-SG" sz="16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 str )</a:t>
            </a:r>
          </a:p>
          <a:p>
            <a:pPr lvl="1"/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 lvl="1"/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SG" sz="16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SG" sz="16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SG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=0; </a:t>
            </a:r>
            <a:r>
              <a:rPr lang="en-SG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SG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strlen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(str); </a:t>
            </a:r>
            <a:r>
              <a:rPr lang="en-SG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++)</a:t>
            </a:r>
          </a:p>
          <a:p>
            <a:pPr lvl="1"/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{</a:t>
            </a:r>
          </a:p>
          <a:p>
            <a:pPr lvl="1"/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str[</a:t>
            </a:r>
            <a:r>
              <a:rPr lang="en-SG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]=’\0’; // null character</a:t>
            </a:r>
          </a:p>
          <a:p>
            <a:pPr lvl="1"/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}</a:t>
            </a:r>
          </a:p>
          <a:p>
            <a:pPr lvl="1"/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lvl="1"/>
            <a:endParaRPr lang="en-SG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0F181C-4163-654A-BE08-4BDAEF565F5B}"/>
              </a:ext>
            </a:extLst>
          </p:cNvPr>
          <p:cNvSpPr txBox="1"/>
          <p:nvPr/>
        </p:nvSpPr>
        <p:spPr>
          <a:xfrm>
            <a:off x="5135300" y="993567"/>
            <a:ext cx="4152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What type of parameter is passed? (hint: pointers)</a:t>
            </a:r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7D6C2A-E9C6-7B4A-8257-605063E0B604}"/>
              </a:ext>
            </a:extLst>
          </p:cNvPr>
          <p:cNvSpPr txBox="1"/>
          <p:nvPr/>
        </p:nvSpPr>
        <p:spPr>
          <a:xfrm>
            <a:off x="1471713" y="3914889"/>
            <a:ext cx="7815687" cy="1815882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char name [10] = {’E’,’L’,’I’,’Z’,’A’};</a:t>
            </a: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clearStr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(name);		// “name” is modified</a:t>
            </a: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&lt;&lt;name; 			// prints nothing</a:t>
            </a: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402423-39D5-9443-BF0C-DA7E8587C939}"/>
              </a:ext>
            </a:extLst>
          </p:cNvPr>
          <p:cNvSpPr txBox="1"/>
          <p:nvPr/>
        </p:nvSpPr>
        <p:spPr>
          <a:xfrm>
            <a:off x="1471712" y="5858232"/>
            <a:ext cx="7815687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33B08B-DE39-7343-B305-4FD044D8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0BD222-31F7-D542-8FAF-12B3C1D4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3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0DC224-7B75-F64B-B348-DC13278E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Glenn Lum. All rights reserved.</a:t>
            </a:r>
          </a:p>
        </p:txBody>
      </p:sp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23BE89-BEB5-2143-A319-70E55C67F5F9}"/>
              </a:ext>
            </a:extLst>
          </p:cNvPr>
          <p:cNvSpPr txBox="1"/>
          <p:nvPr/>
        </p:nvSpPr>
        <p:spPr>
          <a:xfrm>
            <a:off x="3128010" y="2459503"/>
            <a:ext cx="364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b="1" dirty="0">
                <a:solidFill>
                  <a:schemeClr val="bg1"/>
                </a:solidFill>
              </a:rPr>
              <a:t>C-style Strings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BDA6CE-3379-4344-9432-4C51AE76BF9C}"/>
              </a:ext>
            </a:extLst>
          </p:cNvPr>
          <p:cNvSpPr/>
          <p:nvPr/>
        </p:nvSpPr>
        <p:spPr>
          <a:xfrm>
            <a:off x="3894344" y="6022783"/>
            <a:ext cx="2117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cstring_example.cpp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D182AE-1B23-9C43-B7B3-E5E400AE098A}"/>
              </a:ext>
            </a:extLst>
          </p:cNvPr>
          <p:cNvSpPr txBox="1"/>
          <p:nvPr/>
        </p:nvSpPr>
        <p:spPr>
          <a:xfrm>
            <a:off x="1395163" y="497191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Code It Yourself!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62167B-099D-3B4F-9313-752C13144112}"/>
              </a:ext>
            </a:extLst>
          </p:cNvPr>
          <p:cNvSpPr txBox="1"/>
          <p:nvPr/>
        </p:nvSpPr>
        <p:spPr>
          <a:xfrm>
            <a:off x="3128010" y="3105834"/>
            <a:ext cx="364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solidFill>
                  <a:schemeClr val="bg1"/>
                </a:solidFill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47779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AC5D407-6A9B-3948-9440-A34CA408686B}"/>
              </a:ext>
            </a:extLst>
          </p:cNvPr>
          <p:cNvSpPr/>
          <p:nvPr/>
        </p:nvSpPr>
        <p:spPr>
          <a:xfrm>
            <a:off x="1989221" y="1191809"/>
            <a:ext cx="6192253" cy="5070414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Introduction to records (structs)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ADD6EF-F8DA-AB4F-AD79-799CCEE3B0FF}"/>
              </a:ext>
            </a:extLst>
          </p:cNvPr>
          <p:cNvSpPr txBox="1"/>
          <p:nvPr/>
        </p:nvSpPr>
        <p:spPr>
          <a:xfrm>
            <a:off x="2411505" y="1437606"/>
            <a:ext cx="5281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We often come around situations where we need to store a group of data whether of similar data types or non-similar data types. </a:t>
            </a:r>
          </a:p>
          <a:p>
            <a:endParaRPr lang="en-SG" dirty="0">
              <a:solidFill>
                <a:schemeClr val="bg1"/>
              </a:solidFill>
            </a:endParaRPr>
          </a:p>
          <a:p>
            <a:r>
              <a:rPr lang="en-SG" dirty="0">
                <a:solidFill>
                  <a:schemeClr val="bg1"/>
                </a:solidFill>
              </a:rPr>
              <a:t>Unlike Arrays, </a:t>
            </a:r>
            <a:r>
              <a:rPr lang="en-SG" b="1" dirty="0">
                <a:solidFill>
                  <a:schemeClr val="bg1"/>
                </a:solidFill>
              </a:rPr>
              <a:t>Structs</a:t>
            </a:r>
            <a:r>
              <a:rPr lang="en-SG" dirty="0">
                <a:solidFill>
                  <a:schemeClr val="bg1"/>
                </a:solidFill>
              </a:rPr>
              <a:t> in C++ are user defined data types which are used to store group of items of non-similar data types.</a:t>
            </a:r>
          </a:p>
          <a:p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56F52C-86A2-6540-A6EF-B80121489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rcRect l="19478" t="9590" r="17291" b="9080"/>
          <a:stretch/>
        </p:blipFill>
        <p:spPr>
          <a:xfrm>
            <a:off x="3410506" y="3624906"/>
            <a:ext cx="3084986" cy="231374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B03D0-EFFB-8449-B8F6-A63272DDD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7528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Records (struct)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11B05-9670-4242-9646-763D22D081A5}"/>
              </a:ext>
            </a:extLst>
          </p:cNvPr>
          <p:cNvSpPr txBox="1"/>
          <p:nvPr/>
        </p:nvSpPr>
        <p:spPr>
          <a:xfrm>
            <a:off x="4659141" y="497191"/>
            <a:ext cx="4505575" cy="5909310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struct Birthday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{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string name;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int day;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int month;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int year;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};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int main (void)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{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Birthday b;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b.name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“Sally”;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b.day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5;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b.month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12;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b.year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2001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return 0;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}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F2356-FB34-1743-B551-68D206102390}"/>
              </a:ext>
            </a:extLst>
          </p:cNvPr>
          <p:cNvSpPr txBox="1"/>
          <p:nvPr/>
        </p:nvSpPr>
        <p:spPr>
          <a:xfrm>
            <a:off x="1007608" y="2136338"/>
            <a:ext cx="3276851" cy="2585323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struct 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myRecord</a:t>
            </a:r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{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//some data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};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150386-88EF-1D43-BCE0-D74C50CE089C}"/>
              </a:ext>
            </a:extLst>
          </p:cNvPr>
          <p:cNvSpPr txBox="1"/>
          <p:nvPr/>
        </p:nvSpPr>
        <p:spPr>
          <a:xfrm>
            <a:off x="1007608" y="1624534"/>
            <a:ext cx="2493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A complex data type…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29D316-458C-CF4F-B231-F643F5EC6661}"/>
              </a:ext>
            </a:extLst>
          </p:cNvPr>
          <p:cNvSpPr txBox="1"/>
          <p:nvPr/>
        </p:nvSpPr>
        <p:spPr>
          <a:xfrm>
            <a:off x="1808681" y="6098724"/>
            <a:ext cx="2850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Access struct with “.” dot operator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68E38-41F9-F442-AE68-C9F31247C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4763B-6BFF-B54D-B8B1-72F8E469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8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Assign References 2 (struct reference)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11B05-9670-4242-9646-763D22D081A5}"/>
              </a:ext>
            </a:extLst>
          </p:cNvPr>
          <p:cNvSpPr txBox="1"/>
          <p:nvPr/>
        </p:nvSpPr>
        <p:spPr>
          <a:xfrm>
            <a:off x="1395163" y="1373997"/>
            <a:ext cx="3557837" cy="2308324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Birthday b;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b.name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“Sally”;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b.day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5;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b.month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12;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b.year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2001;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F7707-F6B0-6641-88BA-5DDADCC41A3B}"/>
              </a:ext>
            </a:extLst>
          </p:cNvPr>
          <p:cNvSpPr txBox="1"/>
          <p:nvPr/>
        </p:nvSpPr>
        <p:spPr>
          <a:xfrm>
            <a:off x="1395162" y="4080317"/>
            <a:ext cx="7336307" cy="1938992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r>
              <a:rPr lang="en-US" sz="12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SG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SG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a.name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   //prints the string “Sally”</a:t>
            </a:r>
          </a:p>
          <a:p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SG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SG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b.name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   //prints the string “Sally”</a:t>
            </a:r>
          </a:p>
          <a:p>
            <a:endParaRPr lang="en-SG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SG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SG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a.year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   //prints the value 2012</a:t>
            </a:r>
          </a:p>
          <a:p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SG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SG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b.year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   //prints the value 2012</a:t>
            </a:r>
          </a:p>
          <a:p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0696B-54EC-0541-A217-841F9B2A8187}"/>
              </a:ext>
            </a:extLst>
          </p:cNvPr>
          <p:cNvSpPr txBox="1"/>
          <p:nvPr/>
        </p:nvSpPr>
        <p:spPr>
          <a:xfrm>
            <a:off x="5173632" y="1373997"/>
            <a:ext cx="3557837" cy="2308324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//continued	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Birthday&amp; a = b;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// a references b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a.year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2012;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04A486-A51B-2649-9117-92D6AA38BF92}"/>
              </a:ext>
            </a:extLst>
          </p:cNvPr>
          <p:cNvSpPr txBox="1"/>
          <p:nvPr/>
        </p:nvSpPr>
        <p:spPr>
          <a:xfrm>
            <a:off x="1395162" y="3710985"/>
            <a:ext cx="370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and b both refer to the same record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BF268C-7F54-6D46-A9D8-312A473EC134}"/>
              </a:ext>
            </a:extLst>
          </p:cNvPr>
          <p:cNvSpPr txBox="1"/>
          <p:nvPr/>
        </p:nvSpPr>
        <p:spPr>
          <a:xfrm>
            <a:off x="1395162" y="6076534"/>
            <a:ext cx="2850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Access struct with “.” dot operator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189356-B56E-D74B-BC7A-BF14871B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B0B462-5C04-144C-9547-C2D18E77B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7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6032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Assign Pointer to Stack Memory 2 ( pointer to struct 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11B05-9670-4242-9646-763D22D081A5}"/>
              </a:ext>
            </a:extLst>
          </p:cNvPr>
          <p:cNvSpPr txBox="1"/>
          <p:nvPr/>
        </p:nvSpPr>
        <p:spPr>
          <a:xfrm>
            <a:off x="1395163" y="1145389"/>
            <a:ext cx="7944100" cy="2031325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Birthday b;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Birthday * 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=&amp;b;  	//assign address of b to 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DA5AB4-5A0F-FC43-9DD7-1DF80D4885B7}"/>
              </a:ext>
            </a:extLst>
          </p:cNvPr>
          <p:cNvSpPr txBox="1"/>
          <p:nvPr/>
        </p:nvSpPr>
        <p:spPr>
          <a:xfrm>
            <a:off x="1395163" y="3684188"/>
            <a:ext cx="3891212" cy="2585323"/>
          </a:xfrm>
          <a:prstGeom prst="rect">
            <a:avLst/>
          </a:prstGeom>
          <a:solidFill>
            <a:srgbClr val="7030A0"/>
          </a:solidFill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-&gt;name = “Sally”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-&gt;day = 5;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-&gt;month = 12;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string s = 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-&gt;name;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D3B7D8-8940-024C-9F47-CD290D20C156}"/>
              </a:ext>
            </a:extLst>
          </p:cNvPr>
          <p:cNvSpPr txBox="1"/>
          <p:nvPr/>
        </p:nvSpPr>
        <p:spPr>
          <a:xfrm>
            <a:off x="1423739" y="3271992"/>
            <a:ext cx="4461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Accessing Birthday b’s public methods using a pointer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E3C1B3-A733-A643-BD25-2C449033E963}"/>
              </a:ext>
            </a:extLst>
          </p:cNvPr>
          <p:cNvSpPr txBox="1"/>
          <p:nvPr/>
        </p:nvSpPr>
        <p:spPr>
          <a:xfrm>
            <a:off x="5448051" y="3684188"/>
            <a:ext cx="3891212" cy="2585323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(*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).name = “Sally”;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(*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).day = 5;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(*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).month = 12;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string s = (*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).name;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89089B-281F-AD4A-A8A2-BD5C4D2C1A87}"/>
              </a:ext>
            </a:extLst>
          </p:cNvPr>
          <p:cNvSpPr txBox="1"/>
          <p:nvPr/>
        </p:nvSpPr>
        <p:spPr>
          <a:xfrm>
            <a:off x="2079045" y="6337273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Method 1: “-&gt;” arrow operator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99B319-4A70-7F45-B70B-DFD03A0826D4}"/>
              </a:ext>
            </a:extLst>
          </p:cNvPr>
          <p:cNvSpPr txBox="1"/>
          <p:nvPr/>
        </p:nvSpPr>
        <p:spPr>
          <a:xfrm>
            <a:off x="6288226" y="6337273"/>
            <a:ext cx="2210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Method 2: “.” dot operator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D29C5-905E-6C4D-9DCF-6536EA0B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63DAF-00E7-CF45-8B5D-FBCB8560C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5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604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Assign Pointer to Heap Memory 2 ( pointer to struct )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D1F945-38EC-FE4F-B464-9A026CDC7C1C}"/>
              </a:ext>
            </a:extLst>
          </p:cNvPr>
          <p:cNvSpPr txBox="1"/>
          <p:nvPr/>
        </p:nvSpPr>
        <p:spPr>
          <a:xfrm>
            <a:off x="1395163" y="919068"/>
            <a:ext cx="4893063" cy="2585323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SG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SG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Birthday* </a:t>
            </a:r>
            <a:r>
              <a:rPr lang="en-SG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SG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SG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</a:t>
            </a:r>
            <a:r>
              <a:rPr lang="en-SG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Birthday;</a:t>
            </a:r>
          </a:p>
          <a:p>
            <a:r>
              <a:rPr lang="en-SG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</a:t>
            </a:r>
          </a:p>
          <a:p>
            <a:r>
              <a:rPr lang="en-SG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//do some work</a:t>
            </a:r>
          </a:p>
          <a:p>
            <a:r>
              <a:rPr lang="en-SG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</a:t>
            </a:r>
          </a:p>
          <a:p>
            <a:r>
              <a:rPr lang="en-SG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delete </a:t>
            </a:r>
            <a:r>
              <a:rPr lang="en-SG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SG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SG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</a:t>
            </a:r>
          </a:p>
          <a:p>
            <a:r>
              <a:rPr lang="en-SG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SG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SG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=NULL;</a:t>
            </a:r>
          </a:p>
          <a:p>
            <a:endParaRPr lang="en-SG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3ED791-3302-0740-94EB-B2A020ADD4B3}"/>
              </a:ext>
            </a:extLst>
          </p:cNvPr>
          <p:cNvSpPr txBox="1"/>
          <p:nvPr/>
        </p:nvSpPr>
        <p:spPr>
          <a:xfrm>
            <a:off x="6572249" y="1411510"/>
            <a:ext cx="27670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The ”new” operator allocates a space in heap memory to store a Birthday record.</a:t>
            </a:r>
          </a:p>
          <a:p>
            <a:endParaRPr lang="en-US" sz="14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The pointer </a:t>
            </a:r>
            <a:r>
              <a:rPr lang="en-US" sz="1400" dirty="0" err="1">
                <a:solidFill>
                  <a:schemeClr val="bg1"/>
                </a:solidFill>
                <a:latin typeface="Helvetica" pitchFamily="2" charset="0"/>
              </a:rPr>
              <a:t>ptr</a:t>
            </a:r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 stores the address of that memory location.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FB6586-033D-7542-BDB4-D091A5A03FC6}"/>
              </a:ext>
            </a:extLst>
          </p:cNvPr>
          <p:cNvSpPr txBox="1"/>
          <p:nvPr/>
        </p:nvSpPr>
        <p:spPr>
          <a:xfrm>
            <a:off x="288539" y="4284351"/>
            <a:ext cx="10829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Accessing Birthday data</a:t>
            </a:r>
          </a:p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using a pointer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B0A79D-D734-D64E-84A3-C2F53E4532F8}"/>
              </a:ext>
            </a:extLst>
          </p:cNvPr>
          <p:cNvSpPr txBox="1"/>
          <p:nvPr/>
        </p:nvSpPr>
        <p:spPr>
          <a:xfrm>
            <a:off x="1395163" y="3684188"/>
            <a:ext cx="3891212" cy="2585323"/>
          </a:xfrm>
          <a:prstGeom prst="rect">
            <a:avLst/>
          </a:prstGeom>
          <a:solidFill>
            <a:srgbClr val="7030A0"/>
          </a:solidFill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-&gt;name = “Sally”</a:t>
            </a:r>
          </a:p>
          <a:p>
            <a:pPr lvl="1"/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-&gt;day = 5;</a:t>
            </a:r>
          </a:p>
          <a:p>
            <a:pPr lvl="1"/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-&gt;month = 12;</a:t>
            </a:r>
          </a:p>
          <a:p>
            <a:pPr lvl="1"/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 s = 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-&gt;name;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FD3A2E-F674-DE46-A6A0-1DA998CF17BE}"/>
              </a:ext>
            </a:extLst>
          </p:cNvPr>
          <p:cNvSpPr txBox="1"/>
          <p:nvPr/>
        </p:nvSpPr>
        <p:spPr>
          <a:xfrm>
            <a:off x="5448051" y="3684188"/>
            <a:ext cx="3891212" cy="2585323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(*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).name = “Sally”;</a:t>
            </a:r>
          </a:p>
          <a:p>
            <a:pPr lvl="1"/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(*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).day = 5;</a:t>
            </a:r>
          </a:p>
          <a:p>
            <a:pPr lvl="1"/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(*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).month = 12;</a:t>
            </a:r>
          </a:p>
          <a:p>
            <a:pPr lvl="1"/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 s = (*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).name;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9401B9-ED01-5942-B0A8-72564A876A34}"/>
              </a:ext>
            </a:extLst>
          </p:cNvPr>
          <p:cNvSpPr txBox="1"/>
          <p:nvPr/>
        </p:nvSpPr>
        <p:spPr>
          <a:xfrm>
            <a:off x="2079045" y="6337273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Method 1: “-&gt;” arrow operator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1AAD0E-9495-FE4C-93A3-12EABB654C98}"/>
              </a:ext>
            </a:extLst>
          </p:cNvPr>
          <p:cNvSpPr txBox="1"/>
          <p:nvPr/>
        </p:nvSpPr>
        <p:spPr>
          <a:xfrm>
            <a:off x="6288226" y="6337273"/>
            <a:ext cx="2210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Method 2: “.” dot operator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AA5045-2914-984F-901F-7F796CEA7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6C83E-F57A-C842-BC75-6F1BB91C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0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8A8F65-C793-8942-96B5-D330F11A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1" y="6352145"/>
            <a:ext cx="3343275" cy="365125"/>
          </a:xfrm>
        </p:spPr>
        <p:txBody>
          <a:bodyPr/>
          <a:lstStyle/>
          <a:p>
            <a:r>
              <a:rPr lang="en-US" dirty="0"/>
              <a:t>Copyright © 2020 Glenn Lum. All rights reserved.</a:t>
            </a:r>
          </a:p>
        </p:txBody>
      </p:sp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19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23BE89-BEB5-2143-A319-70E55C67F5F9}"/>
              </a:ext>
            </a:extLst>
          </p:cNvPr>
          <p:cNvSpPr txBox="1"/>
          <p:nvPr/>
        </p:nvSpPr>
        <p:spPr>
          <a:xfrm>
            <a:off x="3128010" y="2459503"/>
            <a:ext cx="364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b="1" dirty="0">
                <a:solidFill>
                  <a:schemeClr val="bg1"/>
                </a:solidFill>
              </a:rPr>
              <a:t>Structs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0F38A6-E0A4-1047-8802-0CD8068EA8BC}"/>
              </a:ext>
            </a:extLst>
          </p:cNvPr>
          <p:cNvSpPr/>
          <p:nvPr/>
        </p:nvSpPr>
        <p:spPr>
          <a:xfrm>
            <a:off x="3936822" y="6014369"/>
            <a:ext cx="2032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struct_example.cpp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80C363-3113-5B43-9883-9EB278C1B187}"/>
              </a:ext>
            </a:extLst>
          </p:cNvPr>
          <p:cNvSpPr txBox="1"/>
          <p:nvPr/>
        </p:nvSpPr>
        <p:spPr>
          <a:xfrm>
            <a:off x="1395163" y="497191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Code It Yourself!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EF7CDD-3439-C348-9952-5E7BA1D71DFD}"/>
              </a:ext>
            </a:extLst>
          </p:cNvPr>
          <p:cNvSpPr txBox="1"/>
          <p:nvPr/>
        </p:nvSpPr>
        <p:spPr>
          <a:xfrm>
            <a:off x="3128010" y="3105834"/>
            <a:ext cx="364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solidFill>
                  <a:schemeClr val="bg1"/>
                </a:solidFill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2048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Session 2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</a:t>
            </a:fld>
            <a:endParaRPr lang="en-US" dirty="0"/>
          </a:p>
        </p:txBody>
      </p:sp>
      <p:sp useBgFill="1">
        <p:nvSpPr>
          <p:cNvPr id="11" name="TextBox 10">
            <a:extLst>
              <a:ext uri="{FF2B5EF4-FFF2-40B4-BE49-F238E27FC236}">
                <a16:creationId xmlns:a16="http://schemas.microsoft.com/office/drawing/2014/main" id="{FA23BE89-BEB5-2143-A319-70E55C67F5F9}"/>
              </a:ext>
            </a:extLst>
          </p:cNvPr>
          <p:cNvSpPr txBox="1"/>
          <p:nvPr/>
        </p:nvSpPr>
        <p:spPr>
          <a:xfrm>
            <a:off x="1395163" y="1169363"/>
            <a:ext cx="4819581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sz="3600" b="1" dirty="0">
                <a:solidFill>
                  <a:schemeClr val="bg1"/>
                </a:solidFill>
              </a:rPr>
              <a:t>Objectives</a:t>
            </a:r>
          </a:p>
          <a:p>
            <a:endParaRPr lang="en-SG" sz="36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C-Style Strings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Structs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651363-2973-3B40-937A-E3377456B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0086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AC5D407-6A9B-3948-9440-A34CA408686B}"/>
              </a:ext>
            </a:extLst>
          </p:cNvPr>
          <p:cNvSpPr/>
          <p:nvPr/>
        </p:nvSpPr>
        <p:spPr>
          <a:xfrm>
            <a:off x="1395163" y="1008995"/>
            <a:ext cx="7564165" cy="557000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90000"/>
              </a:lnSpc>
            </a:pPr>
            <a:r>
              <a:rPr lang="en-US" altLang="en-US" b="1" dirty="0"/>
              <a:t>In C++ we set up 3 files for each class:</a:t>
            </a:r>
          </a:p>
          <a:p>
            <a:pPr lvl="1">
              <a:lnSpc>
                <a:spcPct val="90000"/>
              </a:lnSpc>
            </a:pPr>
            <a:endParaRPr lang="en-US" altLang="en-US" b="1" dirty="0"/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The </a:t>
            </a:r>
            <a:r>
              <a:rPr lang="en-US" altLang="en-US" sz="1600" b="1" dirty="0"/>
              <a:t>header file </a:t>
            </a:r>
            <a:r>
              <a:rPr lang="en-US" altLang="en-US" sz="1600" dirty="0"/>
              <a:t>(.h) stores the class interface and data definition.</a:t>
            </a:r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The </a:t>
            </a:r>
            <a:r>
              <a:rPr lang="en-US" altLang="en-US" sz="1600" b="1" dirty="0"/>
              <a:t>implementation file </a:t>
            </a:r>
            <a:r>
              <a:rPr lang="en-US" altLang="en-US" sz="1600" dirty="0"/>
              <a:t>(.</a:t>
            </a:r>
            <a:r>
              <a:rPr lang="en-US" altLang="en-US" sz="1600" dirty="0" err="1"/>
              <a:t>cpp</a:t>
            </a:r>
            <a:r>
              <a:rPr lang="en-US" altLang="en-US" sz="1600" dirty="0"/>
              <a:t>) stores the class implementation.</a:t>
            </a:r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The (unit) </a:t>
            </a:r>
            <a:r>
              <a:rPr lang="en-US" altLang="en-US" sz="1600" b="1" dirty="0"/>
              <a:t>test file </a:t>
            </a:r>
            <a:r>
              <a:rPr lang="en-US" altLang="en-US" sz="1600" dirty="0"/>
              <a:t>(.</a:t>
            </a:r>
            <a:r>
              <a:rPr lang="en-US" altLang="en-US" sz="1600" dirty="0" err="1"/>
              <a:t>cpp</a:t>
            </a:r>
            <a:r>
              <a:rPr lang="en-US" altLang="en-US" sz="1600" dirty="0"/>
              <a:t>) tests every method for all parameter bounds.</a:t>
            </a:r>
          </a:p>
          <a:p>
            <a:pPr lvl="2">
              <a:lnSpc>
                <a:spcPct val="90000"/>
              </a:lnSpc>
            </a:pPr>
            <a:endParaRPr lang="en-US" altLang="en-US" sz="1600" dirty="0"/>
          </a:p>
          <a:p>
            <a:pPr lvl="1">
              <a:lnSpc>
                <a:spcPct val="90000"/>
              </a:lnSpc>
            </a:pPr>
            <a:r>
              <a:rPr lang="en-US" altLang="en-US" b="1" dirty="0"/>
              <a:t>Rules: </a:t>
            </a:r>
          </a:p>
          <a:p>
            <a:pPr lvl="1">
              <a:lnSpc>
                <a:spcPct val="90000"/>
              </a:lnSpc>
            </a:pPr>
            <a:endParaRPr lang="en-US" altLang="en-US" b="1" dirty="0"/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Each class should represent only ONE thing. (cohesion)</a:t>
            </a:r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Every class must be tested in isolation in a test file (maintainability).</a:t>
            </a:r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The testing must occur before the class is used by any other class.</a:t>
            </a:r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For every method in the class, you need to test all possible cases. </a:t>
            </a:r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This forms the class’s </a:t>
            </a:r>
            <a:r>
              <a:rPr lang="en-US" altLang="en-US" sz="1600" b="1" dirty="0"/>
              <a:t>Test Plan.</a:t>
            </a:r>
          </a:p>
          <a:p>
            <a:pPr lvl="2">
              <a:lnSpc>
                <a:spcPct val="90000"/>
              </a:lnSpc>
            </a:pPr>
            <a:endParaRPr lang="en-US" altLang="en-US" sz="1600" dirty="0"/>
          </a:p>
          <a:p>
            <a:pPr lvl="1">
              <a:lnSpc>
                <a:spcPct val="90000"/>
              </a:lnSpc>
            </a:pPr>
            <a:r>
              <a:rPr lang="en-US" altLang="en-US" sz="1600" b="1" dirty="0"/>
              <a:t>Minimal class:</a:t>
            </a:r>
          </a:p>
          <a:p>
            <a:pPr lvl="1">
              <a:lnSpc>
                <a:spcPct val="90000"/>
              </a:lnSpc>
            </a:pPr>
            <a:endParaRPr lang="en-US" altLang="en-US" sz="1600" b="1" dirty="0"/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Constructors</a:t>
            </a:r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Destructors (important if there are pointers in the data members)</a:t>
            </a:r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Attribute declarations</a:t>
            </a:r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Getters</a:t>
            </a:r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Setters</a:t>
            </a:r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Output methods (for debugging only)</a:t>
            </a:r>
          </a:p>
        </p:txBody>
      </p:sp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573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Object-Oriented Programming – Designing a Class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B385DF-F9C7-7244-8624-89552EEF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1405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Class Definition ( .h file 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11B05-9670-4242-9646-763D22D081A5}"/>
              </a:ext>
            </a:extLst>
          </p:cNvPr>
          <p:cNvSpPr txBox="1"/>
          <p:nvPr/>
        </p:nvSpPr>
        <p:spPr>
          <a:xfrm>
            <a:off x="1941396" y="1008995"/>
            <a:ext cx="4076950" cy="5693866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SG" sz="14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</a:t>
            </a:r>
            <a:r>
              <a:rPr lang="en-SG" sz="1400" b="1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ifndef</a:t>
            </a:r>
            <a:r>
              <a:rPr lang="en-SG" sz="14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PERSON_H</a:t>
            </a:r>
          </a:p>
          <a:p>
            <a:r>
              <a:rPr lang="en-SG" sz="14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#define PERSON_H</a:t>
            </a:r>
          </a:p>
          <a:p>
            <a:endParaRPr lang="en-SG" sz="1400" b="1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Class Person</a:t>
            </a: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{</a:t>
            </a:r>
          </a:p>
          <a:p>
            <a:endParaRPr lang="en-SG" sz="14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public:</a:t>
            </a:r>
          </a:p>
          <a:p>
            <a:endParaRPr lang="en-SG" sz="14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Person();</a:t>
            </a: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~Person();</a:t>
            </a:r>
          </a:p>
          <a:p>
            <a:endParaRPr lang="en-SG" sz="14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string </a:t>
            </a:r>
            <a:r>
              <a:rPr lang="en-SG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getName</a:t>
            </a:r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int </a:t>
            </a:r>
            <a:r>
              <a:rPr lang="en-SG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getAge</a:t>
            </a:r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</a:p>
          <a:p>
            <a:endParaRPr lang="en-SG" sz="14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void </a:t>
            </a:r>
            <a:r>
              <a:rPr lang="en-SG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setName</a:t>
            </a:r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(string s);</a:t>
            </a: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void </a:t>
            </a:r>
            <a:r>
              <a:rPr lang="en-SG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setAge</a:t>
            </a:r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(int </a:t>
            </a:r>
            <a:r>
              <a:rPr lang="en-SG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endParaRPr lang="en-SG" sz="14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Private:</a:t>
            </a:r>
          </a:p>
          <a:p>
            <a:endParaRPr lang="en-SG" sz="14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string name;</a:t>
            </a: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int age;</a:t>
            </a: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}</a:t>
            </a:r>
          </a:p>
          <a:p>
            <a:endParaRPr lang="en-SG" sz="14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SG" sz="14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#endif</a:t>
            </a:r>
            <a:endParaRPr lang="en-US" sz="1400" b="1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9304A4-3F38-8E4B-8ACE-E549B28C1A53}"/>
              </a:ext>
            </a:extLst>
          </p:cNvPr>
          <p:cNvSpPr txBox="1"/>
          <p:nvPr/>
        </p:nvSpPr>
        <p:spPr>
          <a:xfrm>
            <a:off x="7401279" y="284321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Constructor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B90E648-EA9F-6D4C-865F-63E78D3209E1}"/>
              </a:ext>
            </a:extLst>
          </p:cNvPr>
          <p:cNvCxnSpPr>
            <a:cxnSpLocks/>
          </p:cNvCxnSpPr>
          <p:nvPr/>
        </p:nvCxnSpPr>
        <p:spPr>
          <a:xfrm flipH="1">
            <a:off x="5215615" y="3027877"/>
            <a:ext cx="1656672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8F27DD-F688-4442-A219-993B5941A64D}"/>
              </a:ext>
            </a:extLst>
          </p:cNvPr>
          <p:cNvSpPr txBox="1"/>
          <p:nvPr/>
        </p:nvSpPr>
        <p:spPr>
          <a:xfrm>
            <a:off x="7510283" y="311146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Destructor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BEB725-D831-0142-99B7-E4A57D0AD5D3}"/>
              </a:ext>
            </a:extLst>
          </p:cNvPr>
          <p:cNvCxnSpPr>
            <a:cxnSpLocks/>
          </p:cNvCxnSpPr>
          <p:nvPr/>
        </p:nvCxnSpPr>
        <p:spPr>
          <a:xfrm flipH="1">
            <a:off x="5215615" y="3296125"/>
            <a:ext cx="1656672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6536EE-B703-9F4D-A31F-22C60CB1FE2B}"/>
              </a:ext>
            </a:extLst>
          </p:cNvPr>
          <p:cNvSpPr txBox="1"/>
          <p:nvPr/>
        </p:nvSpPr>
        <p:spPr>
          <a:xfrm>
            <a:off x="7819406" y="360830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Getters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F74040-0E42-864A-B0A6-3F47008F3CB5}"/>
              </a:ext>
            </a:extLst>
          </p:cNvPr>
          <p:cNvCxnSpPr>
            <a:cxnSpLocks/>
          </p:cNvCxnSpPr>
          <p:nvPr/>
        </p:nvCxnSpPr>
        <p:spPr>
          <a:xfrm flipH="1">
            <a:off x="5215615" y="3792970"/>
            <a:ext cx="1656672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51FE80-17B4-2249-A60B-59EBB7B37CF5}"/>
              </a:ext>
            </a:extLst>
          </p:cNvPr>
          <p:cNvSpPr txBox="1"/>
          <p:nvPr/>
        </p:nvSpPr>
        <p:spPr>
          <a:xfrm>
            <a:off x="7859481" y="433375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Setters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6AAF68-DD8F-314D-98AF-516855C4ADD2}"/>
              </a:ext>
            </a:extLst>
          </p:cNvPr>
          <p:cNvCxnSpPr>
            <a:cxnSpLocks/>
          </p:cNvCxnSpPr>
          <p:nvPr/>
        </p:nvCxnSpPr>
        <p:spPr>
          <a:xfrm flipH="1">
            <a:off x="5215615" y="4518423"/>
            <a:ext cx="1656672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B39640F-2DC8-E34F-985D-993A0428C501}"/>
              </a:ext>
            </a:extLst>
          </p:cNvPr>
          <p:cNvSpPr txBox="1"/>
          <p:nvPr/>
        </p:nvSpPr>
        <p:spPr>
          <a:xfrm>
            <a:off x="7656157" y="5408661"/>
            <a:ext cx="1129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Variables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184649-1DDD-D245-994A-09E2E8E1B580}"/>
              </a:ext>
            </a:extLst>
          </p:cNvPr>
          <p:cNvCxnSpPr>
            <a:cxnSpLocks/>
          </p:cNvCxnSpPr>
          <p:nvPr/>
        </p:nvCxnSpPr>
        <p:spPr>
          <a:xfrm flipH="1">
            <a:off x="5215615" y="5593326"/>
            <a:ext cx="1656672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FBD23B9-A7BE-7445-96BC-02D6C1602581}"/>
              </a:ext>
            </a:extLst>
          </p:cNvPr>
          <p:cNvSpPr txBox="1"/>
          <p:nvPr/>
        </p:nvSpPr>
        <p:spPr>
          <a:xfrm>
            <a:off x="6957247" y="2413831"/>
            <a:ext cx="1834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Visibility (public)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B73A353-51D6-1240-8772-36E9E33B10F8}"/>
              </a:ext>
            </a:extLst>
          </p:cNvPr>
          <p:cNvCxnSpPr>
            <a:cxnSpLocks/>
          </p:cNvCxnSpPr>
          <p:nvPr/>
        </p:nvCxnSpPr>
        <p:spPr>
          <a:xfrm flipH="1">
            <a:off x="5215615" y="2598496"/>
            <a:ext cx="1656672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4CEDB9B-E5EA-9B43-8CB4-46005DE4F01B}"/>
              </a:ext>
            </a:extLst>
          </p:cNvPr>
          <p:cNvSpPr txBox="1"/>
          <p:nvPr/>
        </p:nvSpPr>
        <p:spPr>
          <a:xfrm>
            <a:off x="6872288" y="4775863"/>
            <a:ext cx="1924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Visibility (private)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50E4919-316F-DB40-AB39-46E3DD2868FD}"/>
              </a:ext>
            </a:extLst>
          </p:cNvPr>
          <p:cNvCxnSpPr>
            <a:cxnSpLocks/>
          </p:cNvCxnSpPr>
          <p:nvPr/>
        </p:nvCxnSpPr>
        <p:spPr>
          <a:xfrm flipH="1">
            <a:off x="5215615" y="4960528"/>
            <a:ext cx="1656672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DCD29A-051F-9443-9894-1720E8E0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74837-C02F-EE43-9DAB-7520B384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5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Class Implementation ( .</a:t>
            </a:r>
            <a:r>
              <a:rPr lang="en-US" b="1" dirty="0" err="1">
                <a:solidFill>
                  <a:schemeClr val="bg1"/>
                </a:solidFill>
                <a:latin typeface="Helvetica" pitchFamily="2" charset="0"/>
              </a:rPr>
              <a:t>cpp</a:t>
            </a:r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 file 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11B05-9670-4242-9646-763D22D081A5}"/>
              </a:ext>
            </a:extLst>
          </p:cNvPr>
          <p:cNvSpPr txBox="1"/>
          <p:nvPr/>
        </p:nvSpPr>
        <p:spPr>
          <a:xfrm>
            <a:off x="1941396" y="1008995"/>
            <a:ext cx="4076950" cy="5693866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SG" sz="14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“</a:t>
            </a:r>
            <a:r>
              <a:rPr lang="en-SG" sz="1400" b="1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Person.h</a:t>
            </a:r>
            <a:r>
              <a:rPr lang="en-SG" sz="14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</a:t>
            </a:r>
          </a:p>
          <a:p>
            <a:endParaRPr lang="en-SG" sz="14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Person::Person(){}</a:t>
            </a: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Person::~person(){}</a:t>
            </a:r>
          </a:p>
          <a:p>
            <a:endParaRPr lang="en-SG" sz="14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string Person::</a:t>
            </a:r>
            <a:r>
              <a:rPr lang="en-SG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getName</a:t>
            </a:r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{</a:t>
            </a: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return name;</a:t>
            </a: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}</a:t>
            </a:r>
          </a:p>
          <a:p>
            <a:endParaRPr lang="en-SG" sz="14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int Person::</a:t>
            </a:r>
            <a:r>
              <a:rPr lang="en-SG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getAge</a:t>
            </a:r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{</a:t>
            </a: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return age;</a:t>
            </a: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}</a:t>
            </a:r>
          </a:p>
          <a:p>
            <a:endParaRPr lang="en-SG" sz="14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void Person::</a:t>
            </a:r>
            <a:r>
              <a:rPr lang="en-SG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setName</a:t>
            </a:r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(string s)</a:t>
            </a: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{</a:t>
            </a: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name=s;</a:t>
            </a: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}</a:t>
            </a:r>
          </a:p>
          <a:p>
            <a:endParaRPr lang="en-SG" sz="14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void Person::</a:t>
            </a:r>
            <a:r>
              <a:rPr lang="en-SG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setAge</a:t>
            </a:r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(int </a:t>
            </a:r>
            <a:r>
              <a:rPr lang="en-SG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{</a:t>
            </a: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age=</a:t>
            </a:r>
            <a:r>
              <a:rPr lang="en-SG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}</a:t>
            </a:r>
          </a:p>
          <a:p>
            <a:endParaRPr lang="en-SG" sz="14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9304A4-3F38-8E4B-8ACE-E549B28C1A53}"/>
              </a:ext>
            </a:extLst>
          </p:cNvPr>
          <p:cNvSpPr txBox="1"/>
          <p:nvPr/>
        </p:nvSpPr>
        <p:spPr>
          <a:xfrm>
            <a:off x="7401279" y="1557327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Constructor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B90E648-EA9F-6D4C-865F-63E78D3209E1}"/>
              </a:ext>
            </a:extLst>
          </p:cNvPr>
          <p:cNvCxnSpPr>
            <a:cxnSpLocks/>
          </p:cNvCxnSpPr>
          <p:nvPr/>
        </p:nvCxnSpPr>
        <p:spPr>
          <a:xfrm flipH="1">
            <a:off x="5215615" y="1741992"/>
            <a:ext cx="1656672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8F27DD-F688-4442-A219-993B5941A64D}"/>
              </a:ext>
            </a:extLst>
          </p:cNvPr>
          <p:cNvSpPr txBox="1"/>
          <p:nvPr/>
        </p:nvSpPr>
        <p:spPr>
          <a:xfrm>
            <a:off x="7510283" y="182557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Destructor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BEB725-D831-0142-99B7-E4A57D0AD5D3}"/>
              </a:ext>
            </a:extLst>
          </p:cNvPr>
          <p:cNvCxnSpPr>
            <a:cxnSpLocks/>
          </p:cNvCxnSpPr>
          <p:nvPr/>
        </p:nvCxnSpPr>
        <p:spPr>
          <a:xfrm flipH="1">
            <a:off x="5215615" y="2010240"/>
            <a:ext cx="1656672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6536EE-B703-9F4D-A31F-22C60CB1FE2B}"/>
              </a:ext>
            </a:extLst>
          </p:cNvPr>
          <p:cNvSpPr txBox="1"/>
          <p:nvPr/>
        </p:nvSpPr>
        <p:spPr>
          <a:xfrm>
            <a:off x="7819406" y="299393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Getters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F74040-0E42-864A-B0A6-3F47008F3CB5}"/>
              </a:ext>
            </a:extLst>
          </p:cNvPr>
          <p:cNvCxnSpPr>
            <a:cxnSpLocks/>
          </p:cNvCxnSpPr>
          <p:nvPr/>
        </p:nvCxnSpPr>
        <p:spPr>
          <a:xfrm flipH="1">
            <a:off x="5215615" y="3178600"/>
            <a:ext cx="1656672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51FE80-17B4-2249-A60B-59EBB7B37CF5}"/>
              </a:ext>
            </a:extLst>
          </p:cNvPr>
          <p:cNvSpPr txBox="1"/>
          <p:nvPr/>
        </p:nvSpPr>
        <p:spPr>
          <a:xfrm>
            <a:off x="7859481" y="510529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Setters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6AAF68-DD8F-314D-98AF-516855C4ADD2}"/>
              </a:ext>
            </a:extLst>
          </p:cNvPr>
          <p:cNvCxnSpPr>
            <a:cxnSpLocks/>
          </p:cNvCxnSpPr>
          <p:nvPr/>
        </p:nvCxnSpPr>
        <p:spPr>
          <a:xfrm flipH="1">
            <a:off x="5215615" y="5289955"/>
            <a:ext cx="1656672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DAFAB0-1A9F-E843-8052-4845CB516975}"/>
              </a:ext>
            </a:extLst>
          </p:cNvPr>
          <p:cNvSpPr txBox="1"/>
          <p:nvPr/>
        </p:nvSpPr>
        <p:spPr>
          <a:xfrm>
            <a:off x="6252310" y="984746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“</a:t>
            </a:r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::</a:t>
            </a: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” scope resolution operator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5F3E7D-AED6-D240-8367-4A4D05ED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CAD1D-7584-7E4E-BCE9-949A9CEEF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0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Main Function 2 ( include Person class 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11B05-9670-4242-9646-763D22D081A5}"/>
              </a:ext>
            </a:extLst>
          </p:cNvPr>
          <p:cNvSpPr txBox="1"/>
          <p:nvPr/>
        </p:nvSpPr>
        <p:spPr>
          <a:xfrm>
            <a:off x="1395163" y="1308630"/>
            <a:ext cx="6991600" cy="4801314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#include &lt;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stdio.h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#include &lt;iostream&gt;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#include &lt;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string.h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“</a:t>
            </a:r>
            <a:r>
              <a:rPr lang="en-US" b="1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Person.h</a:t>
            </a:r>
            <a:r>
              <a:rPr lang="en-US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using namespace std;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int main (void)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{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Person p1;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p1.setName(“John”);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&lt;&lt;p1.getName()&lt;&lt;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return 0;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}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69639D-B037-0D46-B416-736042351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AA4F02-E573-B949-9627-B75A2928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Assign References 3 (object reference)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11B05-9670-4242-9646-763D22D081A5}"/>
              </a:ext>
            </a:extLst>
          </p:cNvPr>
          <p:cNvSpPr txBox="1"/>
          <p:nvPr/>
        </p:nvSpPr>
        <p:spPr>
          <a:xfrm>
            <a:off x="1395163" y="1373997"/>
            <a:ext cx="7336306" cy="1477328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person p;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person&amp; x = p; // x references p 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F7707-F6B0-6641-88BA-5DDADCC41A3B}"/>
              </a:ext>
            </a:extLst>
          </p:cNvPr>
          <p:cNvSpPr txBox="1"/>
          <p:nvPr/>
        </p:nvSpPr>
        <p:spPr>
          <a:xfrm>
            <a:off x="1395164" y="3358799"/>
            <a:ext cx="7336305" cy="2431435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r>
              <a:rPr lang="en-US" sz="12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p.setName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(“Larry”);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p.setAge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(5);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string s = 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x.getName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	// s = “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larry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int x = 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x.getAge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		// x = 5</a:t>
            </a:r>
          </a:p>
          <a:p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04A486-A51B-2649-9117-92D6AA38BF92}"/>
              </a:ext>
            </a:extLst>
          </p:cNvPr>
          <p:cNvSpPr txBox="1"/>
          <p:nvPr/>
        </p:nvSpPr>
        <p:spPr>
          <a:xfrm>
            <a:off x="1395163" y="2963260"/>
            <a:ext cx="4375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 and x both refer to the same person object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61AF8C-BB28-9241-8AA9-04EF7BE9A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F36FE7-92BA-1C4C-BB2C-D8F04588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0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607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Assign Pointer to Stack Memory 3 ( pointer to object 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11B05-9670-4242-9646-763D22D081A5}"/>
              </a:ext>
            </a:extLst>
          </p:cNvPr>
          <p:cNvSpPr txBox="1"/>
          <p:nvPr/>
        </p:nvSpPr>
        <p:spPr>
          <a:xfrm>
            <a:off x="1395163" y="1145389"/>
            <a:ext cx="7944100" cy="2031325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person p;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person * 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=&amp;p;	// assign address of p to 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DA5AB4-5A0F-FC43-9DD7-1DF80D4885B7}"/>
              </a:ext>
            </a:extLst>
          </p:cNvPr>
          <p:cNvSpPr txBox="1"/>
          <p:nvPr/>
        </p:nvSpPr>
        <p:spPr>
          <a:xfrm>
            <a:off x="1395163" y="3684188"/>
            <a:ext cx="3891212" cy="2462213"/>
          </a:xfrm>
          <a:prstGeom prst="rect">
            <a:avLst/>
          </a:prstGeom>
          <a:solidFill>
            <a:srgbClr val="7030A0"/>
          </a:solidFill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setName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(“Larry”);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setAge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(5);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string s = 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getName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int x = 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getAge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D3B7D8-8940-024C-9F47-CD290D20C156}"/>
              </a:ext>
            </a:extLst>
          </p:cNvPr>
          <p:cNvSpPr txBox="1"/>
          <p:nvPr/>
        </p:nvSpPr>
        <p:spPr>
          <a:xfrm>
            <a:off x="1423739" y="3343432"/>
            <a:ext cx="4350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Accessing person p’s public methods using a pointer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E3C1B3-A733-A643-BD25-2C449033E963}"/>
              </a:ext>
            </a:extLst>
          </p:cNvPr>
          <p:cNvSpPr txBox="1"/>
          <p:nvPr/>
        </p:nvSpPr>
        <p:spPr>
          <a:xfrm>
            <a:off x="5448051" y="3684188"/>
            <a:ext cx="3891212" cy="2431435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(*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).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setName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(“Larry”);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(*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).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setAge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(5);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string s = (*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).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getName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int x = (*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).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getAge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89089B-281F-AD4A-A8A2-BD5C4D2C1A87}"/>
              </a:ext>
            </a:extLst>
          </p:cNvPr>
          <p:cNvSpPr txBox="1"/>
          <p:nvPr/>
        </p:nvSpPr>
        <p:spPr>
          <a:xfrm>
            <a:off x="2079045" y="6208683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Method 1: “-&gt;” arrow operator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99B319-4A70-7F45-B70B-DFD03A0826D4}"/>
              </a:ext>
            </a:extLst>
          </p:cNvPr>
          <p:cNvSpPr txBox="1"/>
          <p:nvPr/>
        </p:nvSpPr>
        <p:spPr>
          <a:xfrm>
            <a:off x="6288226" y="6208683"/>
            <a:ext cx="2210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Method 2: “.” dot operator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6A069-4A6E-E348-85FB-C012D13D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1E2D6-975D-D344-A08A-D494CC32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0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608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Assign Pointer to Heap Memory 3 ( pointer to object )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D1F945-38EC-FE4F-B464-9A026CDC7C1C}"/>
              </a:ext>
            </a:extLst>
          </p:cNvPr>
          <p:cNvSpPr txBox="1"/>
          <p:nvPr/>
        </p:nvSpPr>
        <p:spPr>
          <a:xfrm>
            <a:off x="1395163" y="919068"/>
            <a:ext cx="4562725" cy="2585323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SG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person</a:t>
            </a:r>
            <a:r>
              <a:rPr lang="en-SG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 </a:t>
            </a:r>
            <a:r>
              <a:rPr lang="en-SG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SG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new person();</a:t>
            </a:r>
          </a:p>
          <a:p>
            <a:r>
              <a:rPr lang="en-SG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</a:t>
            </a:r>
          </a:p>
          <a:p>
            <a:r>
              <a:rPr lang="en-SG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//do some work</a:t>
            </a:r>
          </a:p>
          <a:p>
            <a:r>
              <a:rPr lang="en-SG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</a:t>
            </a:r>
          </a:p>
          <a:p>
            <a:r>
              <a:rPr lang="en-SG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delete </a:t>
            </a:r>
            <a:r>
              <a:rPr lang="en-SG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SG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SG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</a:t>
            </a:r>
          </a:p>
          <a:p>
            <a:r>
              <a:rPr lang="en-SG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SG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SG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=NULL;</a:t>
            </a:r>
          </a:p>
          <a:p>
            <a:endParaRPr lang="en-SG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EF7C17-EE90-7B45-92C6-5CB48ABE412C}"/>
              </a:ext>
            </a:extLst>
          </p:cNvPr>
          <p:cNvSpPr txBox="1"/>
          <p:nvPr/>
        </p:nvSpPr>
        <p:spPr>
          <a:xfrm>
            <a:off x="1395163" y="3684188"/>
            <a:ext cx="3891212" cy="2339102"/>
          </a:xfrm>
          <a:prstGeom prst="rect">
            <a:avLst/>
          </a:prstGeom>
          <a:solidFill>
            <a:srgbClr val="7030A0"/>
          </a:solidFill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setName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(“Larry”);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setAge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(5);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string s = 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getName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int x = 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getAge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DD4D05-E554-6544-B5B9-BB19EE1FAE0E}"/>
              </a:ext>
            </a:extLst>
          </p:cNvPr>
          <p:cNvSpPr txBox="1"/>
          <p:nvPr/>
        </p:nvSpPr>
        <p:spPr>
          <a:xfrm>
            <a:off x="5448051" y="3684188"/>
            <a:ext cx="3891212" cy="2339102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(*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).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setName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(“Larry”);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(*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).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setAge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(5);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string s = (*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).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getName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int x = (*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).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getAge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3ED791-3302-0740-94EB-B2A020ADD4B3}"/>
              </a:ext>
            </a:extLst>
          </p:cNvPr>
          <p:cNvSpPr txBox="1"/>
          <p:nvPr/>
        </p:nvSpPr>
        <p:spPr>
          <a:xfrm>
            <a:off x="6119563" y="1411510"/>
            <a:ext cx="3219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The ”new” operator allocates a space in heap memory to store a Person object.</a:t>
            </a:r>
          </a:p>
          <a:p>
            <a:endParaRPr lang="en-US" sz="14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The pointer </a:t>
            </a:r>
            <a:r>
              <a:rPr lang="en-US" sz="1400" dirty="0" err="1">
                <a:solidFill>
                  <a:schemeClr val="bg1"/>
                </a:solidFill>
                <a:latin typeface="Helvetica" pitchFamily="2" charset="0"/>
              </a:rPr>
              <a:t>ptr</a:t>
            </a:r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 stores the address of that memory location.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FB6586-033D-7542-BDB4-D091A5A03FC6}"/>
              </a:ext>
            </a:extLst>
          </p:cNvPr>
          <p:cNvSpPr txBox="1"/>
          <p:nvPr/>
        </p:nvSpPr>
        <p:spPr>
          <a:xfrm>
            <a:off x="288539" y="4284351"/>
            <a:ext cx="10829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Accessing person’s public methods using a pointer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A9BF64-6716-AC41-AFA9-EE40FC9632CA}"/>
              </a:ext>
            </a:extLst>
          </p:cNvPr>
          <p:cNvSpPr txBox="1"/>
          <p:nvPr/>
        </p:nvSpPr>
        <p:spPr>
          <a:xfrm>
            <a:off x="2079045" y="6080091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Method 1: “-&gt;” arrow operator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016F92-A5BA-F94C-9F7E-DA2828E56830}"/>
              </a:ext>
            </a:extLst>
          </p:cNvPr>
          <p:cNvSpPr txBox="1"/>
          <p:nvPr/>
        </p:nvSpPr>
        <p:spPr>
          <a:xfrm>
            <a:off x="6288226" y="6080091"/>
            <a:ext cx="2210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Method 2: “.” dot operator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2205C1-3E5F-694F-8FED-3B0FBDA91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C549C-DA67-074C-99C0-68DE36A6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1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23BE89-BEB5-2143-A319-70E55C67F5F9}"/>
              </a:ext>
            </a:extLst>
          </p:cNvPr>
          <p:cNvSpPr txBox="1"/>
          <p:nvPr/>
        </p:nvSpPr>
        <p:spPr>
          <a:xfrm>
            <a:off x="3128010" y="2459503"/>
            <a:ext cx="364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b="1" dirty="0">
                <a:solidFill>
                  <a:schemeClr val="bg1"/>
                </a:solidFill>
              </a:rPr>
              <a:t>Class 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418C17-8A8D-4B45-A7A4-9AC526BE78AF}"/>
              </a:ext>
            </a:extLst>
          </p:cNvPr>
          <p:cNvSpPr/>
          <p:nvPr/>
        </p:nvSpPr>
        <p:spPr>
          <a:xfrm>
            <a:off x="3476284" y="5156023"/>
            <a:ext cx="29534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Person.h</a:t>
            </a:r>
            <a:endParaRPr lang="en-US" dirty="0">
              <a:solidFill>
                <a:schemeClr val="bg2"/>
              </a:solidFill>
            </a:endParaRPr>
          </a:p>
          <a:p>
            <a:pPr algn="ctr"/>
            <a:r>
              <a:rPr lang="en-US" dirty="0" err="1">
                <a:solidFill>
                  <a:schemeClr val="bg2"/>
                </a:solidFill>
              </a:rPr>
              <a:t>Person.cpp</a:t>
            </a:r>
            <a:endParaRPr lang="en-US" dirty="0">
              <a:solidFill>
                <a:schemeClr val="bg2"/>
              </a:solidFill>
            </a:endParaRPr>
          </a:p>
          <a:p>
            <a:pPr algn="ctr"/>
            <a:r>
              <a:rPr lang="en-US" dirty="0" err="1">
                <a:solidFill>
                  <a:schemeClr val="bg2"/>
                </a:solidFill>
              </a:rPr>
              <a:t>Person_Test.cpp</a:t>
            </a:r>
            <a:endParaRPr lang="en-US" dirty="0">
              <a:solidFill>
                <a:schemeClr val="bg2"/>
              </a:solidFill>
            </a:endParaRPr>
          </a:p>
          <a:p>
            <a:pPr algn="ctr"/>
            <a:r>
              <a:rPr lang="en-US" dirty="0">
                <a:solidFill>
                  <a:schemeClr val="bg2"/>
                </a:solidFill>
              </a:rPr>
              <a:t>(See also: </a:t>
            </a:r>
            <a:r>
              <a:rPr lang="en-US" dirty="0" err="1">
                <a:solidFill>
                  <a:schemeClr val="bg2"/>
                </a:solidFill>
              </a:rPr>
              <a:t>class_example.cpp</a:t>
            </a:r>
            <a:r>
              <a:rPr lang="en-US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235D41-6DE9-A245-BF6B-FCB9917DF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76C2D3-91E1-6F48-A9C4-47E25B15FF93}"/>
              </a:ext>
            </a:extLst>
          </p:cNvPr>
          <p:cNvSpPr txBox="1"/>
          <p:nvPr/>
        </p:nvSpPr>
        <p:spPr>
          <a:xfrm>
            <a:off x="1395163" y="497191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Code It Yourself!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D2C913-D0B9-EB4E-BB18-B2DC0DC6EAE1}"/>
              </a:ext>
            </a:extLst>
          </p:cNvPr>
          <p:cNvSpPr txBox="1"/>
          <p:nvPr/>
        </p:nvSpPr>
        <p:spPr>
          <a:xfrm>
            <a:off x="3128010" y="3105834"/>
            <a:ext cx="364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solidFill>
                  <a:schemeClr val="bg1"/>
                </a:solidFill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14950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0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Key Terminology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28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67DD3A-F30F-C646-83E7-36FCFA24D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F750951-993E-F949-AE73-986C130F5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942489"/>
              </p:ext>
            </p:extLst>
          </p:nvPr>
        </p:nvGraphicFramePr>
        <p:xfrm>
          <a:off x="932329" y="1661160"/>
          <a:ext cx="8041342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389">
                  <a:extLst>
                    <a:ext uri="{9D8B030D-6E8A-4147-A177-3AD203B41FA5}">
                      <a16:colId xmlns:a16="http://schemas.microsoft.com/office/drawing/2014/main" val="1199337412"/>
                    </a:ext>
                  </a:extLst>
                </a:gridCol>
                <a:gridCol w="5853953">
                  <a:extLst>
                    <a:ext uri="{9D8B030D-6E8A-4147-A177-3AD203B41FA5}">
                      <a16:colId xmlns:a16="http://schemas.microsoft.com/office/drawing/2014/main" val="2166888668"/>
                    </a:ext>
                  </a:extLst>
                </a:gridCol>
              </a:tblGrid>
              <a:tr h="13613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‘new’ operator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SG" sz="1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SG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can allocate memory at run time within the heap for the variable of a given type using a special operator in C++ which returns the address of the space allocated. This operator is called </a:t>
                      </a:r>
                      <a:r>
                        <a:rPr lang="en-SG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’new’ </a:t>
                      </a:r>
                      <a:r>
                        <a:rPr lang="en-SG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operator.</a:t>
                      </a:r>
                    </a:p>
                    <a:p>
                      <a:pPr algn="just"/>
                      <a:endParaRPr lang="en-SG" sz="7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hlinkClick r:id="rId5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algn="just"/>
                      <a:r>
                        <a:rPr lang="en-SG" sz="7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https://www.tutorialspoint.com/cplusplus/cpp_dynamic_memory.htm</a:t>
                      </a:r>
                      <a:endParaRPr lang="en-SG" sz="7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SG" sz="7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SG" sz="7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944604"/>
                  </a:ext>
                </a:extLst>
              </a:tr>
              <a:tr h="13613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‘delete’ operator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SG" sz="14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SG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are not in need of dynamically allocated memory anymore, you can use ’</a:t>
                      </a:r>
                      <a:r>
                        <a:rPr lang="en-SG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r>
                        <a:rPr lang="en-SG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operator, which de-allocates memory that was previously allocated by new operator.</a:t>
                      </a:r>
                    </a:p>
                    <a:p>
                      <a:pPr algn="l"/>
                      <a:endParaRPr lang="en-SG" sz="14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SG" sz="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https://www.tutorialspoint.com/cplusplus/cpp_dynamic_memory.htm</a:t>
                      </a:r>
                      <a:endParaRPr lang="en-SG" sz="8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SG" sz="8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SG" sz="8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644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64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189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Topics Covered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29</a:t>
            </a:fld>
            <a:endParaRPr lang="en-US" dirty="0"/>
          </a:p>
        </p:txBody>
      </p:sp>
      <p:sp useBgFill="1">
        <p:nvSpPr>
          <p:cNvPr id="11" name="TextBox 10">
            <a:extLst>
              <a:ext uri="{FF2B5EF4-FFF2-40B4-BE49-F238E27FC236}">
                <a16:creationId xmlns:a16="http://schemas.microsoft.com/office/drawing/2014/main" id="{FA23BE89-BEB5-2143-A319-70E55C67F5F9}"/>
              </a:ext>
            </a:extLst>
          </p:cNvPr>
          <p:cNvSpPr txBox="1"/>
          <p:nvPr/>
        </p:nvSpPr>
        <p:spPr>
          <a:xfrm>
            <a:off x="1395163" y="1169363"/>
            <a:ext cx="4819581" cy="187743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sz="3600" b="1" dirty="0">
                <a:solidFill>
                  <a:schemeClr val="bg1"/>
                </a:solidFill>
              </a:rPr>
              <a:t>Recap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C-style Strings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Structs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82004C-B2D6-0B46-AA57-5C608174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F65D76-67DB-DD4E-B3DA-9FEB9710E1CE}"/>
              </a:ext>
            </a:extLst>
          </p:cNvPr>
          <p:cNvSpPr/>
          <p:nvPr/>
        </p:nvSpPr>
        <p:spPr>
          <a:xfrm>
            <a:off x="5237314" y="619348"/>
            <a:ext cx="3273523" cy="32735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667DFF-916C-C04C-815C-5D7E22048D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4151" y="981807"/>
            <a:ext cx="2484438" cy="24844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BD4C95-FBF5-F34F-B1D7-23DF6FFB0404}"/>
              </a:ext>
            </a:extLst>
          </p:cNvPr>
          <p:cNvSpPr txBox="1"/>
          <p:nvPr/>
        </p:nvSpPr>
        <p:spPr>
          <a:xfrm>
            <a:off x="6115779" y="2031521"/>
            <a:ext cx="1741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B</a:t>
            </a:r>
            <a:r>
              <a:rPr lang="en-US" sz="2400" b="1" u="sng" dirty="0"/>
              <a:t>onus </a:t>
            </a:r>
            <a:r>
              <a:rPr lang="en-US" sz="3200" b="1" u="sng" dirty="0"/>
              <a:t>B</a:t>
            </a:r>
            <a:r>
              <a:rPr lang="en-US" sz="2400" b="1" u="sng" dirty="0"/>
              <a:t>its!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21D5BA-3415-0047-A451-C3150A1A3D8F}"/>
              </a:ext>
            </a:extLst>
          </p:cNvPr>
          <p:cNvSpPr txBox="1"/>
          <p:nvPr/>
        </p:nvSpPr>
        <p:spPr>
          <a:xfrm>
            <a:off x="6510919" y="2490035"/>
            <a:ext cx="9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Inside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A7C1E1-F0E5-F344-A496-367A41B5DD0B}"/>
              </a:ext>
            </a:extLst>
          </p:cNvPr>
          <p:cNvSpPr txBox="1"/>
          <p:nvPr/>
        </p:nvSpPr>
        <p:spPr>
          <a:xfrm>
            <a:off x="1395162" y="4466354"/>
            <a:ext cx="75989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u="sng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https://ict283.github.io/ict283pass/</a:t>
            </a:r>
            <a:endParaRPr lang="en-SG" sz="40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</p:txBody>
      </p:sp>
      <p:sp useBgFill="1">
        <p:nvSpPr>
          <p:cNvPr id="16" name="TextBox 15">
            <a:extLst>
              <a:ext uri="{FF2B5EF4-FFF2-40B4-BE49-F238E27FC236}">
                <a16:creationId xmlns:a16="http://schemas.microsoft.com/office/drawing/2014/main" id="{B61D7FCA-DCE7-5449-9F54-28227A487BF7}"/>
              </a:ext>
            </a:extLst>
          </p:cNvPr>
          <p:cNvSpPr txBox="1"/>
          <p:nvPr/>
        </p:nvSpPr>
        <p:spPr>
          <a:xfrm>
            <a:off x="1395163" y="3962146"/>
            <a:ext cx="4819581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sz="3600" b="1" dirty="0">
                <a:solidFill>
                  <a:schemeClr val="bg1"/>
                </a:solidFill>
              </a:rPr>
              <a:t>Resources &gt; Session 2</a:t>
            </a:r>
          </a:p>
        </p:txBody>
      </p:sp>
    </p:spTree>
    <p:extLst>
      <p:ext uri="{BB962C8B-B14F-4D97-AF65-F5344CB8AC3E}">
        <p14:creationId xmlns:p14="http://schemas.microsoft.com/office/powerpoint/2010/main" val="75656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163D7-6641-F046-A246-D9D65030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E7647B-03DE-E847-B973-02668BCE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Glenn Lum. All rights reserved.</a:t>
            </a:r>
          </a:p>
        </p:txBody>
      </p:sp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598029-2E2A-0B4F-AF02-9CCFB6202FAF}"/>
              </a:ext>
            </a:extLst>
          </p:cNvPr>
          <p:cNvSpPr txBox="1"/>
          <p:nvPr/>
        </p:nvSpPr>
        <p:spPr>
          <a:xfrm>
            <a:off x="1395163" y="497191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The most important thing…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FE6E19-AB4C-474D-8B75-BCF8FDD5FFD8}"/>
              </a:ext>
            </a:extLst>
          </p:cNvPr>
          <p:cNvGrpSpPr/>
          <p:nvPr/>
        </p:nvGrpSpPr>
        <p:grpSpPr>
          <a:xfrm>
            <a:off x="931863" y="1151467"/>
            <a:ext cx="8128001" cy="4994346"/>
            <a:chOff x="978940" y="1222703"/>
            <a:chExt cx="8128001" cy="4994346"/>
          </a:xfrm>
        </p:grpSpPr>
        <p:pic>
          <p:nvPicPr>
            <p:cNvPr id="14" name="Picture 1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2DE1106-6972-3C4D-90AA-C1FCF5ECE0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8415" b="17308"/>
            <a:stretch/>
          </p:blipFill>
          <p:spPr>
            <a:xfrm>
              <a:off x="978940" y="1222703"/>
              <a:ext cx="8128000" cy="3102033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3DD813-94F3-3E49-94C8-9CCA809982B8}"/>
                </a:ext>
              </a:extLst>
            </p:cNvPr>
            <p:cNvSpPr txBox="1"/>
            <p:nvPr/>
          </p:nvSpPr>
          <p:spPr>
            <a:xfrm>
              <a:off x="3054834" y="1331849"/>
              <a:ext cx="6687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7030A0"/>
                  </a:solidFill>
                  <a:latin typeface="Helvetica" pitchFamily="2" charset="0"/>
                </a:rPr>
                <a:t>C++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F86071-6D7D-1543-B06A-4947F02D8F91}"/>
                </a:ext>
              </a:extLst>
            </p:cNvPr>
            <p:cNvSpPr txBox="1"/>
            <p:nvPr/>
          </p:nvSpPr>
          <p:spPr>
            <a:xfrm>
              <a:off x="6270758" y="1331849"/>
              <a:ext cx="7553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7030A0"/>
                  </a:solidFill>
                  <a:latin typeface="Helvetica" pitchFamily="2" charset="0"/>
                </a:rPr>
                <a:t>Java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14E26F-2FCB-A84D-8719-BD6D40F217CB}"/>
                </a:ext>
              </a:extLst>
            </p:cNvPr>
            <p:cNvSpPr txBox="1"/>
            <p:nvPr/>
          </p:nvSpPr>
          <p:spPr>
            <a:xfrm>
              <a:off x="978940" y="4324736"/>
              <a:ext cx="8128001" cy="18923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Helvetica" pitchFamily="2" charset="0"/>
                </a:rPr>
                <a:t>The single most important requisite in programming is to write code that </a:t>
              </a:r>
              <a:r>
                <a:rPr lang="en-US" sz="1400" b="1" i="1">
                  <a:solidFill>
                    <a:schemeClr val="bg1"/>
                  </a:solidFill>
                  <a:latin typeface="Helvetica" pitchFamily="2" charset="0"/>
                </a:rPr>
                <a:t>works</a:t>
              </a:r>
              <a:r>
                <a:rPr lang="en-US" sz="1400" b="1">
                  <a:solidFill>
                    <a:schemeClr val="bg1"/>
                  </a:solidFill>
                  <a:latin typeface="Helvetica" pitchFamily="2" charset="0"/>
                </a:rPr>
                <a:t>.</a:t>
              </a:r>
              <a:endParaRPr lang="en-US" sz="1400" b="1" dirty="0">
                <a:solidFill>
                  <a:schemeClr val="bg1"/>
                </a:solidFill>
                <a:latin typeface="Helvetica" pitchFamily="2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Helvetica" pitchFamily="2" charset="0"/>
                </a:rPr>
                <a:t> ICT283 will be challenging.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Helvetica" pitchFamily="2" charset="0"/>
                </a:rPr>
                <a:t>But you need not be afraid; every challenge contains a gift.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Helvetica" pitchFamily="2" charset="0"/>
                </a:rPr>
                <a:t>Have the courage to take it on and you will be surprised.</a:t>
              </a:r>
            </a:p>
            <a:p>
              <a:pPr algn="ctr">
                <a:lnSpc>
                  <a:spcPct val="150000"/>
                </a:lnSpc>
              </a:pPr>
              <a:endParaRPr 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36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C++ Documentation 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30</a:t>
            </a:fld>
            <a:endParaRPr lang="en-US" dirty="0"/>
          </a:p>
        </p:txBody>
      </p:sp>
      <p:sp useBgFill="1">
        <p:nvSpPr>
          <p:cNvPr id="11" name="TextBox 10">
            <a:extLst>
              <a:ext uri="{FF2B5EF4-FFF2-40B4-BE49-F238E27FC236}">
                <a16:creationId xmlns:a16="http://schemas.microsoft.com/office/drawing/2014/main" id="{FA23BE89-BEB5-2143-A319-70E55C67F5F9}"/>
              </a:ext>
            </a:extLst>
          </p:cNvPr>
          <p:cNvSpPr txBox="1"/>
          <p:nvPr/>
        </p:nvSpPr>
        <p:spPr>
          <a:xfrm>
            <a:off x="1395163" y="1169363"/>
            <a:ext cx="7181278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sz="3600" b="1" dirty="0">
                <a:solidFill>
                  <a:schemeClr val="bg1"/>
                </a:solidFill>
              </a:rPr>
              <a:t>Reading C++ Documentation</a:t>
            </a:r>
            <a:endParaRPr lang="en-SG" sz="2000" dirty="0">
              <a:solidFill>
                <a:schemeClr val="bg1"/>
              </a:solidFill>
            </a:endParaRPr>
          </a:p>
          <a:p>
            <a:r>
              <a:rPr lang="en-SG" dirty="0">
                <a:solidFill>
                  <a:schemeClr val="bg1"/>
                </a:solidFill>
              </a:rPr>
              <a:t>One aspect of being a competent programmer is being able to source documentation in order to understand a coding language. One great site for C++ documentation is </a:t>
            </a:r>
            <a:r>
              <a:rPr lang="en-SG" dirty="0" err="1">
                <a:solidFill>
                  <a:schemeClr val="bg1"/>
                </a:solidFill>
              </a:rPr>
              <a:t>DevDocs</a:t>
            </a:r>
            <a:r>
              <a:rPr lang="en-SG" dirty="0">
                <a:solidFill>
                  <a:schemeClr val="bg1"/>
                </a:solidFill>
              </a:rPr>
              <a:t>. </a:t>
            </a:r>
            <a:r>
              <a:rPr lang="en-SG" b="1" dirty="0">
                <a:solidFill>
                  <a:schemeClr val="bg1"/>
                </a:solidFill>
              </a:rPr>
              <a:t>Bookmark it! 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BD70E5-83E3-C443-8B35-4455FF9ED07C}"/>
              </a:ext>
            </a:extLst>
          </p:cNvPr>
          <p:cNvSpPr txBox="1"/>
          <p:nvPr/>
        </p:nvSpPr>
        <p:spPr>
          <a:xfrm>
            <a:off x="1395162" y="5386783"/>
            <a:ext cx="759893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4800" dirty="0" err="1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devdocs.io</a:t>
            </a:r>
            <a:r>
              <a:rPr lang="en-US" sz="48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/cpp/</a:t>
            </a:r>
            <a:endParaRPr lang="en-US" sz="48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</p:txBody>
      </p:sp>
      <p:sp useBgFill="1">
        <p:nvSpPr>
          <p:cNvPr id="9" name="TextBox 8">
            <a:extLst>
              <a:ext uri="{FF2B5EF4-FFF2-40B4-BE49-F238E27FC236}">
                <a16:creationId xmlns:a16="http://schemas.microsoft.com/office/drawing/2014/main" id="{14E630B2-95DB-354C-8AF8-718DC6204ACA}"/>
              </a:ext>
            </a:extLst>
          </p:cNvPr>
          <p:cNvSpPr txBox="1"/>
          <p:nvPr/>
        </p:nvSpPr>
        <p:spPr>
          <a:xfrm>
            <a:off x="1395163" y="4882575"/>
            <a:ext cx="4819581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sz="3600" b="1" dirty="0" err="1">
                <a:solidFill>
                  <a:schemeClr val="bg1"/>
                </a:solidFill>
              </a:rPr>
              <a:t>DevDocs</a:t>
            </a:r>
            <a:endParaRPr lang="en-SG" sz="3600" b="1" dirty="0">
              <a:solidFill>
                <a:schemeClr val="bg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2F6F7E-0DB4-D047-83B8-61AC4749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A156C0-7749-F544-9562-ED45308D45F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b="57240"/>
          <a:stretch/>
        </p:blipFill>
        <p:spPr>
          <a:xfrm>
            <a:off x="1547779" y="2950243"/>
            <a:ext cx="6810441" cy="1686192"/>
          </a:xfrm>
          <a:prstGeom prst="rect">
            <a:avLst/>
          </a:prstGeom>
          <a:ln w="25400"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2951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Acknowledgement 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31</a:t>
            </a:fld>
            <a:endParaRPr lang="en-US" dirty="0"/>
          </a:p>
        </p:txBody>
      </p:sp>
      <p:sp useBgFill="1">
        <p:nvSpPr>
          <p:cNvPr id="11" name="TextBox 10">
            <a:extLst>
              <a:ext uri="{FF2B5EF4-FFF2-40B4-BE49-F238E27FC236}">
                <a16:creationId xmlns:a16="http://schemas.microsoft.com/office/drawing/2014/main" id="{FA23BE89-BEB5-2143-A319-70E55C67F5F9}"/>
              </a:ext>
            </a:extLst>
          </p:cNvPr>
          <p:cNvSpPr txBox="1"/>
          <p:nvPr/>
        </p:nvSpPr>
        <p:spPr>
          <a:xfrm>
            <a:off x="1395163" y="1323996"/>
            <a:ext cx="6834437" cy="38472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bg1"/>
                </a:solidFill>
                <a:latin typeface="Helvetica" pitchFamily="2" charset="0"/>
              </a:rPr>
              <a:t>I inherit much of my material from the following:</a:t>
            </a:r>
          </a:p>
          <a:p>
            <a:endParaRPr lang="en-SG" sz="1400" dirty="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bg1"/>
                </a:solidFill>
                <a:latin typeface="Helvetica" pitchFamily="2" charset="0"/>
              </a:rPr>
              <a:t>Shri Rai , ICT283 Unit Coordinator</a:t>
            </a:r>
          </a:p>
          <a:p>
            <a:endParaRPr lang="en-SG" sz="1400" dirty="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bg1"/>
                </a:solidFill>
                <a:latin typeface="Helvetica" pitchFamily="2" charset="0"/>
              </a:rPr>
              <a:t>Reina Mendoza , former PASS leader</a:t>
            </a:r>
          </a:p>
          <a:p>
            <a:endParaRPr lang="en-SG" sz="1400" dirty="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bg1"/>
                </a:solidFill>
                <a:latin typeface="Helvetica" pitchFamily="2" charset="0"/>
              </a:rPr>
              <a:t>Abdul Bari , Educator , Mastering Data Structures and Algorithms using C and C++ (Udemy)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1400" dirty="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bg1"/>
                </a:solidFill>
                <a:latin typeface="Helvetica" pitchFamily="2" charset="0"/>
              </a:rPr>
              <a:t>Abdul Bari, Educator , Learn C++ Programming (Udemy)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1400" dirty="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bg1"/>
                </a:solidFill>
                <a:latin typeface="Helvetica" pitchFamily="2" charset="0"/>
              </a:rPr>
              <a:t>Kurt Anderson, Educator , Computer Science 101 (Udemy)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1400" dirty="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bg1"/>
                </a:solidFill>
                <a:latin typeface="Helvetica" pitchFamily="2" charset="0"/>
              </a:rPr>
              <a:t>Bucky Roberts (YouTube)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1400" dirty="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bg1"/>
                </a:solidFill>
                <a:latin typeface="Helvetica" pitchFamily="2" charset="0"/>
              </a:rPr>
              <a:t>The </a:t>
            </a:r>
            <a:r>
              <a:rPr lang="en-SG" sz="1400" dirty="0" err="1">
                <a:solidFill>
                  <a:schemeClr val="bg1"/>
                </a:solidFill>
                <a:latin typeface="Helvetica" pitchFamily="2" charset="0"/>
              </a:rPr>
              <a:t>Cherno</a:t>
            </a:r>
            <a:r>
              <a:rPr lang="en-SG" sz="1400" dirty="0">
                <a:solidFill>
                  <a:schemeClr val="bg1"/>
                </a:solidFill>
                <a:latin typeface="Helvetica" pitchFamily="2" charset="0"/>
              </a:rPr>
              <a:t> (YouTube)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2F6F7E-0DB4-D047-83B8-61AC4749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Glenn Lum.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4486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Pin It!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2F6F7E-0DB4-D047-83B8-61AC4749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3FDDAC-54AF-4E43-BFFD-2A9200D423F6}"/>
              </a:ext>
            </a:extLst>
          </p:cNvPr>
          <p:cNvGrpSpPr/>
          <p:nvPr/>
        </p:nvGrpSpPr>
        <p:grpSpPr>
          <a:xfrm>
            <a:off x="3048541" y="1013147"/>
            <a:ext cx="3808917" cy="4831705"/>
            <a:chOff x="3048541" y="1212857"/>
            <a:chExt cx="3808917" cy="4831705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039B92A-5591-AE4B-B8C9-57E424AF4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81363" y="1212857"/>
              <a:ext cx="3281631" cy="407374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4EEDCB-7978-ED45-9479-AAE3BCED678C}"/>
                </a:ext>
              </a:extLst>
            </p:cNvPr>
            <p:cNvSpPr txBox="1"/>
            <p:nvPr/>
          </p:nvSpPr>
          <p:spPr>
            <a:xfrm>
              <a:off x="3048541" y="5582897"/>
              <a:ext cx="3808917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i="1" dirty="0">
                  <a:solidFill>
                    <a:schemeClr val="bg1"/>
                  </a:solidFill>
                </a:rPr>
                <a:t>An enamel pin badge to remind us that, despite what we've been taught, no one really knows all the answers.</a:t>
              </a:r>
              <a:endParaRPr lang="en-SG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486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163D7-6641-F046-A246-D9D65030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E7647B-03DE-E847-B973-02668BCE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Glenn Lum. All rights reserved.</a:t>
            </a:r>
          </a:p>
        </p:txBody>
      </p:sp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598029-2E2A-0B4F-AF02-9CCFB6202FAF}"/>
              </a:ext>
            </a:extLst>
          </p:cNvPr>
          <p:cNvSpPr txBox="1"/>
          <p:nvPr/>
        </p:nvSpPr>
        <p:spPr>
          <a:xfrm>
            <a:off x="1395163" y="497191"/>
            <a:ext cx="324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Overview of PASS Sessions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FAF00D-2320-3F45-A088-21D15D0B3D3A}"/>
              </a:ext>
            </a:extLst>
          </p:cNvPr>
          <p:cNvSpPr/>
          <p:nvPr/>
        </p:nvSpPr>
        <p:spPr>
          <a:xfrm>
            <a:off x="312225" y="1166164"/>
            <a:ext cx="9303262" cy="50489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81B0D-7428-4846-A69C-AB2150F28E99}"/>
              </a:ext>
            </a:extLst>
          </p:cNvPr>
          <p:cNvSpPr txBox="1"/>
          <p:nvPr/>
        </p:nvSpPr>
        <p:spPr>
          <a:xfrm>
            <a:off x="509666" y="1358460"/>
            <a:ext cx="2340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You are here…</a:t>
            </a:r>
          </a:p>
        </p:txBody>
      </p:sp>
      <p:sp>
        <p:nvSpPr>
          <p:cNvPr id="52" name="Triangle 51">
            <a:extLst>
              <a:ext uri="{FF2B5EF4-FFF2-40B4-BE49-F238E27FC236}">
                <a16:creationId xmlns:a16="http://schemas.microsoft.com/office/drawing/2014/main" id="{D4D02AEF-7A8F-DC44-85AC-677195E07E61}"/>
              </a:ext>
            </a:extLst>
          </p:cNvPr>
          <p:cNvSpPr/>
          <p:nvPr/>
        </p:nvSpPr>
        <p:spPr>
          <a:xfrm>
            <a:off x="3306698" y="4826580"/>
            <a:ext cx="108135" cy="789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Triangle 52">
            <a:extLst>
              <a:ext uri="{FF2B5EF4-FFF2-40B4-BE49-F238E27FC236}">
                <a16:creationId xmlns:a16="http://schemas.microsoft.com/office/drawing/2014/main" id="{0FEFDF70-6180-F644-9376-573EC24405EC}"/>
              </a:ext>
            </a:extLst>
          </p:cNvPr>
          <p:cNvSpPr/>
          <p:nvPr/>
        </p:nvSpPr>
        <p:spPr>
          <a:xfrm>
            <a:off x="6058239" y="4826580"/>
            <a:ext cx="108135" cy="789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502960-D73E-1742-86EA-0CF0C3F58315}"/>
              </a:ext>
            </a:extLst>
          </p:cNvPr>
          <p:cNvSpPr txBox="1"/>
          <p:nvPr/>
        </p:nvSpPr>
        <p:spPr>
          <a:xfrm>
            <a:off x="2588813" y="4937852"/>
            <a:ext cx="1530120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Milestone 1 </a:t>
            </a:r>
          </a:p>
          <a:p>
            <a:pPr algn="ctr"/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Be able to write very basic working code in C++</a:t>
            </a:r>
          </a:p>
          <a:p>
            <a:pPr marL="171450" indent="-171450" algn="ctr">
              <a:buFontTx/>
              <a:buChar char="-"/>
            </a:pP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CDDB924-9B2F-FB40-A328-407896B3FFA0}"/>
              </a:ext>
            </a:extLst>
          </p:cNvPr>
          <p:cNvSpPr txBox="1"/>
          <p:nvPr/>
        </p:nvSpPr>
        <p:spPr>
          <a:xfrm>
            <a:off x="5162538" y="4937852"/>
            <a:ext cx="1928193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Milestone 2</a:t>
            </a:r>
          </a:p>
          <a:p>
            <a:pPr algn="ctr"/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Be able to code, test and implement various data structures in C++</a:t>
            </a:r>
          </a:p>
          <a:p>
            <a:pPr marL="171450" indent="-171450" algn="ctr">
              <a:buFontTx/>
              <a:buChar char="-"/>
            </a:pP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866C6C-F329-BB48-B5FD-6809C44D7BA4}"/>
              </a:ext>
            </a:extLst>
          </p:cNvPr>
          <p:cNvSpPr txBox="1"/>
          <p:nvPr/>
        </p:nvSpPr>
        <p:spPr>
          <a:xfrm>
            <a:off x="431467" y="4443848"/>
            <a:ext cx="504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Term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id="{D136B982-9C7A-1242-BF24-98E536A43D69}"/>
              </a:ext>
            </a:extLst>
          </p:cNvPr>
          <p:cNvSpPr/>
          <p:nvPr/>
        </p:nvSpPr>
        <p:spPr>
          <a:xfrm>
            <a:off x="8128910" y="4826580"/>
            <a:ext cx="108135" cy="789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258A21C-1A67-6C4F-B74A-944300990A99}"/>
              </a:ext>
            </a:extLst>
          </p:cNvPr>
          <p:cNvSpPr txBox="1"/>
          <p:nvPr/>
        </p:nvSpPr>
        <p:spPr>
          <a:xfrm>
            <a:off x="7411025" y="4937852"/>
            <a:ext cx="153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1">
                    <a:lumMod val="85000"/>
                  </a:schemeClr>
                </a:solidFill>
              </a:rPr>
              <a:t>Milestone </a:t>
            </a:r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3 </a:t>
            </a:r>
          </a:p>
          <a:p>
            <a:pPr algn="ctr"/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Be able to code fluently in C++ and make data structure design choices for various programs.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0A63EF6-5424-C547-9DC6-CBAA5C5E2619}"/>
              </a:ext>
            </a:extLst>
          </p:cNvPr>
          <p:cNvGrpSpPr/>
          <p:nvPr/>
        </p:nvGrpSpPr>
        <p:grpSpPr>
          <a:xfrm>
            <a:off x="829416" y="1844428"/>
            <a:ext cx="8717082" cy="3085200"/>
            <a:chOff x="865041" y="1931519"/>
            <a:chExt cx="8717082" cy="308513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D8A7F80-31A5-0749-8DCD-72943A2C6C1D}"/>
                </a:ext>
              </a:extLst>
            </p:cNvPr>
            <p:cNvGrpSpPr/>
            <p:nvPr/>
          </p:nvGrpSpPr>
          <p:grpSpPr>
            <a:xfrm>
              <a:off x="970555" y="1931519"/>
              <a:ext cx="8611568" cy="3085139"/>
              <a:chOff x="1085202" y="1547213"/>
              <a:chExt cx="8611568" cy="308513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3FE5210-525F-AA4D-9B6D-8342E9A1751C}"/>
                  </a:ext>
                </a:extLst>
              </p:cNvPr>
              <p:cNvGrpSpPr/>
              <p:nvPr/>
            </p:nvGrpSpPr>
            <p:grpSpPr>
              <a:xfrm>
                <a:off x="1441657" y="2838478"/>
                <a:ext cx="6884700" cy="1549598"/>
                <a:chOff x="1395163" y="2557707"/>
                <a:chExt cx="6884700" cy="1549598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7801FBDE-9ED2-7747-ADED-E94839107A30}"/>
                    </a:ext>
                  </a:extLst>
                </p:cNvPr>
                <p:cNvGrpSpPr/>
                <p:nvPr/>
              </p:nvGrpSpPr>
              <p:grpSpPr>
                <a:xfrm>
                  <a:off x="1395163" y="3349335"/>
                  <a:ext cx="2065410" cy="757970"/>
                  <a:chOff x="1395163" y="3349335"/>
                  <a:chExt cx="2065410" cy="757970"/>
                </a:xfrm>
              </p:grpSpPr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68D5BEB5-FF49-1B43-AFFD-F38FB2F6235C}"/>
                      </a:ext>
                    </a:extLst>
                  </p:cNvPr>
                  <p:cNvSpPr/>
                  <p:nvPr/>
                </p:nvSpPr>
                <p:spPr>
                  <a:xfrm>
                    <a:off x="1395163" y="3624417"/>
                    <a:ext cx="688470" cy="482888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1</a:t>
                    </a: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22EDAC0C-E558-7F4C-A4A7-11FCCBB22561}"/>
                      </a:ext>
                    </a:extLst>
                  </p:cNvPr>
                  <p:cNvSpPr/>
                  <p:nvPr/>
                </p:nvSpPr>
                <p:spPr>
                  <a:xfrm>
                    <a:off x="2083633" y="3429000"/>
                    <a:ext cx="688470" cy="678305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2</a:t>
                    </a: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D41C7D84-D7AA-DA4B-8FA7-EA948918C1F4}"/>
                      </a:ext>
                    </a:extLst>
                  </p:cNvPr>
                  <p:cNvSpPr/>
                  <p:nvPr/>
                </p:nvSpPr>
                <p:spPr>
                  <a:xfrm>
                    <a:off x="2772103" y="3349335"/>
                    <a:ext cx="688470" cy="757970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3</a:t>
                    </a:r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C7177EEC-2A05-D046-97B9-A5729475163F}"/>
                    </a:ext>
                  </a:extLst>
                </p:cNvPr>
                <p:cNvGrpSpPr/>
                <p:nvPr/>
              </p:nvGrpSpPr>
              <p:grpSpPr>
                <a:xfrm>
                  <a:off x="3460573" y="2557707"/>
                  <a:ext cx="2753880" cy="1549598"/>
                  <a:chOff x="3460573" y="3081720"/>
                  <a:chExt cx="2753880" cy="1025585"/>
                </a:xfrm>
                <a:solidFill>
                  <a:srgbClr val="00B0F0"/>
                </a:solidFill>
              </p:grpSpPr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05A19B50-06F7-5D43-846E-2486471C391E}"/>
                      </a:ext>
                    </a:extLst>
                  </p:cNvPr>
                  <p:cNvSpPr/>
                  <p:nvPr/>
                </p:nvSpPr>
                <p:spPr>
                  <a:xfrm>
                    <a:off x="3460573" y="3458049"/>
                    <a:ext cx="688470" cy="649256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4</a:t>
                    </a:r>
                  </a:p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EB4894DE-85CE-4D43-A6C6-BFF658D0BC78}"/>
                      </a:ext>
                    </a:extLst>
                  </p:cNvPr>
                  <p:cNvSpPr/>
                  <p:nvPr/>
                </p:nvSpPr>
                <p:spPr>
                  <a:xfrm>
                    <a:off x="4149043" y="3396045"/>
                    <a:ext cx="688470" cy="711260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5</a:t>
                    </a:r>
                  </a:p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F32BDF99-DD94-994D-B368-EC930E43E147}"/>
                      </a:ext>
                    </a:extLst>
                  </p:cNvPr>
                  <p:cNvSpPr/>
                  <p:nvPr/>
                </p:nvSpPr>
                <p:spPr>
                  <a:xfrm>
                    <a:off x="4837513" y="3186783"/>
                    <a:ext cx="688470" cy="920522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6</a:t>
                    </a:r>
                  </a:p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AA0CFBFC-10B0-C840-9454-15C36E91BA96}"/>
                      </a:ext>
                    </a:extLst>
                  </p:cNvPr>
                  <p:cNvSpPr/>
                  <p:nvPr/>
                </p:nvSpPr>
                <p:spPr>
                  <a:xfrm>
                    <a:off x="5525983" y="3081720"/>
                    <a:ext cx="688470" cy="1025585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7</a:t>
                    </a:r>
                  </a:p>
                  <a:p>
                    <a:pPr algn="ctr"/>
                    <a:endParaRPr lang="en-US" sz="2400" b="1" dirty="0"/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A2C208B4-554E-4643-A6E6-486892856285}"/>
                    </a:ext>
                  </a:extLst>
                </p:cNvPr>
                <p:cNvGrpSpPr/>
                <p:nvPr/>
              </p:nvGrpSpPr>
              <p:grpSpPr>
                <a:xfrm flipH="1">
                  <a:off x="6214453" y="2887038"/>
                  <a:ext cx="2065410" cy="1220267"/>
                  <a:chOff x="1395163" y="3349375"/>
                  <a:chExt cx="2065410" cy="757930"/>
                </a:xfrm>
                <a:solidFill>
                  <a:srgbClr val="FF7E79"/>
                </a:solidFill>
              </p:grpSpPr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5A49929A-2012-3545-AF47-420C32D44B33}"/>
                      </a:ext>
                    </a:extLst>
                  </p:cNvPr>
                  <p:cNvSpPr/>
                  <p:nvPr/>
                </p:nvSpPr>
                <p:spPr>
                  <a:xfrm>
                    <a:off x="2083633" y="3521675"/>
                    <a:ext cx="688470" cy="585628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rgbClr val="FF7E7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9</a:t>
                    </a:r>
                  </a:p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712F321C-59A3-6A44-BD68-11ED4CB1FA50}"/>
                      </a:ext>
                    </a:extLst>
                  </p:cNvPr>
                  <p:cNvSpPr/>
                  <p:nvPr/>
                </p:nvSpPr>
                <p:spPr>
                  <a:xfrm>
                    <a:off x="2772103" y="3349375"/>
                    <a:ext cx="688470" cy="757930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rgbClr val="FF7E7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8</a:t>
                    </a:r>
                  </a:p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AB16F9F3-B89C-7542-8EC0-027FD49FD767}"/>
                      </a:ext>
                    </a:extLst>
                  </p:cNvPr>
                  <p:cNvSpPr/>
                  <p:nvPr/>
                </p:nvSpPr>
                <p:spPr>
                  <a:xfrm>
                    <a:off x="1395163" y="3685997"/>
                    <a:ext cx="688470" cy="421308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rgbClr val="FF7E7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10</a:t>
                    </a:r>
                  </a:p>
                </p:txBody>
              </p:sp>
            </p:grpSp>
          </p:grp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4B581E7D-DA45-354F-9715-4F93EE5B9C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5202" y="4388076"/>
                <a:ext cx="8139761" cy="13444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AA296B0-DADE-FC40-9E8C-DB6B82EAD027}"/>
                  </a:ext>
                </a:extLst>
              </p:cNvPr>
              <p:cNvSpPr txBox="1"/>
              <p:nvPr/>
            </p:nvSpPr>
            <p:spPr>
              <a:xfrm>
                <a:off x="9191952" y="4170687"/>
                <a:ext cx="5048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</a:rPr>
                  <a:t>Term</a:t>
                </a:r>
              </a:p>
              <a:p>
                <a:r>
                  <a:rPr lang="en-US" sz="1200" b="1" dirty="0">
                    <a:solidFill>
                      <a:schemeClr val="bg1"/>
                    </a:solidFill>
                  </a:rPr>
                  <a:t>End</a:t>
                </a: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2EB26D19-53D8-514E-8306-46A3F0B386E8}"/>
                  </a:ext>
                </a:extLst>
              </p:cNvPr>
              <p:cNvGrpSpPr/>
              <p:nvPr/>
            </p:nvGrpSpPr>
            <p:grpSpPr>
              <a:xfrm>
                <a:off x="8567387" y="1547213"/>
                <a:ext cx="917874" cy="2854307"/>
                <a:chOff x="8195433" y="2108816"/>
                <a:chExt cx="917874" cy="2137972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5C2EF377-BFB4-C945-B123-08181DDCE4B3}"/>
                    </a:ext>
                  </a:extLst>
                </p:cNvPr>
                <p:cNvSpPr/>
                <p:nvPr/>
              </p:nvSpPr>
              <p:spPr>
                <a:xfrm>
                  <a:off x="8195433" y="2108816"/>
                  <a:ext cx="917874" cy="604042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Exam</a:t>
                  </a:r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35B490E5-F11F-4E4C-96A5-FAA2ACB98E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54370" y="2553720"/>
                  <a:ext cx="0" cy="1693068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4B91024-4301-5242-92E4-D3A60CC2CEEC}"/>
                  </a:ext>
                </a:extLst>
              </p:cNvPr>
              <p:cNvGrpSpPr/>
              <p:nvPr/>
            </p:nvGrpSpPr>
            <p:grpSpPr>
              <a:xfrm>
                <a:off x="8219568" y="2308731"/>
                <a:ext cx="917874" cy="2102400"/>
                <a:chOff x="8368153" y="2139812"/>
                <a:chExt cx="917874" cy="2137972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335FBAA5-5B0C-C245-9937-B9047AA0CF9B}"/>
                    </a:ext>
                  </a:extLst>
                </p:cNvPr>
                <p:cNvSpPr/>
                <p:nvPr/>
              </p:nvSpPr>
              <p:spPr>
                <a:xfrm>
                  <a:off x="8368153" y="2139812"/>
                  <a:ext cx="917874" cy="604042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Ass2</a:t>
                  </a:r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DC904EDD-82C2-8C44-8FCD-8593EEF0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27090" y="2579019"/>
                  <a:ext cx="0" cy="169876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27DF274-7D97-9242-8217-EEC7E7756449}"/>
                  </a:ext>
                </a:extLst>
              </p:cNvPr>
              <p:cNvGrpSpPr/>
              <p:nvPr/>
            </p:nvGrpSpPr>
            <p:grpSpPr>
              <a:xfrm>
                <a:off x="4427984" y="2359538"/>
                <a:ext cx="917874" cy="2025238"/>
                <a:chOff x="8195433" y="2191311"/>
                <a:chExt cx="917874" cy="2055477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3F857987-C00B-6B4E-A372-97B429EBA607}"/>
                    </a:ext>
                  </a:extLst>
                </p:cNvPr>
                <p:cNvSpPr/>
                <p:nvPr/>
              </p:nvSpPr>
              <p:spPr>
                <a:xfrm>
                  <a:off x="8195433" y="2191311"/>
                  <a:ext cx="917874" cy="604042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Ass1</a:t>
                  </a:r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391B635B-24FA-3146-8B48-EDD5BC029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44210" y="2629652"/>
                  <a:ext cx="7246" cy="161713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050696A-7B2E-904C-ABC4-2BDD0A8DD7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632" y="2942050"/>
              <a:ext cx="0" cy="1843776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C7F6380-B032-FC41-A91F-98D125D3EB2A}"/>
                </a:ext>
              </a:extLst>
            </p:cNvPr>
            <p:cNvSpPr txBox="1"/>
            <p:nvPr/>
          </p:nvSpPr>
          <p:spPr>
            <a:xfrm>
              <a:off x="865041" y="2692186"/>
              <a:ext cx="7665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Difficulty</a:t>
              </a:r>
            </a:p>
          </p:txBody>
        </p:sp>
      </p:grpSp>
      <p:pic>
        <p:nvPicPr>
          <p:cNvPr id="63" name="Picture 62" descr="A close up of a sign&#10;&#10;Description automatically generated">
            <a:extLst>
              <a:ext uri="{FF2B5EF4-FFF2-40B4-BE49-F238E27FC236}">
                <a16:creationId xmlns:a16="http://schemas.microsoft.com/office/drawing/2014/main" id="{7CD35613-C3E5-6541-AC65-A5951D844E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71" t="74135" r="80296" b="4888"/>
          <a:stretch/>
        </p:blipFill>
        <p:spPr>
          <a:xfrm>
            <a:off x="3529340" y="4250022"/>
            <a:ext cx="359357" cy="351461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reflection blurRad="6350" stA="52000" endA="300" endPos="20000" dir="5400000" sy="-100000" algn="bl" rotWithShape="0"/>
          </a:effectLst>
        </p:spPr>
      </p:pic>
      <p:pic>
        <p:nvPicPr>
          <p:cNvPr id="65" name="Picture 6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5D24FB-9018-684E-A6A0-A1E52DF224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874" r="21041"/>
          <a:stretch/>
        </p:blipFill>
        <p:spPr>
          <a:xfrm>
            <a:off x="4181866" y="4240446"/>
            <a:ext cx="430049" cy="361037"/>
          </a:xfrm>
          <a:prstGeom prst="rect">
            <a:avLst/>
          </a:prstGeom>
          <a:ln>
            <a:solidFill>
              <a:srgbClr val="7030A0"/>
            </a:solidFill>
          </a:ln>
          <a:effectLst>
            <a:reflection blurRad="6350" stA="52000" endA="300" endPos="20000" dir="5400000" sy="-100000" algn="bl" rotWithShape="0"/>
          </a:effectLst>
        </p:spPr>
      </p:pic>
      <p:pic>
        <p:nvPicPr>
          <p:cNvPr id="66" name="Picture 65" descr="A picture containing photo, building, black, sitting&#10;&#10;Description automatically generated">
            <a:extLst>
              <a:ext uri="{FF2B5EF4-FFF2-40B4-BE49-F238E27FC236}">
                <a16:creationId xmlns:a16="http://schemas.microsoft.com/office/drawing/2014/main" id="{72772149-D75B-6146-A58D-3A773061EA4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2058" t="25005" r="29385" b="44108"/>
          <a:stretch/>
        </p:blipFill>
        <p:spPr>
          <a:xfrm>
            <a:off x="4891605" y="4200562"/>
            <a:ext cx="413009" cy="400921"/>
          </a:xfrm>
          <a:prstGeom prst="rect">
            <a:avLst/>
          </a:prstGeom>
          <a:ln>
            <a:solidFill>
              <a:srgbClr val="7030A0"/>
            </a:solidFill>
          </a:ln>
          <a:effectLst>
            <a:reflection blurRad="6350" stA="52000" endA="300" endPos="20000" dir="5400000" sy="-100000" algn="bl" rotWithShape="0"/>
          </a:effectLst>
        </p:spPr>
      </p:pic>
      <p:pic>
        <p:nvPicPr>
          <p:cNvPr id="68" name="Picture 67" descr="A picture containing person, man, wearing, smiling&#10;&#10;Description automatically generated">
            <a:extLst>
              <a:ext uri="{FF2B5EF4-FFF2-40B4-BE49-F238E27FC236}">
                <a16:creationId xmlns:a16="http://schemas.microsoft.com/office/drawing/2014/main" id="{10D4404C-6DD8-FD4F-83D9-2868265627D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278" t="22464" r="7109" b="31614"/>
          <a:stretch/>
        </p:blipFill>
        <p:spPr>
          <a:xfrm>
            <a:off x="5567354" y="4200561"/>
            <a:ext cx="425340" cy="400922"/>
          </a:xfrm>
          <a:prstGeom prst="rect">
            <a:avLst/>
          </a:prstGeom>
          <a:ln>
            <a:solidFill>
              <a:srgbClr val="7030A0"/>
            </a:solidFill>
          </a:ln>
          <a:effectLst>
            <a:reflection blurRad="6350" stA="52000" endA="300" endPos="20000" dir="5400000" sy="-100000" algn="bl" rotWithShape="0"/>
          </a:effec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86A8D2DD-9F5C-4247-8330-9769A1591DE2}"/>
              </a:ext>
            </a:extLst>
          </p:cNvPr>
          <p:cNvSpPr txBox="1"/>
          <p:nvPr/>
        </p:nvSpPr>
        <p:spPr>
          <a:xfrm>
            <a:off x="1302406" y="3039344"/>
            <a:ext cx="1735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</a:rPr>
              <a:t>Boring Fundamentals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563CE9D-5CAF-254F-8156-35DC0866B940}"/>
              </a:ext>
            </a:extLst>
          </p:cNvPr>
          <p:cNvSpPr txBox="1"/>
          <p:nvPr/>
        </p:nvSpPr>
        <p:spPr>
          <a:xfrm>
            <a:off x="4033412" y="2450178"/>
            <a:ext cx="1713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Building Applications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CC0D12-BA64-2840-AE26-B5C2B0634F2A}"/>
              </a:ext>
            </a:extLst>
          </p:cNvPr>
          <p:cNvSpPr txBox="1"/>
          <p:nvPr/>
        </p:nvSpPr>
        <p:spPr>
          <a:xfrm>
            <a:off x="7015103" y="1804968"/>
            <a:ext cx="1129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7E79"/>
                </a:solidFill>
              </a:rPr>
              <a:t>Levelling UP!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2D4D352-7DD1-7447-BB3E-65D4D2BADC2D}"/>
              </a:ext>
            </a:extLst>
          </p:cNvPr>
          <p:cNvCxnSpPr>
            <a:cxnSpLocks/>
            <a:stCxn id="80" idx="1"/>
            <a:endCxn id="79" idx="3"/>
          </p:cNvCxnSpPr>
          <p:nvPr/>
        </p:nvCxnSpPr>
        <p:spPr>
          <a:xfrm flipH="1">
            <a:off x="3038138" y="2604067"/>
            <a:ext cx="995274" cy="58916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3F22943-6A39-5E43-A4E6-4A145881ABA3}"/>
              </a:ext>
            </a:extLst>
          </p:cNvPr>
          <p:cNvCxnSpPr>
            <a:cxnSpLocks/>
            <a:stCxn id="81" idx="1"/>
            <a:endCxn id="80" idx="3"/>
          </p:cNvCxnSpPr>
          <p:nvPr/>
        </p:nvCxnSpPr>
        <p:spPr>
          <a:xfrm flipH="1">
            <a:off x="5747407" y="1958857"/>
            <a:ext cx="1267696" cy="64521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9C58BC8D-C0C0-9B44-8BD4-E5A0116F0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54524" y="3744116"/>
            <a:ext cx="550896" cy="3328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722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373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You Have Been Warned… (echo)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8D9C52-7ED6-BF40-A194-4ACC3C74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7DD15-EE8C-694A-9BAD-2F2F556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9F43B9-F7E1-094C-A468-00DE66332474}"/>
              </a:ext>
            </a:extLst>
          </p:cNvPr>
          <p:cNvSpPr/>
          <p:nvPr/>
        </p:nvSpPr>
        <p:spPr>
          <a:xfrm>
            <a:off x="1480891" y="1300479"/>
            <a:ext cx="7334500" cy="4704081"/>
          </a:xfrm>
          <a:prstGeom prst="rect">
            <a:avLst/>
          </a:prstGeom>
          <a:solidFill>
            <a:srgbClr val="FF7E7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287682-AC6C-2945-B761-601BE8701C2B}"/>
              </a:ext>
            </a:extLst>
          </p:cNvPr>
          <p:cNvSpPr txBox="1"/>
          <p:nvPr/>
        </p:nvSpPr>
        <p:spPr>
          <a:xfrm>
            <a:off x="1871418" y="1577325"/>
            <a:ext cx="655344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b="1" u="sng" dirty="0">
                <a:solidFill>
                  <a:schemeClr val="bg1"/>
                </a:solidFill>
              </a:rPr>
              <a:t>WARNING</a:t>
            </a:r>
          </a:p>
          <a:p>
            <a:pPr algn="ctr"/>
            <a:endParaRPr lang="en-SG" sz="2800" b="1" dirty="0">
              <a:solidFill>
                <a:schemeClr val="bg1"/>
              </a:solidFill>
            </a:endParaRPr>
          </a:p>
          <a:p>
            <a:pPr algn="ctr"/>
            <a:r>
              <a:rPr lang="en-SG" sz="2000" b="1" dirty="0">
                <a:solidFill>
                  <a:schemeClr val="bg1"/>
                </a:solidFill>
              </a:rPr>
              <a:t>From here on out, you will need to know the basics of C++ arrays to understand the source code provided. </a:t>
            </a:r>
          </a:p>
          <a:p>
            <a:pPr algn="ctr"/>
            <a:endParaRPr lang="en-SG" sz="2000" b="1" dirty="0">
              <a:solidFill>
                <a:schemeClr val="bg1"/>
              </a:solidFill>
            </a:endParaRPr>
          </a:p>
          <a:p>
            <a:pPr algn="ctr"/>
            <a:r>
              <a:rPr lang="en-SG" sz="2400" b="1" dirty="0">
                <a:solidFill>
                  <a:schemeClr val="bg1"/>
                </a:solidFill>
              </a:rPr>
              <a:t> Remember, picking up C++ is entirely up to you.</a:t>
            </a:r>
          </a:p>
          <a:p>
            <a:pPr algn="ctr"/>
            <a:endParaRPr lang="en-SG" sz="2800" b="1" dirty="0">
              <a:solidFill>
                <a:schemeClr val="bg1"/>
              </a:solidFill>
            </a:endParaRPr>
          </a:p>
          <a:p>
            <a:pPr algn="ctr"/>
            <a:endParaRPr lang="en-SG" sz="2800" b="1" dirty="0">
              <a:solidFill>
                <a:schemeClr val="bg1"/>
              </a:solidFill>
            </a:endParaRPr>
          </a:p>
          <a:p>
            <a:pPr algn="ctr"/>
            <a:r>
              <a:rPr lang="en-SG" sz="1200" b="1" dirty="0">
                <a:solidFill>
                  <a:schemeClr val="bg1"/>
                </a:solidFill>
              </a:rPr>
              <a:t>C++ Arrays :</a:t>
            </a:r>
          </a:p>
          <a:p>
            <a:pPr algn="ctr"/>
            <a:r>
              <a:rPr lang="en-SG" sz="1200" b="1" dirty="0">
                <a:solidFill>
                  <a:schemeClr val="bg1"/>
                </a:solidFill>
              </a:rPr>
              <a:t> </a:t>
            </a:r>
            <a:r>
              <a:rPr lang="en-SG" sz="1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https://www.programiz.com/cpp-programming/arrays</a:t>
            </a:r>
            <a:endParaRPr lang="en-SG" sz="1200" dirty="0">
              <a:solidFill>
                <a:schemeClr val="bg1"/>
              </a:solidFill>
            </a:endParaRPr>
          </a:p>
          <a:p>
            <a:pPr algn="ctr"/>
            <a:endParaRPr lang="en-SG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41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AC5D407-6A9B-3948-9440-A34CA408686B}"/>
              </a:ext>
            </a:extLst>
          </p:cNvPr>
          <p:cNvSpPr/>
          <p:nvPr/>
        </p:nvSpPr>
        <p:spPr>
          <a:xfrm>
            <a:off x="1518747" y="1285938"/>
            <a:ext cx="6868505" cy="4634971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Introduction to arrays in C++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ADD6EF-F8DA-AB4F-AD79-799CCEE3B0FF}"/>
              </a:ext>
            </a:extLst>
          </p:cNvPr>
          <p:cNvSpPr txBox="1"/>
          <p:nvPr/>
        </p:nvSpPr>
        <p:spPr>
          <a:xfrm>
            <a:off x="1952886" y="1597802"/>
            <a:ext cx="6325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An </a:t>
            </a:r>
            <a:r>
              <a:rPr lang="en-SG" b="1" dirty="0">
                <a:solidFill>
                  <a:schemeClr val="bg1"/>
                </a:solidFill>
              </a:rPr>
              <a:t>array</a:t>
            </a:r>
            <a:r>
              <a:rPr lang="en-SG" dirty="0">
                <a:solidFill>
                  <a:schemeClr val="bg1"/>
                </a:solidFill>
              </a:rPr>
              <a:t> is a data structure that contains a group of elements. </a:t>
            </a:r>
          </a:p>
          <a:p>
            <a:r>
              <a:rPr lang="en-SG" dirty="0">
                <a:solidFill>
                  <a:schemeClr val="bg1"/>
                </a:solidFill>
              </a:rPr>
              <a:t>Typically these elements are of the same data type.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E34FEA-AC23-E04E-8097-FF8B630B5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678" y="2605453"/>
            <a:ext cx="4716642" cy="17510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FEA067-666B-2948-A414-52FFD91F74A2}"/>
              </a:ext>
            </a:extLst>
          </p:cNvPr>
          <p:cNvSpPr txBox="1"/>
          <p:nvPr/>
        </p:nvSpPr>
        <p:spPr>
          <a:xfrm>
            <a:off x="1952886" y="4805749"/>
            <a:ext cx="6325907" cy="665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GB" altLang="en-US" sz="1600" dirty="0">
                <a:solidFill>
                  <a:schemeClr val="bg1"/>
                </a:solidFill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Processing of arrays is the same in C++ as in C or Java, with </a:t>
            </a:r>
            <a:r>
              <a:rPr lang="en-GB" altLang="en-US" sz="1600" b="1" dirty="0">
                <a:solidFill>
                  <a:schemeClr val="bg1"/>
                </a:solidFill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[ ] </a:t>
            </a:r>
            <a:r>
              <a:rPr lang="en-GB" altLang="en-US" sz="1600" dirty="0">
                <a:solidFill>
                  <a:schemeClr val="bg1"/>
                </a:solidFill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giving access to elements.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8042B-1A44-9F42-8660-E337600D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5933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Arrays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99B319-4A70-7F45-B70B-DFD03A0826D4}"/>
              </a:ext>
            </a:extLst>
          </p:cNvPr>
          <p:cNvSpPr txBox="1"/>
          <p:nvPr/>
        </p:nvSpPr>
        <p:spPr>
          <a:xfrm>
            <a:off x="1579289" y="1164736"/>
            <a:ext cx="4607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Declaring and Initializing an array – 3 different methods</a:t>
            </a:r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D8B556-9747-2D46-B8A6-20DBA82D327A}"/>
              </a:ext>
            </a:extLst>
          </p:cNvPr>
          <p:cNvSpPr txBox="1"/>
          <p:nvPr/>
        </p:nvSpPr>
        <p:spPr>
          <a:xfrm>
            <a:off x="1523578" y="1503049"/>
            <a:ext cx="3834236" cy="2554545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[10];</a:t>
            </a: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[0] = 1;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= 2;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[2] = 3;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[3] = 4;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 = 5;</a:t>
            </a: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5AE586-C952-5848-A2F6-9DF8A4573C8C}"/>
              </a:ext>
            </a:extLst>
          </p:cNvPr>
          <p:cNvSpPr txBox="1"/>
          <p:nvPr/>
        </p:nvSpPr>
        <p:spPr>
          <a:xfrm>
            <a:off x="1523577" y="4258898"/>
            <a:ext cx="7815687" cy="1815882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[] = {1,2,3,4,5,6,7,8,9,10};</a:t>
            </a: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 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//prints address of the first array element</a:t>
            </a: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sz="1600" b="1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6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 *</a:t>
            </a:r>
            <a:r>
              <a:rPr lang="en-US" sz="1600" b="1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sz="16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//prints ”1”    </a:t>
            </a:r>
            <a:r>
              <a:rPr lang="en-US" sz="1600" dirty="0">
                <a:solidFill>
                  <a:schemeClr val="bg1"/>
                </a:solidFill>
                <a:highlight>
                  <a:srgbClr val="FF00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(why?)</a:t>
            </a: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D19D0F-801B-F84A-BCE0-545020EBCAF8}"/>
              </a:ext>
            </a:extLst>
          </p:cNvPr>
          <p:cNvSpPr txBox="1"/>
          <p:nvPr/>
        </p:nvSpPr>
        <p:spPr>
          <a:xfrm>
            <a:off x="5505028" y="1503049"/>
            <a:ext cx="3834236" cy="2585323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 int SIZE = 10;</a:t>
            </a: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[SIZE];</a:t>
            </a: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for(int 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=0; 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&lt;SIZE; 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++)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= 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0F181C-4163-654A-BE08-4BDAEF565F5B}"/>
              </a:ext>
            </a:extLst>
          </p:cNvPr>
          <p:cNvSpPr txBox="1"/>
          <p:nvPr/>
        </p:nvSpPr>
        <p:spPr>
          <a:xfrm>
            <a:off x="1471713" y="6112791"/>
            <a:ext cx="4423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Which section of memory are these arrays initialized?</a:t>
            </a:r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955D7C-3875-464F-BE8A-424C74788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E1AC84-8C1B-6340-AD6E-8AE26586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9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Arrays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99B319-4A70-7F45-B70B-DFD03A0826D4}"/>
              </a:ext>
            </a:extLst>
          </p:cNvPr>
          <p:cNvSpPr txBox="1"/>
          <p:nvPr/>
        </p:nvSpPr>
        <p:spPr>
          <a:xfrm>
            <a:off x="1471713" y="993567"/>
            <a:ext cx="2762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Passing an Array into a Function</a:t>
            </a:r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D8B556-9747-2D46-B8A6-20DBA82D327A}"/>
              </a:ext>
            </a:extLst>
          </p:cNvPr>
          <p:cNvSpPr txBox="1"/>
          <p:nvPr/>
        </p:nvSpPr>
        <p:spPr>
          <a:xfrm>
            <a:off x="1471713" y="1395473"/>
            <a:ext cx="7815687" cy="2339102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  <a:p>
            <a:pPr lvl="1"/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void </a:t>
            </a:r>
            <a:r>
              <a:rPr lang="en-SG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incrementArr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 </a:t>
            </a:r>
            <a:r>
              <a:rPr lang="en-SG" sz="16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 a , </a:t>
            </a:r>
            <a:r>
              <a:rPr lang="en-SG" sz="16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size )</a:t>
            </a:r>
          </a:p>
          <a:p>
            <a:pPr lvl="1"/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 lvl="1"/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SG" sz="16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SG" sz="16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SG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=0; </a:t>
            </a:r>
            <a:r>
              <a:rPr lang="en-SG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&lt;size; </a:t>
            </a:r>
            <a:r>
              <a:rPr lang="en-SG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++)</a:t>
            </a:r>
          </a:p>
          <a:p>
            <a:pPr lvl="1"/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{</a:t>
            </a:r>
          </a:p>
          <a:p>
            <a:pPr lvl="1"/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SG" sz="16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a[</a:t>
            </a:r>
            <a:r>
              <a:rPr lang="en-SG" sz="1600" b="1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SG" sz="16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+=1;</a:t>
            </a:r>
          </a:p>
          <a:p>
            <a:pPr lvl="1"/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SG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 </a:t>
            </a:r>
            <a:r>
              <a:rPr lang="en-SG" sz="16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a[</a:t>
            </a:r>
            <a:r>
              <a:rPr lang="en-SG" sz="1600" b="1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SG" sz="16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&lt;&lt;“ “;</a:t>
            </a:r>
          </a:p>
          <a:p>
            <a:pPr lvl="1"/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}</a:t>
            </a:r>
          </a:p>
          <a:p>
            <a:pPr lvl="1"/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0F181C-4163-654A-BE08-4BDAEF565F5B}"/>
              </a:ext>
            </a:extLst>
          </p:cNvPr>
          <p:cNvSpPr txBox="1"/>
          <p:nvPr/>
        </p:nvSpPr>
        <p:spPr>
          <a:xfrm>
            <a:off x="5135300" y="993567"/>
            <a:ext cx="4152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What type of parameter is passed? (hint: pointers)</a:t>
            </a:r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7D6C2A-E9C6-7B4A-8257-605063E0B604}"/>
              </a:ext>
            </a:extLst>
          </p:cNvPr>
          <p:cNvSpPr txBox="1"/>
          <p:nvPr/>
        </p:nvSpPr>
        <p:spPr>
          <a:xfrm>
            <a:off x="1471713" y="3914889"/>
            <a:ext cx="7815687" cy="1323439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[] = {1,2,3,4,5,6,7,8,9,10};</a:t>
            </a: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incrementArr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 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, 10 ); 	// 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modified</a:t>
            </a: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402423-39D5-9443-BF0C-DA7E8587C939}"/>
              </a:ext>
            </a:extLst>
          </p:cNvPr>
          <p:cNvSpPr txBox="1"/>
          <p:nvPr/>
        </p:nvSpPr>
        <p:spPr>
          <a:xfrm>
            <a:off x="1471712" y="5418642"/>
            <a:ext cx="7815687" cy="8309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2 3 4 5 6 7 8 9 10 11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3C8168-0314-D346-A433-BE0A5910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AE1D8F-242A-E94C-A637-578F9B66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5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9B8A32-782C-D847-9DAE-9F85786E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Glenn Lum. All rights reserved.</a:t>
            </a:r>
          </a:p>
        </p:txBody>
      </p:sp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9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23BE89-BEB5-2143-A319-70E55C67F5F9}"/>
              </a:ext>
            </a:extLst>
          </p:cNvPr>
          <p:cNvSpPr txBox="1"/>
          <p:nvPr/>
        </p:nvSpPr>
        <p:spPr>
          <a:xfrm>
            <a:off x="3128010" y="2459503"/>
            <a:ext cx="364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b="1" dirty="0">
                <a:solidFill>
                  <a:schemeClr val="bg1"/>
                </a:solidFill>
              </a:rPr>
              <a:t>Arrays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036082-E9C1-F642-A2D8-0DBA0002B1E0}"/>
              </a:ext>
            </a:extLst>
          </p:cNvPr>
          <p:cNvSpPr/>
          <p:nvPr/>
        </p:nvSpPr>
        <p:spPr>
          <a:xfrm>
            <a:off x="3968916" y="6022783"/>
            <a:ext cx="1968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array_example.cpp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BE1020-7DB6-464D-9AE3-0D1B821F1CDE}"/>
              </a:ext>
            </a:extLst>
          </p:cNvPr>
          <p:cNvSpPr txBox="1"/>
          <p:nvPr/>
        </p:nvSpPr>
        <p:spPr>
          <a:xfrm>
            <a:off x="1395163" y="497191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Code It Yourself!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4130F-7852-B047-B46B-F792ED40B54A}"/>
              </a:ext>
            </a:extLst>
          </p:cNvPr>
          <p:cNvSpPr txBox="1"/>
          <p:nvPr/>
        </p:nvSpPr>
        <p:spPr>
          <a:xfrm>
            <a:off x="3128010" y="3105834"/>
            <a:ext cx="364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solidFill>
                  <a:schemeClr val="bg1"/>
                </a:solidFill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01871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881</TotalTime>
  <Words>2900</Words>
  <Application>Microsoft Macintosh PowerPoint</Application>
  <PresentationFormat>A4 Paper (210x297 mm)</PresentationFormat>
  <Paragraphs>597</Paragraphs>
  <Slides>32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Helvetica</vt:lpstr>
      <vt:lpstr>Menlo</vt:lpstr>
      <vt:lpstr>Office Theme</vt:lpstr>
      <vt:lpstr>PASS ICT283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Building_Blocks </dc:title>
  <dc:subject/>
  <dc:creator>Glenn Lum</dc:creator>
  <cp:keywords/>
  <dc:description/>
  <cp:lastModifiedBy>Glenn Lum</cp:lastModifiedBy>
  <cp:revision>219</cp:revision>
  <dcterms:created xsi:type="dcterms:W3CDTF">2019-12-18T18:32:21Z</dcterms:created>
  <dcterms:modified xsi:type="dcterms:W3CDTF">2020-11-10T04:12:37Z</dcterms:modified>
  <cp:category/>
</cp:coreProperties>
</file>