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459" r:id="rId3"/>
    <p:sldId id="304" r:id="rId4"/>
    <p:sldId id="382" r:id="rId5"/>
    <p:sldId id="383" r:id="rId6"/>
    <p:sldId id="384" r:id="rId7"/>
    <p:sldId id="286" r:id="rId8"/>
    <p:sldId id="341" r:id="rId9"/>
    <p:sldId id="325" r:id="rId10"/>
    <p:sldId id="460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9437FF"/>
    <a:srgbClr val="0432FF"/>
    <a:srgbClr val="FF2600"/>
    <a:srgbClr val="B4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5144"/>
  </p:normalViewPr>
  <p:slideViewPr>
    <p:cSldViewPr snapToGrid="0" snapToObjects="1">
      <p:cViewPr varScale="1">
        <p:scale>
          <a:sx n="94" d="100"/>
          <a:sy n="94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9973-2346-2746-A4DF-C5F56836E935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9B94-DB32-4E41-903B-97E4B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3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1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4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Pointer_example.cpp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8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0BD-8763-BC41-99B7-BF6179723FA2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1CE-24E4-3D46-A357-A356C5772D95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E5BA-E48E-494F-A92A-477BD0965C77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73F7-F97A-5F45-81AA-405668A521B4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9FED-9543-A14B-91CB-D89E97DC2D7D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242-2F96-DB42-A79E-853B003953A3}" type="datetime1">
              <a:rPr lang="en-SG" smtClean="0"/>
              <a:t>28/1/21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BD6F-9643-384D-B005-8FA4D0267B95}" type="datetime1">
              <a:rPr lang="en-SG" smtClean="0"/>
              <a:t>28/1/21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572-0FB7-CA43-8D69-72D0990AF29E}" type="datetime1">
              <a:rPr lang="en-SG" smtClean="0"/>
              <a:t>28/1/21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F33-1DCE-C945-B065-DFFA8F589D3F}" type="datetime1">
              <a:rPr lang="en-SG" smtClean="0"/>
              <a:t>28/1/21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8C0-D927-9B40-A25D-C6484AA0249D}" type="datetime1">
              <a:rPr lang="en-SG" smtClean="0"/>
              <a:t>28/1/21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A0F6-370E-4C4B-BD4D-1DA1BF96E7E5}" type="datetime1">
              <a:rPr lang="en-SG" smtClean="0"/>
              <a:t>28/1/21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3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173D0-A8D2-374E-A31D-E4525EA8619D}" type="datetime1">
              <a:rPr lang="en-SG" smtClean="0"/>
              <a:t>28/1/21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evdocs.io/cpp/" TargetMode="Externa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F26EE4D-B29A-3B4A-8933-64D6FF5A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64656"/>
            <a:ext cx="74295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Session 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8E664-AACD-A04A-93FA-8BEA051D9D1C}"/>
              </a:ext>
            </a:extLst>
          </p:cNvPr>
          <p:cNvSpPr txBox="1"/>
          <p:nvPr/>
        </p:nvSpPr>
        <p:spPr>
          <a:xfrm>
            <a:off x="4544073" y="4561704"/>
            <a:ext cx="817853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beta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58E3-17F0-864D-B1FC-C8DB479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1EB00-E36C-1647-A58E-53EE98383E4D}"/>
              </a:ext>
            </a:extLst>
          </p:cNvPr>
          <p:cNvSpPr txBox="1"/>
          <p:nvPr/>
        </p:nvSpPr>
        <p:spPr>
          <a:xfrm>
            <a:off x="-1035424" y="349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710D84-617E-F448-A37E-C1DEF2C7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395242"/>
            <a:ext cx="84201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PASS ICT283</a:t>
            </a:r>
          </a:p>
        </p:txBody>
      </p:sp>
      <p:pic>
        <p:nvPicPr>
          <p:cNvPr id="12" name="Picture 11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022AAA0C-553F-6949-8B7D-DC377C066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38" y="1395242"/>
            <a:ext cx="2344724" cy="1416605"/>
          </a:xfrm>
          <a:prstGeom prst="rect">
            <a:avLst/>
          </a:prstGeom>
          <a:effectLst>
            <a:glow rad="241300">
              <a:schemeClr val="bg1">
                <a:alpha val="22000"/>
              </a:schemeClr>
            </a:glow>
          </a:effec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2A7A8537-1446-DA4B-9FA3-2C9530F0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74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Pin It!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FDDAC-54AF-4E43-BFFD-2A9200D423F6}"/>
              </a:ext>
            </a:extLst>
          </p:cNvPr>
          <p:cNvGrpSpPr/>
          <p:nvPr/>
        </p:nvGrpSpPr>
        <p:grpSpPr>
          <a:xfrm>
            <a:off x="3048541" y="1013147"/>
            <a:ext cx="3808917" cy="4831705"/>
            <a:chOff x="3048541" y="1212857"/>
            <a:chExt cx="3808917" cy="4831705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039B92A-5591-AE4B-B8C9-57E424AF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1363" y="1212857"/>
              <a:ext cx="3281631" cy="40737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EEDCB-7978-ED45-9479-AAE3BCED678C}"/>
                </a:ext>
              </a:extLst>
            </p:cNvPr>
            <p:cNvSpPr txBox="1"/>
            <p:nvPr/>
          </p:nvSpPr>
          <p:spPr>
            <a:xfrm>
              <a:off x="3048541" y="5582897"/>
              <a:ext cx="3808917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i="1" dirty="0">
                  <a:solidFill>
                    <a:schemeClr val="bg1"/>
                  </a:solidFill>
                </a:rPr>
                <a:t>An enamel pin badge to remind us that, despite what we've been taught, no one really knows all the answers.</a:t>
              </a:r>
              <a:endParaRPr lang="en-SG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0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7647B-03DE-E847-B973-02668BCE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most important thing…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E6E19-AB4C-474D-8B75-BCF8FDD5FFD8}"/>
              </a:ext>
            </a:extLst>
          </p:cNvPr>
          <p:cNvGrpSpPr/>
          <p:nvPr/>
        </p:nvGrpSpPr>
        <p:grpSpPr>
          <a:xfrm>
            <a:off x="931863" y="1151467"/>
            <a:ext cx="8128001" cy="4994411"/>
            <a:chOff x="978940" y="1222703"/>
            <a:chExt cx="8128001" cy="4994411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DE1106-6972-3C4D-90AA-C1FCF5EC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415" b="17308"/>
            <a:stretch/>
          </p:blipFill>
          <p:spPr>
            <a:xfrm>
              <a:off x="978940" y="1222703"/>
              <a:ext cx="8128000" cy="31020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3DD813-94F3-3E49-94C8-9CCA809982B8}"/>
                </a:ext>
              </a:extLst>
            </p:cNvPr>
            <p:cNvSpPr txBox="1"/>
            <p:nvPr/>
          </p:nvSpPr>
          <p:spPr>
            <a:xfrm>
              <a:off x="3054834" y="133184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C++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6071-6D7D-1543-B06A-4947F02D8F91}"/>
                </a:ext>
              </a:extLst>
            </p:cNvPr>
            <p:cNvSpPr txBox="1"/>
            <p:nvPr/>
          </p:nvSpPr>
          <p:spPr>
            <a:xfrm>
              <a:off x="6270758" y="133184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Java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4E26F-2FCB-A84D-8719-BD6D40F217CB}"/>
                </a:ext>
              </a:extLst>
            </p:cNvPr>
            <p:cNvSpPr txBox="1"/>
            <p:nvPr/>
          </p:nvSpPr>
          <p:spPr>
            <a:xfrm>
              <a:off x="978940" y="4324736"/>
              <a:ext cx="8128001" cy="18923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Helvetica" pitchFamily="2" charset="0"/>
                </a:rPr>
                <a:t>The single most important requisite in programming is to write code that </a:t>
              </a:r>
              <a:r>
                <a:rPr lang="en-US" sz="1400" b="1" i="1" dirty="0">
                  <a:solidFill>
                    <a:schemeClr val="bg1"/>
                  </a:solidFill>
                  <a:latin typeface="Helvetica" pitchFamily="2" charset="0"/>
                </a:rPr>
                <a:t>works</a:t>
              </a:r>
              <a:r>
                <a:rPr lang="en-US" sz="1400" b="1" dirty="0">
                  <a:solidFill>
                    <a:schemeClr val="bg1"/>
                  </a:solidFill>
                  <a:latin typeface="Helvetica" pitchFamily="2" charset="0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 ICT283 will be challenging.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But you need not be afraid; every challenge contains a gift.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Have the courage to take it on and you will be surprised.</a:t>
              </a:r>
            </a:p>
            <a:p>
              <a:pPr algn="ctr">
                <a:lnSpc>
                  <a:spcPct val="150000"/>
                </a:lnSpc>
              </a:pPr>
              <a:endParaRPr 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7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Session 11</a:t>
            </a:r>
            <a:endParaRPr lang="en-US" b="1" dirty="0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5920037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Additional features in C++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Smart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Lambdas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rgbClr val="FFC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1EEDF-7FE2-6A47-8098-0161E2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Glenn Lum.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3ADC8-22CE-FC44-BE59-D383EA7F9F83}"/>
              </a:ext>
            </a:extLst>
          </p:cNvPr>
          <p:cNvSpPr txBox="1"/>
          <p:nvPr/>
        </p:nvSpPr>
        <p:spPr>
          <a:xfrm>
            <a:off x="1395163" y="5503971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 Relevant to Assignment 2</a:t>
            </a:r>
          </a:p>
        </p:txBody>
      </p:sp>
    </p:spTree>
    <p:extLst>
      <p:ext uri="{BB962C8B-B14F-4D97-AF65-F5344CB8AC3E}">
        <p14:creationId xmlns:p14="http://schemas.microsoft.com/office/powerpoint/2010/main" val="62761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Smart Pointers – Unique Pointer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9C52-7ED6-BF40-A194-4ACC3C74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DD15-EE8C-694A-9BAD-2F2F556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F43B9-F7E1-094C-A468-00DE66332474}"/>
              </a:ext>
            </a:extLst>
          </p:cNvPr>
          <p:cNvSpPr/>
          <p:nvPr/>
        </p:nvSpPr>
        <p:spPr>
          <a:xfrm>
            <a:off x="4056845" y="1282388"/>
            <a:ext cx="5299027" cy="496386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latin typeface="Menlo"/>
            </a:endParaRPr>
          </a:p>
          <a:p>
            <a:r>
              <a:rPr lang="en-SG" sz="1400" dirty="0">
                <a:latin typeface="Menlo"/>
              </a:rPr>
              <a:t>    </a:t>
            </a:r>
            <a:r>
              <a:rPr lang="en-SG" sz="1400" dirty="0" err="1">
                <a:latin typeface="Menlo"/>
              </a:rPr>
              <a:t>unique_ptr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&gt; </a:t>
            </a:r>
            <a:r>
              <a:rPr lang="en-SG" sz="1400" dirty="0" err="1">
                <a:latin typeface="Menlo"/>
              </a:rPr>
              <a:t>num</a:t>
            </a:r>
            <a:r>
              <a:rPr lang="en-SG" sz="1400" dirty="0">
                <a:latin typeface="Menlo"/>
              </a:rPr>
              <a:t> (new 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(1));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 // do some work	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 </a:t>
            </a:r>
            <a:r>
              <a:rPr lang="en-SG" sz="1400" dirty="0" err="1">
                <a:latin typeface="Menlo"/>
              </a:rPr>
              <a:t>unique_ptr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&gt; num1 = </a:t>
            </a:r>
            <a:r>
              <a:rPr lang="en-SG" sz="1400" dirty="0" err="1">
                <a:latin typeface="Menlo"/>
              </a:rPr>
              <a:t>make_unique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&gt;(2);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 </a:t>
            </a:r>
            <a:r>
              <a:rPr lang="en-SG" sz="1400" dirty="0" err="1">
                <a:latin typeface="Menlo"/>
              </a:rPr>
              <a:t>unique_ptr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&gt; num2 = move(num1);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 // do some work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endParaRPr lang="en-SG" dirty="0">
              <a:latin typeface="Menlo"/>
            </a:endParaRPr>
          </a:p>
          <a:p>
            <a:endParaRPr lang="en-US" dirty="0">
              <a:latin typeface="Menlo"/>
            </a:endParaRPr>
          </a:p>
          <a:p>
            <a:endParaRPr lang="en-US" dirty="0">
              <a:latin typeface="Menl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51F9D-28A4-0148-8D86-C813A5C77329}"/>
              </a:ext>
            </a:extLst>
          </p:cNvPr>
          <p:cNvSpPr txBox="1"/>
          <p:nvPr/>
        </p:nvSpPr>
        <p:spPr>
          <a:xfrm>
            <a:off x="463893" y="1282390"/>
            <a:ext cx="3412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Only single reference to a resource (unique pointer owns the resource).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Does not provide a copy constructor (deleted signature).	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Resource can be transferred by using move semantics </a:t>
            </a: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“ </a:t>
            </a:r>
            <a:r>
              <a:rPr lang="en-US" sz="1600" dirty="0" err="1">
                <a:solidFill>
                  <a:schemeClr val="bg1"/>
                </a:solidFill>
                <a:latin typeface="Helvetica" pitchFamily="2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::move ”.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Memory is freed automatically once pointer goes out of scope.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Referenced from namespace </a:t>
            </a: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“ </a:t>
            </a:r>
            <a:r>
              <a:rPr lang="en-US" sz="1600" dirty="0" err="1">
                <a:solidFill>
                  <a:schemeClr val="bg1"/>
                </a:solidFill>
                <a:latin typeface="Helvetica" pitchFamily="2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 ”.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Referenced from header </a:t>
            </a: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“ &lt;memory&gt; ”.</a:t>
            </a:r>
          </a:p>
        </p:txBody>
      </p:sp>
    </p:spTree>
    <p:extLst>
      <p:ext uri="{BB962C8B-B14F-4D97-AF65-F5344CB8AC3E}">
        <p14:creationId xmlns:p14="http://schemas.microsoft.com/office/powerpoint/2010/main" val="27507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Smart Pointers – Shared Pointer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9C52-7ED6-BF40-A194-4ACC3C74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DD15-EE8C-694A-9BAD-2F2F556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F43B9-F7E1-094C-A468-00DE66332474}"/>
              </a:ext>
            </a:extLst>
          </p:cNvPr>
          <p:cNvSpPr/>
          <p:nvPr/>
        </p:nvSpPr>
        <p:spPr>
          <a:xfrm>
            <a:off x="4056845" y="1282388"/>
            <a:ext cx="5299027" cy="496386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latin typeface="Menlo"/>
            </a:endParaRPr>
          </a:p>
          <a:p>
            <a:r>
              <a:rPr lang="en-SG" sz="1400" dirty="0">
                <a:latin typeface="Menlo"/>
              </a:rPr>
              <a:t>    </a:t>
            </a:r>
            <a:r>
              <a:rPr lang="en-SG" sz="1400" dirty="0" err="1">
                <a:latin typeface="Menlo"/>
              </a:rPr>
              <a:t>shared_ptr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&gt; </a:t>
            </a:r>
            <a:r>
              <a:rPr lang="en-SG" sz="1400" dirty="0" err="1">
                <a:latin typeface="Menlo"/>
              </a:rPr>
              <a:t>num</a:t>
            </a:r>
            <a:r>
              <a:rPr lang="en-SG" sz="1400" dirty="0">
                <a:latin typeface="Menlo"/>
              </a:rPr>
              <a:t> (new 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(1));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 // do some work	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</a:t>
            </a:r>
            <a:r>
              <a:rPr lang="en-SG" sz="1400" dirty="0" err="1">
                <a:latin typeface="Menlo"/>
              </a:rPr>
              <a:t>shared_ptr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 &gt; num1 = </a:t>
            </a:r>
            <a:r>
              <a:rPr lang="en-SG" sz="1400" dirty="0" err="1">
                <a:latin typeface="Menlo"/>
              </a:rPr>
              <a:t>make_shared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&gt;(2);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</a:t>
            </a:r>
            <a:r>
              <a:rPr lang="en-SG" sz="1400" dirty="0" err="1">
                <a:latin typeface="Menlo"/>
              </a:rPr>
              <a:t>shared_ptr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 &gt; num2 = num1;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 // do some work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endParaRPr lang="en-SG" dirty="0">
              <a:latin typeface="Menlo"/>
            </a:endParaRPr>
          </a:p>
          <a:p>
            <a:endParaRPr lang="en-US" dirty="0">
              <a:latin typeface="Menlo"/>
            </a:endParaRPr>
          </a:p>
          <a:p>
            <a:endParaRPr lang="en-US" dirty="0">
              <a:latin typeface="Menl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51F9D-28A4-0148-8D86-C813A5C77329}"/>
              </a:ext>
            </a:extLst>
          </p:cNvPr>
          <p:cNvSpPr txBox="1"/>
          <p:nvPr/>
        </p:nvSpPr>
        <p:spPr>
          <a:xfrm>
            <a:off x="463893" y="1282390"/>
            <a:ext cx="34126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Multiple references to a resource.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Maintains a count of the number of references.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Memory is freed automatically once pointer goes out of scope and reference count is 0.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Helvetica" pitchFamily="2" charset="0"/>
              </a:rPr>
              <a:t>Subject to circular referencing.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Referenced from namespace </a:t>
            </a: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“ </a:t>
            </a:r>
            <a:r>
              <a:rPr lang="en-US" sz="1600" dirty="0" err="1">
                <a:solidFill>
                  <a:schemeClr val="bg1"/>
                </a:solidFill>
                <a:latin typeface="Helvetica" pitchFamily="2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 ”.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Referenced from header </a:t>
            </a: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“ &lt;memory&gt; ”.</a:t>
            </a:r>
          </a:p>
        </p:txBody>
      </p:sp>
    </p:spTree>
    <p:extLst>
      <p:ext uri="{BB962C8B-B14F-4D97-AF65-F5344CB8AC3E}">
        <p14:creationId xmlns:p14="http://schemas.microsoft.com/office/powerpoint/2010/main" val="21010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54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Smart Pointers – Weak Pointer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9C52-7ED6-BF40-A194-4ACC3C74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DD15-EE8C-694A-9BAD-2F2F556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F43B9-F7E1-094C-A468-00DE66332474}"/>
              </a:ext>
            </a:extLst>
          </p:cNvPr>
          <p:cNvSpPr/>
          <p:nvPr/>
        </p:nvSpPr>
        <p:spPr>
          <a:xfrm>
            <a:off x="4056845" y="1282388"/>
            <a:ext cx="5299027" cy="496386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latin typeface="Menlo"/>
            </a:endParaRPr>
          </a:p>
          <a:p>
            <a:r>
              <a:rPr lang="en-SG" sz="1400" dirty="0">
                <a:latin typeface="Menlo"/>
              </a:rPr>
              <a:t>   </a:t>
            </a:r>
            <a:r>
              <a:rPr lang="en-SG" sz="1400" dirty="0" err="1">
                <a:latin typeface="Menlo"/>
              </a:rPr>
              <a:t>shared_ptr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 &gt; num1 = </a:t>
            </a:r>
            <a:r>
              <a:rPr lang="en-SG" sz="1400" dirty="0" err="1">
                <a:latin typeface="Menlo"/>
              </a:rPr>
              <a:t>make_shared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&gt;(1);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</a:t>
            </a:r>
            <a:r>
              <a:rPr lang="en-SG" sz="1400" dirty="0" err="1">
                <a:latin typeface="Menlo"/>
              </a:rPr>
              <a:t>weak_ptr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 &gt; num2(num1);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r>
              <a:rPr lang="en-SG" sz="1400" dirty="0">
                <a:latin typeface="Menlo"/>
              </a:rPr>
              <a:t>	.</a:t>
            </a:r>
          </a:p>
          <a:p>
            <a:endParaRPr lang="en-SG" sz="1400" dirty="0">
              <a:latin typeface="Menlo"/>
            </a:endParaRPr>
          </a:p>
          <a:p>
            <a:r>
              <a:rPr lang="en-SG" sz="1400" dirty="0">
                <a:latin typeface="Menlo"/>
              </a:rPr>
              <a:t>   if (</a:t>
            </a:r>
            <a:r>
              <a:rPr lang="en-SG" sz="1400" dirty="0" err="1">
                <a:latin typeface="Menlo"/>
              </a:rPr>
              <a:t>shared_ptr</a:t>
            </a:r>
            <a:r>
              <a:rPr lang="en-SG" sz="1400" dirty="0">
                <a:latin typeface="Menlo"/>
              </a:rPr>
              <a:t>&lt;</a:t>
            </a:r>
            <a:r>
              <a:rPr lang="en-SG" sz="1400" dirty="0" err="1">
                <a:latin typeface="Menlo"/>
              </a:rPr>
              <a:t>int</a:t>
            </a:r>
            <a:r>
              <a:rPr lang="en-SG" sz="1400" dirty="0">
                <a:latin typeface="Menlo"/>
              </a:rPr>
              <a:t>&gt; num3 = num2.lock())</a:t>
            </a:r>
          </a:p>
          <a:p>
            <a:r>
              <a:rPr lang="en-SG" sz="1400" dirty="0">
                <a:latin typeface="Menlo"/>
              </a:rPr>
              <a:t>   {</a:t>
            </a:r>
          </a:p>
          <a:p>
            <a:r>
              <a:rPr lang="en-SG" sz="1400" dirty="0">
                <a:latin typeface="Menlo"/>
              </a:rPr>
              <a:t>	// resource available</a:t>
            </a:r>
          </a:p>
          <a:p>
            <a:r>
              <a:rPr lang="en-SG" sz="1400" dirty="0">
                <a:latin typeface="Menlo"/>
              </a:rPr>
              <a:t>   }</a:t>
            </a:r>
          </a:p>
          <a:p>
            <a:r>
              <a:rPr lang="en-SG" sz="1400" dirty="0">
                <a:latin typeface="Menlo"/>
              </a:rPr>
              <a:t>   else</a:t>
            </a:r>
          </a:p>
          <a:p>
            <a:r>
              <a:rPr lang="en-SG" sz="1400" dirty="0">
                <a:latin typeface="Menlo"/>
              </a:rPr>
              <a:t>   {</a:t>
            </a:r>
          </a:p>
          <a:p>
            <a:r>
              <a:rPr lang="en-SG" sz="1400" dirty="0">
                <a:latin typeface="Menlo"/>
              </a:rPr>
              <a:t>	// resource unavailable</a:t>
            </a:r>
          </a:p>
          <a:p>
            <a:r>
              <a:rPr lang="en-SG" sz="1400" dirty="0">
                <a:latin typeface="Menlo"/>
              </a:rPr>
              <a:t>   }</a:t>
            </a:r>
            <a:endParaRPr lang="en-US" sz="1400" dirty="0">
              <a:latin typeface="Menlo"/>
            </a:endParaRPr>
          </a:p>
          <a:p>
            <a:endParaRPr lang="en-US" dirty="0">
              <a:latin typeface="Menl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51F9D-28A4-0148-8D86-C813A5C77329}"/>
              </a:ext>
            </a:extLst>
          </p:cNvPr>
          <p:cNvSpPr txBox="1"/>
          <p:nvPr/>
        </p:nvSpPr>
        <p:spPr>
          <a:xfrm>
            <a:off x="463893" y="1282390"/>
            <a:ext cx="34126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Allows reference to a shared resource held by Shared Pointer without increasing reference count.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Memory is freed automatically once Shared Pointer is out of scope and reference count is 0, regardless of any Weak Pointers.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Requires conversion to Shared Pointer via “ </a:t>
            </a:r>
            <a:r>
              <a:rPr lang="en-US" sz="1600" dirty="0" err="1">
                <a:solidFill>
                  <a:schemeClr val="bg1"/>
                </a:solidFill>
                <a:latin typeface="Helvetica" pitchFamily="2" charset="0"/>
              </a:rPr>
              <a:t>weak_ptr</a:t>
            </a:r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::lock “, thus providing checking of available resource.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Referenced from namespace </a:t>
            </a: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“ </a:t>
            </a:r>
            <a:r>
              <a:rPr lang="en-US" sz="1600" dirty="0" err="1">
                <a:solidFill>
                  <a:schemeClr val="bg1"/>
                </a:solidFill>
                <a:latin typeface="Helvetica" pitchFamily="2" charset="0"/>
              </a:rPr>
              <a:t>std</a:t>
            </a:r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 ”.</a:t>
            </a:r>
          </a:p>
          <a:p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Referenced from header </a:t>
            </a:r>
          </a:p>
          <a:p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“ &lt;memory&gt; ”.</a:t>
            </a:r>
          </a:p>
        </p:txBody>
      </p:sp>
    </p:spTree>
    <p:extLst>
      <p:ext uri="{BB962C8B-B14F-4D97-AF65-F5344CB8AC3E}">
        <p14:creationId xmlns:p14="http://schemas.microsoft.com/office/powerpoint/2010/main" val="7550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Smart Pointers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B4AB2-2968-5D47-8E31-B0DA3F10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EB500D-B3DC-D148-9DA9-613100E09A7C}"/>
              </a:ext>
            </a:extLst>
          </p:cNvPr>
          <p:cNvSpPr/>
          <p:nvPr/>
        </p:nvSpPr>
        <p:spPr>
          <a:xfrm>
            <a:off x="3864112" y="5987020"/>
            <a:ext cx="283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smart_pointer_example.cpp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28058-4A75-7643-AAFD-E5F9AE33DB02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43900-7C6D-2E47-9D21-B9AEE5D52C3A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203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C++ Documentation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8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7181278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Reading C++ Documentation</a:t>
            </a:r>
            <a:endParaRPr lang="en-SG" sz="2000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One aspect of being a competent programmer is being able to source documentation in order to understand a coding language. One great site for C++ documentation is </a:t>
            </a:r>
            <a:r>
              <a:rPr lang="en-SG" dirty="0" err="1">
                <a:solidFill>
                  <a:schemeClr val="bg1"/>
                </a:solidFill>
              </a:rPr>
              <a:t>DevDocs</a:t>
            </a:r>
            <a:r>
              <a:rPr lang="en-SG" dirty="0">
                <a:solidFill>
                  <a:schemeClr val="bg1"/>
                </a:solidFill>
              </a:rPr>
              <a:t>. </a:t>
            </a:r>
            <a:r>
              <a:rPr lang="en-SG" b="1" dirty="0">
                <a:solidFill>
                  <a:schemeClr val="bg1"/>
                </a:solidFill>
              </a:rPr>
              <a:t>Bookmark it!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D70E5-83E3-C443-8B35-4455FF9ED07C}"/>
              </a:ext>
            </a:extLst>
          </p:cNvPr>
          <p:cNvSpPr txBox="1"/>
          <p:nvPr/>
        </p:nvSpPr>
        <p:spPr>
          <a:xfrm>
            <a:off x="1395162" y="5386783"/>
            <a:ext cx="7598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devdocs.io</a:t>
            </a:r>
            <a:r>
              <a:rPr lang="en-US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/cpp/</a:t>
            </a:r>
            <a:endParaRPr lang="en-US" sz="48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id="{14E630B2-95DB-354C-8AF8-718DC6204ACA}"/>
              </a:ext>
            </a:extLst>
          </p:cNvPr>
          <p:cNvSpPr txBox="1"/>
          <p:nvPr/>
        </p:nvSpPr>
        <p:spPr>
          <a:xfrm>
            <a:off x="1395163" y="4882575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 err="1">
                <a:solidFill>
                  <a:schemeClr val="bg1"/>
                </a:solidFill>
              </a:rPr>
              <a:t>DevDocs</a:t>
            </a:r>
            <a:endParaRPr lang="en-SG" sz="3600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156C0-7749-F544-9562-ED45308D45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57240"/>
          <a:stretch/>
        </p:blipFill>
        <p:spPr>
          <a:xfrm>
            <a:off x="1547779" y="2950243"/>
            <a:ext cx="6810441" cy="1686192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81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Helvetica" pitchFamily="2" charset="0"/>
              </a:rPr>
              <a:t>Acknowledgement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9</a:t>
            </a:fld>
            <a:endParaRPr lang="en-US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323996"/>
            <a:ext cx="6834437" cy="38472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400" b="1">
                <a:solidFill>
                  <a:schemeClr val="bg1"/>
                </a:solidFill>
                <a:latin typeface="Helvetica" pitchFamily="2" charset="0"/>
              </a:rPr>
              <a:t>I inherit much of my material from the following:</a:t>
            </a:r>
          </a:p>
          <a:p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Shri Rai , ICT283 Unit Coordinator</a:t>
            </a:r>
          </a:p>
          <a:p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Reina Mendoza , former PASS leader</a:t>
            </a:r>
          </a:p>
          <a:p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Abdul Bari , Educator , Mastering Data Structures and Algorithms using C and C++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Abdul Bari, Educator , Learn C++ Programming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Kurt Anderson, Educator , Computer Science 101 (Udemy)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Bucky Roberts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1400">
              <a:solidFill>
                <a:schemeClr val="bg1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The </a:t>
            </a:r>
            <a:r>
              <a:rPr lang="en-SG" sz="1400" err="1">
                <a:solidFill>
                  <a:schemeClr val="bg1"/>
                </a:solidFill>
                <a:latin typeface="Helvetica" pitchFamily="2" charset="0"/>
              </a:rPr>
              <a:t>Cherno</a:t>
            </a:r>
            <a:r>
              <a:rPr lang="en-SG" sz="1400">
                <a:solidFill>
                  <a:schemeClr val="bg1"/>
                </a:solidFill>
                <a:latin typeface="Helvetica" pitchFamily="2" charset="0"/>
              </a:rPr>
              <a:t> (YouTube)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F6F7E-0DB4-D047-83B8-61AC4749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86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5222</TotalTime>
  <Words>790</Words>
  <Application>Microsoft Macintosh PowerPoint</Application>
  <PresentationFormat>A4 Paper (210x297 mm)</PresentationFormat>
  <Paragraphs>172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Menlo</vt:lpstr>
      <vt:lpstr>Office Theme</vt:lpstr>
      <vt:lpstr>PASS ICT283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Building_Blocks </dc:title>
  <dc:subject/>
  <dc:creator>Glenn Lum</dc:creator>
  <cp:keywords/>
  <dc:description/>
  <cp:lastModifiedBy>Glenn Lum</cp:lastModifiedBy>
  <cp:revision>1225</cp:revision>
  <dcterms:created xsi:type="dcterms:W3CDTF">2019-12-18T18:32:21Z</dcterms:created>
  <dcterms:modified xsi:type="dcterms:W3CDTF">2021-01-28T12:27:51Z</dcterms:modified>
  <cp:category/>
</cp:coreProperties>
</file>