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400" r:id="rId4"/>
    <p:sldId id="342" r:id="rId5"/>
    <p:sldId id="411" r:id="rId6"/>
    <p:sldId id="431" r:id="rId7"/>
    <p:sldId id="449" r:id="rId8"/>
    <p:sldId id="450" r:id="rId9"/>
    <p:sldId id="432" r:id="rId10"/>
    <p:sldId id="310" r:id="rId11"/>
    <p:sldId id="311" r:id="rId12"/>
    <p:sldId id="312" r:id="rId13"/>
    <p:sldId id="376" r:id="rId14"/>
    <p:sldId id="313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64" r:id="rId27"/>
    <p:sldId id="326" r:id="rId28"/>
    <p:sldId id="327" r:id="rId29"/>
    <p:sldId id="328" r:id="rId30"/>
    <p:sldId id="32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330" r:id="rId40"/>
    <p:sldId id="478" r:id="rId41"/>
    <p:sldId id="332" r:id="rId42"/>
    <p:sldId id="365" r:id="rId43"/>
    <p:sldId id="366" r:id="rId45"/>
    <p:sldId id="367" r:id="rId46"/>
    <p:sldId id="368" r:id="rId47"/>
    <p:sldId id="369" r:id="rId48"/>
    <p:sldId id="370" r:id="rId49"/>
    <p:sldId id="333" r:id="rId50"/>
    <p:sldId id="334" r:id="rId51"/>
    <p:sldId id="480" r:id="rId52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769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方正北魏楷书_GBK" panose="02000000000000000000" pitchFamily="2" charset="-122"/>
                <a:ea typeface="方正北魏楷书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方正北魏楷书_GBK" panose="02000000000000000000" pitchFamily="2" charset="-122"/>
                <a:ea typeface="方正北魏楷书_GBK" panose="02000000000000000000" pitchFamily="2" charset="-122"/>
              </a:defRPr>
            </a:lvl1pPr>
          </a:lstStyle>
          <a:p>
            <a:fld id="{BF54CED6-10E2-43CD-BC61-4A38634219E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方正北魏楷书_GBK" panose="02000000000000000000" pitchFamily="2" charset="-122"/>
                <a:ea typeface="方正北魏楷书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方正北魏楷书_GBK" panose="02000000000000000000" pitchFamily="2" charset="-122"/>
                <a:ea typeface="方正北魏楷书_GBK" panose="02000000000000000000" pitchFamily="2" charset="-122"/>
              </a:defRPr>
            </a:lvl1pPr>
          </a:lstStyle>
          <a:p>
            <a:fld id="{2B9A21A9-D3CE-4369-BF7A-F6376635BD7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方正北魏楷书_GBK" panose="02000000000000000000" pitchFamily="2" charset="-122"/>
        <a:ea typeface="方正北魏楷书_GBK" panose="020000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方正北魏楷书_GBK" panose="02000000000000000000" pitchFamily="2" charset="-122"/>
        <a:ea typeface="方正北魏楷书_GBK" panose="020000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方正北魏楷书_GBK" panose="02000000000000000000" pitchFamily="2" charset="-122"/>
        <a:ea typeface="方正北魏楷书_GBK" panose="020000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方正北魏楷书_GBK" panose="02000000000000000000" pitchFamily="2" charset="-122"/>
        <a:ea typeface="方正北魏楷书_GBK" panose="020000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方正北魏楷书_GBK" panose="02000000000000000000" pitchFamily="2" charset="-122"/>
        <a:ea typeface="方正北魏楷书_GBK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41E-8E2E-4594-B36B-FCBD371DED5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anose="05000000000000000000" pitchFamily="2" charset="2"/>
              <a:buChar char="n"/>
              <a:defRPr>
                <a:latin typeface="Cambria" panose="02040503050406030204" pitchFamily="18" charset="0"/>
                <a:ea typeface="方正北魏楷书_GBK" panose="02000000000000000000" pitchFamily="2" charset="-122"/>
              </a:defRPr>
            </a:lvl1pPr>
            <a:lvl2pPr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>
                <a:latin typeface="Cambria" panose="02040503050406030204" pitchFamily="18" charset="0"/>
                <a:ea typeface="方正北魏楷书_GBK" panose="02000000000000000000" pitchFamily="2" charset="-122"/>
              </a:defRPr>
            </a:lvl2pPr>
            <a:lvl3pPr>
              <a:defRPr>
                <a:latin typeface="Cambria" panose="02040503050406030204" pitchFamily="18" charset="0"/>
                <a:ea typeface="方正北魏楷书_GBK" panose="02000000000000000000" pitchFamily="2" charset="-122"/>
              </a:defRPr>
            </a:lvl3pPr>
            <a:lvl4pPr>
              <a:defRPr>
                <a:latin typeface="Cambria" panose="02040503050406030204" pitchFamily="18" charset="0"/>
                <a:ea typeface="方正北魏楷书_GBK" panose="02000000000000000000" pitchFamily="2" charset="-122"/>
              </a:defRPr>
            </a:lvl4pPr>
            <a:lvl5pPr>
              <a:defRPr>
                <a:latin typeface="Cambria" panose="02040503050406030204" pitchFamily="18" charset="0"/>
                <a:ea typeface="方正北魏楷书_GBK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E274-E9C5-42DE-B6BD-7165F0C20981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3632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58" y="6608278"/>
            <a:ext cx="906684" cy="249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方正北魏楷书_GBK" panose="02000000000000000000" pitchFamily="2" charset="-122"/>
              </a:defRPr>
            </a:lvl1pPr>
          </a:lstStyle>
          <a:p>
            <a:fld id="{E24471D6-8641-4DB1-91AC-911579A3D7D9}" type="datetime10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972" y="6597352"/>
            <a:ext cx="2895600" cy="249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方正北魏楷书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6416" y="6593043"/>
            <a:ext cx="765448" cy="249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方正北魏楷书_GBK" panose="02000000000000000000" pitchFamily="2" charset="-122"/>
              </a:defRPr>
            </a:lvl1pPr>
          </a:lstStyle>
          <a:p>
            <a:fld id="{A3FDF309-9893-4C08-BA8A-766319DEECA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41" y="212415"/>
            <a:ext cx="841710" cy="840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Cambria" panose="02040503050406030204" pitchFamily="18" charset="0"/>
          <a:ea typeface="方正北魏楷书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  <a:t>数据结构基础</a:t>
            </a:r>
            <a:br>
              <a:rPr lang="en-US" altLang="zh-CN" sz="6600" dirty="0">
                <a:solidFill>
                  <a:srgbClr val="FF0000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</a:br>
            <a:r>
              <a:rPr lang="zh-CN" altLang="en-US" sz="6600" dirty="0">
                <a:solidFill>
                  <a:srgbClr val="FF0000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  <a:t>图和最短路算法</a:t>
            </a:r>
            <a:endParaRPr lang="zh-CN" altLang="en-US" sz="6600" dirty="0">
              <a:latin typeface="方正北魏楷书_GBK" panose="02000000000000000000" pitchFamily="2" charset="-122"/>
              <a:ea typeface="方正北魏楷书_GBK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en-US" altLang="zh-CN" cap="none" spc="0" dirty="0">
                <a:ln w="1905"/>
                <a:solidFill>
                  <a:srgbClr val="3333FF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  <a:t>2022</a:t>
            </a:r>
            <a:r>
              <a:rPr lang="zh-CN" altLang="en-US" cap="none" spc="0" dirty="0">
                <a:ln w="1905"/>
                <a:solidFill>
                  <a:srgbClr val="3333FF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  <a:t>级</a:t>
            </a:r>
            <a:r>
              <a:rPr lang="en-US" altLang="zh-CN" cap="none" spc="0" dirty="0">
                <a:ln w="1905"/>
                <a:solidFill>
                  <a:srgbClr val="3333FF"/>
                </a:solidFill>
                <a:latin typeface="方正北魏楷书_GBK" panose="02000000000000000000" pitchFamily="2" charset="-122"/>
                <a:ea typeface="方正北魏楷书_GBK" panose="02000000000000000000" pitchFamily="2" charset="-122"/>
              </a:rPr>
              <a:t>ACM</a:t>
            </a:r>
            <a:r>
              <a:rPr lang="zh-CN" altLang="en-US" dirty="0">
                <a:ln w="1905"/>
                <a:solidFill>
                  <a:srgbClr val="3333FF"/>
                </a:solidFill>
                <a:latin typeface="方正北魏楷书_GBK" panose="02000000000000000000" pitchFamily="2" charset="-122"/>
              </a:rPr>
              <a:t>培训</a:t>
            </a:r>
            <a:endParaRPr lang="zh-CN" altLang="en-US" dirty="0">
              <a:solidFill>
                <a:srgbClr val="3333FF"/>
              </a:solidFill>
              <a:latin typeface="方正北魏楷书_GBK" panose="02000000000000000000" pitchFamily="2" charset="-122"/>
              <a:ea typeface="方正北魏楷书_GBK" panose="02000000000000000000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ACA8-4121-4BA2-A18A-2E02C4CCAFD9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032249" cy="519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狄克斯特拉算法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460375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、狄克斯特拉算法的求解步骤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8351837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基本思想是：设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是一个带权有向图，把图中顶点集合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分成两组：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714620"/>
            <a:ext cx="7715304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为已求出最短路径的顶点集合（用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表示，初始时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中只有一个源点，以后每求得一条最短路径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，就将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加入到集合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中，直到全部顶点都加入到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中，算法就结束了）。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为其余未确定最短路径的顶点集合（用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表示），按最短路径长度的递增次序依次把第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组的顶点加入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57158" y="1357298"/>
            <a:ext cx="856932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具体步骤：</a:t>
            </a:r>
            <a:endParaRPr lang="zh-CN" altLang="en-US" sz="2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23850" y="2078806"/>
            <a:ext cx="8569325" cy="1748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初始时，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只包含源点，即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S={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到自已的距离为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包含除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外的其他顶点，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的距离为边上的权（若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）或∞（若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不是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的出边邻接点）。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3850" y="212031"/>
            <a:ext cx="856932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具体步骤：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57158" y="857232"/>
            <a:ext cx="8569325" cy="25991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中选取一个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的距离最小，然后把顶点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加入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中（该选定的距离就是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的最短路径长度）。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为新考虑的中间点，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修改顶点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中各顶点的距离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：若从源点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∈U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）经过顶点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的距离（图中为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）比原来不经过顶点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距离（图中为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）短，则修改从顶点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的最短距离值（图中修改为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071670" y="3571876"/>
            <a:ext cx="3571900" cy="1510081"/>
            <a:chOff x="2571736" y="4786322"/>
            <a:chExt cx="3571900" cy="1510081"/>
          </a:xfrm>
        </p:grpSpPr>
        <p:sp>
          <p:nvSpPr>
            <p:cNvPr id="5" name="椭圆 4"/>
            <p:cNvSpPr/>
            <p:nvPr/>
          </p:nvSpPr>
          <p:spPr>
            <a:xfrm>
              <a:off x="4286248" y="4786322"/>
              <a:ext cx="357190" cy="5000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173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8644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6"/>
              <a:endCxn id="7" idx="2"/>
            </p:cNvCxnSpPr>
            <p:nvPr/>
          </p:nvCxnSpPr>
          <p:spPr>
            <a:xfrm>
              <a:off x="2928926" y="5965049"/>
              <a:ext cx="285752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7" idx="1"/>
            </p:cNvCxnSpPr>
            <p:nvPr/>
          </p:nvCxnSpPr>
          <p:spPr>
            <a:xfrm>
              <a:off x="4643438" y="5036355"/>
              <a:ext cx="1195317" cy="751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205485" y="4707487"/>
              <a:ext cx="751894" cy="1409631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vu</a:t>
              </a:r>
              <a:endParaRPr lang="zh-CN" altLang="en-US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3372" y="5896293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vj</a:t>
              </a:r>
              <a:endParaRPr lang="zh-CN" altLang="en-US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6380" y="4929198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uj</a:t>
              </a:r>
              <a:endParaRPr lang="zh-CN" altLang="en-US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2385479" y="3991497"/>
            <a:ext cx="5186917" cy="1480687"/>
            <a:chOff x="2956983" y="5063067"/>
            <a:chExt cx="5186917" cy="1480687"/>
          </a:xfrm>
        </p:grpSpPr>
        <p:sp>
          <p:nvSpPr>
            <p:cNvPr id="18" name="任意多边形 17"/>
            <p:cNvSpPr/>
            <p:nvPr/>
          </p:nvSpPr>
          <p:spPr>
            <a:xfrm>
              <a:off x="2956983" y="5063067"/>
              <a:ext cx="2732617" cy="662516"/>
            </a:xfrm>
            <a:custGeom>
              <a:avLst/>
              <a:gdLst>
                <a:gd name="connsiteX0" fmla="*/ 27517 w 2732617"/>
                <a:gd name="connsiteY0" fmla="*/ 651933 h 662516"/>
                <a:gd name="connsiteX1" fmla="*/ 78317 w 2732617"/>
                <a:gd name="connsiteY1" fmla="*/ 626533 h 662516"/>
                <a:gd name="connsiteX2" fmla="*/ 662517 w 2732617"/>
                <a:gd name="connsiteY2" fmla="*/ 372533 h 662516"/>
                <a:gd name="connsiteX3" fmla="*/ 1424517 w 2732617"/>
                <a:gd name="connsiteY3" fmla="*/ 55033 h 662516"/>
                <a:gd name="connsiteX4" fmla="*/ 1856317 w 2732617"/>
                <a:gd name="connsiteY4" fmla="*/ 93133 h 662516"/>
                <a:gd name="connsiteX5" fmla="*/ 2732617 w 2732617"/>
                <a:gd name="connsiteY5" fmla="*/ 613833 h 66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2617" h="662516">
                  <a:moveTo>
                    <a:pt x="27517" y="651933"/>
                  </a:moveTo>
                  <a:cubicBezTo>
                    <a:pt x="0" y="662516"/>
                    <a:pt x="78317" y="626533"/>
                    <a:pt x="78317" y="626533"/>
                  </a:cubicBezTo>
                  <a:lnTo>
                    <a:pt x="662517" y="372533"/>
                  </a:lnTo>
                  <a:cubicBezTo>
                    <a:pt x="886884" y="277283"/>
                    <a:pt x="1225550" y="101600"/>
                    <a:pt x="1424517" y="55033"/>
                  </a:cubicBezTo>
                  <a:cubicBezTo>
                    <a:pt x="1623484" y="8466"/>
                    <a:pt x="1638300" y="0"/>
                    <a:pt x="1856317" y="93133"/>
                  </a:cubicBezTo>
                  <a:cubicBezTo>
                    <a:pt x="2074334" y="186266"/>
                    <a:pt x="2403475" y="400049"/>
                    <a:pt x="2732617" y="613833"/>
                  </a:cubicBez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971800" y="5930900"/>
              <a:ext cx="2870200" cy="338667"/>
            </a:xfrm>
            <a:custGeom>
              <a:avLst/>
              <a:gdLst>
                <a:gd name="connsiteX0" fmla="*/ 0 w 2870200"/>
                <a:gd name="connsiteY0" fmla="*/ 0 h 338667"/>
                <a:gd name="connsiteX1" fmla="*/ 596900 w 2870200"/>
                <a:gd name="connsiteY1" fmla="*/ 241300 h 338667"/>
                <a:gd name="connsiteX2" fmla="*/ 1663700 w 2870200"/>
                <a:gd name="connsiteY2" fmla="*/ 304800 h 338667"/>
                <a:gd name="connsiteX3" fmla="*/ 2870200 w 2870200"/>
                <a:gd name="connsiteY3" fmla="*/ 3810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200" h="338667">
                  <a:moveTo>
                    <a:pt x="0" y="0"/>
                  </a:moveTo>
                  <a:cubicBezTo>
                    <a:pt x="159808" y="95250"/>
                    <a:pt x="319617" y="190500"/>
                    <a:pt x="596900" y="241300"/>
                  </a:cubicBezTo>
                  <a:cubicBezTo>
                    <a:pt x="874183" y="292100"/>
                    <a:pt x="1284817" y="338667"/>
                    <a:pt x="1663700" y="304800"/>
                  </a:cubicBezTo>
                  <a:cubicBezTo>
                    <a:pt x="2042583" y="270933"/>
                    <a:pt x="2456391" y="154516"/>
                    <a:pt x="2870200" y="381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614364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两条路径中取最短者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57159" y="5715016"/>
            <a:ext cx="5429288" cy="477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重复步骤②和③直到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包含所有的顶点。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367664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、狄克斯特拉算法设计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064500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设置一个数组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用来保存从源点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的目前最短路径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长度，它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的初值为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边上的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权值，若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没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有边，则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权值定为∞。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以后每考虑一个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新的中间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的值可能被修改而变小。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28596" y="642918"/>
            <a:ext cx="8424862" cy="142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设置一个数组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path[0..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用于保存最短路径。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保存当前最短路径中的前一个顶点的编号，它的初值为源点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的编号（顶点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有边时）或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无边时）。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86050" y="2714620"/>
            <a:ext cx="3000396" cy="571504"/>
            <a:chOff x="2786050" y="2714620"/>
            <a:chExt cx="3000396" cy="571504"/>
          </a:xfrm>
        </p:grpSpPr>
        <p:sp>
          <p:nvSpPr>
            <p:cNvPr id="5" name="椭圆 4"/>
            <p:cNvSpPr/>
            <p:nvPr/>
          </p:nvSpPr>
          <p:spPr>
            <a:xfrm>
              <a:off x="278605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7200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57818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6"/>
            </p:cNvCxnSpPr>
            <p:nvPr/>
          </p:nvCxnSpPr>
          <p:spPr>
            <a:xfrm>
              <a:off x="3214678" y="3036091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214810" y="30464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00628" y="30591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271462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29190" y="3358356"/>
            <a:ext cx="1357322" cy="1011480"/>
            <a:chOff x="4929190" y="3358356"/>
            <a:chExt cx="1357322" cy="1011480"/>
          </a:xfrm>
        </p:grpSpPr>
        <p:sp>
          <p:nvSpPr>
            <p:cNvPr id="14" name="TextBox 13"/>
            <p:cNvSpPr txBox="1"/>
            <p:nvPr/>
          </p:nvSpPr>
          <p:spPr>
            <a:xfrm>
              <a:off x="4929190" y="400050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path[</a:t>
              </a:r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]=</a:t>
              </a:r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5271299" y="367903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496300" cy="43142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Dijkstra(MGraph g,int v)		//Dijkstra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dist[MAXV],path[MAXV];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S[MAXV];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mindis,i,j,u;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(i=0;i&lt;g.n;i++)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dist[i]=g.edges[v][i];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距离初始化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S[i]=0;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//S[]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置空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if (g.edges[v][i]&lt;INF)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路径初始化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path[i]=v;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有边时，置顶点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的前一个顶点为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path[i]=-1;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没边时，置顶点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的前一个顶点为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S[v]=1;path[v]=0;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源点编号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放入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42844" y="342198"/>
            <a:ext cx="8820150" cy="53494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(i=0;i&lt;g.n;i++)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循环直到所有顶点的最短路径都求出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mindis=INF;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//mindis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求最小路径长度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for (j=0;j&lt;g.n;j++)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选取不在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中且具有最小距离的顶点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if (S[j]==0 &amp;&amp; dist[j]&lt;mindis) 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=j;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mindis=dist[j];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S[u]=1;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加入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for (j=0;j&lt;g.n;j++)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修改不在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中的顶点的距离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if (S[j]==0)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if (g.edges[u][j]&lt;INF &amp;&amp; dist[u]+g.edges[u][j]&lt;dist[j])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{  dist[j]=dist[u]+g.edges[u][j];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path[j]=u;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//Dispath(g,dist,path,S,v);	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输出最短路径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23850" y="5805488"/>
            <a:ext cx="84963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狄克斯特拉算法的时间复杂度为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为图中顶点个数。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81965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、狄克斯特拉算法的正确性证明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35183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狄克斯特拉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算法也是一种贪心算法。证明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Dijkstra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算法可以找到图中从源点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到其他所有顶点的最短路径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长度。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2374936"/>
            <a:ext cx="2714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用数学归纳法证明：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8143932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的最短特殊路径长度，即该路径上的所有中间顶点都属于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34559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  <a:cs typeface="Consolas" panose="020B0609020204030204" pitchFamily="49" charset="0"/>
              </a:rPr>
              <a:t>证明：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497888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初始时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中只有一个源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，到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其他顶点的路径就是从源点到相应顶点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的边，显然（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是成立的。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假设向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中添加一个新顶点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之前，条件（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都成立。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857496"/>
            <a:ext cx="8001056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的最短特殊路径长度，即该路径上的所有中间顶点都属于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351838" cy="2785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  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）的归纳步骤：对于每个在添加之前已经存在于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，不会有任何变化，条件（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）依然成立。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加入到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之前，由假设可知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是源点到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的最短路径长度，还要验证从源点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的最短路径没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有经过任何不在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中的顶点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假设存在这种情况，即沿着从源点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的最短路径前进时，会遇到一个或多个不属于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的顶点（不含顶点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自已），设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是第一个这样的顶点，如下图所示。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14612" y="3643314"/>
            <a:ext cx="3286148" cy="2280197"/>
            <a:chOff x="2714612" y="3643314"/>
            <a:chExt cx="3286148" cy="2280197"/>
          </a:xfrm>
        </p:grpSpPr>
        <p:sp>
          <p:nvSpPr>
            <p:cNvPr id="5" name="椭圆 4"/>
            <p:cNvSpPr/>
            <p:nvPr/>
          </p:nvSpPr>
          <p:spPr>
            <a:xfrm>
              <a:off x="3214678" y="449475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572132" y="3708933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43504" y="520913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43372" y="4566189"/>
              <a:ext cx="428628" cy="4905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568696" y="4972581"/>
              <a:ext cx="1600200" cy="789517"/>
            </a:xfrm>
            <a:custGeom>
              <a:avLst/>
              <a:gdLst>
                <a:gd name="connsiteX0" fmla="*/ 0 w 1600200"/>
                <a:gd name="connsiteY0" fmla="*/ 0 h 789517"/>
                <a:gd name="connsiteX1" fmla="*/ 241300 w 1600200"/>
                <a:gd name="connsiteY1" fmla="*/ 165100 h 789517"/>
                <a:gd name="connsiteX2" fmla="*/ 419100 w 1600200"/>
                <a:gd name="connsiteY2" fmla="*/ 558800 h 789517"/>
                <a:gd name="connsiteX3" fmla="*/ 850900 w 1600200"/>
                <a:gd name="connsiteY3" fmla="*/ 482600 h 789517"/>
                <a:gd name="connsiteX4" fmla="*/ 1117600 w 1600200"/>
                <a:gd name="connsiteY4" fmla="*/ 774700 h 789517"/>
                <a:gd name="connsiteX5" fmla="*/ 1600200 w 1600200"/>
                <a:gd name="connsiteY5" fmla="*/ 571500 h 7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0" h="789517">
                  <a:moveTo>
                    <a:pt x="0" y="0"/>
                  </a:moveTo>
                  <a:cubicBezTo>
                    <a:pt x="85725" y="35983"/>
                    <a:pt x="171450" y="71967"/>
                    <a:pt x="241300" y="165100"/>
                  </a:cubicBezTo>
                  <a:cubicBezTo>
                    <a:pt x="311150" y="258233"/>
                    <a:pt x="317500" y="505883"/>
                    <a:pt x="419100" y="558800"/>
                  </a:cubicBezTo>
                  <a:cubicBezTo>
                    <a:pt x="520700" y="611717"/>
                    <a:pt x="734483" y="446617"/>
                    <a:pt x="850900" y="482600"/>
                  </a:cubicBezTo>
                  <a:cubicBezTo>
                    <a:pt x="967317" y="518583"/>
                    <a:pt x="992717" y="759883"/>
                    <a:pt x="1117600" y="774700"/>
                  </a:cubicBezTo>
                  <a:cubicBezTo>
                    <a:pt x="1242483" y="789517"/>
                    <a:pt x="1421341" y="680508"/>
                    <a:pt x="1600200" y="5715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30596" y="3643314"/>
              <a:ext cx="2044700" cy="897467"/>
            </a:xfrm>
            <a:custGeom>
              <a:avLst/>
              <a:gdLst>
                <a:gd name="connsiteX0" fmla="*/ 0 w 2044700"/>
                <a:gd name="connsiteY0" fmla="*/ 897467 h 897467"/>
                <a:gd name="connsiteX1" fmla="*/ 419100 w 2044700"/>
                <a:gd name="connsiteY1" fmla="*/ 668867 h 897467"/>
                <a:gd name="connsiteX2" fmla="*/ 698500 w 2044700"/>
                <a:gd name="connsiteY2" fmla="*/ 110067 h 897467"/>
                <a:gd name="connsiteX3" fmla="*/ 1041400 w 2044700"/>
                <a:gd name="connsiteY3" fmla="*/ 59267 h 897467"/>
                <a:gd name="connsiteX4" fmla="*/ 1549400 w 2044700"/>
                <a:gd name="connsiteY4" fmla="*/ 465667 h 897467"/>
                <a:gd name="connsiteX5" fmla="*/ 2044700 w 2044700"/>
                <a:gd name="connsiteY5" fmla="*/ 37676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700" h="897467">
                  <a:moveTo>
                    <a:pt x="0" y="897467"/>
                  </a:moveTo>
                  <a:cubicBezTo>
                    <a:pt x="151341" y="848783"/>
                    <a:pt x="302683" y="800100"/>
                    <a:pt x="419100" y="668867"/>
                  </a:cubicBezTo>
                  <a:cubicBezTo>
                    <a:pt x="535517" y="537634"/>
                    <a:pt x="594783" y="211667"/>
                    <a:pt x="698500" y="110067"/>
                  </a:cubicBezTo>
                  <a:cubicBezTo>
                    <a:pt x="802217" y="8467"/>
                    <a:pt x="899583" y="0"/>
                    <a:pt x="1041400" y="59267"/>
                  </a:cubicBezTo>
                  <a:cubicBezTo>
                    <a:pt x="1183217" y="118534"/>
                    <a:pt x="1382183" y="412750"/>
                    <a:pt x="1549400" y="465667"/>
                  </a:cubicBezTo>
                  <a:cubicBezTo>
                    <a:pt x="1716617" y="518584"/>
                    <a:pt x="1880658" y="447675"/>
                    <a:pt x="2044700" y="37676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584696" y="4210581"/>
              <a:ext cx="1104900" cy="533400"/>
            </a:xfrm>
            <a:custGeom>
              <a:avLst/>
              <a:gdLst>
                <a:gd name="connsiteX0" fmla="*/ 1104900 w 1104900"/>
                <a:gd name="connsiteY0" fmla="*/ 0 h 533400"/>
                <a:gd name="connsiteX1" fmla="*/ 685800 w 1104900"/>
                <a:gd name="connsiteY1" fmla="*/ 304800 h 533400"/>
                <a:gd name="connsiteX2" fmla="*/ 0 w 11049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900" h="533400">
                  <a:moveTo>
                    <a:pt x="1104900" y="0"/>
                  </a:moveTo>
                  <a:cubicBezTo>
                    <a:pt x="987425" y="107950"/>
                    <a:pt x="869950" y="215900"/>
                    <a:pt x="685800" y="304800"/>
                  </a:cubicBezTo>
                  <a:cubicBezTo>
                    <a:pt x="501650" y="393700"/>
                    <a:pt x="250825" y="463550"/>
                    <a:pt x="0" y="533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495796" y="5010681"/>
              <a:ext cx="723900" cy="279400"/>
            </a:xfrm>
            <a:custGeom>
              <a:avLst/>
              <a:gdLst>
                <a:gd name="connsiteX0" fmla="*/ 0 w 723900"/>
                <a:gd name="connsiteY0" fmla="*/ 0 h 279400"/>
                <a:gd name="connsiteX1" fmla="*/ 292100 w 723900"/>
                <a:gd name="connsiteY1" fmla="*/ 203200 h 279400"/>
                <a:gd name="connsiteX2" fmla="*/ 635000 w 723900"/>
                <a:gd name="connsiteY2" fmla="*/ 114300 h 279400"/>
                <a:gd name="connsiteX3" fmla="*/ 723900 w 7239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9400">
                  <a:moveTo>
                    <a:pt x="0" y="0"/>
                  </a:moveTo>
                  <a:cubicBezTo>
                    <a:pt x="93133" y="92075"/>
                    <a:pt x="186267" y="184150"/>
                    <a:pt x="292100" y="203200"/>
                  </a:cubicBezTo>
                  <a:cubicBezTo>
                    <a:pt x="397933" y="222250"/>
                    <a:pt x="563033" y="101600"/>
                    <a:pt x="635000" y="114300"/>
                  </a:cubicBezTo>
                  <a:cubicBezTo>
                    <a:pt x="706967" y="127000"/>
                    <a:pt x="715433" y="203200"/>
                    <a:pt x="723900" y="279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14612" y="3994685"/>
              <a:ext cx="2214578" cy="192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9000"/>
              </a:schemeClr>
            </a:solidFill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7089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什么是图</a:t>
            </a:r>
            <a:endParaRPr lang="en-US" altLang="zh-CN" dirty="0"/>
          </a:p>
          <a:p>
            <a:r>
              <a:rPr lang="zh-CN" altLang="en-US" dirty="0"/>
              <a:t>图的存储</a:t>
            </a:r>
            <a:endParaRPr lang="en-US" altLang="zh-CN" dirty="0"/>
          </a:p>
          <a:p>
            <a:r>
              <a:rPr lang="zh-CN" altLang="en-US" dirty="0"/>
              <a:t>图的遍历</a:t>
            </a:r>
            <a:endParaRPr lang="en-US" altLang="zh-CN" dirty="0"/>
          </a:p>
          <a:p>
            <a:r>
              <a:rPr lang="zh-CN" altLang="en-US" dirty="0"/>
              <a:t>最短路的四种算法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28596" y="2759231"/>
            <a:ext cx="8424862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该路径的初始部分即从源点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的部分是一条特殊路径，由假设的条件（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的最短特殊路径长度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，由于边非负，因此经过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的距离肯定不短于到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又因为算法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之前选择顶点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，因此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不小于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，这样经过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的距离就至少是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的最短路径不短于到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现在验证了当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中时，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确定给出源点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的最短路径长度，条件（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）是成立的。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44" y="142852"/>
            <a:ext cx="3286148" cy="2280197"/>
            <a:chOff x="2714612" y="3643314"/>
            <a:chExt cx="3286148" cy="2280197"/>
          </a:xfrm>
        </p:grpSpPr>
        <p:sp>
          <p:nvSpPr>
            <p:cNvPr id="5" name="椭圆 4"/>
            <p:cNvSpPr/>
            <p:nvPr/>
          </p:nvSpPr>
          <p:spPr>
            <a:xfrm>
              <a:off x="3214678" y="449475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572132" y="3708933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43504" y="520913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43372" y="4566189"/>
              <a:ext cx="428628" cy="4905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568696" y="4972581"/>
              <a:ext cx="1600200" cy="789517"/>
            </a:xfrm>
            <a:custGeom>
              <a:avLst/>
              <a:gdLst>
                <a:gd name="connsiteX0" fmla="*/ 0 w 1600200"/>
                <a:gd name="connsiteY0" fmla="*/ 0 h 789517"/>
                <a:gd name="connsiteX1" fmla="*/ 241300 w 1600200"/>
                <a:gd name="connsiteY1" fmla="*/ 165100 h 789517"/>
                <a:gd name="connsiteX2" fmla="*/ 419100 w 1600200"/>
                <a:gd name="connsiteY2" fmla="*/ 558800 h 789517"/>
                <a:gd name="connsiteX3" fmla="*/ 850900 w 1600200"/>
                <a:gd name="connsiteY3" fmla="*/ 482600 h 789517"/>
                <a:gd name="connsiteX4" fmla="*/ 1117600 w 1600200"/>
                <a:gd name="connsiteY4" fmla="*/ 774700 h 789517"/>
                <a:gd name="connsiteX5" fmla="*/ 1600200 w 1600200"/>
                <a:gd name="connsiteY5" fmla="*/ 571500 h 7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0" h="789517">
                  <a:moveTo>
                    <a:pt x="0" y="0"/>
                  </a:moveTo>
                  <a:cubicBezTo>
                    <a:pt x="85725" y="35983"/>
                    <a:pt x="171450" y="71967"/>
                    <a:pt x="241300" y="165100"/>
                  </a:cubicBezTo>
                  <a:cubicBezTo>
                    <a:pt x="311150" y="258233"/>
                    <a:pt x="317500" y="505883"/>
                    <a:pt x="419100" y="558800"/>
                  </a:cubicBezTo>
                  <a:cubicBezTo>
                    <a:pt x="520700" y="611717"/>
                    <a:pt x="734483" y="446617"/>
                    <a:pt x="850900" y="482600"/>
                  </a:cubicBezTo>
                  <a:cubicBezTo>
                    <a:pt x="967317" y="518583"/>
                    <a:pt x="992717" y="759883"/>
                    <a:pt x="1117600" y="774700"/>
                  </a:cubicBezTo>
                  <a:cubicBezTo>
                    <a:pt x="1242483" y="789517"/>
                    <a:pt x="1421341" y="680508"/>
                    <a:pt x="1600200" y="5715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530596" y="3643314"/>
              <a:ext cx="2044700" cy="897467"/>
            </a:xfrm>
            <a:custGeom>
              <a:avLst/>
              <a:gdLst>
                <a:gd name="connsiteX0" fmla="*/ 0 w 2044700"/>
                <a:gd name="connsiteY0" fmla="*/ 897467 h 897467"/>
                <a:gd name="connsiteX1" fmla="*/ 419100 w 2044700"/>
                <a:gd name="connsiteY1" fmla="*/ 668867 h 897467"/>
                <a:gd name="connsiteX2" fmla="*/ 698500 w 2044700"/>
                <a:gd name="connsiteY2" fmla="*/ 110067 h 897467"/>
                <a:gd name="connsiteX3" fmla="*/ 1041400 w 2044700"/>
                <a:gd name="connsiteY3" fmla="*/ 59267 h 897467"/>
                <a:gd name="connsiteX4" fmla="*/ 1549400 w 2044700"/>
                <a:gd name="connsiteY4" fmla="*/ 465667 h 897467"/>
                <a:gd name="connsiteX5" fmla="*/ 2044700 w 2044700"/>
                <a:gd name="connsiteY5" fmla="*/ 37676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700" h="897467">
                  <a:moveTo>
                    <a:pt x="0" y="897467"/>
                  </a:moveTo>
                  <a:cubicBezTo>
                    <a:pt x="151341" y="848783"/>
                    <a:pt x="302683" y="800100"/>
                    <a:pt x="419100" y="668867"/>
                  </a:cubicBezTo>
                  <a:cubicBezTo>
                    <a:pt x="535517" y="537634"/>
                    <a:pt x="594783" y="211667"/>
                    <a:pt x="698500" y="110067"/>
                  </a:cubicBezTo>
                  <a:cubicBezTo>
                    <a:pt x="802217" y="8467"/>
                    <a:pt x="899583" y="0"/>
                    <a:pt x="1041400" y="59267"/>
                  </a:cubicBezTo>
                  <a:cubicBezTo>
                    <a:pt x="1183217" y="118534"/>
                    <a:pt x="1382183" y="412750"/>
                    <a:pt x="1549400" y="465667"/>
                  </a:cubicBezTo>
                  <a:cubicBezTo>
                    <a:pt x="1716617" y="518584"/>
                    <a:pt x="1880658" y="447675"/>
                    <a:pt x="2044700" y="37676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584696" y="4210581"/>
              <a:ext cx="1104900" cy="533400"/>
            </a:xfrm>
            <a:custGeom>
              <a:avLst/>
              <a:gdLst>
                <a:gd name="connsiteX0" fmla="*/ 1104900 w 1104900"/>
                <a:gd name="connsiteY0" fmla="*/ 0 h 533400"/>
                <a:gd name="connsiteX1" fmla="*/ 685800 w 1104900"/>
                <a:gd name="connsiteY1" fmla="*/ 304800 h 533400"/>
                <a:gd name="connsiteX2" fmla="*/ 0 w 11049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900" h="533400">
                  <a:moveTo>
                    <a:pt x="1104900" y="0"/>
                  </a:moveTo>
                  <a:cubicBezTo>
                    <a:pt x="987425" y="107950"/>
                    <a:pt x="869950" y="215900"/>
                    <a:pt x="685800" y="304800"/>
                  </a:cubicBezTo>
                  <a:cubicBezTo>
                    <a:pt x="501650" y="393700"/>
                    <a:pt x="250825" y="463550"/>
                    <a:pt x="0" y="533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495796" y="5010681"/>
              <a:ext cx="723900" cy="279400"/>
            </a:xfrm>
            <a:custGeom>
              <a:avLst/>
              <a:gdLst>
                <a:gd name="connsiteX0" fmla="*/ 0 w 723900"/>
                <a:gd name="connsiteY0" fmla="*/ 0 h 279400"/>
                <a:gd name="connsiteX1" fmla="*/ 292100 w 723900"/>
                <a:gd name="connsiteY1" fmla="*/ 203200 h 279400"/>
                <a:gd name="connsiteX2" fmla="*/ 635000 w 723900"/>
                <a:gd name="connsiteY2" fmla="*/ 114300 h 279400"/>
                <a:gd name="connsiteX3" fmla="*/ 723900 w 7239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9400">
                  <a:moveTo>
                    <a:pt x="0" y="0"/>
                  </a:moveTo>
                  <a:cubicBezTo>
                    <a:pt x="93133" y="92075"/>
                    <a:pt x="186267" y="184150"/>
                    <a:pt x="292100" y="203200"/>
                  </a:cubicBezTo>
                  <a:cubicBezTo>
                    <a:pt x="397933" y="222250"/>
                    <a:pt x="563033" y="101600"/>
                    <a:pt x="635000" y="114300"/>
                  </a:cubicBezTo>
                  <a:cubicBezTo>
                    <a:pt x="706967" y="127000"/>
                    <a:pt x="715433" y="203200"/>
                    <a:pt x="723900" y="279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14612" y="3994685"/>
              <a:ext cx="2214578" cy="192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9000"/>
              </a:schemeClr>
            </a:solidFill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7089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868" y="142852"/>
            <a:ext cx="535785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不在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中，则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给出了从源点到顶点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的最短特殊路径长度，即该路径上的所有中间顶点都属于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8424862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条件（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）的归纳步骤：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考虑不属于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且不同于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中时，从源点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的最短特殊路径有两种可能：或者不会变化，或者现在经过顶点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（也可能经过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中的其他顶点）。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对于第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种情况，设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是到达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之前经过的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的最后一个顶点，因此这条路径的长度就是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]+L(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的路径长度）。对于任意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（包括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），要计算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的值，就必须比较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原先的值和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]+L(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的大小。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因为算法明确地进行这种比较以计算新的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值，所以往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中加入新顶点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仍然给出源点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的最短特殊路径的长度，因此条件（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）也是成立的。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3960811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贝尔曼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福特算法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68313" y="982663"/>
            <a:ext cx="453231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、贝尔曼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福特算法的求解思路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8064500" cy="961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贝尔曼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福特算法构造一个最短路径长度数组序列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786058"/>
            <a:ext cx="8215370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到终点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的只经过一条边的最短路径长度。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最多经过两条边到达终点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最短路径长度。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出发最多经过不构成负权值回路的三条边到达终点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的最短路径长度，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为源点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出发最多经过不构成负权值回路的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条边到达终点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的最短路径长度。算法的最终目的是计算出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713788" cy="3265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设已经求出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），即从源点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最多经过不构成负权值回路的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条边到达终点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的最短路径长度，从图的邻接矩阵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中可以找到各个顶点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到达顶点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MIN{dist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]+g.edges[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]}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，可以得到从源点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绕过各个顶点最多经过不成负值回路的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条边到达终点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的最短路径的长度，比较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MIN{dist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]+g.edges[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]}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，取较小者作为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的值。所以得到以下递推关系式：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14348" y="4214818"/>
            <a:ext cx="7675588" cy="1480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i="1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MIN{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i="1" baseline="30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MIN{dist</a:t>
            </a:r>
            <a:r>
              <a:rPr lang="en-US" altLang="zh-CN" sz="18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]}}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　　　　　　　　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endParaRPr lang="en-US" altLang="zh-CN" sz="1800" i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00034" y="3000372"/>
            <a:ext cx="32400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数组的变化过程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429124" y="571480"/>
            <a:ext cx="389416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到其他顶点的最短路径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501622" y="3717923"/>
          <a:ext cx="8428095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129"/>
                <a:gridCol w="1052484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5720" y="357166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0034" y="2857496"/>
            <a:ext cx="32400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数组的变化过程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61572" name="Group 452"/>
          <p:cNvGraphicFramePr>
            <a:graphicFrameLocks noGrp="1"/>
          </p:cNvGraphicFramePr>
          <p:nvPr/>
        </p:nvGraphicFramePr>
        <p:xfrm>
          <a:off x="71438" y="3500438"/>
          <a:ext cx="8893175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11250"/>
                <a:gridCol w="1112837"/>
                <a:gridCol w="1111250"/>
                <a:gridCol w="1112838"/>
                <a:gridCol w="1109662"/>
                <a:gridCol w="1111250"/>
                <a:gridCol w="1112838"/>
                <a:gridCol w="11112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kumimoji="0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29124" y="571480"/>
            <a:ext cx="389416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到其他顶点的最短路径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7158" y="142852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4282" y="2643182"/>
            <a:ext cx="7072362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最后求得的从顶点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到其他的顶点的最短路径长度和路径如下：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357562"/>
            <a:ext cx="6215106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:-6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:-1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:-2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:-10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，路径为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214290"/>
            <a:ext cx="3929090" cy="2357454"/>
            <a:chOff x="2428860" y="2428868"/>
            <a:chExt cx="3929090" cy="2357454"/>
          </a:xfrm>
        </p:grpSpPr>
        <p:sp>
          <p:nvSpPr>
            <p:cNvPr id="5" name="矩形 4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6"/>
              <a:endCxn id="9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8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6"/>
              <a:endCxn id="11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5"/>
              <a:endCxn id="11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7"/>
              <a:endCxn id="9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0"/>
              <a:endCxn id="9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0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7"/>
              <a:endCxn id="11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6"/>
              <a:endCxn id="12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6"/>
              <a:endCxn id="12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7" name="右弧形箭头 36"/>
          <p:cNvSpPr/>
          <p:nvPr/>
        </p:nvSpPr>
        <p:spPr>
          <a:xfrm>
            <a:off x="7072330" y="2571744"/>
            <a:ext cx="642942" cy="1928826"/>
          </a:xfrm>
          <a:prstGeom prst="curvedLef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89096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、贝尔曼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福特算法设计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389835" cy="31335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BellmanFord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MGraph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g</a:t>
            </a:r>
            <a:r>
              <a:rPr lang="zh-CN" altLang="en-US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dist[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path[MAXV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dist[i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!=v &amp;&amp; dist[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]&lt;INF)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]=v;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]=-1;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42350" cy="47954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(k=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2;k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g.n;k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递推出</a:t>
            </a:r>
            <a:r>
              <a:rPr lang="en-US" altLang="zh-CN" sz="180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baseline="3000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[u]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…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en-US" altLang="zh-CN" sz="1800" baseline="300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[u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(u=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0;u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 u++)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修改每个顶点的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if (u!=v)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	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考虑其他每个顶点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][u]&lt;INF &amp;&amp;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dist[u]&gt;dist[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][u])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dist[u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]=dist[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][u];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path[u]=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Dispath(g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输出最短路径及长度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00034" y="3052739"/>
            <a:ext cx="8064500" cy="1423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贝尔曼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福特算法适合含有负权的图求最短路径。但如果存在从源点可达的负权值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回路，则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最短路径不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存在，因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为可以重复走这个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回路，使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得路径无穷小。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1643050"/>
            <a:ext cx="8064500" cy="100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条边的带权有向图，贝尔曼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，其正确性证明不再讨论。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07288" cy="5688632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在计算机科学中，一个图就是一些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-apple-system"/>
              </a:rPr>
              <a:t>顶点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的集合，这些顶点通过一系列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-apple-system"/>
              </a:rPr>
              <a:t>边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结对（连接）。顶点用圆圈表示，边就是这些圆圈之间的连线。顶点之间通过边连接。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9FE-18CC-4CBE-A4D7-B961ECC3B99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213" y="3140968"/>
            <a:ext cx="5321573" cy="27179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2861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SPFA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zh-CN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501122" cy="285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也是一个求单源最短路径的算法，全称是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Shortest Path Faster Algorithm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），是由西南交通大学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段凡丁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老师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1994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年发明的（见《西南交通大学学报》，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1994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29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p207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212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当给定的图存在负权边时，狄克斯特拉不再适合，而贝尔曼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福特算法的时间复杂度又过高，此时可以采用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算法，有人称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算法是求最短路径的万能算法。但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算法仍然不适合含负权回路的图。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392909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 SPFA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算法的求解思路</a:t>
            </a:r>
            <a:endParaRPr lang="zh-CN" altLang="zh-CN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7715304" cy="23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算法思想</a:t>
            </a:r>
            <a:r>
              <a:rPr lang="zh-CN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设立一个队列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用来保存待优化的结点，优化时每次出队顶点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，找到它的每个相邻点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进行松弛操作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]&gt;dist[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]+cost(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cost(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的边权值），则修改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 cost(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8215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设置一维数组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元素表示顶点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是否在队列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中，初始时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的所有元素设置为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仅仅将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]=0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的顶点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进队，一旦顶点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进队，置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]=1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，但顶点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出队后，有可能后面修改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，而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改变后，其相邻点需要重新松弛，所以出队的顶点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需要重新设置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]=0</a:t>
            </a:r>
            <a:r>
              <a:rPr lang="zh-CN" altLang="zh-CN" sz="20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，以便可以再次进队进行其相邻点松弛。这样的操作直到队列为空。</a:t>
            </a:r>
            <a:endParaRPr lang="zh-CN" altLang="zh-CN" sz="20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30003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 SPFS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算法设计</a:t>
            </a:r>
            <a:endParaRPr lang="zh-CN" altLang="zh-CN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7786742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对于邻接表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算法求顶点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的其他顶点的最短路径。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queue&lt;int&gt;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容器作为队列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数组存放路径，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表示源点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的最短路径上顶点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的前驱顶点。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71612"/>
            <a:ext cx="7286676" cy="23388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216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ALGraph *G;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dist[MAXV];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path[MAXV];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358246" cy="4241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SPFA()			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求单源点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到其他各顶点的最短距离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ArcNode *p;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v,w;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visited[MAXV];	  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//visited[i]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是否在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queue&lt;int&gt; qu;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定义一个队列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i=0;i&lt;G-&gt;n;i++)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的距离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dist[i]=INF;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visited[i]=0;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path[i]=-1;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dist[s]=0;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将源点的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设为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visited[s]=1;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设置源点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的访问标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记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qu.push(s);			//</a:t>
            </a:r>
            <a:r>
              <a:rPr lang="zh-CN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源点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2" y="214290"/>
            <a:ext cx="8572528" cy="53494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(!qu.empty())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队不空循环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v=qu.front(); qu.pop();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visited[v]=0;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释放对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的标记，可以重新进队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p=G-&gt;adjlist[v].firstarc;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while (p!=NULL)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处理顶点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的每个相邻点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w=p-&gt;adjvex;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if (dist[w]&gt;dist[v]+p-&gt;weight)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如果不满足三角形性质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dist[w]=dist[v]+p-&gt;weight;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松弛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dist[i]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path[w]=v;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if (visited[w]==0)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没有访问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qu.push(w);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visited[w]=1;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p=p-&gt;nextarc;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215370" cy="1748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SPFA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算法在形式上和广度优先遍历算法非常类似，不同的是广度优先遍历中一个顶点出了队列就不可能重新进入队列，而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算法中一个顶点可能在出队之后再次进队。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357562"/>
            <a:ext cx="792961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循环的执行次数大致为图中边数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，算法的时间复杂度为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，由于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通常远小于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+1)/2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，所以好于狄克斯特拉算法。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3887787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弗洛伊德算法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424656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、弗洛伊德算法的求解思路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8313" y="2087563"/>
            <a:ext cx="8064500" cy="2808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弗洛伊德算法基于动态规划方法。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采用一个二维数组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存放当前顶点之间的最短路径长度，即分量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表示当前顶点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的最短路径长度，通过递推产生一个矩阵序列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其中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表示从顶点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的路径上所经过的顶点编号不大于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429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57422" y="1171502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71868" y="217163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>
            <a:stCxn id="3" idx="7"/>
            <a:endCxn id="6" idx="3"/>
          </p:cNvCxnSpPr>
          <p:nvPr/>
        </p:nvCxnSpPr>
        <p:spPr>
          <a:xfrm rot="5400000" flipH="1" flipV="1">
            <a:off x="973048" y="1512102"/>
            <a:ext cx="1411426" cy="146194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  <a:endCxn id="4" idx="2"/>
          </p:cNvCxnSpPr>
          <p:nvPr/>
        </p:nvCxnSpPr>
        <p:spPr>
          <a:xfrm>
            <a:off x="1000100" y="3100328"/>
            <a:ext cx="200026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5" idx="2"/>
          </p:cNvCxnSpPr>
          <p:nvPr/>
        </p:nvCxnSpPr>
        <p:spPr>
          <a:xfrm>
            <a:off x="3357554" y="31003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7" idx="1"/>
          </p:cNvCxnSpPr>
          <p:nvPr/>
        </p:nvCxnSpPr>
        <p:spPr>
          <a:xfrm rot="16200000" flipH="1">
            <a:off x="2794717" y="1404945"/>
            <a:ext cx="697046" cy="9618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5" idx="1"/>
          </p:cNvCxnSpPr>
          <p:nvPr/>
        </p:nvCxnSpPr>
        <p:spPr>
          <a:xfrm rot="16200000" flipH="1">
            <a:off x="3866287" y="2547953"/>
            <a:ext cx="411294" cy="3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6314" y="1928802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nb-NO" altLang="zh-CN" sz="1800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]&gt;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，选择经过顶点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的路径，即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=path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4786322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2000" i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]=min{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2000" i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2000" i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2000" i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endParaRPr lang="zh-CN" altLang="zh-CN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4546" y="392906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3306" y="12429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8104133">
            <a:off x="3606008" y="694175"/>
            <a:ext cx="327470" cy="239781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左大括号 23"/>
          <p:cNvSpPr/>
          <p:nvPr/>
        </p:nvSpPr>
        <p:spPr>
          <a:xfrm rot="2720758">
            <a:off x="1314761" y="967189"/>
            <a:ext cx="357190" cy="203812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2536019" y="1893083"/>
            <a:ext cx="357190" cy="3429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左弧形箭头 25"/>
          <p:cNvSpPr/>
          <p:nvPr/>
        </p:nvSpPr>
        <p:spPr>
          <a:xfrm>
            <a:off x="357158" y="3500438"/>
            <a:ext cx="357190" cy="1143008"/>
          </a:xfrm>
          <a:prstGeom prst="curved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21429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调整方式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边权和方向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边可以有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-apple-system"/>
              </a:rPr>
              <a:t>权重（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-apple-system"/>
              </a:rPr>
              <a:t>weight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，即每一条边会被分配一个正数或者负数值，因此有“带权图”和“无权图”之分。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边可以是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-apple-system"/>
              </a:rPr>
              <a:t>有方向的，</a:t>
            </a:r>
            <a:r>
              <a:rPr lang="zh-CN" altLang="en-US" b="0" dirty="0">
                <a:solidFill>
                  <a:srgbClr val="404040"/>
                </a:solidFill>
                <a:effectLst/>
                <a:latin typeface="-apple-system"/>
              </a:rPr>
              <a:t>因此有“有向图”和“无向图”之分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3220920"/>
            <a:ext cx="4896544" cy="323241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0034" y="1275186"/>
            <a:ext cx="80645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归纳起来，弗洛伊德思想可用如下的表达式来描述：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0034" y="2061004"/>
            <a:ext cx="7464447" cy="113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]=g.edges[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endParaRPr lang="nb-NO" altLang="zh-CN" sz="18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]=MIN{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nb-NO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]}   </a:t>
            </a:r>
            <a:r>
              <a:rPr lang="nb-NO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3779838" y="965200"/>
            <a:ext cx="3240087" cy="1763713"/>
            <a:chOff x="2381" y="608"/>
            <a:chExt cx="2041" cy="1111"/>
          </a:xfrm>
        </p:grpSpPr>
        <p:graphicFrame>
          <p:nvGraphicFramePr>
            <p:cNvPr id="22530" name="Object 4"/>
            <p:cNvGraphicFramePr>
              <a:graphicFrameLocks noChangeAspect="1"/>
            </p:cNvGraphicFramePr>
            <p:nvPr/>
          </p:nvGraphicFramePr>
          <p:xfrm>
            <a:off x="2925" y="608"/>
            <a:ext cx="1497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公式" r:id="rId1" imgW="12407900" imgH="11296650" progId="Equation.3">
                    <p:embed/>
                  </p:oleObj>
                </mc:Choice>
                <mc:Fallback>
                  <p:oleObj name="公式" r:id="rId1" imgW="12407900" imgH="1129665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608"/>
                          <a:ext cx="1497" cy="1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22" name="AutoShape 5"/>
            <p:cNvSpPr>
              <a:spLocks noChangeArrowheads="1"/>
            </p:cNvSpPr>
            <p:nvPr/>
          </p:nvSpPr>
          <p:spPr bwMode="auto">
            <a:xfrm>
              <a:off x="2381" y="1107"/>
              <a:ext cx="499" cy="182"/>
            </a:xfrm>
            <a:prstGeom prst="rightArrow">
              <a:avLst>
                <a:gd name="adj1" fmla="val 50000"/>
                <a:gd name="adj2" fmla="val 68544"/>
              </a:avLst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27"/>
          <p:cNvGrpSpPr/>
          <p:nvPr/>
        </p:nvGrpSpPr>
        <p:grpSpPr bwMode="auto">
          <a:xfrm>
            <a:off x="7308850" y="3357563"/>
            <a:ext cx="1439863" cy="1241425"/>
            <a:chOff x="4604" y="2115"/>
            <a:chExt cx="907" cy="782"/>
          </a:xfrm>
        </p:grpSpPr>
        <p:sp>
          <p:nvSpPr>
            <p:cNvPr id="22600" name="Line 28"/>
            <p:cNvSpPr>
              <a:spLocks noChangeShapeType="1"/>
            </p:cNvSpPr>
            <p:nvPr/>
          </p:nvSpPr>
          <p:spPr bwMode="auto">
            <a:xfrm flipH="1">
              <a:off x="4604" y="2307"/>
              <a:ext cx="272" cy="59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01" name="Text Box 29"/>
            <p:cNvSpPr txBox="1">
              <a:spLocks noChangeArrowheads="1"/>
            </p:cNvSpPr>
            <p:nvPr/>
          </p:nvSpPr>
          <p:spPr bwMode="auto">
            <a:xfrm>
              <a:off x="4785" y="2115"/>
              <a:ext cx="726" cy="192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没有路径</a:t>
              </a:r>
              <a:endPara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322263" y="2708275"/>
            <a:ext cx="8353425" cy="3417888"/>
            <a:chOff x="203" y="1706"/>
            <a:chExt cx="5262" cy="2153"/>
          </a:xfrm>
        </p:grpSpPr>
        <p:sp>
          <p:nvSpPr>
            <p:cNvPr id="22536" name="Rectangle 32"/>
            <p:cNvSpPr>
              <a:spLocks noChangeArrowheads="1"/>
            </p:cNvSpPr>
            <p:nvPr/>
          </p:nvSpPr>
          <p:spPr bwMode="auto">
            <a:xfrm>
              <a:off x="204" y="3113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37" name="Line 33"/>
            <p:cNvSpPr>
              <a:spLocks noChangeShapeType="1"/>
            </p:cNvSpPr>
            <p:nvPr/>
          </p:nvSpPr>
          <p:spPr bwMode="auto">
            <a:xfrm>
              <a:off x="203" y="279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38" name="Line 34"/>
            <p:cNvSpPr>
              <a:spLocks noChangeShapeType="1"/>
            </p:cNvSpPr>
            <p:nvPr/>
          </p:nvSpPr>
          <p:spPr bwMode="auto">
            <a:xfrm>
              <a:off x="203" y="306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39" name="Line 35"/>
            <p:cNvSpPr>
              <a:spLocks noChangeShapeType="1"/>
            </p:cNvSpPr>
            <p:nvPr/>
          </p:nvSpPr>
          <p:spPr bwMode="auto">
            <a:xfrm>
              <a:off x="203" y="332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40" name="Line 36"/>
            <p:cNvSpPr>
              <a:spLocks noChangeShapeType="1"/>
            </p:cNvSpPr>
            <p:nvPr/>
          </p:nvSpPr>
          <p:spPr bwMode="auto">
            <a:xfrm>
              <a:off x="203" y="359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41" name="Line 37"/>
            <p:cNvSpPr>
              <a:spLocks noChangeShapeType="1"/>
            </p:cNvSpPr>
            <p:nvPr/>
          </p:nvSpPr>
          <p:spPr bwMode="auto">
            <a:xfrm>
              <a:off x="2176" y="2534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42" name="Line 38"/>
            <p:cNvSpPr>
              <a:spLocks noChangeShapeType="1"/>
            </p:cNvSpPr>
            <p:nvPr/>
          </p:nvSpPr>
          <p:spPr bwMode="auto">
            <a:xfrm>
              <a:off x="2176" y="3859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43" name="Rectangle 39"/>
            <p:cNvSpPr>
              <a:spLocks noChangeArrowheads="1"/>
            </p:cNvSpPr>
            <p:nvPr/>
          </p:nvSpPr>
          <p:spPr bwMode="auto">
            <a:xfrm>
              <a:off x="4807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4" name="Rectangle 40"/>
            <p:cNvSpPr>
              <a:spLocks noChangeArrowheads="1"/>
            </p:cNvSpPr>
            <p:nvPr/>
          </p:nvSpPr>
          <p:spPr bwMode="auto">
            <a:xfrm>
              <a:off x="4150" y="359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5" name="Rectangle 41"/>
            <p:cNvSpPr>
              <a:spLocks noChangeArrowheads="1"/>
            </p:cNvSpPr>
            <p:nvPr/>
          </p:nvSpPr>
          <p:spPr bwMode="auto">
            <a:xfrm>
              <a:off x="3492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6" name="Rectangle 42"/>
            <p:cNvSpPr>
              <a:spLocks noChangeArrowheads="1"/>
            </p:cNvSpPr>
            <p:nvPr/>
          </p:nvSpPr>
          <p:spPr bwMode="auto">
            <a:xfrm>
              <a:off x="2834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7" name="Rectangle 43"/>
            <p:cNvSpPr>
              <a:spLocks noChangeArrowheads="1"/>
            </p:cNvSpPr>
            <p:nvPr/>
          </p:nvSpPr>
          <p:spPr bwMode="auto">
            <a:xfrm>
              <a:off x="4807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8" name="Rectangle 44"/>
            <p:cNvSpPr>
              <a:spLocks noChangeArrowheads="1"/>
            </p:cNvSpPr>
            <p:nvPr/>
          </p:nvSpPr>
          <p:spPr bwMode="auto">
            <a:xfrm>
              <a:off x="4150" y="332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49" name="Rectangle 45"/>
            <p:cNvSpPr>
              <a:spLocks noChangeArrowheads="1"/>
            </p:cNvSpPr>
            <p:nvPr/>
          </p:nvSpPr>
          <p:spPr bwMode="auto">
            <a:xfrm>
              <a:off x="3492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0" name="Rectangle 46"/>
            <p:cNvSpPr>
              <a:spLocks noChangeArrowheads="1"/>
            </p:cNvSpPr>
            <p:nvPr/>
          </p:nvSpPr>
          <p:spPr bwMode="auto">
            <a:xfrm>
              <a:off x="2834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1" name="Rectangle 47"/>
            <p:cNvSpPr>
              <a:spLocks noChangeArrowheads="1"/>
            </p:cNvSpPr>
            <p:nvPr/>
          </p:nvSpPr>
          <p:spPr bwMode="auto">
            <a:xfrm>
              <a:off x="4807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2" name="Rectangle 48"/>
            <p:cNvSpPr>
              <a:spLocks noChangeArrowheads="1"/>
            </p:cNvSpPr>
            <p:nvPr/>
          </p:nvSpPr>
          <p:spPr bwMode="auto">
            <a:xfrm>
              <a:off x="4150" y="306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3" name="Rectangle 49"/>
            <p:cNvSpPr>
              <a:spLocks noChangeArrowheads="1"/>
            </p:cNvSpPr>
            <p:nvPr/>
          </p:nvSpPr>
          <p:spPr bwMode="auto">
            <a:xfrm>
              <a:off x="3492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4" name="Rectangle 50"/>
            <p:cNvSpPr>
              <a:spLocks noChangeArrowheads="1"/>
            </p:cNvSpPr>
            <p:nvPr/>
          </p:nvSpPr>
          <p:spPr bwMode="auto">
            <a:xfrm>
              <a:off x="2834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5" name="Rectangle 51"/>
            <p:cNvSpPr>
              <a:spLocks noChangeArrowheads="1"/>
            </p:cNvSpPr>
            <p:nvPr/>
          </p:nvSpPr>
          <p:spPr bwMode="auto">
            <a:xfrm>
              <a:off x="4807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6" name="Rectangle 52"/>
            <p:cNvSpPr>
              <a:spLocks noChangeArrowheads="1"/>
            </p:cNvSpPr>
            <p:nvPr/>
          </p:nvSpPr>
          <p:spPr bwMode="auto">
            <a:xfrm>
              <a:off x="4150" y="279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7" name="Rectangle 53"/>
            <p:cNvSpPr>
              <a:spLocks noChangeArrowheads="1"/>
            </p:cNvSpPr>
            <p:nvPr/>
          </p:nvSpPr>
          <p:spPr bwMode="auto">
            <a:xfrm>
              <a:off x="3492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8" name="Rectangle 54"/>
            <p:cNvSpPr>
              <a:spLocks noChangeArrowheads="1"/>
            </p:cNvSpPr>
            <p:nvPr/>
          </p:nvSpPr>
          <p:spPr bwMode="auto">
            <a:xfrm>
              <a:off x="2834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59" name="Rectangle 55"/>
            <p:cNvSpPr>
              <a:spLocks noChangeArrowheads="1"/>
            </p:cNvSpPr>
            <p:nvPr/>
          </p:nvSpPr>
          <p:spPr bwMode="auto">
            <a:xfrm>
              <a:off x="4807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60" name="Rectangle 56"/>
            <p:cNvSpPr>
              <a:spLocks noChangeArrowheads="1"/>
            </p:cNvSpPr>
            <p:nvPr/>
          </p:nvSpPr>
          <p:spPr bwMode="auto">
            <a:xfrm>
              <a:off x="4150" y="253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61" name="Rectangle 57"/>
            <p:cNvSpPr>
              <a:spLocks noChangeArrowheads="1"/>
            </p:cNvSpPr>
            <p:nvPr/>
          </p:nvSpPr>
          <p:spPr bwMode="auto">
            <a:xfrm>
              <a:off x="3492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62" name="Rectangle 58"/>
            <p:cNvSpPr>
              <a:spLocks noChangeArrowheads="1"/>
            </p:cNvSpPr>
            <p:nvPr/>
          </p:nvSpPr>
          <p:spPr bwMode="auto">
            <a:xfrm>
              <a:off x="2834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2563" name="Line 59"/>
            <p:cNvSpPr>
              <a:spLocks noChangeShapeType="1"/>
            </p:cNvSpPr>
            <p:nvPr/>
          </p:nvSpPr>
          <p:spPr bwMode="auto">
            <a:xfrm>
              <a:off x="3492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4" name="Line 60"/>
            <p:cNvSpPr>
              <a:spLocks noChangeShapeType="1"/>
            </p:cNvSpPr>
            <p:nvPr/>
          </p:nvSpPr>
          <p:spPr bwMode="auto">
            <a:xfrm>
              <a:off x="4150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5" name="Line 61"/>
            <p:cNvSpPr>
              <a:spLocks noChangeShapeType="1"/>
            </p:cNvSpPr>
            <p:nvPr/>
          </p:nvSpPr>
          <p:spPr bwMode="auto">
            <a:xfrm>
              <a:off x="4807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6" name="Line 62"/>
            <p:cNvSpPr>
              <a:spLocks noChangeShapeType="1"/>
            </p:cNvSpPr>
            <p:nvPr/>
          </p:nvSpPr>
          <p:spPr bwMode="auto">
            <a:xfrm>
              <a:off x="5465" y="2534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7" name="Line 63"/>
            <p:cNvSpPr>
              <a:spLocks noChangeShapeType="1"/>
            </p:cNvSpPr>
            <p:nvPr/>
          </p:nvSpPr>
          <p:spPr bwMode="auto">
            <a:xfrm>
              <a:off x="3492" y="2534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8" name="Line 64"/>
            <p:cNvSpPr>
              <a:spLocks noChangeShapeType="1"/>
            </p:cNvSpPr>
            <p:nvPr/>
          </p:nvSpPr>
          <p:spPr bwMode="auto">
            <a:xfrm>
              <a:off x="3492" y="3859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69" name="Text Box 65"/>
            <p:cNvSpPr txBox="1">
              <a:spLocks noChangeArrowheads="1"/>
            </p:cNvSpPr>
            <p:nvPr/>
          </p:nvSpPr>
          <p:spPr bwMode="auto">
            <a:xfrm>
              <a:off x="3833" y="2217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2570" name="Group 66"/>
            <p:cNvGrpSpPr/>
            <p:nvPr/>
          </p:nvGrpSpPr>
          <p:grpSpPr bwMode="auto">
            <a:xfrm>
              <a:off x="203" y="1706"/>
              <a:ext cx="2722" cy="2153"/>
              <a:chOff x="203" y="1706"/>
              <a:chExt cx="2722" cy="2153"/>
            </a:xfrm>
          </p:grpSpPr>
          <p:sp>
            <p:nvSpPr>
              <p:cNvPr id="22571" name="Rectangle 67"/>
              <p:cNvSpPr>
                <a:spLocks noChangeArrowheads="1"/>
              </p:cNvSpPr>
              <p:nvPr/>
            </p:nvSpPr>
            <p:spPr bwMode="auto">
              <a:xfrm>
                <a:off x="2176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2" name="Rectangle 68"/>
              <p:cNvSpPr>
                <a:spLocks noChangeArrowheads="1"/>
              </p:cNvSpPr>
              <p:nvPr/>
            </p:nvSpPr>
            <p:spPr bwMode="auto">
              <a:xfrm>
                <a:off x="1519" y="359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3" name="Rectangle 69"/>
              <p:cNvSpPr>
                <a:spLocks noChangeArrowheads="1"/>
              </p:cNvSpPr>
              <p:nvPr/>
            </p:nvSpPr>
            <p:spPr bwMode="auto">
              <a:xfrm>
                <a:off x="861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∞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4" name="Rectangle 70"/>
              <p:cNvSpPr>
                <a:spLocks noChangeArrowheads="1"/>
              </p:cNvSpPr>
              <p:nvPr/>
            </p:nvSpPr>
            <p:spPr bwMode="auto">
              <a:xfrm>
                <a:off x="203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∞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5" name="Rectangle 71"/>
              <p:cNvSpPr>
                <a:spLocks noChangeArrowheads="1"/>
              </p:cNvSpPr>
              <p:nvPr/>
            </p:nvSpPr>
            <p:spPr bwMode="auto">
              <a:xfrm>
                <a:off x="2176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6" name="Rectangle 72"/>
              <p:cNvSpPr>
                <a:spLocks noChangeArrowheads="1"/>
              </p:cNvSpPr>
              <p:nvPr/>
            </p:nvSpPr>
            <p:spPr bwMode="auto">
              <a:xfrm>
                <a:off x="1519" y="332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7" name="Rectangle 73"/>
              <p:cNvSpPr>
                <a:spLocks noChangeArrowheads="1"/>
              </p:cNvSpPr>
              <p:nvPr/>
            </p:nvSpPr>
            <p:spPr bwMode="auto">
              <a:xfrm>
                <a:off x="861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8" name="Rectangle 74"/>
              <p:cNvSpPr>
                <a:spLocks noChangeArrowheads="1"/>
              </p:cNvSpPr>
              <p:nvPr/>
            </p:nvSpPr>
            <p:spPr bwMode="auto">
              <a:xfrm>
                <a:off x="203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79" name="Rectangle 75"/>
              <p:cNvSpPr>
                <a:spLocks noChangeArrowheads="1"/>
              </p:cNvSpPr>
              <p:nvPr/>
            </p:nvSpPr>
            <p:spPr bwMode="auto">
              <a:xfrm>
                <a:off x="2176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0" name="Rectangle 76"/>
              <p:cNvSpPr>
                <a:spLocks noChangeArrowheads="1"/>
              </p:cNvSpPr>
              <p:nvPr/>
            </p:nvSpPr>
            <p:spPr bwMode="auto">
              <a:xfrm>
                <a:off x="1519" y="306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4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1" name="Rectangle 77"/>
              <p:cNvSpPr>
                <a:spLocks noChangeArrowheads="1"/>
              </p:cNvSpPr>
              <p:nvPr/>
            </p:nvSpPr>
            <p:spPr bwMode="auto">
              <a:xfrm>
                <a:off x="861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2" name="Rectangle 78"/>
              <p:cNvSpPr>
                <a:spLocks noChangeArrowheads="1"/>
              </p:cNvSpPr>
              <p:nvPr/>
            </p:nvSpPr>
            <p:spPr bwMode="auto">
              <a:xfrm>
                <a:off x="203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∞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3" name="Rectangle 79"/>
              <p:cNvSpPr>
                <a:spLocks noChangeArrowheads="1"/>
              </p:cNvSpPr>
              <p:nvPr/>
            </p:nvSpPr>
            <p:spPr bwMode="auto">
              <a:xfrm>
                <a:off x="2176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7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4" name="Rectangle 80"/>
              <p:cNvSpPr>
                <a:spLocks noChangeArrowheads="1"/>
              </p:cNvSpPr>
              <p:nvPr/>
            </p:nvSpPr>
            <p:spPr bwMode="auto">
              <a:xfrm>
                <a:off x="1519" y="279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∞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5" name="Rectangle 81"/>
              <p:cNvSpPr>
                <a:spLocks noChangeArrowheads="1"/>
              </p:cNvSpPr>
              <p:nvPr/>
            </p:nvSpPr>
            <p:spPr bwMode="auto">
              <a:xfrm>
                <a:off x="861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5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6" name="Rectangle 82"/>
              <p:cNvSpPr>
                <a:spLocks noChangeArrowheads="1"/>
              </p:cNvSpPr>
              <p:nvPr/>
            </p:nvSpPr>
            <p:spPr bwMode="auto">
              <a:xfrm>
                <a:off x="203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7" name="Rectangle 83"/>
              <p:cNvSpPr>
                <a:spLocks noChangeArrowheads="1"/>
              </p:cNvSpPr>
              <p:nvPr/>
            </p:nvSpPr>
            <p:spPr bwMode="auto">
              <a:xfrm>
                <a:off x="2176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8" name="Rectangle 84"/>
              <p:cNvSpPr>
                <a:spLocks noChangeArrowheads="1"/>
              </p:cNvSpPr>
              <p:nvPr/>
            </p:nvSpPr>
            <p:spPr bwMode="auto">
              <a:xfrm>
                <a:off x="1519" y="253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89" name="Rectangle 85"/>
              <p:cNvSpPr>
                <a:spLocks noChangeArrowheads="1"/>
              </p:cNvSpPr>
              <p:nvPr/>
            </p:nvSpPr>
            <p:spPr bwMode="auto">
              <a:xfrm>
                <a:off x="861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90" name="Rectangle 86"/>
              <p:cNvSpPr>
                <a:spLocks noChangeArrowheads="1"/>
              </p:cNvSpPr>
              <p:nvPr/>
            </p:nvSpPr>
            <p:spPr bwMode="auto">
              <a:xfrm>
                <a:off x="203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591" name="Line 87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0" cy="1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2" name="Line 88"/>
              <p:cNvSpPr>
                <a:spLocks noChangeShapeType="1"/>
              </p:cNvSpPr>
              <p:nvPr/>
            </p:nvSpPr>
            <p:spPr bwMode="auto">
              <a:xfrm>
                <a:off x="861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3" name="Line 89"/>
              <p:cNvSpPr>
                <a:spLocks noChangeShapeType="1"/>
              </p:cNvSpPr>
              <p:nvPr/>
            </p:nvSpPr>
            <p:spPr bwMode="auto">
              <a:xfrm>
                <a:off x="1519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4" name="Line 90"/>
              <p:cNvSpPr>
                <a:spLocks noChangeShapeType="1"/>
              </p:cNvSpPr>
              <p:nvPr/>
            </p:nvSpPr>
            <p:spPr bwMode="auto">
              <a:xfrm>
                <a:off x="2176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5" name="Line 91"/>
              <p:cNvSpPr>
                <a:spLocks noChangeShapeType="1"/>
              </p:cNvSpPr>
              <p:nvPr/>
            </p:nvSpPr>
            <p:spPr bwMode="auto">
              <a:xfrm>
                <a:off x="2834" y="2534"/>
                <a:ext cx="0" cy="132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6" name="Line 92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7" name="Line 93"/>
              <p:cNvSpPr>
                <a:spLocks noChangeShapeType="1"/>
              </p:cNvSpPr>
              <p:nvPr/>
            </p:nvSpPr>
            <p:spPr bwMode="auto">
              <a:xfrm>
                <a:off x="203" y="3859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8" name="Text Box 94"/>
              <p:cNvSpPr txBox="1">
                <a:spLocks noChangeArrowheads="1"/>
              </p:cNvSpPr>
              <p:nvPr/>
            </p:nvSpPr>
            <p:spPr bwMode="auto">
              <a:xfrm>
                <a:off x="1292" y="2214"/>
                <a:ext cx="363" cy="194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zh-CN" sz="2000" baseline="-25000">
                    <a:solidFill>
                      <a:srgbClr val="3333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99" name="Line 95"/>
              <p:cNvSpPr>
                <a:spLocks noChangeShapeType="1"/>
              </p:cNvSpPr>
              <p:nvPr/>
            </p:nvSpPr>
            <p:spPr bwMode="auto">
              <a:xfrm flipH="1">
                <a:off x="2245" y="1706"/>
                <a:ext cx="680" cy="72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692142" y="785794"/>
            <a:ext cx="2736850" cy="2357454"/>
            <a:chOff x="642910" y="428604"/>
            <a:chExt cx="2736850" cy="2357454"/>
          </a:xfrm>
        </p:grpSpPr>
        <p:sp>
          <p:nvSpPr>
            <p:cNvPr id="96" name="矩形 95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</a:t>
              </a:r>
              <a:endParaRPr lang="en-US" altLang="zh-CN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9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0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1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2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Freeform 13"/>
            <p:cNvSpPr/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Freeform 15"/>
            <p:cNvSpPr/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Freeform 16"/>
            <p:cNvSpPr/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Freeform 17"/>
            <p:cNvSpPr/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Freeform 18"/>
            <p:cNvSpPr/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3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60213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22263" y="2565400"/>
            <a:ext cx="8353425" cy="2611438"/>
            <a:chOff x="203" y="1616"/>
            <a:chExt cx="5262" cy="1645"/>
          </a:xfrm>
        </p:grpSpPr>
        <p:sp>
          <p:nvSpPr>
            <p:cNvPr id="91161" name="Rectangle 4"/>
            <p:cNvSpPr>
              <a:spLocks noChangeArrowheads="1"/>
            </p:cNvSpPr>
            <p:nvPr/>
          </p:nvSpPr>
          <p:spPr bwMode="auto">
            <a:xfrm>
              <a:off x="4807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2" name="Rectangle 5"/>
            <p:cNvSpPr>
              <a:spLocks noChangeArrowheads="1"/>
            </p:cNvSpPr>
            <p:nvPr/>
          </p:nvSpPr>
          <p:spPr bwMode="auto">
            <a:xfrm>
              <a:off x="4150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3" name="Rectangle 6"/>
            <p:cNvSpPr>
              <a:spLocks noChangeArrowheads="1"/>
            </p:cNvSpPr>
            <p:nvPr/>
          </p:nvSpPr>
          <p:spPr bwMode="auto">
            <a:xfrm>
              <a:off x="3492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4" name="Rectangle 7"/>
            <p:cNvSpPr>
              <a:spLocks noChangeArrowheads="1"/>
            </p:cNvSpPr>
            <p:nvPr/>
          </p:nvSpPr>
          <p:spPr bwMode="auto">
            <a:xfrm>
              <a:off x="2834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5" name="Rectangle 8"/>
            <p:cNvSpPr>
              <a:spLocks noChangeArrowheads="1"/>
            </p:cNvSpPr>
            <p:nvPr/>
          </p:nvSpPr>
          <p:spPr bwMode="auto">
            <a:xfrm>
              <a:off x="2176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6" name="Rectangle 9"/>
            <p:cNvSpPr>
              <a:spLocks noChangeArrowheads="1"/>
            </p:cNvSpPr>
            <p:nvPr/>
          </p:nvSpPr>
          <p:spPr bwMode="auto">
            <a:xfrm>
              <a:off x="1519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7" name="Rectangle 10"/>
            <p:cNvSpPr>
              <a:spLocks noChangeArrowheads="1"/>
            </p:cNvSpPr>
            <p:nvPr/>
          </p:nvSpPr>
          <p:spPr bwMode="auto">
            <a:xfrm>
              <a:off x="861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8" name="Rectangle 11"/>
            <p:cNvSpPr>
              <a:spLocks noChangeArrowheads="1"/>
            </p:cNvSpPr>
            <p:nvPr/>
          </p:nvSpPr>
          <p:spPr bwMode="auto">
            <a:xfrm>
              <a:off x="203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69" name="Rectangle 12"/>
            <p:cNvSpPr>
              <a:spLocks noChangeArrowheads="1"/>
            </p:cNvSpPr>
            <p:nvPr/>
          </p:nvSpPr>
          <p:spPr bwMode="auto">
            <a:xfrm>
              <a:off x="4807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0" name="Rectangle 13"/>
            <p:cNvSpPr>
              <a:spLocks noChangeArrowheads="1"/>
            </p:cNvSpPr>
            <p:nvPr/>
          </p:nvSpPr>
          <p:spPr bwMode="auto">
            <a:xfrm>
              <a:off x="4150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1" name="Rectangle 14"/>
            <p:cNvSpPr>
              <a:spLocks noChangeArrowheads="1"/>
            </p:cNvSpPr>
            <p:nvPr/>
          </p:nvSpPr>
          <p:spPr bwMode="auto">
            <a:xfrm>
              <a:off x="3492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2" name="Rectangle 15"/>
            <p:cNvSpPr>
              <a:spLocks noChangeArrowheads="1"/>
            </p:cNvSpPr>
            <p:nvPr/>
          </p:nvSpPr>
          <p:spPr bwMode="auto">
            <a:xfrm>
              <a:off x="2834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3" name="Rectangle 16"/>
            <p:cNvSpPr>
              <a:spLocks noChangeArrowheads="1"/>
            </p:cNvSpPr>
            <p:nvPr/>
          </p:nvSpPr>
          <p:spPr bwMode="auto">
            <a:xfrm>
              <a:off x="2176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4" name="Rectangle 17"/>
            <p:cNvSpPr>
              <a:spLocks noChangeArrowheads="1"/>
            </p:cNvSpPr>
            <p:nvPr/>
          </p:nvSpPr>
          <p:spPr bwMode="auto">
            <a:xfrm>
              <a:off x="1519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5" name="Rectangle 18"/>
            <p:cNvSpPr>
              <a:spLocks noChangeArrowheads="1"/>
            </p:cNvSpPr>
            <p:nvPr/>
          </p:nvSpPr>
          <p:spPr bwMode="auto">
            <a:xfrm>
              <a:off x="861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6" name="Rectangle 19"/>
            <p:cNvSpPr>
              <a:spLocks noChangeArrowheads="1"/>
            </p:cNvSpPr>
            <p:nvPr/>
          </p:nvSpPr>
          <p:spPr bwMode="auto">
            <a:xfrm>
              <a:off x="203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7" name="Rectangle 20"/>
            <p:cNvSpPr>
              <a:spLocks noChangeArrowheads="1"/>
            </p:cNvSpPr>
            <p:nvPr/>
          </p:nvSpPr>
          <p:spPr bwMode="auto">
            <a:xfrm>
              <a:off x="4807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8" name="Rectangle 21"/>
            <p:cNvSpPr>
              <a:spLocks noChangeArrowheads="1"/>
            </p:cNvSpPr>
            <p:nvPr/>
          </p:nvSpPr>
          <p:spPr bwMode="auto">
            <a:xfrm>
              <a:off x="4150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79" name="Rectangle 22"/>
            <p:cNvSpPr>
              <a:spLocks noChangeArrowheads="1"/>
            </p:cNvSpPr>
            <p:nvPr/>
          </p:nvSpPr>
          <p:spPr bwMode="auto">
            <a:xfrm>
              <a:off x="3492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0" name="Rectangle 23"/>
            <p:cNvSpPr>
              <a:spLocks noChangeArrowheads="1"/>
            </p:cNvSpPr>
            <p:nvPr/>
          </p:nvSpPr>
          <p:spPr bwMode="auto">
            <a:xfrm>
              <a:off x="2834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1" name="Rectangle 24"/>
            <p:cNvSpPr>
              <a:spLocks noChangeArrowheads="1"/>
            </p:cNvSpPr>
            <p:nvPr/>
          </p:nvSpPr>
          <p:spPr bwMode="auto">
            <a:xfrm>
              <a:off x="2176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2" name="Rectangle 25"/>
            <p:cNvSpPr>
              <a:spLocks noChangeArrowheads="1"/>
            </p:cNvSpPr>
            <p:nvPr/>
          </p:nvSpPr>
          <p:spPr bwMode="auto">
            <a:xfrm>
              <a:off x="1519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3" name="Rectangle 26"/>
            <p:cNvSpPr>
              <a:spLocks noChangeArrowheads="1"/>
            </p:cNvSpPr>
            <p:nvPr/>
          </p:nvSpPr>
          <p:spPr bwMode="auto">
            <a:xfrm>
              <a:off x="861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4" name="Rectangle 27"/>
            <p:cNvSpPr>
              <a:spLocks noChangeArrowheads="1"/>
            </p:cNvSpPr>
            <p:nvPr/>
          </p:nvSpPr>
          <p:spPr bwMode="auto">
            <a:xfrm>
              <a:off x="203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5" name="Rectangle 28"/>
            <p:cNvSpPr>
              <a:spLocks noChangeArrowheads="1"/>
            </p:cNvSpPr>
            <p:nvPr/>
          </p:nvSpPr>
          <p:spPr bwMode="auto">
            <a:xfrm>
              <a:off x="4807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6" name="Rectangle 29"/>
            <p:cNvSpPr>
              <a:spLocks noChangeArrowheads="1"/>
            </p:cNvSpPr>
            <p:nvPr/>
          </p:nvSpPr>
          <p:spPr bwMode="auto">
            <a:xfrm>
              <a:off x="4150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7" name="Rectangle 30"/>
            <p:cNvSpPr>
              <a:spLocks noChangeArrowheads="1"/>
            </p:cNvSpPr>
            <p:nvPr/>
          </p:nvSpPr>
          <p:spPr bwMode="auto">
            <a:xfrm>
              <a:off x="3492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8" name="Rectangle 31"/>
            <p:cNvSpPr>
              <a:spLocks noChangeArrowheads="1"/>
            </p:cNvSpPr>
            <p:nvPr/>
          </p:nvSpPr>
          <p:spPr bwMode="auto">
            <a:xfrm>
              <a:off x="2834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89" name="Rectangle 32"/>
            <p:cNvSpPr>
              <a:spLocks noChangeArrowheads="1"/>
            </p:cNvSpPr>
            <p:nvPr/>
          </p:nvSpPr>
          <p:spPr bwMode="auto">
            <a:xfrm>
              <a:off x="2176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0" name="Rectangle 33"/>
            <p:cNvSpPr>
              <a:spLocks noChangeArrowheads="1"/>
            </p:cNvSpPr>
            <p:nvPr/>
          </p:nvSpPr>
          <p:spPr bwMode="auto">
            <a:xfrm>
              <a:off x="1519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1" name="Rectangle 34"/>
            <p:cNvSpPr>
              <a:spLocks noChangeArrowheads="1"/>
            </p:cNvSpPr>
            <p:nvPr/>
          </p:nvSpPr>
          <p:spPr bwMode="auto">
            <a:xfrm>
              <a:off x="861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2" name="Rectangle 35"/>
            <p:cNvSpPr>
              <a:spLocks noChangeArrowheads="1"/>
            </p:cNvSpPr>
            <p:nvPr/>
          </p:nvSpPr>
          <p:spPr bwMode="auto">
            <a:xfrm>
              <a:off x="203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3" name="Rectangle 36"/>
            <p:cNvSpPr>
              <a:spLocks noChangeArrowheads="1"/>
            </p:cNvSpPr>
            <p:nvPr/>
          </p:nvSpPr>
          <p:spPr bwMode="auto">
            <a:xfrm>
              <a:off x="480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4" name="Rectangle 37"/>
            <p:cNvSpPr>
              <a:spLocks noChangeArrowheads="1"/>
            </p:cNvSpPr>
            <p:nvPr/>
          </p:nvSpPr>
          <p:spPr bwMode="auto">
            <a:xfrm>
              <a:off x="4150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5" name="Rectangle 38"/>
            <p:cNvSpPr>
              <a:spLocks noChangeArrowheads="1"/>
            </p:cNvSpPr>
            <p:nvPr/>
          </p:nvSpPr>
          <p:spPr bwMode="auto">
            <a:xfrm>
              <a:off x="349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6" name="Rectangle 39"/>
            <p:cNvSpPr>
              <a:spLocks noChangeArrowheads="1"/>
            </p:cNvSpPr>
            <p:nvPr/>
          </p:nvSpPr>
          <p:spPr bwMode="auto">
            <a:xfrm>
              <a:off x="2834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7" name="Rectangle 40"/>
            <p:cNvSpPr>
              <a:spLocks noChangeArrowheads="1"/>
            </p:cNvSpPr>
            <p:nvPr/>
          </p:nvSpPr>
          <p:spPr bwMode="auto">
            <a:xfrm>
              <a:off x="2176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8" name="Rectangle 41"/>
            <p:cNvSpPr>
              <a:spLocks noChangeArrowheads="1"/>
            </p:cNvSpPr>
            <p:nvPr/>
          </p:nvSpPr>
          <p:spPr bwMode="auto">
            <a:xfrm>
              <a:off x="1519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199" name="Rectangle 42"/>
            <p:cNvSpPr>
              <a:spLocks noChangeArrowheads="1"/>
            </p:cNvSpPr>
            <p:nvPr/>
          </p:nvSpPr>
          <p:spPr bwMode="auto">
            <a:xfrm>
              <a:off x="861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200" name="Rectangle 43"/>
            <p:cNvSpPr>
              <a:spLocks noChangeArrowheads="1"/>
            </p:cNvSpPr>
            <p:nvPr/>
          </p:nvSpPr>
          <p:spPr bwMode="auto">
            <a:xfrm>
              <a:off x="20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201" name="Line 44"/>
            <p:cNvSpPr>
              <a:spLocks noChangeShapeType="1"/>
            </p:cNvSpPr>
            <p:nvPr/>
          </p:nvSpPr>
          <p:spPr bwMode="auto">
            <a:xfrm>
              <a:off x="203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2" name="Line 45"/>
            <p:cNvSpPr>
              <a:spLocks noChangeShapeType="1"/>
            </p:cNvSpPr>
            <p:nvPr/>
          </p:nvSpPr>
          <p:spPr bwMode="auto">
            <a:xfrm>
              <a:off x="203" y="246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3" name="Line 46"/>
            <p:cNvSpPr>
              <a:spLocks noChangeShapeType="1"/>
            </p:cNvSpPr>
            <p:nvPr/>
          </p:nvSpPr>
          <p:spPr bwMode="auto">
            <a:xfrm>
              <a:off x="203" y="273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4" name="Line 47"/>
            <p:cNvSpPr>
              <a:spLocks noChangeShapeType="1"/>
            </p:cNvSpPr>
            <p:nvPr/>
          </p:nvSpPr>
          <p:spPr bwMode="auto">
            <a:xfrm>
              <a:off x="203" y="299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5" name="Line 48"/>
            <p:cNvSpPr>
              <a:spLocks noChangeShapeType="1"/>
            </p:cNvSpPr>
            <p:nvPr/>
          </p:nvSpPr>
          <p:spPr bwMode="auto">
            <a:xfrm>
              <a:off x="203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6" name="Line 49"/>
            <p:cNvSpPr>
              <a:spLocks noChangeShapeType="1"/>
            </p:cNvSpPr>
            <p:nvPr/>
          </p:nvSpPr>
          <p:spPr bwMode="auto">
            <a:xfrm>
              <a:off x="861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7" name="Line 50"/>
            <p:cNvSpPr>
              <a:spLocks noChangeShapeType="1"/>
            </p:cNvSpPr>
            <p:nvPr/>
          </p:nvSpPr>
          <p:spPr bwMode="auto">
            <a:xfrm>
              <a:off x="1519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8" name="Line 51"/>
            <p:cNvSpPr>
              <a:spLocks noChangeShapeType="1"/>
            </p:cNvSpPr>
            <p:nvPr/>
          </p:nvSpPr>
          <p:spPr bwMode="auto">
            <a:xfrm>
              <a:off x="2176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09" name="Line 52"/>
            <p:cNvSpPr>
              <a:spLocks noChangeShapeType="1"/>
            </p:cNvSpPr>
            <p:nvPr/>
          </p:nvSpPr>
          <p:spPr bwMode="auto">
            <a:xfrm>
              <a:off x="2834" y="1936"/>
              <a:ext cx="0" cy="1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0" name="Line 53"/>
            <p:cNvSpPr>
              <a:spLocks noChangeShapeType="1"/>
            </p:cNvSpPr>
            <p:nvPr/>
          </p:nvSpPr>
          <p:spPr bwMode="auto">
            <a:xfrm>
              <a:off x="3492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1" name="Line 54"/>
            <p:cNvSpPr>
              <a:spLocks noChangeShapeType="1"/>
            </p:cNvSpPr>
            <p:nvPr/>
          </p:nvSpPr>
          <p:spPr bwMode="auto">
            <a:xfrm>
              <a:off x="4150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2" name="Line 55"/>
            <p:cNvSpPr>
              <a:spLocks noChangeShapeType="1"/>
            </p:cNvSpPr>
            <p:nvPr/>
          </p:nvSpPr>
          <p:spPr bwMode="auto">
            <a:xfrm>
              <a:off x="4807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3" name="Line 56"/>
            <p:cNvSpPr>
              <a:spLocks noChangeShapeType="1"/>
            </p:cNvSpPr>
            <p:nvPr/>
          </p:nvSpPr>
          <p:spPr bwMode="auto">
            <a:xfrm>
              <a:off x="5465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4" name="Line 57"/>
            <p:cNvSpPr>
              <a:spLocks noChangeShapeType="1"/>
            </p:cNvSpPr>
            <p:nvPr/>
          </p:nvSpPr>
          <p:spPr bwMode="auto">
            <a:xfrm>
              <a:off x="2176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5" name="Line 58"/>
            <p:cNvSpPr>
              <a:spLocks noChangeShapeType="1"/>
            </p:cNvSpPr>
            <p:nvPr/>
          </p:nvSpPr>
          <p:spPr bwMode="auto">
            <a:xfrm>
              <a:off x="203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6" name="Line 59"/>
            <p:cNvSpPr>
              <a:spLocks noChangeShapeType="1"/>
            </p:cNvSpPr>
            <p:nvPr/>
          </p:nvSpPr>
          <p:spPr bwMode="auto">
            <a:xfrm>
              <a:off x="3492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7" name="Line 60"/>
            <p:cNvSpPr>
              <a:spLocks noChangeShapeType="1"/>
            </p:cNvSpPr>
            <p:nvPr/>
          </p:nvSpPr>
          <p:spPr bwMode="auto">
            <a:xfrm>
              <a:off x="2176" y="326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8" name="Line 61"/>
            <p:cNvSpPr>
              <a:spLocks noChangeShapeType="1"/>
            </p:cNvSpPr>
            <p:nvPr/>
          </p:nvSpPr>
          <p:spPr bwMode="auto">
            <a:xfrm>
              <a:off x="203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19" name="Line 62"/>
            <p:cNvSpPr>
              <a:spLocks noChangeShapeType="1"/>
            </p:cNvSpPr>
            <p:nvPr/>
          </p:nvSpPr>
          <p:spPr bwMode="auto">
            <a:xfrm>
              <a:off x="3492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20" name="Text Box 63"/>
            <p:cNvSpPr txBox="1">
              <a:spLocks noChangeArrowheads="1"/>
            </p:cNvSpPr>
            <p:nvPr/>
          </p:nvSpPr>
          <p:spPr bwMode="auto">
            <a:xfrm>
              <a:off x="1292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221" name="Text Box 64"/>
            <p:cNvSpPr txBox="1">
              <a:spLocks noChangeArrowheads="1"/>
            </p:cNvSpPr>
            <p:nvPr/>
          </p:nvSpPr>
          <p:spPr bwMode="auto">
            <a:xfrm>
              <a:off x="3833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63253" name="Text Box 85"/>
          <p:cNvSpPr txBox="1">
            <a:spLocks noChangeArrowheads="1"/>
          </p:cNvSpPr>
          <p:nvPr/>
        </p:nvSpPr>
        <p:spPr bwMode="auto">
          <a:xfrm>
            <a:off x="3708400" y="1125538"/>
            <a:ext cx="4321175" cy="430887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考虑顶点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：没有任何路径修改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71472" y="142852"/>
            <a:ext cx="2736850" cy="2357454"/>
            <a:chOff x="642910" y="428604"/>
            <a:chExt cx="2736850" cy="2357454"/>
          </a:xfrm>
        </p:grpSpPr>
        <p:sp>
          <p:nvSpPr>
            <p:cNvPr id="87" name="矩形 86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</a:t>
              </a:r>
              <a:endParaRPr lang="en-US" altLang="zh-CN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Freeform 13"/>
            <p:cNvSpPr/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Freeform 15"/>
            <p:cNvSpPr/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Freeform 16"/>
            <p:cNvSpPr/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Freeform 18"/>
            <p:cNvSpPr/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3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4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3" grpId="0"/>
      <p:bldP spid="26325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8163" y="2565400"/>
            <a:ext cx="8353425" cy="2617788"/>
            <a:chOff x="339" y="1616"/>
            <a:chExt cx="5262" cy="1649"/>
          </a:xfrm>
        </p:grpSpPr>
        <p:sp>
          <p:nvSpPr>
            <p:cNvPr id="92186" name="Rectangle 3"/>
            <p:cNvSpPr>
              <a:spLocks noChangeArrowheads="1"/>
            </p:cNvSpPr>
            <p:nvPr/>
          </p:nvSpPr>
          <p:spPr bwMode="auto">
            <a:xfrm>
              <a:off x="4943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87" name="Rectangle 4"/>
            <p:cNvSpPr>
              <a:spLocks noChangeArrowheads="1"/>
            </p:cNvSpPr>
            <p:nvPr/>
          </p:nvSpPr>
          <p:spPr bwMode="auto">
            <a:xfrm>
              <a:off x="4286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88" name="Rectangle 5"/>
            <p:cNvSpPr>
              <a:spLocks noChangeArrowheads="1"/>
            </p:cNvSpPr>
            <p:nvPr/>
          </p:nvSpPr>
          <p:spPr bwMode="auto">
            <a:xfrm>
              <a:off x="3628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89" name="Rectangle 6"/>
            <p:cNvSpPr>
              <a:spLocks noChangeArrowheads="1"/>
            </p:cNvSpPr>
            <p:nvPr/>
          </p:nvSpPr>
          <p:spPr bwMode="auto">
            <a:xfrm>
              <a:off x="2970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0" name="Rectangle 7"/>
            <p:cNvSpPr>
              <a:spLocks noChangeArrowheads="1"/>
            </p:cNvSpPr>
            <p:nvPr/>
          </p:nvSpPr>
          <p:spPr bwMode="auto">
            <a:xfrm>
              <a:off x="2312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1" name="Rectangle 8"/>
            <p:cNvSpPr>
              <a:spLocks noChangeArrowheads="1"/>
            </p:cNvSpPr>
            <p:nvPr/>
          </p:nvSpPr>
          <p:spPr bwMode="auto">
            <a:xfrm>
              <a:off x="1655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2" name="Rectangle 9"/>
            <p:cNvSpPr>
              <a:spLocks noChangeArrowheads="1"/>
            </p:cNvSpPr>
            <p:nvPr/>
          </p:nvSpPr>
          <p:spPr bwMode="auto">
            <a:xfrm>
              <a:off x="997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3" name="Rectangle 10"/>
            <p:cNvSpPr>
              <a:spLocks noChangeArrowheads="1"/>
            </p:cNvSpPr>
            <p:nvPr/>
          </p:nvSpPr>
          <p:spPr bwMode="auto">
            <a:xfrm>
              <a:off x="339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4" name="Rectangle 11"/>
            <p:cNvSpPr>
              <a:spLocks noChangeArrowheads="1"/>
            </p:cNvSpPr>
            <p:nvPr/>
          </p:nvSpPr>
          <p:spPr bwMode="auto">
            <a:xfrm>
              <a:off x="4943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5" name="Rectangle 12"/>
            <p:cNvSpPr>
              <a:spLocks noChangeArrowheads="1"/>
            </p:cNvSpPr>
            <p:nvPr/>
          </p:nvSpPr>
          <p:spPr bwMode="auto">
            <a:xfrm>
              <a:off x="4286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6" name="Rectangle 13"/>
            <p:cNvSpPr>
              <a:spLocks noChangeArrowheads="1"/>
            </p:cNvSpPr>
            <p:nvPr/>
          </p:nvSpPr>
          <p:spPr bwMode="auto">
            <a:xfrm>
              <a:off x="3628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7" name="Rectangle 14"/>
            <p:cNvSpPr>
              <a:spLocks noChangeArrowheads="1"/>
            </p:cNvSpPr>
            <p:nvPr/>
          </p:nvSpPr>
          <p:spPr bwMode="auto">
            <a:xfrm>
              <a:off x="2970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8" name="Rectangle 15"/>
            <p:cNvSpPr>
              <a:spLocks noChangeArrowheads="1"/>
            </p:cNvSpPr>
            <p:nvPr/>
          </p:nvSpPr>
          <p:spPr bwMode="auto">
            <a:xfrm>
              <a:off x="2312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199" name="Rectangle 16"/>
            <p:cNvSpPr>
              <a:spLocks noChangeArrowheads="1"/>
            </p:cNvSpPr>
            <p:nvPr/>
          </p:nvSpPr>
          <p:spPr bwMode="auto">
            <a:xfrm>
              <a:off x="1655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0" name="Rectangle 17"/>
            <p:cNvSpPr>
              <a:spLocks noChangeArrowheads="1"/>
            </p:cNvSpPr>
            <p:nvPr/>
          </p:nvSpPr>
          <p:spPr bwMode="auto">
            <a:xfrm>
              <a:off x="997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1" name="Rectangle 18"/>
            <p:cNvSpPr>
              <a:spLocks noChangeArrowheads="1"/>
            </p:cNvSpPr>
            <p:nvPr/>
          </p:nvSpPr>
          <p:spPr bwMode="auto">
            <a:xfrm>
              <a:off x="339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2" name="Rectangle 19"/>
            <p:cNvSpPr>
              <a:spLocks noChangeArrowheads="1"/>
            </p:cNvSpPr>
            <p:nvPr/>
          </p:nvSpPr>
          <p:spPr bwMode="auto">
            <a:xfrm>
              <a:off x="4943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3" name="Rectangle 20"/>
            <p:cNvSpPr>
              <a:spLocks noChangeArrowheads="1"/>
            </p:cNvSpPr>
            <p:nvPr/>
          </p:nvSpPr>
          <p:spPr bwMode="auto">
            <a:xfrm>
              <a:off x="4286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4" name="Rectangle 21"/>
            <p:cNvSpPr>
              <a:spLocks noChangeArrowheads="1"/>
            </p:cNvSpPr>
            <p:nvPr/>
          </p:nvSpPr>
          <p:spPr bwMode="auto">
            <a:xfrm>
              <a:off x="3628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5" name="Rectangle 22"/>
            <p:cNvSpPr>
              <a:spLocks noChangeArrowheads="1"/>
            </p:cNvSpPr>
            <p:nvPr/>
          </p:nvSpPr>
          <p:spPr bwMode="auto">
            <a:xfrm>
              <a:off x="2970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6" name="Rectangle 23"/>
            <p:cNvSpPr>
              <a:spLocks noChangeArrowheads="1"/>
            </p:cNvSpPr>
            <p:nvPr/>
          </p:nvSpPr>
          <p:spPr bwMode="auto">
            <a:xfrm>
              <a:off x="2312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7" name="Rectangle 24"/>
            <p:cNvSpPr>
              <a:spLocks noChangeArrowheads="1"/>
            </p:cNvSpPr>
            <p:nvPr/>
          </p:nvSpPr>
          <p:spPr bwMode="auto">
            <a:xfrm>
              <a:off x="1655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8" name="Rectangle 25"/>
            <p:cNvSpPr>
              <a:spLocks noChangeArrowheads="1"/>
            </p:cNvSpPr>
            <p:nvPr/>
          </p:nvSpPr>
          <p:spPr bwMode="auto">
            <a:xfrm>
              <a:off x="997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09" name="Rectangle 26"/>
            <p:cNvSpPr>
              <a:spLocks noChangeArrowheads="1"/>
            </p:cNvSpPr>
            <p:nvPr/>
          </p:nvSpPr>
          <p:spPr bwMode="auto">
            <a:xfrm>
              <a:off x="339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0" name="Rectangle 27"/>
            <p:cNvSpPr>
              <a:spLocks noChangeArrowheads="1"/>
            </p:cNvSpPr>
            <p:nvPr/>
          </p:nvSpPr>
          <p:spPr bwMode="auto">
            <a:xfrm>
              <a:off x="4943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1" name="Rectangle 28"/>
            <p:cNvSpPr>
              <a:spLocks noChangeArrowheads="1"/>
            </p:cNvSpPr>
            <p:nvPr/>
          </p:nvSpPr>
          <p:spPr bwMode="auto">
            <a:xfrm>
              <a:off x="4286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2" name="Rectangle 29"/>
            <p:cNvSpPr>
              <a:spLocks noChangeArrowheads="1"/>
            </p:cNvSpPr>
            <p:nvPr/>
          </p:nvSpPr>
          <p:spPr bwMode="auto">
            <a:xfrm>
              <a:off x="3628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3" name="Rectangle 30"/>
            <p:cNvSpPr>
              <a:spLocks noChangeArrowheads="1"/>
            </p:cNvSpPr>
            <p:nvPr/>
          </p:nvSpPr>
          <p:spPr bwMode="auto">
            <a:xfrm>
              <a:off x="2970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4" name="Rectangle 31"/>
            <p:cNvSpPr>
              <a:spLocks noChangeArrowheads="1"/>
            </p:cNvSpPr>
            <p:nvPr/>
          </p:nvSpPr>
          <p:spPr bwMode="auto">
            <a:xfrm>
              <a:off x="2312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5" name="Rectangle 32"/>
            <p:cNvSpPr>
              <a:spLocks noChangeArrowheads="1"/>
            </p:cNvSpPr>
            <p:nvPr/>
          </p:nvSpPr>
          <p:spPr bwMode="auto">
            <a:xfrm>
              <a:off x="1655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9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6" name="Rectangle 33"/>
            <p:cNvSpPr>
              <a:spLocks noChangeArrowheads="1"/>
            </p:cNvSpPr>
            <p:nvPr/>
          </p:nvSpPr>
          <p:spPr bwMode="auto">
            <a:xfrm>
              <a:off x="997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7" name="Rectangle 34"/>
            <p:cNvSpPr>
              <a:spLocks noChangeArrowheads="1"/>
            </p:cNvSpPr>
            <p:nvPr/>
          </p:nvSpPr>
          <p:spPr bwMode="auto">
            <a:xfrm>
              <a:off x="339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8" name="Rectangle 35"/>
            <p:cNvSpPr>
              <a:spLocks noChangeArrowheads="1"/>
            </p:cNvSpPr>
            <p:nvPr/>
          </p:nvSpPr>
          <p:spPr bwMode="auto">
            <a:xfrm>
              <a:off x="494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19" name="Rectangle 36"/>
            <p:cNvSpPr>
              <a:spLocks noChangeArrowheads="1"/>
            </p:cNvSpPr>
            <p:nvPr/>
          </p:nvSpPr>
          <p:spPr bwMode="auto">
            <a:xfrm>
              <a:off x="4286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0" name="Rectangle 37"/>
            <p:cNvSpPr>
              <a:spLocks noChangeArrowheads="1"/>
            </p:cNvSpPr>
            <p:nvPr/>
          </p:nvSpPr>
          <p:spPr bwMode="auto">
            <a:xfrm>
              <a:off x="3628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1" name="Rectangle 38"/>
            <p:cNvSpPr>
              <a:spLocks noChangeArrowheads="1"/>
            </p:cNvSpPr>
            <p:nvPr/>
          </p:nvSpPr>
          <p:spPr bwMode="auto">
            <a:xfrm>
              <a:off x="2970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2" name="Rectangle 39"/>
            <p:cNvSpPr>
              <a:spLocks noChangeArrowheads="1"/>
            </p:cNvSpPr>
            <p:nvPr/>
          </p:nvSpPr>
          <p:spPr bwMode="auto">
            <a:xfrm>
              <a:off x="231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3" name="Rectangle 40"/>
            <p:cNvSpPr>
              <a:spLocks noChangeArrowheads="1"/>
            </p:cNvSpPr>
            <p:nvPr/>
          </p:nvSpPr>
          <p:spPr bwMode="auto">
            <a:xfrm>
              <a:off x="1655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4" name="Rectangle 41"/>
            <p:cNvSpPr>
              <a:spLocks noChangeArrowheads="1"/>
            </p:cNvSpPr>
            <p:nvPr/>
          </p:nvSpPr>
          <p:spPr bwMode="auto">
            <a:xfrm>
              <a:off x="99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5" name="Rectangle 42"/>
            <p:cNvSpPr>
              <a:spLocks noChangeArrowheads="1"/>
            </p:cNvSpPr>
            <p:nvPr/>
          </p:nvSpPr>
          <p:spPr bwMode="auto">
            <a:xfrm>
              <a:off x="339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226" name="Line 43"/>
            <p:cNvSpPr>
              <a:spLocks noChangeShapeType="1"/>
            </p:cNvSpPr>
            <p:nvPr/>
          </p:nvSpPr>
          <p:spPr bwMode="auto">
            <a:xfrm>
              <a:off x="339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27" name="Line 44"/>
            <p:cNvSpPr>
              <a:spLocks noChangeShapeType="1"/>
            </p:cNvSpPr>
            <p:nvPr/>
          </p:nvSpPr>
          <p:spPr bwMode="auto">
            <a:xfrm>
              <a:off x="339" y="247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28" name="Line 45"/>
            <p:cNvSpPr>
              <a:spLocks noChangeShapeType="1"/>
            </p:cNvSpPr>
            <p:nvPr/>
          </p:nvSpPr>
          <p:spPr bwMode="auto">
            <a:xfrm>
              <a:off x="339" y="273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29" name="Line 46"/>
            <p:cNvSpPr>
              <a:spLocks noChangeShapeType="1"/>
            </p:cNvSpPr>
            <p:nvPr/>
          </p:nvSpPr>
          <p:spPr bwMode="auto">
            <a:xfrm>
              <a:off x="339" y="300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0" name="Line 47"/>
            <p:cNvSpPr>
              <a:spLocks noChangeShapeType="1"/>
            </p:cNvSpPr>
            <p:nvPr/>
          </p:nvSpPr>
          <p:spPr bwMode="auto">
            <a:xfrm>
              <a:off x="339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1" name="Line 48"/>
            <p:cNvSpPr>
              <a:spLocks noChangeShapeType="1"/>
            </p:cNvSpPr>
            <p:nvPr/>
          </p:nvSpPr>
          <p:spPr bwMode="auto">
            <a:xfrm>
              <a:off x="997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2" name="Line 49"/>
            <p:cNvSpPr>
              <a:spLocks noChangeShapeType="1"/>
            </p:cNvSpPr>
            <p:nvPr/>
          </p:nvSpPr>
          <p:spPr bwMode="auto">
            <a:xfrm>
              <a:off x="1655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3" name="Line 50"/>
            <p:cNvSpPr>
              <a:spLocks noChangeShapeType="1"/>
            </p:cNvSpPr>
            <p:nvPr/>
          </p:nvSpPr>
          <p:spPr bwMode="auto">
            <a:xfrm>
              <a:off x="2312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4" name="Line 51"/>
            <p:cNvSpPr>
              <a:spLocks noChangeShapeType="1"/>
            </p:cNvSpPr>
            <p:nvPr/>
          </p:nvSpPr>
          <p:spPr bwMode="auto">
            <a:xfrm>
              <a:off x="2970" y="1936"/>
              <a:ext cx="0" cy="13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5" name="Line 52"/>
            <p:cNvSpPr>
              <a:spLocks noChangeShapeType="1"/>
            </p:cNvSpPr>
            <p:nvPr/>
          </p:nvSpPr>
          <p:spPr bwMode="auto">
            <a:xfrm>
              <a:off x="3628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6" name="Line 53"/>
            <p:cNvSpPr>
              <a:spLocks noChangeShapeType="1"/>
            </p:cNvSpPr>
            <p:nvPr/>
          </p:nvSpPr>
          <p:spPr bwMode="auto">
            <a:xfrm>
              <a:off x="4286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7" name="Line 54"/>
            <p:cNvSpPr>
              <a:spLocks noChangeShapeType="1"/>
            </p:cNvSpPr>
            <p:nvPr/>
          </p:nvSpPr>
          <p:spPr bwMode="auto">
            <a:xfrm>
              <a:off x="4943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8" name="Line 55"/>
            <p:cNvSpPr>
              <a:spLocks noChangeShapeType="1"/>
            </p:cNvSpPr>
            <p:nvPr/>
          </p:nvSpPr>
          <p:spPr bwMode="auto">
            <a:xfrm>
              <a:off x="5601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39" name="Line 56"/>
            <p:cNvSpPr>
              <a:spLocks noChangeShapeType="1"/>
            </p:cNvSpPr>
            <p:nvPr/>
          </p:nvSpPr>
          <p:spPr bwMode="auto">
            <a:xfrm>
              <a:off x="2312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0" name="Line 57"/>
            <p:cNvSpPr>
              <a:spLocks noChangeShapeType="1"/>
            </p:cNvSpPr>
            <p:nvPr/>
          </p:nvSpPr>
          <p:spPr bwMode="auto">
            <a:xfrm>
              <a:off x="339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1" name="Line 58"/>
            <p:cNvSpPr>
              <a:spLocks noChangeShapeType="1"/>
            </p:cNvSpPr>
            <p:nvPr/>
          </p:nvSpPr>
          <p:spPr bwMode="auto">
            <a:xfrm>
              <a:off x="3628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2" name="Line 59"/>
            <p:cNvSpPr>
              <a:spLocks noChangeShapeType="1"/>
            </p:cNvSpPr>
            <p:nvPr/>
          </p:nvSpPr>
          <p:spPr bwMode="auto">
            <a:xfrm>
              <a:off x="2312" y="3265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3" name="Line 60"/>
            <p:cNvSpPr>
              <a:spLocks noChangeShapeType="1"/>
            </p:cNvSpPr>
            <p:nvPr/>
          </p:nvSpPr>
          <p:spPr bwMode="auto">
            <a:xfrm>
              <a:off x="339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4" name="Line 61"/>
            <p:cNvSpPr>
              <a:spLocks noChangeShapeType="1"/>
            </p:cNvSpPr>
            <p:nvPr/>
          </p:nvSpPr>
          <p:spPr bwMode="auto">
            <a:xfrm>
              <a:off x="3628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5" name="Text Box 62"/>
            <p:cNvSpPr txBox="1">
              <a:spLocks noChangeArrowheads="1"/>
            </p:cNvSpPr>
            <p:nvPr/>
          </p:nvSpPr>
          <p:spPr bwMode="auto">
            <a:xfrm>
              <a:off x="1428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246" name="Text Box 63"/>
            <p:cNvSpPr txBox="1">
              <a:spLocks noChangeArrowheads="1"/>
            </p:cNvSpPr>
            <p:nvPr/>
          </p:nvSpPr>
          <p:spPr bwMode="auto">
            <a:xfrm>
              <a:off x="3969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64276" name="Text Box 84"/>
          <p:cNvSpPr txBox="1">
            <a:spLocks noChangeArrowheads="1"/>
          </p:cNvSpPr>
          <p:nvPr/>
        </p:nvSpPr>
        <p:spPr bwMode="auto">
          <a:xfrm>
            <a:off x="3357554" y="1000108"/>
            <a:ext cx="5545138" cy="954088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path[0][2]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200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57158" y="142852"/>
            <a:ext cx="2736850" cy="2357454"/>
            <a:chOff x="642910" y="428604"/>
            <a:chExt cx="2736850" cy="2357454"/>
          </a:xfrm>
        </p:grpSpPr>
        <p:sp>
          <p:nvSpPr>
            <p:cNvPr id="88" name="矩形 87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</a:t>
              </a:r>
              <a:endParaRPr lang="en-US" altLang="zh-CN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Freeform 15"/>
            <p:cNvSpPr/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Freeform 16"/>
            <p:cNvSpPr/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Freeform 17"/>
            <p:cNvSpPr/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Freeform 18"/>
            <p:cNvSpPr/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7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0" name="Oval 89"/>
          <p:cNvSpPr>
            <a:spLocks noChangeArrowheads="1"/>
          </p:cNvSpPr>
          <p:nvPr/>
        </p:nvSpPr>
        <p:spPr bwMode="auto">
          <a:xfrm>
            <a:off x="2854325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1" name="Oval 91"/>
          <p:cNvSpPr>
            <a:spLocks noChangeArrowheads="1"/>
          </p:cNvSpPr>
          <p:nvPr/>
        </p:nvSpPr>
        <p:spPr bwMode="auto">
          <a:xfrm>
            <a:off x="7026292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76" grpId="0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Group 2"/>
          <p:cNvGraphicFramePr>
            <a:graphicFrameLocks noGrp="1"/>
          </p:cNvGraphicFramePr>
          <p:nvPr/>
        </p:nvGraphicFramePr>
        <p:xfrm>
          <a:off x="395288" y="3222625"/>
          <a:ext cx="8353425" cy="2146301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7"/>
                <a:gridCol w="1044575"/>
                <a:gridCol w="1044575"/>
                <a:gridCol w="1044575"/>
                <a:gridCol w="1042988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42" name="Text Box 62"/>
          <p:cNvSpPr txBox="1">
            <a:spLocks noChangeArrowheads="1"/>
          </p:cNvSpPr>
          <p:nvPr/>
        </p:nvSpPr>
        <p:spPr bwMode="auto">
          <a:xfrm>
            <a:off x="2124075" y="2714625"/>
            <a:ext cx="576263" cy="307777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CN" sz="2000" baseline="-2500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243" name="Text Box 63"/>
          <p:cNvSpPr txBox="1">
            <a:spLocks noChangeArrowheads="1"/>
          </p:cNvSpPr>
          <p:nvPr/>
        </p:nvSpPr>
        <p:spPr bwMode="auto">
          <a:xfrm>
            <a:off x="6157913" y="2719388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CN" sz="2000" baseline="-2500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5300" name="Text Box 84"/>
          <p:cNvSpPr txBox="1">
            <a:spLocks noChangeArrowheads="1"/>
          </p:cNvSpPr>
          <p:nvPr/>
        </p:nvSpPr>
        <p:spPr bwMode="auto">
          <a:xfrm>
            <a:off x="3132138" y="214313"/>
            <a:ext cx="5545137" cy="95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1→0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1→</a:t>
            </a:r>
            <a:r>
              <a:rPr lang="en-US" altLang="zh-CN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→0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path[1][0]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5301" name="Text Box 85"/>
          <p:cNvSpPr txBox="1">
            <a:spLocks noChangeArrowheads="1"/>
          </p:cNvSpPr>
          <p:nvPr/>
        </p:nvSpPr>
        <p:spPr bwMode="auto">
          <a:xfrm>
            <a:off x="3132138" y="1900238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3→1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3→</a:t>
            </a:r>
            <a:r>
              <a:rPr lang="en-US" altLang="zh-CN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→1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path[3][1]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5302" name="Text Box 86"/>
          <p:cNvSpPr txBox="1">
            <a:spLocks noChangeArrowheads="1"/>
          </p:cNvSpPr>
          <p:nvPr/>
        </p:nvSpPr>
        <p:spPr bwMode="auto">
          <a:xfrm>
            <a:off x="3132138" y="1395413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3→0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3→</a:t>
            </a:r>
            <a:r>
              <a:rPr lang="en-US" altLang="zh-CN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→0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path[3][0]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5303" name="Oval 87"/>
          <p:cNvSpPr>
            <a:spLocks noChangeArrowheads="1"/>
          </p:cNvSpPr>
          <p:nvPr/>
        </p:nvSpPr>
        <p:spPr bwMode="auto">
          <a:xfrm>
            <a:off x="611188" y="40052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4" name="Oval 88"/>
          <p:cNvSpPr>
            <a:spLocks noChangeArrowheads="1"/>
          </p:cNvSpPr>
          <p:nvPr/>
        </p:nvSpPr>
        <p:spPr bwMode="auto">
          <a:xfrm>
            <a:off x="4787900" y="40052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5" name="Oval 89"/>
          <p:cNvSpPr>
            <a:spLocks noChangeArrowheads="1"/>
          </p:cNvSpPr>
          <p:nvPr/>
        </p:nvSpPr>
        <p:spPr bwMode="auto">
          <a:xfrm>
            <a:off x="620713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6" name="Oval 90"/>
          <p:cNvSpPr>
            <a:spLocks noChangeArrowheads="1"/>
          </p:cNvSpPr>
          <p:nvPr/>
        </p:nvSpPr>
        <p:spPr bwMode="auto">
          <a:xfrm>
            <a:off x="4797425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7" name="Oval 91"/>
          <p:cNvSpPr>
            <a:spLocks noChangeArrowheads="1"/>
          </p:cNvSpPr>
          <p:nvPr/>
        </p:nvSpPr>
        <p:spPr bwMode="auto">
          <a:xfrm>
            <a:off x="1690688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8" name="Oval 92"/>
          <p:cNvSpPr>
            <a:spLocks noChangeArrowheads="1"/>
          </p:cNvSpPr>
          <p:nvPr/>
        </p:nvSpPr>
        <p:spPr bwMode="auto">
          <a:xfrm>
            <a:off x="5867400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2844" y="142852"/>
            <a:ext cx="2736850" cy="2357454"/>
            <a:chOff x="642910" y="428604"/>
            <a:chExt cx="2736850" cy="2357454"/>
          </a:xfrm>
        </p:grpSpPr>
        <p:sp>
          <p:nvSpPr>
            <p:cNvPr id="35" name="矩形 3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</a:t>
              </a:r>
              <a:endParaRPr lang="en-US" altLang="zh-CN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00" grpId="0" animBg="1"/>
      <p:bldP spid="265301" grpId="0" animBg="1"/>
      <p:bldP spid="265302" grpId="0" animBg="1"/>
      <p:bldP spid="265303" grpId="0" animBg="1"/>
      <p:bldP spid="265303" grpId="1" animBg="1"/>
      <p:bldP spid="265303" grpId="2" animBg="1"/>
      <p:bldP spid="265304" grpId="0" animBg="1"/>
      <p:bldP spid="265304" grpId="1" animBg="1"/>
      <p:bldP spid="265304" grpId="2" animBg="1"/>
      <p:bldP spid="265305" grpId="0" animBg="1"/>
      <p:bldP spid="265305" grpId="1" animBg="1"/>
      <p:bldP spid="265305" grpId="2" animBg="1"/>
      <p:bldP spid="265306" grpId="0" animBg="1"/>
      <p:bldP spid="265306" grpId="1" animBg="1"/>
      <p:bldP spid="265306" grpId="2" animBg="1"/>
      <p:bldP spid="265307" grpId="0" animBg="1"/>
      <p:bldP spid="265307" grpId="1" animBg="1"/>
      <p:bldP spid="265307" grpId="2" animBg="1"/>
      <p:bldP spid="265308" grpId="0" animBg="1"/>
      <p:bldP spid="265308" grpId="1" animBg="1"/>
      <p:bldP spid="265308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9750" y="2636838"/>
            <a:ext cx="8353425" cy="2598737"/>
            <a:chOff x="340" y="1661"/>
            <a:chExt cx="5262" cy="1637"/>
          </a:xfrm>
        </p:grpSpPr>
        <p:sp>
          <p:nvSpPr>
            <p:cNvPr id="94241" name="Rectangle 3"/>
            <p:cNvSpPr>
              <a:spLocks noChangeArrowheads="1"/>
            </p:cNvSpPr>
            <p:nvPr/>
          </p:nvSpPr>
          <p:spPr bwMode="auto">
            <a:xfrm>
              <a:off x="4944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2" name="Rectangle 4"/>
            <p:cNvSpPr>
              <a:spLocks noChangeArrowheads="1"/>
            </p:cNvSpPr>
            <p:nvPr/>
          </p:nvSpPr>
          <p:spPr bwMode="auto">
            <a:xfrm>
              <a:off x="4287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3" name="Rectangle 5"/>
            <p:cNvSpPr>
              <a:spLocks noChangeArrowheads="1"/>
            </p:cNvSpPr>
            <p:nvPr/>
          </p:nvSpPr>
          <p:spPr bwMode="auto">
            <a:xfrm>
              <a:off x="3629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4" name="Rectangle 6"/>
            <p:cNvSpPr>
              <a:spLocks noChangeArrowheads="1"/>
            </p:cNvSpPr>
            <p:nvPr/>
          </p:nvSpPr>
          <p:spPr bwMode="auto">
            <a:xfrm>
              <a:off x="2971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5" name="Rectangle 7"/>
            <p:cNvSpPr>
              <a:spLocks noChangeArrowheads="1"/>
            </p:cNvSpPr>
            <p:nvPr/>
          </p:nvSpPr>
          <p:spPr bwMode="auto">
            <a:xfrm>
              <a:off x="2313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6" name="Rectangle 8"/>
            <p:cNvSpPr>
              <a:spLocks noChangeArrowheads="1"/>
            </p:cNvSpPr>
            <p:nvPr/>
          </p:nvSpPr>
          <p:spPr bwMode="auto">
            <a:xfrm>
              <a:off x="1656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7" name="Rectangle 9"/>
            <p:cNvSpPr>
              <a:spLocks noChangeArrowheads="1"/>
            </p:cNvSpPr>
            <p:nvPr/>
          </p:nvSpPr>
          <p:spPr bwMode="auto">
            <a:xfrm>
              <a:off x="998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8" name="Rectangle 10"/>
            <p:cNvSpPr>
              <a:spLocks noChangeArrowheads="1"/>
            </p:cNvSpPr>
            <p:nvPr/>
          </p:nvSpPr>
          <p:spPr bwMode="auto">
            <a:xfrm>
              <a:off x="340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49" name="Rectangle 11"/>
            <p:cNvSpPr>
              <a:spLocks noChangeArrowheads="1"/>
            </p:cNvSpPr>
            <p:nvPr/>
          </p:nvSpPr>
          <p:spPr bwMode="auto">
            <a:xfrm>
              <a:off x="4944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0" name="Rectangle 12"/>
            <p:cNvSpPr>
              <a:spLocks noChangeArrowheads="1"/>
            </p:cNvSpPr>
            <p:nvPr/>
          </p:nvSpPr>
          <p:spPr bwMode="auto">
            <a:xfrm>
              <a:off x="4287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1" name="Rectangle 13"/>
            <p:cNvSpPr>
              <a:spLocks noChangeArrowheads="1"/>
            </p:cNvSpPr>
            <p:nvPr/>
          </p:nvSpPr>
          <p:spPr bwMode="auto">
            <a:xfrm>
              <a:off x="3629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2" name="Rectangle 14"/>
            <p:cNvSpPr>
              <a:spLocks noChangeArrowheads="1"/>
            </p:cNvSpPr>
            <p:nvPr/>
          </p:nvSpPr>
          <p:spPr bwMode="auto">
            <a:xfrm>
              <a:off x="2971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3" name="Rectangle 15"/>
            <p:cNvSpPr>
              <a:spLocks noChangeArrowheads="1"/>
            </p:cNvSpPr>
            <p:nvPr/>
          </p:nvSpPr>
          <p:spPr bwMode="auto">
            <a:xfrm>
              <a:off x="2313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4" name="Rectangle 16"/>
            <p:cNvSpPr>
              <a:spLocks noChangeArrowheads="1"/>
            </p:cNvSpPr>
            <p:nvPr/>
          </p:nvSpPr>
          <p:spPr bwMode="auto">
            <a:xfrm>
              <a:off x="1656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5" name="Rectangle 17"/>
            <p:cNvSpPr>
              <a:spLocks noChangeArrowheads="1"/>
            </p:cNvSpPr>
            <p:nvPr/>
          </p:nvSpPr>
          <p:spPr bwMode="auto">
            <a:xfrm>
              <a:off x="998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6" name="Rectangle 18"/>
            <p:cNvSpPr>
              <a:spLocks noChangeArrowheads="1"/>
            </p:cNvSpPr>
            <p:nvPr/>
          </p:nvSpPr>
          <p:spPr bwMode="auto">
            <a:xfrm>
              <a:off x="340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7" name="Rectangle 19"/>
            <p:cNvSpPr>
              <a:spLocks noChangeArrowheads="1"/>
            </p:cNvSpPr>
            <p:nvPr/>
          </p:nvSpPr>
          <p:spPr bwMode="auto">
            <a:xfrm>
              <a:off x="4944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8" name="Rectangle 20"/>
            <p:cNvSpPr>
              <a:spLocks noChangeArrowheads="1"/>
            </p:cNvSpPr>
            <p:nvPr/>
          </p:nvSpPr>
          <p:spPr bwMode="auto">
            <a:xfrm>
              <a:off x="4287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59" name="Rectangle 21"/>
            <p:cNvSpPr>
              <a:spLocks noChangeArrowheads="1"/>
            </p:cNvSpPr>
            <p:nvPr/>
          </p:nvSpPr>
          <p:spPr bwMode="auto">
            <a:xfrm>
              <a:off x="3629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0" name="Rectangle 22"/>
            <p:cNvSpPr>
              <a:spLocks noChangeArrowheads="1"/>
            </p:cNvSpPr>
            <p:nvPr/>
          </p:nvSpPr>
          <p:spPr bwMode="auto">
            <a:xfrm>
              <a:off x="2971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1" name="Rectangle 23"/>
            <p:cNvSpPr>
              <a:spLocks noChangeArrowheads="1"/>
            </p:cNvSpPr>
            <p:nvPr/>
          </p:nvSpPr>
          <p:spPr bwMode="auto">
            <a:xfrm>
              <a:off x="2313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2" name="Rectangle 24"/>
            <p:cNvSpPr>
              <a:spLocks noChangeArrowheads="1"/>
            </p:cNvSpPr>
            <p:nvPr/>
          </p:nvSpPr>
          <p:spPr bwMode="auto">
            <a:xfrm>
              <a:off x="1656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3" name="Rectangle 25"/>
            <p:cNvSpPr>
              <a:spLocks noChangeArrowheads="1"/>
            </p:cNvSpPr>
            <p:nvPr/>
          </p:nvSpPr>
          <p:spPr bwMode="auto">
            <a:xfrm>
              <a:off x="998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4" name="Rectangle 26"/>
            <p:cNvSpPr>
              <a:spLocks noChangeArrowheads="1"/>
            </p:cNvSpPr>
            <p:nvPr/>
          </p:nvSpPr>
          <p:spPr bwMode="auto">
            <a:xfrm>
              <a:off x="340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6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5" name="Rectangle 27"/>
            <p:cNvSpPr>
              <a:spLocks noChangeArrowheads="1"/>
            </p:cNvSpPr>
            <p:nvPr/>
          </p:nvSpPr>
          <p:spPr bwMode="auto">
            <a:xfrm>
              <a:off x="4944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6" name="Rectangle 28"/>
            <p:cNvSpPr>
              <a:spLocks noChangeArrowheads="1"/>
            </p:cNvSpPr>
            <p:nvPr/>
          </p:nvSpPr>
          <p:spPr bwMode="auto">
            <a:xfrm>
              <a:off x="4287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7" name="Rectangle 29"/>
            <p:cNvSpPr>
              <a:spLocks noChangeArrowheads="1"/>
            </p:cNvSpPr>
            <p:nvPr/>
          </p:nvSpPr>
          <p:spPr bwMode="auto">
            <a:xfrm>
              <a:off x="3629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8" name="Rectangle 30"/>
            <p:cNvSpPr>
              <a:spLocks noChangeArrowheads="1"/>
            </p:cNvSpPr>
            <p:nvPr/>
          </p:nvSpPr>
          <p:spPr bwMode="auto">
            <a:xfrm>
              <a:off x="2971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69" name="Rectangle 31"/>
            <p:cNvSpPr>
              <a:spLocks noChangeArrowheads="1"/>
            </p:cNvSpPr>
            <p:nvPr/>
          </p:nvSpPr>
          <p:spPr bwMode="auto">
            <a:xfrm>
              <a:off x="2313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0" name="Rectangle 32"/>
            <p:cNvSpPr>
              <a:spLocks noChangeArrowheads="1"/>
            </p:cNvSpPr>
            <p:nvPr/>
          </p:nvSpPr>
          <p:spPr bwMode="auto">
            <a:xfrm>
              <a:off x="1656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8</a:t>
              </a:r>
              <a:endParaRPr lang="en-US" altLang="zh-CN" sz="280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1" name="Rectangle 33"/>
            <p:cNvSpPr>
              <a:spLocks noChangeArrowheads="1"/>
            </p:cNvSpPr>
            <p:nvPr/>
          </p:nvSpPr>
          <p:spPr bwMode="auto">
            <a:xfrm>
              <a:off x="998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2" name="Rectangle 34"/>
            <p:cNvSpPr>
              <a:spLocks noChangeArrowheads="1"/>
            </p:cNvSpPr>
            <p:nvPr/>
          </p:nvSpPr>
          <p:spPr bwMode="auto">
            <a:xfrm>
              <a:off x="340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6600C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3" name="Rectangle 35"/>
            <p:cNvSpPr>
              <a:spLocks noChangeArrowheads="1"/>
            </p:cNvSpPr>
            <p:nvPr/>
          </p:nvSpPr>
          <p:spPr bwMode="auto">
            <a:xfrm>
              <a:off x="4944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4" name="Rectangle 36"/>
            <p:cNvSpPr>
              <a:spLocks noChangeArrowheads="1"/>
            </p:cNvSpPr>
            <p:nvPr/>
          </p:nvSpPr>
          <p:spPr bwMode="auto">
            <a:xfrm>
              <a:off x="4287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5" name="Rectangle 37"/>
            <p:cNvSpPr>
              <a:spLocks noChangeArrowheads="1"/>
            </p:cNvSpPr>
            <p:nvPr/>
          </p:nvSpPr>
          <p:spPr bwMode="auto">
            <a:xfrm>
              <a:off x="3629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6" name="Rectangle 38"/>
            <p:cNvSpPr>
              <a:spLocks noChangeArrowheads="1"/>
            </p:cNvSpPr>
            <p:nvPr/>
          </p:nvSpPr>
          <p:spPr bwMode="auto">
            <a:xfrm>
              <a:off x="2971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7" name="Rectangle 39"/>
            <p:cNvSpPr>
              <a:spLocks noChangeArrowheads="1"/>
            </p:cNvSpPr>
            <p:nvPr/>
          </p:nvSpPr>
          <p:spPr bwMode="auto">
            <a:xfrm>
              <a:off x="2313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8" name="Rectangle 40"/>
            <p:cNvSpPr>
              <a:spLocks noChangeArrowheads="1"/>
            </p:cNvSpPr>
            <p:nvPr/>
          </p:nvSpPr>
          <p:spPr bwMode="auto">
            <a:xfrm>
              <a:off x="1656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79" name="Rectangle 41"/>
            <p:cNvSpPr>
              <a:spLocks noChangeArrowheads="1"/>
            </p:cNvSpPr>
            <p:nvPr/>
          </p:nvSpPr>
          <p:spPr bwMode="auto">
            <a:xfrm>
              <a:off x="998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80" name="Rectangle 42"/>
            <p:cNvSpPr>
              <a:spLocks noChangeArrowheads="1"/>
            </p:cNvSpPr>
            <p:nvPr/>
          </p:nvSpPr>
          <p:spPr bwMode="auto">
            <a:xfrm>
              <a:off x="340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4281" name="Line 43"/>
            <p:cNvSpPr>
              <a:spLocks noChangeShapeType="1"/>
            </p:cNvSpPr>
            <p:nvPr/>
          </p:nvSpPr>
          <p:spPr bwMode="auto">
            <a:xfrm>
              <a:off x="340" y="224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2" name="Line 44"/>
            <p:cNvSpPr>
              <a:spLocks noChangeShapeType="1"/>
            </p:cNvSpPr>
            <p:nvPr/>
          </p:nvSpPr>
          <p:spPr bwMode="auto">
            <a:xfrm>
              <a:off x="340" y="251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3" name="Line 45"/>
            <p:cNvSpPr>
              <a:spLocks noChangeShapeType="1"/>
            </p:cNvSpPr>
            <p:nvPr/>
          </p:nvSpPr>
          <p:spPr bwMode="auto">
            <a:xfrm>
              <a:off x="340" y="278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4" name="Line 46"/>
            <p:cNvSpPr>
              <a:spLocks noChangeShapeType="1"/>
            </p:cNvSpPr>
            <p:nvPr/>
          </p:nvSpPr>
          <p:spPr bwMode="auto">
            <a:xfrm>
              <a:off x="340" y="3033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5" name="Line 47"/>
            <p:cNvSpPr>
              <a:spLocks noChangeShapeType="1"/>
            </p:cNvSpPr>
            <p:nvPr/>
          </p:nvSpPr>
          <p:spPr bwMode="auto">
            <a:xfrm>
              <a:off x="340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6" name="Line 48"/>
            <p:cNvSpPr>
              <a:spLocks noChangeShapeType="1"/>
            </p:cNvSpPr>
            <p:nvPr/>
          </p:nvSpPr>
          <p:spPr bwMode="auto">
            <a:xfrm>
              <a:off x="998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7" name="Line 49"/>
            <p:cNvSpPr>
              <a:spLocks noChangeShapeType="1"/>
            </p:cNvSpPr>
            <p:nvPr/>
          </p:nvSpPr>
          <p:spPr bwMode="auto">
            <a:xfrm>
              <a:off x="1656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8" name="Line 50"/>
            <p:cNvSpPr>
              <a:spLocks noChangeShapeType="1"/>
            </p:cNvSpPr>
            <p:nvPr/>
          </p:nvSpPr>
          <p:spPr bwMode="auto">
            <a:xfrm>
              <a:off x="2313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9" name="Line 51"/>
            <p:cNvSpPr>
              <a:spLocks noChangeShapeType="1"/>
            </p:cNvSpPr>
            <p:nvPr/>
          </p:nvSpPr>
          <p:spPr bwMode="auto">
            <a:xfrm>
              <a:off x="2971" y="1981"/>
              <a:ext cx="0" cy="13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0" name="Line 52"/>
            <p:cNvSpPr>
              <a:spLocks noChangeShapeType="1"/>
            </p:cNvSpPr>
            <p:nvPr/>
          </p:nvSpPr>
          <p:spPr bwMode="auto">
            <a:xfrm>
              <a:off x="3629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1" name="Line 53"/>
            <p:cNvSpPr>
              <a:spLocks noChangeShapeType="1"/>
            </p:cNvSpPr>
            <p:nvPr/>
          </p:nvSpPr>
          <p:spPr bwMode="auto">
            <a:xfrm>
              <a:off x="4287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2" name="Line 54"/>
            <p:cNvSpPr>
              <a:spLocks noChangeShapeType="1"/>
            </p:cNvSpPr>
            <p:nvPr/>
          </p:nvSpPr>
          <p:spPr bwMode="auto">
            <a:xfrm>
              <a:off x="4944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3" name="Line 55"/>
            <p:cNvSpPr>
              <a:spLocks noChangeShapeType="1"/>
            </p:cNvSpPr>
            <p:nvPr/>
          </p:nvSpPr>
          <p:spPr bwMode="auto">
            <a:xfrm>
              <a:off x="5602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4" name="Line 56"/>
            <p:cNvSpPr>
              <a:spLocks noChangeShapeType="1"/>
            </p:cNvSpPr>
            <p:nvPr/>
          </p:nvSpPr>
          <p:spPr bwMode="auto">
            <a:xfrm>
              <a:off x="2313" y="198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5" name="Line 57"/>
            <p:cNvSpPr>
              <a:spLocks noChangeShapeType="1"/>
            </p:cNvSpPr>
            <p:nvPr/>
          </p:nvSpPr>
          <p:spPr bwMode="auto">
            <a:xfrm>
              <a:off x="340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6" name="Line 58"/>
            <p:cNvSpPr>
              <a:spLocks noChangeShapeType="1"/>
            </p:cNvSpPr>
            <p:nvPr/>
          </p:nvSpPr>
          <p:spPr bwMode="auto">
            <a:xfrm>
              <a:off x="3629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7" name="Line 59"/>
            <p:cNvSpPr>
              <a:spLocks noChangeShapeType="1"/>
            </p:cNvSpPr>
            <p:nvPr/>
          </p:nvSpPr>
          <p:spPr bwMode="auto">
            <a:xfrm>
              <a:off x="2313" y="3298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8" name="Line 60"/>
            <p:cNvSpPr>
              <a:spLocks noChangeShapeType="1"/>
            </p:cNvSpPr>
            <p:nvPr/>
          </p:nvSpPr>
          <p:spPr bwMode="auto">
            <a:xfrm>
              <a:off x="340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9" name="Line 61"/>
            <p:cNvSpPr>
              <a:spLocks noChangeShapeType="1"/>
            </p:cNvSpPr>
            <p:nvPr/>
          </p:nvSpPr>
          <p:spPr bwMode="auto">
            <a:xfrm>
              <a:off x="3629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300" name="Text Box 62"/>
            <p:cNvSpPr txBox="1">
              <a:spLocks noChangeArrowheads="1"/>
            </p:cNvSpPr>
            <p:nvPr/>
          </p:nvSpPr>
          <p:spPr bwMode="auto">
            <a:xfrm>
              <a:off x="1429" y="1661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301" name="Text Box 63"/>
            <p:cNvSpPr txBox="1">
              <a:spLocks noChangeArrowheads="1"/>
            </p:cNvSpPr>
            <p:nvPr/>
          </p:nvSpPr>
          <p:spPr bwMode="auto">
            <a:xfrm>
              <a:off x="3970" y="1664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66324" name="Text Box 84"/>
          <p:cNvSpPr txBox="1">
            <a:spLocks noChangeArrowheads="1"/>
          </p:cNvSpPr>
          <p:nvPr/>
        </p:nvSpPr>
        <p:spPr bwMode="auto">
          <a:xfrm>
            <a:off x="3059113" y="196850"/>
            <a:ext cx="5761037" cy="954088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0→1 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→2 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path[1][0]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6325" name="Text Box 85"/>
          <p:cNvSpPr txBox="1">
            <a:spLocks noChangeArrowheads="1"/>
          </p:cNvSpPr>
          <p:nvPr/>
        </p:nvSpPr>
        <p:spPr bwMode="auto">
          <a:xfrm>
            <a:off x="3068638" y="1900238"/>
            <a:ext cx="6011862" cy="3048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1→2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→2 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path[1][0]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en-US" altLang="zh-CN" sz="200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6326" name="Text Box 86"/>
          <p:cNvSpPr txBox="1">
            <a:spLocks noChangeArrowheads="1"/>
          </p:cNvSpPr>
          <p:nvPr/>
        </p:nvSpPr>
        <p:spPr bwMode="auto">
          <a:xfrm>
            <a:off x="3055938" y="1387475"/>
            <a:ext cx="6011862" cy="30797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1→0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1→2 →0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1→3 →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→0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path[1][0]</a:t>
            </a:r>
            <a:r>
              <a:rPr lang="zh-CN" altLang="en-US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6327" name="Oval 87"/>
          <p:cNvSpPr>
            <a:spLocks noChangeArrowheads="1"/>
          </p:cNvSpPr>
          <p:nvPr/>
        </p:nvSpPr>
        <p:spPr bwMode="auto">
          <a:xfrm>
            <a:off x="2843213" y="3475038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8" name="Oval 88"/>
          <p:cNvSpPr>
            <a:spLocks noChangeArrowheads="1"/>
          </p:cNvSpPr>
          <p:nvPr/>
        </p:nvSpPr>
        <p:spPr bwMode="auto">
          <a:xfrm>
            <a:off x="7040563" y="3467100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9" name="Oval 89"/>
          <p:cNvSpPr>
            <a:spLocks noChangeArrowheads="1"/>
          </p:cNvSpPr>
          <p:nvPr/>
        </p:nvSpPr>
        <p:spPr bwMode="auto">
          <a:xfrm>
            <a:off x="768350" y="3919538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0" name="Oval 90"/>
          <p:cNvSpPr>
            <a:spLocks noChangeArrowheads="1"/>
          </p:cNvSpPr>
          <p:nvPr/>
        </p:nvSpPr>
        <p:spPr bwMode="auto">
          <a:xfrm>
            <a:off x="4965700" y="3911600"/>
            <a:ext cx="576263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1" name="Oval 91"/>
          <p:cNvSpPr>
            <a:spLocks noChangeArrowheads="1"/>
          </p:cNvSpPr>
          <p:nvPr/>
        </p:nvSpPr>
        <p:spPr bwMode="auto">
          <a:xfrm>
            <a:off x="2855913" y="39163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2" name="Oval 92"/>
          <p:cNvSpPr>
            <a:spLocks noChangeArrowheads="1"/>
          </p:cNvSpPr>
          <p:nvPr/>
        </p:nvSpPr>
        <p:spPr bwMode="auto">
          <a:xfrm>
            <a:off x="7053263" y="3908425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3" name="Text Box 93"/>
          <p:cNvSpPr txBox="1">
            <a:spLocks noChangeArrowheads="1"/>
          </p:cNvSpPr>
          <p:nvPr/>
        </p:nvSpPr>
        <p:spPr bwMode="auto">
          <a:xfrm>
            <a:off x="2268538" y="5589588"/>
            <a:ext cx="4464050" cy="338554"/>
          </a:xfrm>
          <a:prstGeom prst="rect">
            <a:avLst/>
          </a:prstGeom>
          <a:solidFill>
            <a:schemeClr val="folHlink"/>
          </a:solidFill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rgbClr val="6600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求所有顶点之间最短路径完毕</a:t>
            </a:r>
            <a:endParaRPr lang="zh-CN" altLang="en-US" sz="2200">
              <a:solidFill>
                <a:srgbClr val="6600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214282" y="285728"/>
            <a:ext cx="2736850" cy="2357454"/>
            <a:chOff x="642910" y="428604"/>
            <a:chExt cx="2736850" cy="2357454"/>
          </a:xfrm>
        </p:grpSpPr>
        <p:sp>
          <p:nvSpPr>
            <p:cNvPr id="95" name="矩形 9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</a:t>
              </a:r>
              <a:endParaRPr lang="en-US" altLang="zh-CN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4" grpId="0"/>
      <p:bldP spid="266325" grpId="0"/>
      <p:bldP spid="266326" grpId="0"/>
      <p:bldP spid="266327" grpId="0" animBg="1"/>
      <p:bldP spid="266327" grpId="1" animBg="1"/>
      <p:bldP spid="266327" grpId="2" animBg="1"/>
      <p:bldP spid="266328" grpId="0" animBg="1"/>
      <p:bldP spid="266328" grpId="1" animBg="1"/>
      <p:bldP spid="266328" grpId="2" animBg="1"/>
      <p:bldP spid="266329" grpId="0" animBg="1"/>
      <p:bldP spid="266329" grpId="1" animBg="1"/>
      <p:bldP spid="266329" grpId="2" animBg="1"/>
      <p:bldP spid="266330" grpId="0" animBg="1"/>
      <p:bldP spid="266330" grpId="1" animBg="1"/>
      <p:bldP spid="266330" grpId="2" animBg="1"/>
      <p:bldP spid="266331" grpId="0" animBg="1"/>
      <p:bldP spid="266331" grpId="1" animBg="1"/>
      <p:bldP spid="266331" grpId="2" animBg="1"/>
      <p:bldP spid="266332" grpId="0" animBg="1"/>
      <p:bldP spid="266332" grpId="1" animBg="1"/>
      <p:bldP spid="266332" grpId="2" animBg="1"/>
      <p:bldP spid="2663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22263" y="2852738"/>
            <a:ext cx="8713787" cy="3339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求最短路径长度：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数组可以直接得到两个顶点之间的最短路径长度，如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[1][0]=6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，说明顶点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求最短路径：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以求顶点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的最短路径说明：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][0]=2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，说明顶点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的前一顶点是顶点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][2]=3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的前一个顶点是顶点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][3]=1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的前一个顶点是顶点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，找到起点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依次得到的顶点序列为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的最短路径为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1→3→2→0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323850" y="623888"/>
          <a:ext cx="8353425" cy="2078040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8"/>
                <a:gridCol w="1044575"/>
                <a:gridCol w="1044575"/>
                <a:gridCol w="1044575"/>
                <a:gridCol w="1042987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91" name="Text Box 63"/>
          <p:cNvSpPr txBox="1">
            <a:spLocks noChangeArrowheads="1"/>
          </p:cNvSpPr>
          <p:nvPr/>
        </p:nvSpPr>
        <p:spPr bwMode="auto">
          <a:xfrm>
            <a:off x="2052638" y="115888"/>
            <a:ext cx="576262" cy="307777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altLang="zh-CN" sz="2000" baseline="-2500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292" name="Text Box 64"/>
          <p:cNvSpPr txBox="1">
            <a:spLocks noChangeArrowheads="1"/>
          </p:cNvSpPr>
          <p:nvPr/>
        </p:nvSpPr>
        <p:spPr bwMode="auto">
          <a:xfrm>
            <a:off x="6086475" y="120650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altLang="zh-CN" sz="2000" baseline="-2500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39751" y="404813"/>
            <a:ext cx="346074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、弗洛伊德算法设计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135938" cy="34105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MGraph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g)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path[MAXV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i</a:t>
            </a:r>
            <a:r>
              <a:rPr lang="zh-CN" altLang="nb-NO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nb-NO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(i=0;i&lt;g.n;i++)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(j=0;j&lt;g.n;j++) 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A[i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][j]=g.edges[i][j];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(i!=j &amp;&amp; g.edges[i][j]&lt;INF)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nb-NO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</a:t>
            </a:r>
            <a:r>
              <a:rPr lang="zh-CN" altLang="nb-NO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nb-NO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path[i][j]=i;		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有边时</a:t>
            </a:r>
            <a:endParaRPr lang="zh-CN" altLang="nb-NO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nb-NO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</a:t>
            </a:r>
            <a:r>
              <a:rPr lang="zh-CN" altLang="nb-NO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nb-NO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path[i][j]=-1;		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nb-NO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nb-NO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没有边时</a:t>
            </a:r>
            <a:endParaRPr lang="zh-CN" altLang="nb-NO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3133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(k=0;k&lt;g.n;k++)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for </a:t>
            </a:r>
            <a:r>
              <a:rPr lang="nb-NO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(i=0;i&lt;g.n;i++)</a:t>
            </a:r>
            <a:endParaRPr lang="nb-NO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][j]&gt;A[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][k]+A[k][j])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A[i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][k]+A[k][j];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path[i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][j]=path[k][j];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修改最短路径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Dispath(g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输出最短路径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68313" y="4005263"/>
            <a:ext cx="81375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弗洛伊德算法的时间复杂度为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为图中顶点个数。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5" y="1397000"/>
          <a:ext cx="8286812" cy="24939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算法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用途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时间复杂度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特点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Dijkstra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O(n</a:t>
                      </a:r>
                      <a:r>
                        <a:rPr lang="en-US" altLang="zh-CN" sz="2000" b="1" baseline="30000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不适合负权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SPFA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O(e)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Bellman-Ford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O(ne)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Floyd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多源最短路径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O(n</a:t>
                      </a:r>
                      <a:r>
                        <a:rPr lang="en-US" altLang="zh-CN" sz="2000" b="1" baseline="30000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rgbClr val="1000E4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8926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法 比 较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数组存储：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对于图，它的边用二维数组存储，称为邻接矩阵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94" y="2780928"/>
            <a:ext cx="2565532" cy="2286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08" y="2973488"/>
            <a:ext cx="5644332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链式存储：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对于图中的每个节点，它的邻接节点用链表存储，称为邻接表，此存储方式对于稀疏图（大量节点不相互连接的图）来说能节省存储空间，并且能够加速遍历邻接节点。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592" y="3118526"/>
            <a:ext cx="2565532" cy="22861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47" y="3118526"/>
            <a:ext cx="6020877" cy="3404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其他存储方式：基于所需操作方式不同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，可以采用多样的方法存储图信息，比如十字链表、邻接多重表、开一维结构体数组存储全部的边（起点，终点，边权）等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85" y="3212976"/>
            <a:ext cx="7633331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深度优先遍历（</a:t>
            </a:r>
            <a:r>
              <a:rPr lang="en-US" altLang="zh-CN" dirty="0" err="1"/>
              <a:t>dfs</a:t>
            </a:r>
            <a:r>
              <a:rPr lang="zh-CN" altLang="en-US" dirty="0"/>
              <a:t>）和广度优先遍历（</a:t>
            </a:r>
            <a:r>
              <a:rPr lang="en-US" altLang="zh-CN" dirty="0" err="1"/>
              <a:t>bfs</a:t>
            </a:r>
            <a:r>
              <a:rPr lang="zh-CN" altLang="en-US" dirty="0"/>
              <a:t>），最终的遍历过程形成树形结构。这也是很多时候我们在解决问题时，在解空间中探索的过程。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CCCD-A4AE-4EAC-A4EE-13CB1536673F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309-9893-4C08-BA8A-766319DEECA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784" y="2924944"/>
            <a:ext cx="4536504" cy="3316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207375" cy="24961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对于带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权图，考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虑路径上各边上的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权值，则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通常把一条路径上所经边的权值之和定义为该</a:t>
            </a:r>
            <a:r>
              <a:rPr lang="zh-CN" altLang="en-US" sz="20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路径的路径长度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或称带权路径长度。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从源点到终点可能不止一条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路径，把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带权路径长度最短的那条路径称为最短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路径，其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路径长度（权值之和）称为</a:t>
            </a:r>
            <a:r>
              <a:rPr lang="zh-CN" altLang="en-US" sz="20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最短路径长度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最短距离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43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求图的最短路径</a:t>
            </a:r>
            <a:endParaRPr lang="zh-CN" altLang="zh-CN" sz="28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4f58e09-529f-4681-a22b-050679ff9a9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9114</Words>
  <Application>WPS 演示</Application>
  <PresentationFormat>全屏显示(4:3)</PresentationFormat>
  <Paragraphs>1443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8" baseType="lpstr">
      <vt:lpstr>Arial</vt:lpstr>
      <vt:lpstr>宋体</vt:lpstr>
      <vt:lpstr>Wingdings</vt:lpstr>
      <vt:lpstr>Cambria</vt:lpstr>
      <vt:lpstr>方正北魏楷书_GBK</vt:lpstr>
      <vt:lpstr>-apple-system</vt:lpstr>
      <vt:lpstr>Segoe Print</vt:lpstr>
      <vt:lpstr>楷体</vt:lpstr>
      <vt:lpstr>Times New Roman</vt:lpstr>
      <vt:lpstr>叶根友毛笔行书2.0版</vt:lpstr>
      <vt:lpstr>Consolas</vt:lpstr>
      <vt:lpstr>微软雅黑</vt:lpstr>
      <vt:lpstr>Arial Unicode MS</vt:lpstr>
      <vt:lpstr>黑体</vt:lpstr>
      <vt:lpstr>楷体_GB2312</vt:lpstr>
      <vt:lpstr>新宋体</vt:lpstr>
      <vt:lpstr>Calibri</vt:lpstr>
      <vt:lpstr>Office 主题</vt:lpstr>
      <vt:lpstr>Equation.3</vt:lpstr>
      <vt:lpstr>数据结构基础 图和最短路算法</vt:lpstr>
      <vt:lpstr>本次内容</vt:lpstr>
      <vt:lpstr>什么是图</vt:lpstr>
      <vt:lpstr>边权和方向</vt:lpstr>
      <vt:lpstr>图的存储</vt:lpstr>
      <vt:lpstr>图的存储</vt:lpstr>
      <vt:lpstr>图的存储</vt:lpstr>
      <vt:lpstr>图的遍历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程序设计实验</dc:title>
  <dc:creator>zgs</dc:creator>
  <cp:lastModifiedBy>朱影</cp:lastModifiedBy>
  <cp:revision>142</cp:revision>
  <dcterms:created xsi:type="dcterms:W3CDTF">2015-03-03T03:11:00Z</dcterms:created>
  <dcterms:modified xsi:type="dcterms:W3CDTF">2022-11-16T12:34:43Z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828F948B034F44328B363FB323B1FA88</vt:lpwstr>
  </property>
  <property fmtid="{D5CDD505-2E9C-101B-9397-08002B2CF9AE}" pid="3" name="KSOProductBuildVer">
    <vt:lpwstr>2052-11.1.0.12763</vt:lpwstr>
  </property>
</Properties>
</file>