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64" r:id="rId4"/>
    <p:sldId id="261" r:id="rId5"/>
    <p:sldId id="265" r:id="rId6"/>
    <p:sldId id="279" r:id="rId7"/>
    <p:sldId id="267" r:id="rId8"/>
    <p:sldId id="269" r:id="rId9"/>
    <p:sldId id="274" r:id="rId10"/>
    <p:sldId id="270" r:id="rId11"/>
    <p:sldId id="272" r:id="rId12"/>
    <p:sldId id="289" r:id="rId13"/>
    <p:sldId id="288" r:id="rId14"/>
    <p:sldId id="293" r:id="rId15"/>
    <p:sldId id="294" r:id="rId16"/>
    <p:sldId id="256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67"/>
      </p:cViewPr>
      <p:guideLst>
        <p:guide orient="horz" pos="21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4348-8F04-4BF0-A4E5-B98F96E0E0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04BD-A381-4DA7-8FA9-570052F37D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4348-8F04-4BF0-A4E5-B98F96E0E0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04BD-A381-4DA7-8FA9-570052F37D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4348-8F04-4BF0-A4E5-B98F96E0E0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04BD-A381-4DA7-8FA9-570052F37D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4348-8F04-4BF0-A4E5-B98F96E0E0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04BD-A381-4DA7-8FA9-570052F37D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4348-8F04-4BF0-A4E5-B98F96E0E0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04BD-A381-4DA7-8FA9-570052F37D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4348-8F04-4BF0-A4E5-B98F96E0E0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04BD-A381-4DA7-8FA9-570052F37D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4348-8F04-4BF0-A4E5-B98F96E0E0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04BD-A381-4DA7-8FA9-570052F37D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4348-8F04-4BF0-A4E5-B98F96E0E0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04BD-A381-4DA7-8FA9-570052F37D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4348-8F04-4BF0-A4E5-B98F96E0E0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04BD-A381-4DA7-8FA9-570052F37D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4348-8F04-4BF0-A4E5-B98F96E0E0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04BD-A381-4DA7-8FA9-570052F37D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4348-8F04-4BF0-A4E5-B98F96E0E0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04BD-A381-4DA7-8FA9-570052F37D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34348-8F04-4BF0-A4E5-B98F96E0E0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204BD-A381-4DA7-8FA9-570052F37D6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83000" y="-113030"/>
            <a:ext cx="5250180" cy="1555115"/>
          </a:xfrm>
        </p:spPr>
        <p:txBody>
          <a:bodyPr>
            <a:normAutofit/>
          </a:bodyPr>
          <a:lstStyle/>
          <a:p>
            <a:r>
              <a:rPr lang="en-US" altLang="zh-C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Connect</a:t>
            </a:r>
            <a:endParaRPr lang="zh-CN" alt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81884" y="5814517"/>
            <a:ext cx="7997073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CS181 Final Project</a:t>
            </a:r>
            <a:endParaRPr lang="en-US" altLang="zh-CN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章顺杰 罗天辰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3683000" y="1261110"/>
            <a:ext cx="4974590" cy="476758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屏幕截图 2025-06-04 1612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4135" y="667385"/>
            <a:ext cx="11137265" cy="4714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8200" y="1470582"/>
            <a:ext cx="18099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Sente: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先手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Gote</a:t>
            </a:r>
            <a:r>
              <a:rPr lang="en-US" altLang="zh-CN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: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后手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Results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a6fd8aa2a3f400e79fa0ae343190e8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8560" y="1373505"/>
            <a:ext cx="9198610" cy="52565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Results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38200" y="1468120"/>
            <a:ext cx="92189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Online AI:</a:t>
            </a:r>
            <a:endParaRPr lang="en-US" altLang="zh-CN" sz="2400" b="1"/>
          </a:p>
          <a:p>
            <a:endParaRPr lang="en-US" altLang="zh-CN" sz="2400" b="1"/>
          </a:p>
          <a:p>
            <a:r>
              <a:rPr lang="en-US" altLang="zh-CN" sz="2400" b="1"/>
              <a:t>Currently our Minimax Agents and MCT agents can reach a draw with meadian level AI online, but they can’t handle higher level. </a:t>
            </a:r>
            <a:endParaRPr lang="en-US" altLang="zh-CN" sz="2400" b="1"/>
          </a:p>
        </p:txBody>
      </p:sp>
      <p:pic>
        <p:nvPicPr>
          <p:cNvPr id="11" name="图片 10" descr="屏幕截图 2025-06-04 1619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4590" y="480695"/>
            <a:ext cx="5556250" cy="14014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71525" y="3479800"/>
            <a:ext cx="100488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Online Player:</a:t>
            </a:r>
            <a:endParaRPr lang="en-US" altLang="zh-CN" sz="2400" b="1"/>
          </a:p>
          <a:p>
            <a:endParaRPr lang="en-US" altLang="zh-CN" sz="2400" b="1"/>
          </a:p>
          <a:p>
            <a:r>
              <a:rPr lang="en-US" altLang="zh-CN" sz="2400" b="1"/>
              <a:t>After randomly picking 5 players online, our minimax won 5 out of 5 games, </a:t>
            </a:r>
            <a:r>
              <a:rPr lang="en-US" altLang="zh-CN" sz="2400" b="1">
                <a:sym typeface="+mn-ea"/>
              </a:rPr>
              <a:t>our MCT won 4 out of 5 games</a:t>
            </a:r>
            <a:r>
              <a:rPr lang="zh-CN" altLang="en-US" sz="2400" b="1">
                <a:sym typeface="+mn-ea"/>
              </a:rPr>
              <a:t>，</a:t>
            </a:r>
            <a:r>
              <a:rPr lang="en-US" altLang="zh-CN" sz="2400" b="1">
                <a:sym typeface="+mn-ea"/>
              </a:rPr>
              <a:t>our </a:t>
            </a:r>
            <a:r>
              <a:rPr lang="en-US" altLang="zh-CN" sz="2400" b="1">
                <a:sym typeface="+mn-ea"/>
              </a:rPr>
              <a:t>Qlearning_radom won 2 out of 5 games</a:t>
            </a:r>
            <a:endParaRPr lang="en-US" altLang="zh-CN" sz="2400" b="1"/>
          </a:p>
          <a:p>
            <a:endParaRPr lang="en-US" altLang="zh-CN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838200" y="5985510"/>
            <a:ext cx="7953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game website:</a:t>
            </a:r>
            <a:r>
              <a:rPr lang="zh-CN" altLang="en-US"/>
              <a:t>https://papergames.io/zh/%E5%9B%9B%E5%AD%90%E6%A3%8B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42975"/>
            <a:ext cx="10515600" cy="1004570"/>
          </a:xfrm>
        </p:spPr>
        <p:txBody>
          <a:bodyPr>
            <a:normAutofit fontScale="90000"/>
          </a:bodyPr>
          <a:p>
            <a:r>
              <a:rPr lang="en-US" altLang="zh-CN" b="1"/>
              <a:t>Extra Implementations</a:t>
            </a:r>
            <a:br>
              <a:rPr lang="en-US" altLang="zh-CN" b="1"/>
            </a:br>
            <a:br>
              <a:rPr lang="en-US" altLang="zh-CN" b="1"/>
            </a:b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25245" y="143129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zh-CN" sz="3600"/>
              <a:t>      1V1V1                                           </a:t>
            </a:r>
            <a:r>
              <a:rPr lang="en-US" altLang="zh-CN" sz="3600">
                <a:sym typeface="+mn-ea"/>
              </a:rPr>
              <a:t>2V2</a:t>
            </a:r>
            <a:endParaRPr lang="en-US" altLang="zh-CN" sz="3600"/>
          </a:p>
          <a:p>
            <a:pPr marL="0" indent="0">
              <a:buNone/>
            </a:pPr>
            <a:endParaRPr lang="en-US" altLang="zh-CN" sz="3600"/>
          </a:p>
          <a:p>
            <a:pPr marL="0" indent="0">
              <a:buNone/>
            </a:pPr>
            <a:endParaRPr lang="en-US" altLang="zh-CN" sz="3600"/>
          </a:p>
          <a:p>
            <a:pPr marL="0" indent="0">
              <a:buNone/>
            </a:pPr>
            <a:endParaRPr lang="en-US" altLang="zh-CN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170" y="2055495"/>
            <a:ext cx="5119370" cy="46158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035" y="2072005"/>
            <a:ext cx="4979035" cy="45008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42975"/>
            <a:ext cx="10515600" cy="1004570"/>
          </a:xfrm>
        </p:spPr>
        <p:txBody>
          <a:bodyPr>
            <a:normAutofit fontScale="90000"/>
          </a:bodyPr>
          <a:p>
            <a:r>
              <a:rPr lang="en-US" altLang="zh-CN" b="1"/>
              <a:t>Extra Implementations</a:t>
            </a:r>
            <a:br>
              <a:rPr lang="en-US" altLang="zh-CN" b="1"/>
            </a:br>
            <a:br>
              <a:rPr lang="en-US" altLang="zh-CN" b="1"/>
            </a:b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7380" y="1947545"/>
            <a:ext cx="6375400" cy="4351655"/>
          </a:xfrm>
        </p:spPr>
        <p:txBody>
          <a:bodyPr/>
          <a:p>
            <a:pPr marL="0" indent="0">
              <a:buNone/>
            </a:pPr>
            <a:r>
              <a:rPr lang="en-US" altLang="zh-CN" sz="3200"/>
              <a:t>Use the agent we make ,</a:t>
            </a:r>
            <a:endParaRPr lang="en-US" altLang="zh-CN" sz="3200"/>
          </a:p>
          <a:p>
            <a:pPr marL="0" indent="0">
              <a:buNone/>
            </a:pPr>
            <a:r>
              <a:rPr lang="en-US" altLang="zh-CN" sz="3200"/>
              <a:t>we can change the number of game players to realise </a:t>
            </a:r>
            <a:endParaRPr lang="en-US" altLang="zh-CN" sz="3200"/>
          </a:p>
          <a:p>
            <a:pPr marL="0" indent="0">
              <a:buNone/>
            </a:pPr>
            <a:r>
              <a:rPr lang="en-US" altLang="zh-CN" sz="3200"/>
              <a:t>1V1V1 (the players Fighting on their own)</a:t>
            </a:r>
            <a:endParaRPr lang="en-US" altLang="zh-CN" sz="3200"/>
          </a:p>
          <a:p>
            <a:pPr marL="0" indent="0">
              <a:buNone/>
            </a:pPr>
            <a:r>
              <a:rPr lang="en-US" altLang="zh-CN" sz="3200"/>
              <a:t>or 2V2 (the player who belongs to their team).</a:t>
            </a:r>
            <a:endParaRPr lang="en-US" altLang="zh-CN" sz="3200"/>
          </a:p>
          <a:p>
            <a:pPr marL="0" indent="0">
              <a:buNone/>
            </a:pPr>
            <a:endParaRPr lang="en-US" altLang="zh-CN"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2065" y="230505"/>
            <a:ext cx="3317240" cy="29914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065" y="3455035"/>
            <a:ext cx="3317240" cy="29984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769360" y="2746375"/>
            <a:ext cx="5566410" cy="885190"/>
          </a:xfrm>
        </p:spPr>
        <p:txBody>
          <a:bodyPr>
            <a:no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5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Thank</a:t>
            </a:r>
            <a:r>
              <a:rPr lang="en-US" altLang="zh-CN" sz="4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</a:t>
            </a:r>
            <a:r>
              <a:rPr lang="en-US" altLang="zh-CN" sz="6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you</a:t>
            </a:r>
            <a:endParaRPr lang="en-US" altLang="zh-CN" sz="66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9953" y="366758"/>
            <a:ext cx="5911392" cy="1294762"/>
          </a:xfrm>
        </p:spPr>
        <p:txBody>
          <a:bodyPr>
            <a:normAutofit/>
          </a:bodyPr>
          <a:lstStyle/>
          <a:p>
            <a:r>
              <a:rPr lang="en-US" altLang="zh-C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  <a:endParaRPr lang="zh-CN" altLang="en-US" sz="6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7390" y="1661794"/>
            <a:ext cx="5717918" cy="4367785"/>
          </a:xfrm>
        </p:spPr>
        <p:txBody>
          <a:bodyPr>
            <a:normAutofit lnSpcReduction="10000"/>
          </a:bodyPr>
          <a:lstStyle/>
          <a:p>
            <a:endParaRPr lang="en-US" altLang="zh-CN" sz="4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6*7 grids</a:t>
            </a:r>
            <a:endParaRPr lang="en-US" altLang="zh-CN" sz="4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zh-CN" altLang="en-US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3^42 </a:t>
            </a:r>
            <a:r>
              <a:rPr lang="zh-CN" altLang="en-US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≈ </a:t>
            </a:r>
            <a:r>
              <a:rPr lang="en-US" altLang="zh-CN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10^20 states</a:t>
            </a:r>
            <a:endParaRPr lang="en-US" altLang="zh-CN" sz="4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zh-CN" altLang="en-US" sz="4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Larger board(9 * 9)</a:t>
            </a:r>
            <a:endParaRPr lang="en-US" altLang="zh-CN" sz="4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3^81</a:t>
            </a:r>
            <a:r>
              <a:rPr lang="en-US" altLang="zh-CN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≈ </a:t>
            </a:r>
            <a:r>
              <a:rPr lang="en-US" altLang="zh-CN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10 ^ 38 states</a:t>
            </a:r>
            <a:endParaRPr lang="en-US" altLang="zh-CN" sz="4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9320" y="727710"/>
            <a:ext cx="5641340" cy="50914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zh-CN" alt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728490" cy="410383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Random</a:t>
            </a:r>
            <a:endParaRPr lang="en-US" altLang="zh-CN" sz="3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Greedy</a:t>
            </a:r>
            <a:endParaRPr lang="en-US" altLang="zh-CN" sz="3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Adversarial search (minimax, alpha-beta pruning)</a:t>
            </a:r>
            <a:endParaRPr lang="en-US" altLang="zh-CN" sz="3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Reinforcement learning</a:t>
            </a:r>
            <a:endParaRPr lang="en-US" altLang="zh-CN" sz="3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MCTS </a:t>
            </a:r>
            <a:endParaRPr lang="en-US" altLang="zh-CN" sz="3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Q-learning</a:t>
            </a:r>
            <a:endParaRPr lang="en-US" altLang="zh-CN" sz="3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3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Random:   randomly chose a column available each time</a:t>
            </a:r>
            <a:endParaRPr lang="en-US" altLang="zh-CN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Greedy:</a:t>
            </a:r>
            <a:endParaRPr lang="en-US" altLang="zh-CN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use a score function to evaluate each column, and chose the highest one</a:t>
            </a:r>
            <a:endParaRPr lang="en-US" altLang="zh-CN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图片 3" descr="屏幕截图 2025-06-04 1131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8600" y="3368675"/>
            <a:ext cx="4534535" cy="33045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Basic methods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917555" cy="4351655"/>
          </a:xfrm>
        </p:spPr>
        <p:txBody>
          <a:bodyPr/>
          <a:p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Adversarial search (minimax, alpha-beta pruning):</a:t>
            </a:r>
            <a:endParaRPr lang="en-US" altLang="zh-CN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Similar method as taught in class, but we add more ending codition.</a:t>
            </a:r>
            <a:endParaRPr lang="en-US" altLang="zh-CN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etc.</a:t>
            </a:r>
            <a:endParaRPr lang="en-US" altLang="zh-CN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If the column can directly led to victory, or will make our next opponent win, there is no need to expand the game tree.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Monte-Carlo Tree Search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643" y="2713817"/>
            <a:ext cx="4516390" cy="94017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849895" y="1940642"/>
            <a:ext cx="903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UCT</a:t>
            </a:r>
            <a:endParaRPr lang="zh-CN" altLang="en-US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43397" y="1940642"/>
            <a:ext cx="1989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Exploitation</a:t>
            </a:r>
            <a:endParaRPr lang="zh-CN" altLang="en-US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43397" y="2922292"/>
            <a:ext cx="191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Exploration</a:t>
            </a:r>
            <a:endParaRPr lang="zh-CN" altLang="en-US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96060" y="419735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we choose c = 1</a:t>
            </a:r>
            <a:endParaRPr lang="en-US" altLang="zh-CN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Monte-Carlo Tree Search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253" y="1869594"/>
            <a:ext cx="7617494" cy="311881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07415" y="5166995"/>
            <a:ext cx="80937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Also, instead of randomly simulation, we constrain the agents not to pick some obvously stupid action, elevating the speed of convergence. </a:t>
            </a:r>
            <a:endParaRPr lang="en-US" altLang="zh-CN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Q-learning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215380" y="1520825"/>
            <a:ext cx="5812790" cy="11912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ts val="2145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0" i="0">
                <a:solidFill>
                  <a:schemeClr val="tx1"/>
                </a:solidFill>
                <a:ea typeface="+mn-lt"/>
                <a:cs typeface="+mn-lt"/>
              </a:rPr>
              <a:t>choose</a:t>
            </a:r>
            <a:r>
              <a:rPr lang="zh-CN" altLang="en-US" sz="2400" b="0" i="0">
                <a:solidFill>
                  <a:schemeClr val="tx1"/>
                </a:solidFill>
                <a:ea typeface="+mn-lt"/>
                <a:cs typeface="+mn-lt"/>
              </a:rPr>
              <a:t>：</a:t>
            </a:r>
            <a:endParaRPr lang="zh-CN" altLang="en-US" sz="24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ts val="2145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2400" b="0" i="0">
                <a:solidFill>
                  <a:schemeClr val="tx1"/>
                </a:solidFill>
                <a:ea typeface="+mn-lt"/>
                <a:cs typeface="+mn-lt"/>
              </a:rPr>
              <a:t>get all the unfilled column</a:t>
            </a:r>
            <a:endParaRPr lang="en-US" altLang="zh-CN" sz="24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ts val="2145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2400" b="0" i="0">
                <a:solidFill>
                  <a:schemeClr val="tx1"/>
                </a:solidFill>
                <a:ea typeface="+mn-lt"/>
                <a:cs typeface="+mn-lt"/>
              </a:rPr>
              <a:t>if training 10% (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ε) </a:t>
            </a:r>
            <a:r>
              <a:rPr lang="en-US" altLang="zh-CN" sz="2400" b="0" i="0">
                <a:solidFill>
                  <a:schemeClr val="tx1"/>
                </a:solidFill>
                <a:ea typeface="+mn-lt"/>
                <a:cs typeface="+mn-lt"/>
              </a:rPr>
              <a:t>radom choose</a:t>
            </a:r>
            <a:endParaRPr lang="zh-CN" altLang="en-US" sz="24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ts val="2145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sz="2400" b="0" i="0">
                <a:solidFill>
                  <a:schemeClr val="tx1"/>
                </a:solidFill>
                <a:ea typeface="+mn-lt"/>
                <a:cs typeface="+mn-lt"/>
              </a:rPr>
              <a:t>choose the hightest Q-Value colum</a:t>
            </a:r>
            <a:endParaRPr lang="en-US" sz="2400" b="0" i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39180" y="4088130"/>
            <a:ext cx="6201410" cy="156845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latinLnBrk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i="0">
                <a:solidFill>
                  <a:schemeClr val="tx1"/>
                </a:solidFill>
                <a:ea typeface="+mn-lt"/>
              </a:rPr>
              <a:t>update_q_table:</a:t>
            </a:r>
            <a:endParaRPr lang="en-US" altLang="zh-CN" sz="2400" b="0" i="0">
              <a:solidFill>
                <a:schemeClr val="tx1"/>
              </a:solidFill>
              <a:ea typeface="+mn-lt"/>
            </a:endParaRPr>
          </a:p>
          <a:p>
            <a:pPr marL="0" indent="0" latinLnBrk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i="0">
                <a:solidFill>
                  <a:schemeClr val="tx1"/>
                </a:solidFill>
                <a:ea typeface="+mn-lt"/>
              </a:rPr>
              <a:t>Q(s,a) </a:t>
            </a:r>
            <a:r>
              <a:rPr lang="en-US" altLang="en-US" sz="2400" b="0" i="0">
                <a:solidFill>
                  <a:schemeClr val="tx1"/>
                </a:solidFill>
                <a:ea typeface="+mn-lt"/>
              </a:rPr>
              <a:t>←</a:t>
            </a:r>
            <a:r>
              <a:rPr lang="en-US" altLang="zh-CN" sz="2400" b="0" i="0">
                <a:solidFill>
                  <a:schemeClr val="tx1"/>
                </a:solidFill>
                <a:ea typeface="+mn-lt"/>
              </a:rPr>
              <a:t> (1-α)Q(s,a) + α[r + γ·maxQ(s',a')]</a:t>
            </a:r>
            <a:endParaRPr lang="en-US" altLang="zh-CN" sz="2400" b="0" i="0">
              <a:solidFill>
                <a:schemeClr val="tx1"/>
              </a:solidFill>
              <a:ea typeface="+mn-lt"/>
            </a:endParaRPr>
          </a:p>
          <a:p>
            <a:pPr marL="0" indent="0" latinLnBrk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i="0">
                <a:solidFill>
                  <a:schemeClr val="tx1"/>
                </a:solidFill>
                <a:ea typeface="+mn-lt"/>
              </a:rPr>
              <a:t>get the next state biggest </a:t>
            </a:r>
            <a:r>
              <a:rPr lang="en-US" sz="2400">
                <a:solidFill>
                  <a:schemeClr val="tx1"/>
                </a:solidFill>
                <a:ea typeface="+mn-lt"/>
                <a:cs typeface="+mn-lt"/>
                <a:sym typeface="+mn-ea"/>
              </a:rPr>
              <a:t>Q-Value</a:t>
            </a:r>
            <a:endParaRPr lang="en-US" altLang="zh-CN" sz="2400" b="0" i="0">
              <a:solidFill>
                <a:schemeClr val="tx1"/>
              </a:solidFill>
              <a:ea typeface="+mn-lt"/>
            </a:endParaRPr>
          </a:p>
          <a:p>
            <a:pPr marL="0" indent="0" latinLnBrk="1">
              <a:spcBef>
                <a:spcPct val="0"/>
              </a:spcBef>
              <a:spcAft>
                <a:spcPct val="0"/>
              </a:spcAft>
            </a:pPr>
            <a:endParaRPr lang="en-US" altLang="zh-CN" sz="2400" b="0" i="0">
              <a:solidFill>
                <a:schemeClr val="tx1"/>
              </a:solidFill>
              <a:ea typeface="+mn-lt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344805" y="2118360"/>
            <a:ext cx="5587365" cy="345694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/>
              <a:t>epsilon (ε=0.1)</a:t>
            </a:r>
            <a:r>
              <a:rPr lang="zh-CN" altLang="en-US"/>
              <a:t>，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alpha (α=0.1)</a:t>
            </a:r>
            <a:r>
              <a:rPr lang="zh-CN" altLang="en-US"/>
              <a:t>，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gamma (γ=0.95)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q_table</a:t>
            </a:r>
            <a:r>
              <a:rPr lang="zh-CN" altLang="en-US"/>
              <a:t>：</a:t>
            </a:r>
            <a:r>
              <a:rPr lang="en-US" altLang="zh-CN"/>
              <a:t> {state: {action: </a:t>
            </a:r>
            <a:r>
              <a:rPr lang="en-US">
                <a:solidFill>
                  <a:srgbClr val="404040"/>
                </a:solidFill>
                <a:ea typeface="+mn-lt"/>
                <a:cs typeface="+mn-lt"/>
                <a:sym typeface="+mn-ea"/>
              </a:rPr>
              <a:t>Q-Value</a:t>
            </a:r>
            <a:r>
              <a:rPr lang="en-US" altLang="zh-CN"/>
              <a:t>}}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670" y="365125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zh-CN" altLang="en-US" dirty="0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10515600" cy="289179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/>
              <a:t>if episode &gt; 0 and episode % 5000 == 0: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q_agent.epsilon = max(0.01, q_agent.epsilon * 0.95)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We reduce the </a:t>
            </a:r>
            <a:r>
              <a:rPr lang="en-US" altLang="zh-CN">
                <a:sym typeface="+mn-ea"/>
              </a:rPr>
              <a:t>epsilon (ε=0.1) every 5000 times .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and opponent_agent changed from radom to MiniMax.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DQ4ZmM2NzJjMzBmYThhNjI4Yzk0ZDEyNmIxMjFkZj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2008</Words>
  <Application>WPS 演示</Application>
  <PresentationFormat>宽屏</PresentationFormat>
  <Paragraphs>115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Times New Roman</vt:lpstr>
      <vt:lpstr>楷体</vt:lpstr>
      <vt:lpstr>微软雅黑</vt:lpstr>
      <vt:lpstr>Arial Unicode MS</vt:lpstr>
      <vt:lpstr>等线 Light</vt:lpstr>
      <vt:lpstr>等线</vt:lpstr>
      <vt:lpstr>Calibri</vt:lpstr>
      <vt:lpstr>Office 主题​​</vt:lpstr>
      <vt:lpstr>Four Connect</vt:lpstr>
      <vt:lpstr>Settings</vt:lpstr>
      <vt:lpstr>Implement methods</vt:lpstr>
      <vt:lpstr>Basic methods</vt:lpstr>
      <vt:lpstr>Basic methods</vt:lpstr>
      <vt:lpstr>Monte-Carlo Tree Search</vt:lpstr>
      <vt:lpstr>Monte-Carlo Tree Search</vt:lpstr>
      <vt:lpstr>Q-learning</vt:lpstr>
      <vt:lpstr>TRAINING</vt:lpstr>
      <vt:lpstr>Results</vt:lpstr>
      <vt:lpstr>Results</vt:lpstr>
      <vt:lpstr>Results</vt:lpstr>
      <vt:lpstr>Extra Implementations  </vt:lpstr>
      <vt:lpstr>Extra Implementations 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守琛 周</dc:creator>
  <cp:lastModifiedBy>罗天辰</cp:lastModifiedBy>
  <cp:revision>38</cp:revision>
  <dcterms:created xsi:type="dcterms:W3CDTF">2024-01-11T10:33:00Z</dcterms:created>
  <dcterms:modified xsi:type="dcterms:W3CDTF">2025-06-04T11:56:55Z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D9EE39FC05CB4F6FAFD511A524484F2C_13</vt:lpwstr>
  </property>
  <property fmtid="{D5CDD505-2E9C-101B-9397-08002B2CF9AE}" pid="3" name="KSOProductBuildVer">
    <vt:lpwstr>2052-12.1.0.19302</vt:lpwstr>
  </property>
</Properties>
</file>