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Nunito" panose="02010600030101010101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95C870-BDE5-4285-9108-CB601D7972EC}">
  <a:tblStyle styleId="{D695C870-BDE5-4285-9108-CB601D7972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b49b7c8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b49b7c8e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ab49b7c8e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ab49b7c8e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ab49b7c8e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ab49b7c8e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b49b7c8e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b49b7c8e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ab49b7c8e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ab49b7c8e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b49b7c8e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ab49b7c8e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ab49b7c8e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ab49b7c8e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c2d02e37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c2d02e37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c2d02e37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c2d02e37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2d02e376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2d02e376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c2d02e376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c2d02e376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b49b7c8e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b49b7c8e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c2d02e376_2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c2d02e376_2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c2d02e376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c2d02e376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acd54e1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acd54e1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2d02e37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2d02e37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c2d02e37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c2d02e37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ab49b7c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ab49b7c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ab49b7c8e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ab49b7c8e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ab49b7c8e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ab49b7c8e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b49b7c8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b49b7c8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earson_correlation_coefficien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s/normaliza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county-level-data-sets/download-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ensus.gov/data/tables/time-series/demo/educational-attainment/cps-historical-time-seri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682525" y="1367825"/>
            <a:ext cx="78636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Education on Society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Yuqi Kang, Yuzhang Zhu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II - Education will Reduce Poverty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987775"/>
            <a:ext cx="3343000" cy="25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700" y="2037150"/>
            <a:ext cx="3036374" cy="22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3494825" y="2162050"/>
            <a:ext cx="276300" cy="2763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happened in 2010? 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113" y="1519775"/>
            <a:ext cx="6155776" cy="311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Poverty in the United States 2013 - 2017</a:t>
            </a:r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125" y="1800200"/>
            <a:ext cx="3957550" cy="29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Poverty and Different Degree receiving 2013 - 2017</a:t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50" y="1990725"/>
            <a:ext cx="3312675" cy="24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7875" y="1990725"/>
            <a:ext cx="3176974" cy="238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Poverty and Different Degree receiving 2013 - 2017</a:t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046488"/>
            <a:ext cx="3225150" cy="241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525" y="2085425"/>
            <a:ext cx="3280475" cy="246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R-Squared between Four Education Degrees</a:t>
            </a:r>
            <a:endParaRPr/>
          </a:p>
        </p:txBody>
      </p:sp>
      <p:graphicFrame>
        <p:nvGraphicFramePr>
          <p:cNvPr id="223" name="Google Shape;223;p27"/>
          <p:cNvGraphicFramePr/>
          <p:nvPr/>
        </p:nvGraphicFramePr>
        <p:xfrm>
          <a:off x="986650" y="194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{D695C870-BDE5-4285-9108-CB601D7972EC}</a:tableStyleId>
              </a:tblPr>
              <a:tblGrid>
                <a:gridCol w="189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Pearson correlation with Poverty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 high school degree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4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school Degree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Associate Degree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-0.13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 Degree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4" name="Google Shape;224;p27"/>
          <p:cNvSpPr txBox="1"/>
          <p:nvPr/>
        </p:nvSpPr>
        <p:spPr>
          <a:xfrm>
            <a:off x="5082475" y="1940475"/>
            <a:ext cx="29586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Less than high school degree and college degree affect the poverty most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Less than high school degree and high school degree have positive relationship with poverty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Associate degree and college degree have negative relationship with poverty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III - Correlations between unemployment and educational attainment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Pearson correlation coefficient</a:t>
            </a:r>
            <a:endParaRPr sz="41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“It is a measure of the linear </a:t>
            </a:r>
            <a:r>
              <a:rPr lang="en" sz="1200">
                <a:solidFill>
                  <a:srgbClr val="4A86E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between two variables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According to the Cauchy–Schwarz inequality </a:t>
            </a:r>
            <a:r>
              <a:rPr lang="en" sz="1200" u="sng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has a value between +1 and −1, where 1 is total positive linear correlation, 0 is no linear correlation, and −1 is total negative linear correlation.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Before we calculate Pearson correlation coefficient between unemployment and certain level of educational attainment, we have used </a:t>
            </a:r>
            <a:r>
              <a:rPr lang="en" sz="1200" i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scipy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do normality test for each variable. In this case, the variables are unemployment number and certain level of educational attainment from 2007-2018.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Reference: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https://en.wikipedia.org/wiki/Pearson_correlation_coefficient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body" idx="1"/>
          </p:nvPr>
        </p:nvSpPr>
        <p:spPr>
          <a:xfrm>
            <a:off x="783775" y="608450"/>
            <a:ext cx="7505700" cy="3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300"/>
              <a:buChar char="●"/>
            </a:pPr>
            <a:r>
              <a:rPr lang="en" sz="1100">
                <a:solidFill>
                  <a:srgbClr val="45818E"/>
                </a:solidFill>
                <a:highlight>
                  <a:srgbClr val="FCFCFE"/>
                </a:highlight>
                <a:latin typeface="Arial"/>
                <a:ea typeface="Arial"/>
                <a:cs typeface="Arial"/>
                <a:sym typeface="Arial"/>
              </a:rPr>
              <a:t>Formula</a:t>
            </a:r>
            <a:r>
              <a:rPr lang="en">
                <a:solidFill>
                  <a:srgbClr val="45818E"/>
                </a:solidFill>
              </a:rPr>
              <a:t>:</a:t>
            </a:r>
            <a:endParaRPr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9144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300"/>
              <a:buChar char="●"/>
            </a:pPr>
            <a:r>
              <a:rPr lang="en">
                <a:solidFill>
                  <a:srgbClr val="45818E"/>
                </a:solidFill>
              </a:rPr>
              <a:t>Function:</a:t>
            </a:r>
            <a:endParaRPr>
              <a:solidFill>
                <a:srgbClr val="45818E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</a:endParaRPr>
          </a:p>
          <a:p>
            <a:pPr marL="914400" lvl="0" indent="-31115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300"/>
              <a:buChar char="●"/>
            </a:pPr>
            <a:r>
              <a:rPr lang="en">
                <a:solidFill>
                  <a:srgbClr val="45818E"/>
                </a:solidFill>
              </a:rPr>
              <a:t>Result: </a:t>
            </a:r>
            <a:endParaRPr>
              <a:solidFill>
                <a:srgbClr val="45818E"/>
              </a:solidFill>
            </a:endParaRPr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950" y="608450"/>
            <a:ext cx="27051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4975" y="1267374"/>
            <a:ext cx="3514224" cy="170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0"/>
          <p:cNvSpPr/>
          <p:nvPr/>
        </p:nvSpPr>
        <p:spPr>
          <a:xfrm>
            <a:off x="1004650" y="895575"/>
            <a:ext cx="353700" cy="696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1004650" y="2274825"/>
            <a:ext cx="353700" cy="1114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5818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Google Shape;24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0250" y="3201425"/>
            <a:ext cx="5039299" cy="14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Normalization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9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Since the number of </a:t>
            </a:r>
            <a:r>
              <a:rPr lang="en" u="sng"/>
              <a:t>unemployed people</a:t>
            </a:r>
            <a:r>
              <a:rPr lang="en"/>
              <a:t> and the number of </a:t>
            </a:r>
            <a:r>
              <a:rPr lang="en" u="sng"/>
              <a:t>people with certain educational attainment</a:t>
            </a:r>
            <a:r>
              <a:rPr lang="en"/>
              <a:t> have </a:t>
            </a:r>
            <a:r>
              <a:rPr lang="en">
                <a:highlight>
                  <a:srgbClr val="D0E0E3"/>
                </a:highlight>
              </a:rPr>
              <a:t>very different scale</a:t>
            </a:r>
            <a:r>
              <a:rPr lang="en"/>
              <a:t>, We </a:t>
            </a:r>
            <a:r>
              <a:rPr lang="en" u="sng"/>
              <a:t>normalized</a:t>
            </a:r>
            <a:r>
              <a:rPr lang="en"/>
              <a:t> the dimensions of the different variables in the analysis.</a:t>
            </a:r>
            <a:endParaRPr sz="1050">
              <a:solidFill>
                <a:srgbClr val="666666"/>
              </a:solidFill>
              <a:highlight>
                <a:srgbClr val="F7F8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Formula: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That is, we take the linear transformation of the original data and map it to [0,1].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Reference: </a:t>
            </a:r>
            <a:r>
              <a:rPr lang="en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https://www.codecademy.com/articles/normalization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400" y="2615325"/>
            <a:ext cx="1345425" cy="66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Introduction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Hypothesis I - more and more receive higher degree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Hypothesis II - education reduce poverty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Hypothesis III - education reduce unemployment rate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Conclusion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819150" y="3221725"/>
            <a:ext cx="7505700" cy="16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left side is the strongest negative correlation, while the strongest positive one is on the right.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Left: As the number of people with education experience of </a:t>
            </a:r>
            <a:r>
              <a:rPr lang="en" u="sng"/>
              <a:t>two years of vocational/associate college</a:t>
            </a:r>
            <a:r>
              <a:rPr lang="en"/>
              <a:t> </a:t>
            </a:r>
            <a:r>
              <a:rPr lang="en">
                <a:highlight>
                  <a:srgbClr val="D0E0E3"/>
                </a:highlight>
              </a:rPr>
              <a:t>increases</a:t>
            </a:r>
            <a:r>
              <a:rPr lang="en"/>
              <a:t>, the </a:t>
            </a:r>
            <a:r>
              <a:rPr lang="en" u="sng"/>
              <a:t>unemployment</a:t>
            </a:r>
            <a:r>
              <a:rPr lang="en"/>
              <a:t> number </a:t>
            </a:r>
            <a:r>
              <a:rPr lang="en">
                <a:highlight>
                  <a:srgbClr val="D0E0E3"/>
                </a:highlight>
              </a:rPr>
              <a:t>decreases</a:t>
            </a:r>
            <a:r>
              <a:rPr lang="en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Right: As the number of people with education experience of </a:t>
            </a:r>
            <a:r>
              <a:rPr lang="en" u="sng"/>
              <a:t>quitting elementary or high school at 11th grade with no diploma</a:t>
            </a:r>
            <a:r>
              <a:rPr lang="en"/>
              <a:t> </a:t>
            </a:r>
            <a:r>
              <a:rPr lang="en">
                <a:highlight>
                  <a:srgbClr val="D0E0E3"/>
                </a:highlight>
              </a:rPr>
              <a:t>decreases</a:t>
            </a:r>
            <a:r>
              <a:rPr lang="en"/>
              <a:t>, the </a:t>
            </a:r>
            <a:r>
              <a:rPr lang="en" u="sng"/>
              <a:t>unemployment</a:t>
            </a:r>
            <a:r>
              <a:rPr lang="en"/>
              <a:t> number </a:t>
            </a:r>
            <a:r>
              <a:rPr lang="en">
                <a:highlight>
                  <a:srgbClr val="D0E0E3"/>
                </a:highlight>
              </a:rPr>
              <a:t>decreases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/>
              <a:t>*  AR: Arkansas	VT:Vermont</a:t>
            </a:r>
            <a:endParaRPr sz="1100"/>
          </a:p>
        </p:txBody>
      </p:sp>
      <p:pic>
        <p:nvPicPr>
          <p:cNvPr id="258" name="Google Shape;2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75" y="456668"/>
            <a:ext cx="4117125" cy="284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56675"/>
            <a:ext cx="3979375" cy="28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xfrm>
            <a:off x="819150" y="15564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I: 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and more people are educated in the United States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 II: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Education reduce poverty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Hypothesis III: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number of people with education experience of </a:t>
            </a:r>
            <a:r>
              <a:rPr lang="en" u="sng"/>
              <a:t>two years of vocational/associate college</a:t>
            </a:r>
            <a:r>
              <a:rPr lang="en"/>
              <a:t> increases, the </a:t>
            </a:r>
            <a:r>
              <a:rPr lang="en" u="sng"/>
              <a:t>unemployment</a:t>
            </a:r>
            <a:r>
              <a:rPr lang="en"/>
              <a:t> number decreases.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the number of people with education experience of </a:t>
            </a:r>
            <a:r>
              <a:rPr lang="en" u="sng"/>
              <a:t>quitting elementary or high school at 11th grade with no diploma</a:t>
            </a:r>
            <a:r>
              <a:rPr lang="en"/>
              <a:t> decreases, the </a:t>
            </a:r>
            <a:r>
              <a:rPr lang="en" u="sng"/>
              <a:t>unemployment</a:t>
            </a:r>
            <a:r>
              <a:rPr lang="en"/>
              <a:t> number decreases.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647125" y="390425"/>
            <a:ext cx="39060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Education is so important? 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25" y="245788"/>
            <a:ext cx="4106925" cy="46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4929575" y="1752425"/>
            <a:ext cx="3341100" cy="28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Removing Poverty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Education helps in removing poverty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Women Empowerment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Raise voice against injustice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Employment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Reduce unemployment rate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highlight>
                  <a:srgbClr val="EDEDED"/>
                </a:highlight>
              </a:rPr>
              <a:t>Education Helps in Creation of a better society.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Dataset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944325" y="1546925"/>
            <a:ext cx="7505700" cy="28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Data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people receive four degrees( &lt; high school, high school, associate, college) separately.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Poverty Data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Population and  number of poverty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Unemployment Data</a:t>
            </a:r>
            <a:endParaRPr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Number of unemployed people in different areas of U.S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Data Source: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https://www.ers.usda.gov/data-products</a:t>
            </a:r>
            <a:r>
              <a:rPr lang="en"/>
              <a:t> &amp;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https://www.census.gov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 - More and more people receives higher Degree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 - More and more people receive higher degree. 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600" y="1951225"/>
            <a:ext cx="3449050" cy="258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/>
        </p:nvSpPr>
        <p:spPr>
          <a:xfrm>
            <a:off x="4791875" y="2104338"/>
            <a:ext cx="32493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percentage of people receives less than high school is decreasing.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percentage of people receive college degree  is increasing.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 year 2017, the percentage of people receives college degree is higher than other degrees.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states with the most college degree</a:t>
            </a:r>
            <a:endParaRPr/>
          </a:p>
        </p:txBody>
      </p:sp>
      <p:graphicFrame>
        <p:nvGraphicFramePr>
          <p:cNvPr id="166" name="Google Shape;166;p19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{D695C870-BDE5-4285-9108-CB601D7972EC}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2013- 2017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Washington, D.C. 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Massachusetts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Massachusetts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Massachusetts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Alaska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Alaska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Utah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Colorado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Maryland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Maryland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</a:rPr>
                        <a:t>Hawaii</a:t>
                      </a:r>
                      <a:endParaRPr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Maryland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Maryland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Connecticut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Google Shape;167;p19"/>
          <p:cNvSpPr/>
          <p:nvPr/>
        </p:nvSpPr>
        <p:spPr>
          <a:xfrm>
            <a:off x="952500" y="3248700"/>
            <a:ext cx="722100" cy="28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952500" y="3638500"/>
            <a:ext cx="722100" cy="28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952500" y="4028300"/>
            <a:ext cx="722100" cy="28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3914050" y="2833500"/>
            <a:ext cx="1249200" cy="28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states with college degree</a:t>
            </a:r>
            <a:endParaRPr/>
          </a:p>
        </p:txBody>
      </p:sp>
      <p:graphicFrame>
        <p:nvGraphicFramePr>
          <p:cNvPr id="176" name="Google Shape;176;p20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{D695C870-BDE5-4285-9108-CB601D7972EC}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2013-2017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Utah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Montana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Utah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Utah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Minnesota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Hampshire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Colorado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Colorado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Wyoming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Minnesota</a:t>
                      </a:r>
                      <a:endParaRPr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Colorado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Wyoming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Washington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Utah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Wyoming</a:t>
                      </a:r>
                      <a:endParaRPr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Washington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Washington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Wyoming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Hampshire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Alaska</a:t>
                      </a:r>
                      <a:endParaRPr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7" name="Google Shape;177;p20"/>
          <p:cNvSpPr/>
          <p:nvPr/>
        </p:nvSpPr>
        <p:spPr>
          <a:xfrm>
            <a:off x="952500" y="3238800"/>
            <a:ext cx="722100" cy="28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5368075" y="2847175"/>
            <a:ext cx="942600" cy="286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II - Education will Reduce Poverty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767</Words>
  <Application>Microsoft Office PowerPoint</Application>
  <PresentationFormat>全屏显示(16:9)</PresentationFormat>
  <Paragraphs>149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Georgia</vt:lpstr>
      <vt:lpstr>Nunito</vt:lpstr>
      <vt:lpstr>Calibri</vt:lpstr>
      <vt:lpstr>Roboto</vt:lpstr>
      <vt:lpstr>Arial</vt:lpstr>
      <vt:lpstr>Shift</vt:lpstr>
      <vt:lpstr>The Effect of Education on Society</vt:lpstr>
      <vt:lpstr>Outline</vt:lpstr>
      <vt:lpstr>Why Education is so important? </vt:lpstr>
      <vt:lpstr>Overview of Dataset</vt:lpstr>
      <vt:lpstr>Hypothesis I - More and more people receives higher Degree</vt:lpstr>
      <vt:lpstr>Hypothesis I - More and more people receive higher degree. </vt:lpstr>
      <vt:lpstr>Top 5 states with the most college degree</vt:lpstr>
      <vt:lpstr>Top 5 states with college degree</vt:lpstr>
      <vt:lpstr>Hypothesis II - Education will Reduce Poverty</vt:lpstr>
      <vt:lpstr>Hypothesis II - Education will Reduce Poverty</vt:lpstr>
      <vt:lpstr>What happened in 2010? </vt:lpstr>
      <vt:lpstr>Poverty in the United States 2013 - 2017</vt:lpstr>
      <vt:lpstr>Correlation Between Poverty and Different Degree receiving 2013 - 2017</vt:lpstr>
      <vt:lpstr>Correlation Between Poverty and Different Degree receiving 2013 - 2017</vt:lpstr>
      <vt:lpstr>R-Squared between Four Education Degrees</vt:lpstr>
      <vt:lpstr>Hypothesis III - Correlations between unemployment and educational attainment</vt:lpstr>
      <vt:lpstr>Pearson correlation coefficient </vt:lpstr>
      <vt:lpstr>PowerPoint 演示文稿</vt:lpstr>
      <vt:lpstr>Normalization</vt:lpstr>
      <vt:lpstr>PowerPoint 演示文稿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Education on Society</dc:title>
  <cp:lastModifiedBy>Robert Zhu</cp:lastModifiedBy>
  <cp:revision>1</cp:revision>
  <dcterms:modified xsi:type="dcterms:W3CDTF">2019-12-13T05:37:09Z</dcterms:modified>
</cp:coreProperties>
</file>