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8" r:id="rId13"/>
    <p:sldId id="25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00"/>
    <a:srgbClr val="00D200"/>
    <a:srgbClr val="00FF00"/>
    <a:srgbClr val="2626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3" autoAdjust="0"/>
    <p:restoredTop sz="94660"/>
  </p:normalViewPr>
  <p:slideViewPr>
    <p:cSldViewPr snapToGrid="0">
      <p:cViewPr>
        <p:scale>
          <a:sx n="75" d="100"/>
          <a:sy n="75" d="100"/>
        </p:scale>
        <p:origin x="732" y="828"/>
      </p:cViewPr>
      <p:guideLst>
        <p:guide orient="horz" pos="391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6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7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46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91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92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19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1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46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98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DD37-F2F5-4120-A9B9-DBFFDC1438FD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08C1-AAA0-49DF-8B43-2D6749B03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57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ostelecom Basis" panose="020B05030306040401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stelecom Basis Light" panose="020B03030306040401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B0FB28-E4C5-40FE-9DB5-86EE00F85B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квартал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Команда обучения БТИ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85A43A-E40A-4371-8675-6EC1FF7D5ADE}"/>
              </a:ext>
            </a:extLst>
          </p:cNvPr>
          <p:cNvSpPr/>
          <p:nvPr/>
        </p:nvSpPr>
        <p:spPr>
          <a:xfrm>
            <a:off x="1292469" y="1547446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CEEBBA-6EF9-487F-BA81-0C4D76F1619C}"/>
              </a:ext>
            </a:extLst>
          </p:cNvPr>
          <p:cNvSpPr/>
          <p:nvPr/>
        </p:nvSpPr>
        <p:spPr>
          <a:xfrm>
            <a:off x="9557238" y="4923692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1A2E63-D3A0-4ECF-8BD5-76DB50D2AB52}"/>
              </a:ext>
            </a:extLst>
          </p:cNvPr>
          <p:cNvSpPr/>
          <p:nvPr/>
        </p:nvSpPr>
        <p:spPr>
          <a:xfrm>
            <a:off x="10357338" y="773723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63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F748459-7D76-430C-9DF9-9D347A4F6A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96D2D00A-C0F2-417F-BC36-2014D99A1224}"/>
              </a:ext>
            </a:extLst>
          </p:cNvPr>
          <p:cNvGrpSpPr/>
          <p:nvPr/>
        </p:nvGrpSpPr>
        <p:grpSpPr>
          <a:xfrm>
            <a:off x="2011412" y="2997845"/>
            <a:ext cx="1953369" cy="66674"/>
            <a:chOff x="2156200" y="2997845"/>
            <a:chExt cx="1768098" cy="66674"/>
          </a:xfrm>
        </p:grpSpPr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EFD5A8BA-A516-426D-A463-97F7D51310F0}"/>
                </a:ext>
              </a:extLst>
            </p:cNvPr>
            <p:cNvCxnSpPr>
              <a:cxnSpLocks/>
            </p:cNvCxnSpPr>
            <p:nvPr/>
          </p:nvCxnSpPr>
          <p:spPr>
            <a:xfrm>
              <a:off x="2229435" y="3064519"/>
              <a:ext cx="1694863" cy="0"/>
            </a:xfrm>
            <a:prstGeom prst="line">
              <a:avLst/>
            </a:prstGeom>
            <a:ln w="63500">
              <a:solidFill>
                <a:srgbClr val="007E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9C99E8FA-1DD6-451C-9A1B-8CCE4FDA8954}"/>
                </a:ext>
              </a:extLst>
            </p:cNvPr>
            <p:cNvCxnSpPr>
              <a:cxnSpLocks/>
            </p:cNvCxnSpPr>
            <p:nvPr/>
          </p:nvCxnSpPr>
          <p:spPr>
            <a:xfrm>
              <a:off x="2190540" y="3031182"/>
              <a:ext cx="1694863" cy="0"/>
            </a:xfrm>
            <a:prstGeom prst="line">
              <a:avLst/>
            </a:prstGeom>
            <a:ln w="63500">
              <a:solidFill>
                <a:srgbClr val="00D2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57B832E5-1C2E-4FE5-A2BF-447F4C003864}"/>
                </a:ext>
              </a:extLst>
            </p:cNvPr>
            <p:cNvCxnSpPr>
              <a:cxnSpLocks/>
            </p:cNvCxnSpPr>
            <p:nvPr/>
          </p:nvCxnSpPr>
          <p:spPr>
            <a:xfrm>
              <a:off x="2156200" y="2997845"/>
              <a:ext cx="1694863" cy="0"/>
            </a:xfrm>
            <a:prstGeom prst="line">
              <a:avLst/>
            </a:prstGeom>
            <a:ln w="6350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DD7778C-333C-4AC8-BFC3-0E1A6A4208A7}"/>
              </a:ext>
            </a:extLst>
          </p:cNvPr>
          <p:cNvSpPr txBox="1"/>
          <p:nvPr/>
        </p:nvSpPr>
        <p:spPr>
          <a:xfrm>
            <a:off x="1584389" y="5394649"/>
            <a:ext cx="272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pPr algn="ctr"/>
            <a:r>
              <a:rPr lang="ru-RU" sz="6000" dirty="0"/>
              <a:t>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062E9-05DE-4237-A4E2-C7F80E7BB6C1}"/>
              </a:ext>
            </a:extLst>
          </p:cNvPr>
          <p:cNvSpPr txBox="1"/>
          <p:nvPr/>
        </p:nvSpPr>
        <p:spPr>
          <a:xfrm>
            <a:off x="2099033" y="4286466"/>
            <a:ext cx="169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pPr algn="ctr"/>
            <a:r>
              <a:rPr lang="ru-RU" sz="6000" dirty="0"/>
              <a:t>58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5B1A1F-31CB-4EBF-96DD-7EDD9B405D64}"/>
              </a:ext>
            </a:extLst>
          </p:cNvPr>
          <p:cNvSpPr txBox="1"/>
          <p:nvPr/>
        </p:nvSpPr>
        <p:spPr>
          <a:xfrm>
            <a:off x="2099033" y="3178283"/>
            <a:ext cx="169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pPr algn="ctr"/>
            <a:r>
              <a:rPr lang="ru-RU" sz="6000" dirty="0"/>
              <a:t>114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208226-6CAF-4BAB-8235-52474C010543}"/>
              </a:ext>
            </a:extLst>
          </p:cNvPr>
          <p:cNvSpPr txBox="1"/>
          <p:nvPr/>
        </p:nvSpPr>
        <p:spPr>
          <a:xfrm>
            <a:off x="2099033" y="2070100"/>
            <a:ext cx="169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pPr algn="ctr"/>
            <a:r>
              <a:rPr lang="ru-RU" sz="6000" dirty="0"/>
              <a:t>143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381231-F3EC-467D-8992-851584912161}"/>
              </a:ext>
            </a:extLst>
          </p:cNvPr>
          <p:cNvSpPr txBox="1"/>
          <p:nvPr/>
        </p:nvSpPr>
        <p:spPr>
          <a:xfrm>
            <a:off x="7929750" y="2288149"/>
            <a:ext cx="169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pPr algn="ctr"/>
            <a:r>
              <a:rPr lang="ru-RU" sz="6000" dirty="0"/>
              <a:t>337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98B321-2873-427A-BE52-79C7202E00D4}"/>
              </a:ext>
            </a:extLst>
          </p:cNvPr>
          <p:cNvSpPr txBox="1"/>
          <p:nvPr/>
        </p:nvSpPr>
        <p:spPr>
          <a:xfrm>
            <a:off x="7929750" y="3860785"/>
            <a:ext cx="169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pPr algn="ctr"/>
            <a:r>
              <a:rPr lang="ru-RU" sz="6000" dirty="0"/>
              <a:t>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C0189B-6D2A-4370-8DEF-8AB9CB5A9281}"/>
              </a:ext>
            </a:extLst>
          </p:cNvPr>
          <p:cNvSpPr txBox="1"/>
          <p:nvPr/>
        </p:nvSpPr>
        <p:spPr>
          <a:xfrm>
            <a:off x="7415106" y="5318966"/>
            <a:ext cx="272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pPr algn="ctr"/>
            <a:r>
              <a:rPr lang="ru-RU" sz="6000" dirty="0"/>
              <a:t>108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Второй состав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4350" y="5576704"/>
            <a:ext cx="2759583" cy="59785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800" dirty="0"/>
              <a:t>участника </a:t>
            </a:r>
            <a:br>
              <a:rPr lang="ru-RU" sz="1800" dirty="0"/>
            </a:br>
            <a:r>
              <a:rPr lang="ru-RU" sz="1800" dirty="0"/>
              <a:t>учатся в ОУ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17715" y="3252926"/>
            <a:ext cx="5571836" cy="12157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>
                <a:solidFill>
                  <a:srgbClr val="00FF00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007E00"/>
                </a:solidFill>
                <a:latin typeface="Rostelecom Basis" panose="020B0503030604040103" pitchFamily="34" charset="0"/>
              </a:rPr>
              <a:t>Директора Сервисного центра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886795" y="3609985"/>
            <a:ext cx="4630778" cy="12157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4000" dirty="0">
                <a:solidFill>
                  <a:srgbClr val="007E00"/>
                </a:solidFill>
                <a:latin typeface="Rostelecom Basis" panose="020B0503030604040103" pitchFamily="34" charset="0"/>
              </a:rPr>
              <a:t>Технические директора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C515EF-018F-47DD-BDDE-289A667A38A2}"/>
              </a:ext>
            </a:extLst>
          </p:cNvPr>
          <p:cNvSpPr txBox="1"/>
          <p:nvPr/>
        </p:nvSpPr>
        <p:spPr>
          <a:xfrm>
            <a:off x="3922484" y="4453990"/>
            <a:ext cx="2218785" cy="59785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800" dirty="0"/>
              <a:t>траекторий загружено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E43E86-C919-442D-AE0E-2A2CF70C8F69}"/>
              </a:ext>
            </a:extLst>
          </p:cNvPr>
          <p:cNvSpPr txBox="1"/>
          <p:nvPr/>
        </p:nvSpPr>
        <p:spPr>
          <a:xfrm>
            <a:off x="4014252" y="3293175"/>
            <a:ext cx="2218785" cy="59785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800" dirty="0"/>
              <a:t>трехсторонних встреч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3DE0E8-85ED-4BC6-AC04-50C550431954}"/>
              </a:ext>
            </a:extLst>
          </p:cNvPr>
          <p:cNvSpPr txBox="1"/>
          <p:nvPr/>
        </p:nvSpPr>
        <p:spPr>
          <a:xfrm>
            <a:off x="4111753" y="2346450"/>
            <a:ext cx="2218785" cy="34855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sz="1800" dirty="0"/>
              <a:t>претендента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55B203-EDD7-46CE-8FC6-177453C32C17}"/>
              </a:ext>
            </a:extLst>
          </p:cNvPr>
          <p:cNvSpPr txBox="1"/>
          <p:nvPr/>
        </p:nvSpPr>
        <p:spPr>
          <a:xfrm>
            <a:off x="10061609" y="2501967"/>
            <a:ext cx="2701637" cy="37702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претендента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56BC3D-7631-47C5-9A2B-8059B72A6E30}"/>
              </a:ext>
            </a:extLst>
          </p:cNvPr>
          <p:cNvSpPr txBox="1"/>
          <p:nvPr/>
        </p:nvSpPr>
        <p:spPr>
          <a:xfrm>
            <a:off x="9861550" y="4052656"/>
            <a:ext cx="2701637" cy="65402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траекторий загружено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65BA6F-9B06-4F45-B5B3-5FA5C3FBE15E}"/>
              </a:ext>
            </a:extLst>
          </p:cNvPr>
          <p:cNvSpPr txBox="1"/>
          <p:nvPr/>
        </p:nvSpPr>
        <p:spPr>
          <a:xfrm>
            <a:off x="9722578" y="5474949"/>
            <a:ext cx="5403273" cy="65402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участников </a:t>
            </a:r>
            <a:br>
              <a:rPr lang="ru-RU" dirty="0"/>
            </a:br>
            <a:r>
              <a:rPr lang="ru-RU" dirty="0"/>
              <a:t>учатся в ОУ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5A131168-BFB1-4ECD-865A-1FAAE8829A2F}"/>
              </a:ext>
            </a:extLst>
          </p:cNvPr>
          <p:cNvGrpSpPr/>
          <p:nvPr/>
        </p:nvGrpSpPr>
        <p:grpSpPr>
          <a:xfrm>
            <a:off x="2255762" y="5267123"/>
            <a:ext cx="1482802" cy="66674"/>
            <a:chOff x="2156200" y="2997845"/>
            <a:chExt cx="1768098" cy="66674"/>
          </a:xfrm>
        </p:grpSpPr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F8329D4F-F852-4D57-991C-EB36744C12B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435" y="3064519"/>
              <a:ext cx="1694863" cy="0"/>
            </a:xfrm>
            <a:prstGeom prst="line">
              <a:avLst/>
            </a:prstGeom>
            <a:ln w="63500">
              <a:solidFill>
                <a:srgbClr val="007E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491A738E-A408-4CAA-AB8E-619AA77AB3FC}"/>
                </a:ext>
              </a:extLst>
            </p:cNvPr>
            <p:cNvCxnSpPr>
              <a:cxnSpLocks/>
            </p:cNvCxnSpPr>
            <p:nvPr/>
          </p:nvCxnSpPr>
          <p:spPr>
            <a:xfrm>
              <a:off x="2190540" y="3031182"/>
              <a:ext cx="1694863" cy="0"/>
            </a:xfrm>
            <a:prstGeom prst="line">
              <a:avLst/>
            </a:prstGeom>
            <a:ln w="63500">
              <a:solidFill>
                <a:srgbClr val="00D2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7DAE8ECC-97E0-4B6F-B818-386BA133C720}"/>
                </a:ext>
              </a:extLst>
            </p:cNvPr>
            <p:cNvCxnSpPr>
              <a:cxnSpLocks/>
            </p:cNvCxnSpPr>
            <p:nvPr/>
          </p:nvCxnSpPr>
          <p:spPr>
            <a:xfrm>
              <a:off x="2156200" y="2997845"/>
              <a:ext cx="1694863" cy="0"/>
            </a:xfrm>
            <a:prstGeom prst="line">
              <a:avLst/>
            </a:prstGeom>
            <a:ln w="6350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B79C589-4057-449A-A23D-AB11836C07D5}"/>
              </a:ext>
            </a:extLst>
          </p:cNvPr>
          <p:cNvGrpSpPr/>
          <p:nvPr/>
        </p:nvGrpSpPr>
        <p:grpSpPr>
          <a:xfrm>
            <a:off x="2096556" y="4167027"/>
            <a:ext cx="1742101" cy="66674"/>
            <a:chOff x="2156200" y="2997845"/>
            <a:chExt cx="1768098" cy="66674"/>
          </a:xfrm>
        </p:grpSpPr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88C09166-9D2C-4CEE-8AAA-50A5000523DC}"/>
                </a:ext>
              </a:extLst>
            </p:cNvPr>
            <p:cNvCxnSpPr>
              <a:cxnSpLocks/>
            </p:cNvCxnSpPr>
            <p:nvPr/>
          </p:nvCxnSpPr>
          <p:spPr>
            <a:xfrm>
              <a:off x="2229435" y="3064519"/>
              <a:ext cx="1694863" cy="0"/>
            </a:xfrm>
            <a:prstGeom prst="line">
              <a:avLst/>
            </a:prstGeom>
            <a:ln w="63500">
              <a:solidFill>
                <a:srgbClr val="007E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29CFD5F9-1E3D-4620-B706-18DBA2A4823E}"/>
                </a:ext>
              </a:extLst>
            </p:cNvPr>
            <p:cNvCxnSpPr>
              <a:cxnSpLocks/>
            </p:cNvCxnSpPr>
            <p:nvPr/>
          </p:nvCxnSpPr>
          <p:spPr>
            <a:xfrm>
              <a:off x="2190540" y="3031182"/>
              <a:ext cx="1694863" cy="0"/>
            </a:xfrm>
            <a:prstGeom prst="line">
              <a:avLst/>
            </a:prstGeom>
            <a:ln w="63500">
              <a:solidFill>
                <a:srgbClr val="00D2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BEB4C44F-BA74-4822-B3EA-7A69FF3438F2}"/>
                </a:ext>
              </a:extLst>
            </p:cNvPr>
            <p:cNvCxnSpPr>
              <a:cxnSpLocks/>
            </p:cNvCxnSpPr>
            <p:nvPr/>
          </p:nvCxnSpPr>
          <p:spPr>
            <a:xfrm>
              <a:off x="2156200" y="2997845"/>
              <a:ext cx="1694863" cy="0"/>
            </a:xfrm>
            <a:prstGeom prst="line">
              <a:avLst/>
            </a:prstGeom>
            <a:ln w="63500">
              <a:solidFill>
                <a:srgbClr val="00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3F163DCB-9059-4D3F-97AB-E57A5FCC77E4}"/>
              </a:ext>
            </a:extLst>
          </p:cNvPr>
          <p:cNvGrpSpPr/>
          <p:nvPr/>
        </p:nvGrpSpPr>
        <p:grpSpPr>
          <a:xfrm>
            <a:off x="1853366" y="2006600"/>
            <a:ext cx="2227514" cy="4358986"/>
            <a:chOff x="2020261" y="2006600"/>
            <a:chExt cx="1915942" cy="4358986"/>
          </a:xfrm>
        </p:grpSpPr>
        <p:sp>
          <p:nvSpPr>
            <p:cNvPr id="58" name="Блок-схема: ручное управление 57">
              <a:extLst>
                <a:ext uri="{FF2B5EF4-FFF2-40B4-BE49-F238E27FC236}">
                  <a16:creationId xmlns:a16="http://schemas.microsoft.com/office/drawing/2014/main" id="{D83DF7FE-4658-4B5C-AFA9-00A13603B943}"/>
                </a:ext>
              </a:extLst>
            </p:cNvPr>
            <p:cNvSpPr/>
            <p:nvPr/>
          </p:nvSpPr>
          <p:spPr>
            <a:xfrm>
              <a:off x="2071061" y="2070100"/>
              <a:ext cx="1865142" cy="4295486"/>
            </a:xfrm>
            <a:prstGeom prst="flowChartManualOperation">
              <a:avLst/>
            </a:prstGeom>
            <a:noFill/>
            <a:ln w="57150">
              <a:solidFill>
                <a:srgbClr val="007E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Блок-схема: ручное управление 56">
              <a:extLst>
                <a:ext uri="{FF2B5EF4-FFF2-40B4-BE49-F238E27FC236}">
                  <a16:creationId xmlns:a16="http://schemas.microsoft.com/office/drawing/2014/main" id="{CA8BF8E5-7C4C-45E8-BDD0-6B92089FACB4}"/>
                </a:ext>
              </a:extLst>
            </p:cNvPr>
            <p:cNvSpPr/>
            <p:nvPr/>
          </p:nvSpPr>
          <p:spPr>
            <a:xfrm>
              <a:off x="2045661" y="2032000"/>
              <a:ext cx="1865142" cy="4295486"/>
            </a:xfrm>
            <a:prstGeom prst="flowChartManualOperation">
              <a:avLst/>
            </a:prstGeom>
            <a:noFill/>
            <a:ln w="57150">
              <a:solidFill>
                <a:srgbClr val="00D2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Блок-схема: ручное управление 55">
              <a:extLst>
                <a:ext uri="{FF2B5EF4-FFF2-40B4-BE49-F238E27FC236}">
                  <a16:creationId xmlns:a16="http://schemas.microsoft.com/office/drawing/2014/main" id="{7CDB9DDD-5164-404D-BEC4-23CA636C886C}"/>
                </a:ext>
              </a:extLst>
            </p:cNvPr>
            <p:cNvSpPr/>
            <p:nvPr/>
          </p:nvSpPr>
          <p:spPr>
            <a:xfrm>
              <a:off x="2020261" y="2006600"/>
              <a:ext cx="1865142" cy="4295486"/>
            </a:xfrm>
            <a:prstGeom prst="flowChartManualOperation">
              <a:avLst/>
            </a:prstGeom>
            <a:noFill/>
            <a:ln w="57150">
              <a:solidFill>
                <a:srgbClr val="00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83831475-284A-4F2A-A144-0D6C2338BE49}"/>
              </a:ext>
            </a:extLst>
          </p:cNvPr>
          <p:cNvGrpSpPr/>
          <p:nvPr/>
        </p:nvGrpSpPr>
        <p:grpSpPr>
          <a:xfrm>
            <a:off x="7581282" y="2006600"/>
            <a:ext cx="2480327" cy="4358986"/>
            <a:chOff x="7581282" y="2006600"/>
            <a:chExt cx="2412894" cy="4358986"/>
          </a:xfrm>
        </p:grpSpPr>
        <p:grpSp>
          <p:nvGrpSpPr>
            <p:cNvPr id="77" name="Группа 76">
              <a:extLst>
                <a:ext uri="{FF2B5EF4-FFF2-40B4-BE49-F238E27FC236}">
                  <a16:creationId xmlns:a16="http://schemas.microsoft.com/office/drawing/2014/main" id="{93165A5A-39D9-4A4D-BF63-0029E02E1188}"/>
                </a:ext>
              </a:extLst>
            </p:cNvPr>
            <p:cNvGrpSpPr/>
            <p:nvPr/>
          </p:nvGrpSpPr>
          <p:grpSpPr>
            <a:xfrm>
              <a:off x="7979337" y="5094336"/>
              <a:ext cx="1519442" cy="66674"/>
              <a:chOff x="2156200" y="2997845"/>
              <a:chExt cx="1768098" cy="66674"/>
            </a:xfrm>
          </p:grpSpPr>
          <p:cxnSp>
            <p:nvCxnSpPr>
              <p:cNvPr id="90" name="Прямая соединительная линия 89">
                <a:extLst>
                  <a:ext uri="{FF2B5EF4-FFF2-40B4-BE49-F238E27FC236}">
                    <a16:creationId xmlns:a16="http://schemas.microsoft.com/office/drawing/2014/main" id="{55469386-8165-4B9E-A9C3-96F047D06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435" y="3064519"/>
                <a:ext cx="1694863" cy="0"/>
              </a:xfrm>
              <a:prstGeom prst="line">
                <a:avLst/>
              </a:prstGeom>
              <a:ln w="63500">
                <a:solidFill>
                  <a:srgbClr val="007E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единительная линия 90">
                <a:extLst>
                  <a:ext uri="{FF2B5EF4-FFF2-40B4-BE49-F238E27FC236}">
                    <a16:creationId xmlns:a16="http://schemas.microsoft.com/office/drawing/2014/main" id="{BCADBD99-A1D0-45F4-BBF7-10D83422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540" y="3031182"/>
                <a:ext cx="1694863" cy="0"/>
              </a:xfrm>
              <a:prstGeom prst="line">
                <a:avLst/>
              </a:prstGeom>
              <a:ln w="63500">
                <a:solidFill>
                  <a:srgbClr val="00D2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>
                <a:extLst>
                  <a:ext uri="{FF2B5EF4-FFF2-40B4-BE49-F238E27FC236}">
                    <a16:creationId xmlns:a16="http://schemas.microsoft.com/office/drawing/2014/main" id="{B17D4A33-CFF5-4CC9-954B-1D86193EE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6200" y="2997845"/>
                <a:ext cx="1694863" cy="0"/>
              </a:xfrm>
              <a:prstGeom prst="line">
                <a:avLst/>
              </a:prstGeom>
              <a:ln w="6350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Группа 77">
              <a:extLst>
                <a:ext uri="{FF2B5EF4-FFF2-40B4-BE49-F238E27FC236}">
                  <a16:creationId xmlns:a16="http://schemas.microsoft.com/office/drawing/2014/main" id="{A1BA5C51-7C20-4712-B5C7-005ED171EF9D}"/>
                </a:ext>
              </a:extLst>
            </p:cNvPr>
            <p:cNvGrpSpPr/>
            <p:nvPr/>
          </p:nvGrpSpPr>
          <p:grpSpPr>
            <a:xfrm>
              <a:off x="7765988" y="3567022"/>
              <a:ext cx="1968562" cy="66674"/>
              <a:chOff x="2156200" y="2997845"/>
              <a:chExt cx="1768098" cy="66674"/>
            </a:xfrm>
          </p:grpSpPr>
          <p:cxnSp>
            <p:nvCxnSpPr>
              <p:cNvPr id="87" name="Прямая соединительная линия 86">
                <a:extLst>
                  <a:ext uri="{FF2B5EF4-FFF2-40B4-BE49-F238E27FC236}">
                    <a16:creationId xmlns:a16="http://schemas.microsoft.com/office/drawing/2014/main" id="{9B4448AD-0CA9-463D-9680-2726ED2A8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435" y="3064519"/>
                <a:ext cx="1694863" cy="0"/>
              </a:xfrm>
              <a:prstGeom prst="line">
                <a:avLst/>
              </a:prstGeom>
              <a:ln w="63500">
                <a:solidFill>
                  <a:srgbClr val="007E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>
                <a:extLst>
                  <a:ext uri="{FF2B5EF4-FFF2-40B4-BE49-F238E27FC236}">
                    <a16:creationId xmlns:a16="http://schemas.microsoft.com/office/drawing/2014/main" id="{B01C24E5-9F1F-4DA7-B798-E8E4DA4FF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540" y="3031182"/>
                <a:ext cx="1694863" cy="0"/>
              </a:xfrm>
              <a:prstGeom prst="line">
                <a:avLst/>
              </a:prstGeom>
              <a:ln w="63500">
                <a:solidFill>
                  <a:srgbClr val="00D2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D393FA6E-1DA1-472B-9075-8AD4AA66D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6200" y="2997845"/>
                <a:ext cx="1694863" cy="0"/>
              </a:xfrm>
              <a:prstGeom prst="line">
                <a:avLst/>
              </a:prstGeom>
              <a:ln w="63500">
                <a:solidFill>
                  <a:srgbClr val="00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62934900-1C3F-457E-952C-FBE76C2F5C70}"/>
                </a:ext>
              </a:extLst>
            </p:cNvPr>
            <p:cNvGrpSpPr/>
            <p:nvPr/>
          </p:nvGrpSpPr>
          <p:grpSpPr>
            <a:xfrm>
              <a:off x="7581282" y="2006600"/>
              <a:ext cx="2412894" cy="4358986"/>
              <a:chOff x="2020261" y="2006600"/>
              <a:chExt cx="1915942" cy="4358986"/>
            </a:xfrm>
          </p:grpSpPr>
          <p:sp>
            <p:nvSpPr>
              <p:cNvPr id="84" name="Блок-схема: ручное управление 83">
                <a:extLst>
                  <a:ext uri="{FF2B5EF4-FFF2-40B4-BE49-F238E27FC236}">
                    <a16:creationId xmlns:a16="http://schemas.microsoft.com/office/drawing/2014/main" id="{A4B7F008-BA90-4644-9AF0-8EA51A6B2AF2}"/>
                  </a:ext>
                </a:extLst>
              </p:cNvPr>
              <p:cNvSpPr/>
              <p:nvPr/>
            </p:nvSpPr>
            <p:spPr>
              <a:xfrm>
                <a:off x="2071061" y="2070100"/>
                <a:ext cx="1865142" cy="4295486"/>
              </a:xfrm>
              <a:prstGeom prst="flowChartManualOperation">
                <a:avLst/>
              </a:prstGeom>
              <a:noFill/>
              <a:ln w="57150">
                <a:solidFill>
                  <a:srgbClr val="007E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5" name="Блок-схема: ручное управление 84">
                <a:extLst>
                  <a:ext uri="{FF2B5EF4-FFF2-40B4-BE49-F238E27FC236}">
                    <a16:creationId xmlns:a16="http://schemas.microsoft.com/office/drawing/2014/main" id="{95D74508-7049-4372-9FB7-AF0CC4A01D42}"/>
                  </a:ext>
                </a:extLst>
              </p:cNvPr>
              <p:cNvSpPr/>
              <p:nvPr/>
            </p:nvSpPr>
            <p:spPr>
              <a:xfrm>
                <a:off x="2045661" y="2032000"/>
                <a:ext cx="1865142" cy="4295486"/>
              </a:xfrm>
              <a:prstGeom prst="flowChartManualOperation">
                <a:avLst/>
              </a:prstGeom>
              <a:noFill/>
              <a:ln w="57150">
                <a:solidFill>
                  <a:srgbClr val="00D2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6" name="Блок-схема: ручное управление 85">
                <a:extLst>
                  <a:ext uri="{FF2B5EF4-FFF2-40B4-BE49-F238E27FC236}">
                    <a16:creationId xmlns:a16="http://schemas.microsoft.com/office/drawing/2014/main" id="{729FB8EE-B326-4842-B3CA-EF864E045391}"/>
                  </a:ext>
                </a:extLst>
              </p:cNvPr>
              <p:cNvSpPr/>
              <p:nvPr/>
            </p:nvSpPr>
            <p:spPr>
              <a:xfrm>
                <a:off x="2020261" y="2006600"/>
                <a:ext cx="1865142" cy="4295486"/>
              </a:xfrm>
              <a:prstGeom prst="flowChartManualOperation">
                <a:avLst/>
              </a:prstGeom>
              <a:noFill/>
              <a:ln w="57150">
                <a:solidFill>
                  <a:srgbClr val="00FF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1A9C690-3AF8-433D-A613-D2A708B94ADF}"/>
              </a:ext>
            </a:extLst>
          </p:cNvPr>
          <p:cNvSpPr/>
          <p:nvPr/>
        </p:nvSpPr>
        <p:spPr>
          <a:xfrm>
            <a:off x="10096463" y="569689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8999B95E-635E-484B-9772-8DEBEB7CE10D}"/>
              </a:ext>
            </a:extLst>
          </p:cNvPr>
          <p:cNvSpPr/>
          <p:nvPr/>
        </p:nvSpPr>
        <p:spPr>
          <a:xfrm>
            <a:off x="10447360" y="241964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2E498FD1-E824-4083-BF4C-5BFEEE82FE47}"/>
              </a:ext>
            </a:extLst>
          </p:cNvPr>
          <p:cNvSpPr/>
          <p:nvPr/>
        </p:nvSpPr>
        <p:spPr>
          <a:xfrm>
            <a:off x="10851276" y="-85761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3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5E139D-E581-4BCF-B1C2-F6C478F115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Охрана труда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5499" y="1651771"/>
            <a:ext cx="6166622" cy="76636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Организация передачи практикума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по работам на высоте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2" t="19982" r="19513" b="13286"/>
          <a:stretch/>
        </p:blipFill>
        <p:spPr>
          <a:xfrm>
            <a:off x="2429656" y="3672661"/>
            <a:ext cx="1276219" cy="24307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3" t="12518" r="14031" b="11283"/>
          <a:stretch/>
        </p:blipFill>
        <p:spPr>
          <a:xfrm>
            <a:off x="4070771" y="4377229"/>
            <a:ext cx="1381206" cy="248077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E2620E-DC82-412D-A891-A5D68791B84C}"/>
              </a:ext>
            </a:extLst>
          </p:cNvPr>
          <p:cNvSpPr/>
          <p:nvPr/>
        </p:nvSpPr>
        <p:spPr>
          <a:xfrm>
            <a:off x="2782724" y="6402941"/>
            <a:ext cx="570084" cy="47092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5C340D7-72F0-419F-A9C1-43B8BAA842D7}"/>
              </a:ext>
            </a:extLst>
          </p:cNvPr>
          <p:cNvSpPr/>
          <p:nvPr/>
        </p:nvSpPr>
        <p:spPr>
          <a:xfrm>
            <a:off x="4456873" y="3672661"/>
            <a:ext cx="609001" cy="609001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F404C7-3BE5-4F72-92D3-1CDDB9737C4E}"/>
              </a:ext>
            </a:extLst>
          </p:cNvPr>
          <p:cNvSpPr/>
          <p:nvPr/>
        </p:nvSpPr>
        <p:spPr>
          <a:xfrm>
            <a:off x="939197" y="1732345"/>
            <a:ext cx="249681" cy="24968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9769E-6BD8-445E-8F77-2FA3F17CE6E3}"/>
              </a:ext>
            </a:extLst>
          </p:cNvPr>
          <p:cNvSpPr txBox="1"/>
          <p:nvPr/>
        </p:nvSpPr>
        <p:spPr>
          <a:xfrm>
            <a:off x="7331747" y="1619095"/>
            <a:ext cx="6096000" cy="4339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протоколы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39FE93-528B-4345-9B74-59ABD8EE3BF6}"/>
              </a:ext>
            </a:extLst>
          </p:cNvPr>
          <p:cNvSpPr/>
          <p:nvPr/>
        </p:nvSpPr>
        <p:spPr>
          <a:xfrm>
            <a:off x="111057" y="2381444"/>
            <a:ext cx="1110762" cy="111076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262626"/>
                </a:solidFill>
                <a:latin typeface="Rostelecom Basis" panose="020B0503030604040103" pitchFamily="34" charset="0"/>
                <a:ea typeface="+mj-ea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B1A1E-B252-489A-890B-CC9D8FF47CDC}"/>
              </a:ext>
            </a:extLst>
          </p:cNvPr>
          <p:cNvSpPr txBox="1"/>
          <p:nvPr/>
        </p:nvSpPr>
        <p:spPr>
          <a:xfrm>
            <a:off x="1332765" y="2810731"/>
            <a:ext cx="6096000" cy="7663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«Средства </a:t>
            </a:r>
            <a:r>
              <a:rPr lang="ru-RU" dirty="0" err="1"/>
              <a:t>индивидульной</a:t>
            </a:r>
            <a:r>
              <a:rPr lang="ru-RU" dirty="0"/>
              <a:t> защиты» </a:t>
            </a:r>
            <a:br>
              <a:rPr lang="ru-RU" dirty="0"/>
            </a:br>
            <a:r>
              <a:rPr lang="ru-RU" dirty="0"/>
              <a:t>и «Работы повышенной опасности»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D1E3A-B30D-4C16-A714-60043318D596}"/>
              </a:ext>
            </a:extLst>
          </p:cNvPr>
          <p:cNvSpPr txBox="1"/>
          <p:nvPr/>
        </p:nvSpPr>
        <p:spPr>
          <a:xfrm>
            <a:off x="1315499" y="2418135"/>
            <a:ext cx="6190342" cy="4339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00FF00"/>
                </a:solidFill>
              </a:rPr>
              <a:t>модулей в работе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B35AD7-067D-4CB8-9FC7-2C96869960C3}"/>
              </a:ext>
            </a:extLst>
          </p:cNvPr>
          <p:cNvSpPr/>
          <p:nvPr/>
        </p:nvSpPr>
        <p:spPr>
          <a:xfrm>
            <a:off x="6955445" y="1711236"/>
            <a:ext cx="249681" cy="24968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FDE6ADE-9680-4001-881B-342785D6A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024" y="2402273"/>
            <a:ext cx="5266293" cy="44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5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B8BCA2-F16D-43B8-AC52-C64F32F2CA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ИИ в БТИ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E965C-5277-47FE-906E-0C81C8303B69}"/>
              </a:ext>
            </a:extLst>
          </p:cNvPr>
          <p:cNvSpPr txBox="1"/>
          <p:nvPr/>
        </p:nvSpPr>
        <p:spPr>
          <a:xfrm>
            <a:off x="2801678" y="1777450"/>
            <a:ext cx="4048852" cy="7663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Введение в искусственный интеллект 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2D508A-6573-4892-AE37-4A5F881D989D}"/>
              </a:ext>
            </a:extLst>
          </p:cNvPr>
          <p:cNvGrpSpPr/>
          <p:nvPr/>
        </p:nvGrpSpPr>
        <p:grpSpPr>
          <a:xfrm>
            <a:off x="911225" y="1442927"/>
            <a:ext cx="2912662" cy="1417897"/>
            <a:chOff x="1637113" y="1473120"/>
            <a:chExt cx="2912662" cy="14178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EC91B4-284B-47E8-AE39-78600CB8B70A}"/>
                </a:ext>
              </a:extLst>
            </p:cNvPr>
            <p:cNvSpPr txBox="1"/>
            <p:nvPr/>
          </p:nvSpPr>
          <p:spPr>
            <a:xfrm>
              <a:off x="1825625" y="1690688"/>
              <a:ext cx="27241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6600" b="1">
                  <a:solidFill>
                    <a:srgbClr val="00FF00"/>
                  </a:solidFill>
                  <a:latin typeface="Rostelecom Basis" panose="020B0503030604040103" pitchFamily="34" charset="0"/>
                </a:defRPr>
              </a:lvl1pPr>
            </a:lstStyle>
            <a:p>
              <a:r>
                <a:rPr lang="ru-RU" sz="7200" dirty="0"/>
                <a:t>225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39DD3F-5DC9-4AAB-9DAA-C72C7C581526}"/>
                </a:ext>
              </a:extLst>
            </p:cNvPr>
            <p:cNvSpPr txBox="1"/>
            <p:nvPr/>
          </p:nvSpPr>
          <p:spPr>
            <a:xfrm rot="16200000">
              <a:off x="1162844" y="1947389"/>
              <a:ext cx="1325563" cy="3770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Rostelecom Basis Light" panose="020B03030306040401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indent="0">
                <a:buNone/>
              </a:pPr>
              <a:r>
                <a:rPr lang="ru-RU" sz="2000" spc="-150" dirty="0"/>
                <a:t>человек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32AF8B-6667-4963-9FFB-39698AC4D29E}"/>
              </a:ext>
            </a:extLst>
          </p:cNvPr>
          <p:cNvSpPr txBox="1"/>
          <p:nvPr/>
        </p:nvSpPr>
        <p:spPr>
          <a:xfrm>
            <a:off x="3390727" y="3243393"/>
            <a:ext cx="4587646" cy="7663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err="1"/>
              <a:t>Нейрошлюз</a:t>
            </a:r>
            <a:r>
              <a:rPr lang="ru-RU" dirty="0"/>
              <a:t>: </a:t>
            </a:r>
            <a:br>
              <a:rPr lang="ru-RU" dirty="0"/>
            </a:br>
            <a:r>
              <a:rPr lang="ru-RU" dirty="0"/>
              <a:t>осваиваем ИИ-инструменты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9A963AB-EBA0-4645-8BE9-F31A20E8123B}"/>
              </a:ext>
            </a:extLst>
          </p:cNvPr>
          <p:cNvGrpSpPr/>
          <p:nvPr/>
        </p:nvGrpSpPr>
        <p:grpSpPr>
          <a:xfrm>
            <a:off x="1840139" y="2908870"/>
            <a:ext cx="2912662" cy="1417897"/>
            <a:chOff x="1637113" y="1473120"/>
            <a:chExt cx="2912662" cy="14178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3F2799-F47F-4FD1-804B-A5C1BCD2CC07}"/>
                </a:ext>
              </a:extLst>
            </p:cNvPr>
            <p:cNvSpPr txBox="1"/>
            <p:nvPr/>
          </p:nvSpPr>
          <p:spPr>
            <a:xfrm>
              <a:off x="1825625" y="1690688"/>
              <a:ext cx="27241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6600" b="1">
                  <a:solidFill>
                    <a:srgbClr val="00FF00"/>
                  </a:solidFill>
                  <a:latin typeface="Rostelecom Basis" panose="020B0503030604040103" pitchFamily="34" charset="0"/>
                </a:defRPr>
              </a:lvl1pPr>
            </a:lstStyle>
            <a:p>
              <a:r>
                <a:rPr lang="ru-RU" sz="7200" dirty="0"/>
                <a:t>117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1423CD-C4A9-475E-8681-2F4C0DCAE702}"/>
                </a:ext>
              </a:extLst>
            </p:cNvPr>
            <p:cNvSpPr txBox="1"/>
            <p:nvPr/>
          </p:nvSpPr>
          <p:spPr>
            <a:xfrm rot="16200000">
              <a:off x="1162844" y="1947389"/>
              <a:ext cx="1325563" cy="37702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bg1"/>
                  </a:solidFill>
                  <a:latin typeface="Rostelecom Basis Light" panose="020B03030306040401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indent="0">
                <a:buNone/>
              </a:pPr>
              <a:r>
                <a:rPr lang="ru-RU" sz="2000" spc="-150" dirty="0"/>
                <a:t>человек</a:t>
              </a:r>
            </a:p>
          </p:txBody>
        </p:sp>
      </p:grpSp>
      <p:sp>
        <p:nvSpPr>
          <p:cNvPr id="15" name="Объект 2">
            <a:extLst>
              <a:ext uri="{FF2B5EF4-FFF2-40B4-BE49-F238E27FC236}">
                <a16:creationId xmlns:a16="http://schemas.microsoft.com/office/drawing/2014/main" id="{483A531F-5E45-414C-A9BB-BE892A41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802" y="5143029"/>
            <a:ext cx="4587646" cy="76636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дальше в планах два </a:t>
            </a:r>
            <a:r>
              <a:rPr lang="ru-RU" sz="2400" dirty="0" err="1">
                <a:solidFill>
                  <a:schemeClr val="bg1"/>
                </a:solidFill>
              </a:rPr>
              <a:t>вебенар</a:t>
            </a:r>
            <a:r>
              <a:rPr lang="ru-RU" sz="2400" dirty="0">
                <a:solidFill>
                  <a:schemeClr val="bg1"/>
                </a:solidFill>
              </a:rPr>
              <a:t> про ИИ в телекоме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BCD3A22-41B6-47AD-9936-CB5E47760479}"/>
              </a:ext>
            </a:extLst>
          </p:cNvPr>
          <p:cNvGrpSpPr/>
          <p:nvPr/>
        </p:nvGrpSpPr>
        <p:grpSpPr>
          <a:xfrm>
            <a:off x="3129042" y="4866430"/>
            <a:ext cx="1389690" cy="1319561"/>
            <a:chOff x="9715500" y="-1"/>
            <a:chExt cx="2476500" cy="235152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E9ECBE9-B678-48C5-8FF5-22635797C5D3}"/>
                </a:ext>
              </a:extLst>
            </p:cNvPr>
            <p:cNvSpPr/>
            <p:nvPr/>
          </p:nvSpPr>
          <p:spPr>
            <a:xfrm>
              <a:off x="10443490" y="979925"/>
              <a:ext cx="1371600" cy="1371600"/>
            </a:xfrm>
            <a:prstGeom prst="rect">
              <a:avLst/>
            </a:prstGeom>
            <a:solidFill>
              <a:srgbClr val="007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F33867F-E20E-4BDB-B1A4-AFC3EFA42E4E}"/>
                </a:ext>
              </a:extLst>
            </p:cNvPr>
            <p:cNvSpPr/>
            <p:nvPr/>
          </p:nvSpPr>
          <p:spPr>
            <a:xfrm>
              <a:off x="9715500" y="434425"/>
              <a:ext cx="1371600" cy="1371600"/>
            </a:xfrm>
            <a:prstGeom prst="rect">
              <a:avLst/>
            </a:prstGeom>
            <a:solidFill>
              <a:srgbClr val="00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2BCA398-B08D-4AA0-92C9-2E8B2EDBDB94}"/>
                </a:ext>
              </a:extLst>
            </p:cNvPr>
            <p:cNvSpPr/>
            <p:nvPr/>
          </p:nvSpPr>
          <p:spPr>
            <a:xfrm>
              <a:off x="10820400" y="-1"/>
              <a:ext cx="1371600" cy="13716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F7FB436-9C77-40E8-976D-C72512E7DA48}"/>
              </a:ext>
            </a:extLst>
          </p:cNvPr>
          <p:cNvSpPr/>
          <p:nvPr/>
        </p:nvSpPr>
        <p:spPr>
          <a:xfrm>
            <a:off x="9252404" y="1509334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0ECD3A6-EBB5-4554-8477-B5605F063034}"/>
              </a:ext>
            </a:extLst>
          </p:cNvPr>
          <p:cNvSpPr/>
          <p:nvPr/>
        </p:nvSpPr>
        <p:spPr>
          <a:xfrm>
            <a:off x="9938204" y="822869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839CBE5-C22C-476E-A838-3158C10F0BA8}"/>
              </a:ext>
            </a:extLst>
          </p:cNvPr>
          <p:cNvSpPr/>
          <p:nvPr/>
        </p:nvSpPr>
        <p:spPr>
          <a:xfrm>
            <a:off x="10827540" y="4562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6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51F3B6-B57F-420C-8526-234C8772BA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4428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6000" b="1">
                <a:solidFill>
                  <a:srgbClr val="00FF00"/>
                </a:solidFill>
                <a:latin typeface="Rostelecom Basis" panose="020B05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Статистика</a:t>
            </a:r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C2243360-2206-4C1E-ADC2-2791B2C92C7E}"/>
              </a:ext>
            </a:extLst>
          </p:cNvPr>
          <p:cNvGrpSpPr/>
          <p:nvPr/>
        </p:nvGrpSpPr>
        <p:grpSpPr>
          <a:xfrm>
            <a:off x="838200" y="2062895"/>
            <a:ext cx="5051506" cy="2060839"/>
            <a:chOff x="838200" y="1650706"/>
            <a:chExt cx="5051506" cy="2060839"/>
          </a:xfrm>
        </p:grpSpPr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987087A4-715E-4B07-B4F6-593A077B1F76}"/>
                </a:ext>
              </a:extLst>
            </p:cNvPr>
            <p:cNvCxnSpPr/>
            <p:nvPr/>
          </p:nvCxnSpPr>
          <p:spPr>
            <a:xfrm>
              <a:off x="3383484" y="2952071"/>
              <a:ext cx="1523409" cy="0"/>
            </a:xfrm>
            <a:prstGeom prst="line">
              <a:avLst/>
            </a:prstGeom>
            <a:ln w="66675">
              <a:solidFill>
                <a:srgbClr val="007E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E34CAF55-DC96-41E5-B44C-DB645381018F}"/>
                </a:ext>
              </a:extLst>
            </p:cNvPr>
            <p:cNvCxnSpPr/>
            <p:nvPr/>
          </p:nvCxnSpPr>
          <p:spPr>
            <a:xfrm>
              <a:off x="3361933" y="2920428"/>
              <a:ext cx="1523409" cy="0"/>
            </a:xfrm>
            <a:prstGeom prst="line">
              <a:avLst/>
            </a:prstGeom>
            <a:ln w="66675">
              <a:solidFill>
                <a:srgbClr val="00D2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5704D76-095A-46D8-A570-DDBF052AB20A}"/>
                </a:ext>
              </a:extLst>
            </p:cNvPr>
            <p:cNvSpPr/>
            <p:nvPr/>
          </p:nvSpPr>
          <p:spPr>
            <a:xfrm>
              <a:off x="1470216" y="1909826"/>
              <a:ext cx="1617864" cy="161786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800" b="1" dirty="0">
                  <a:solidFill>
                    <a:srgbClr val="262626"/>
                  </a:solidFill>
                  <a:latin typeface="Rostelecom Basis" panose="020B0503030604040103" pitchFamily="34" charset="0"/>
                  <a:ea typeface="+mj-ea"/>
                  <a:cs typeface="Courier New" panose="02070309020205020404" pitchFamily="49" charset="0"/>
                </a:rPr>
                <a:t>89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A67476-95F0-44CE-AF68-E2143AC14CB4}"/>
                </a:ext>
              </a:extLst>
            </p:cNvPr>
            <p:cNvSpPr txBox="1"/>
            <p:nvPr/>
          </p:nvSpPr>
          <p:spPr>
            <a:xfrm rot="16200000">
              <a:off x="413410" y="2075496"/>
              <a:ext cx="1511300" cy="661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ru-RU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>
                  <a:solidFill>
                    <a:srgbClr val="007E00"/>
                  </a:solidFill>
                  <a:latin typeface="Rostelecom Basis" panose="020B05030306040401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ru-RU" dirty="0"/>
                <a:t>охват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3A995A-49EA-40F7-9782-8B5E2D9E971A}"/>
                </a:ext>
              </a:extLst>
            </p:cNvPr>
            <p:cNvSpPr txBox="1"/>
            <p:nvPr/>
          </p:nvSpPr>
          <p:spPr>
            <a:xfrm>
              <a:off x="1550684" y="3066119"/>
              <a:ext cx="1617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262626"/>
                  </a:solidFill>
                  <a:latin typeface="Rostelecom Basis Light" panose="020B0303030604040103" pitchFamily="34" charset="0"/>
                </a:rPr>
                <a:t>обучением</a:t>
              </a:r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D6F8FCC4-2CD1-4371-A324-F17AE862F0AE}"/>
                </a:ext>
              </a:extLst>
            </p:cNvPr>
            <p:cNvGrpSpPr/>
            <p:nvPr/>
          </p:nvGrpSpPr>
          <p:grpSpPr>
            <a:xfrm>
              <a:off x="3226087" y="1786156"/>
              <a:ext cx="1873816" cy="1090575"/>
              <a:chOff x="6376786" y="2331444"/>
              <a:chExt cx="1873816" cy="109057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896CA3-1C51-446D-AD83-9D001F613E9A}"/>
                  </a:ext>
                </a:extLst>
              </p:cNvPr>
              <p:cNvSpPr txBox="1"/>
              <p:nvPr/>
            </p:nvSpPr>
            <p:spPr>
              <a:xfrm>
                <a:off x="6491326" y="2331444"/>
                <a:ext cx="17592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6600" b="1">
                    <a:solidFill>
                      <a:srgbClr val="00FF00"/>
                    </a:solidFill>
                    <a:latin typeface="Rostelecom Basis" panose="020B0503030604040103" pitchFamily="34" charset="0"/>
                  </a:defRPr>
                </a:lvl1pPr>
              </a:lstStyle>
              <a:p>
                <a:pPr algn="ctr"/>
                <a:r>
                  <a:rPr lang="ru-RU" sz="6000" dirty="0">
                    <a:solidFill>
                      <a:srgbClr val="007E00"/>
                    </a:solidFill>
                  </a:rPr>
                  <a:t>44,6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63B4FC-A528-4AAE-8BBE-444C92B21254}"/>
                  </a:ext>
                </a:extLst>
              </p:cNvPr>
              <p:cNvSpPr txBox="1"/>
              <p:nvPr/>
            </p:nvSpPr>
            <p:spPr>
              <a:xfrm>
                <a:off x="6436437" y="2368900"/>
                <a:ext cx="17545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6600" b="1">
                    <a:solidFill>
                      <a:srgbClr val="00FF00"/>
                    </a:solidFill>
                    <a:latin typeface="Rostelecom Basis" panose="020B0503030604040103" pitchFamily="34" charset="0"/>
                  </a:defRPr>
                </a:lvl1pPr>
              </a:lstStyle>
              <a:p>
                <a:pPr algn="ctr"/>
                <a:r>
                  <a:rPr lang="ru-RU" sz="6000" dirty="0">
                    <a:solidFill>
                      <a:srgbClr val="00D200"/>
                    </a:solidFill>
                  </a:rPr>
                  <a:t>44,6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2AE26B-6ADD-4A0C-96B1-2C962336F959}"/>
                  </a:ext>
                </a:extLst>
              </p:cNvPr>
              <p:cNvSpPr txBox="1"/>
              <p:nvPr/>
            </p:nvSpPr>
            <p:spPr>
              <a:xfrm>
                <a:off x="6376786" y="2406356"/>
                <a:ext cx="17545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6600" b="1">
                    <a:solidFill>
                      <a:srgbClr val="00FF00"/>
                    </a:solidFill>
                    <a:latin typeface="Rostelecom Basis" panose="020B0503030604040103" pitchFamily="34" charset="0"/>
                  </a:defRPr>
                </a:lvl1pPr>
              </a:lstStyle>
              <a:p>
                <a:pPr algn="ctr"/>
                <a:r>
                  <a:rPr lang="ru-RU" sz="6000" dirty="0"/>
                  <a:t>44,6 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5A3BD4-9F14-4A29-A95A-48515E969075}"/>
                </a:ext>
              </a:extLst>
            </p:cNvPr>
            <p:cNvSpPr txBox="1"/>
            <p:nvPr/>
          </p:nvSpPr>
          <p:spPr>
            <a:xfrm>
              <a:off x="3254160" y="2520831"/>
              <a:ext cx="183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D200"/>
                  </a:solidFill>
                  <a:latin typeface="Rostelecom Basis Light" panose="020B0303030604040103" pitchFamily="34" charset="0"/>
                </a:rPr>
                <a:t>тыс. чел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F97236-3F5A-4649-B89C-7072084DC666}"/>
                </a:ext>
              </a:extLst>
            </p:cNvPr>
            <p:cNvSpPr txBox="1"/>
            <p:nvPr/>
          </p:nvSpPr>
          <p:spPr>
            <a:xfrm>
              <a:off x="2606247" y="1891520"/>
              <a:ext cx="511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>
                  <a:solidFill>
                    <a:srgbClr val="007E00"/>
                  </a:solidFill>
                  <a:latin typeface="Rostelecom Basis" panose="020B0503030604040103" pitchFamily="34" charset="0"/>
                </a:rPr>
                <a:t>%</a:t>
              </a:r>
            </a:p>
          </p:txBody>
        </p: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87D7B155-822B-4ADA-805E-77D7E7256145}"/>
                </a:ext>
              </a:extLst>
            </p:cNvPr>
            <p:cNvCxnSpPr/>
            <p:nvPr/>
          </p:nvCxnSpPr>
          <p:spPr>
            <a:xfrm>
              <a:off x="3340627" y="2890163"/>
              <a:ext cx="1523409" cy="0"/>
            </a:xfrm>
            <a:prstGeom prst="line">
              <a:avLst/>
            </a:prstGeom>
            <a:ln w="66675">
              <a:solidFill>
                <a:srgbClr val="00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9A26D5-1262-465B-9B03-0F2019A91287}"/>
                </a:ext>
              </a:extLst>
            </p:cNvPr>
            <p:cNvSpPr txBox="1"/>
            <p:nvPr/>
          </p:nvSpPr>
          <p:spPr>
            <a:xfrm>
              <a:off x="3246172" y="2992887"/>
              <a:ext cx="1371600" cy="71865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ru-RU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400">
                  <a:solidFill>
                    <a:schemeClr val="bg1"/>
                  </a:solidFill>
                  <a:latin typeface="Rostelecom Basis Light" panose="020B03030306040401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ru-RU" dirty="0"/>
                <a:t>3,7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E6F863-3A1C-49B3-A39B-A1FD9E8AA026}"/>
                </a:ext>
              </a:extLst>
            </p:cNvPr>
            <p:cNvSpPr txBox="1"/>
            <p:nvPr/>
          </p:nvSpPr>
          <p:spPr>
            <a:xfrm>
              <a:off x="4055104" y="2988717"/>
              <a:ext cx="1834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руководители</a:t>
              </a:r>
              <a:b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</a:br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тыс. чел</a:t>
              </a: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2E2A579E-02A8-46FF-876B-3B5A9A29B611}"/>
              </a:ext>
            </a:extLst>
          </p:cNvPr>
          <p:cNvGrpSpPr/>
          <p:nvPr/>
        </p:nvGrpSpPr>
        <p:grpSpPr>
          <a:xfrm>
            <a:off x="6915071" y="2127584"/>
            <a:ext cx="4306208" cy="1931461"/>
            <a:chOff x="6915071" y="1650706"/>
            <a:chExt cx="4306208" cy="1931461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8900AFE-3326-45F2-A639-33B1B7BE4F31}"/>
                </a:ext>
              </a:extLst>
            </p:cNvPr>
            <p:cNvSpPr/>
            <p:nvPr/>
          </p:nvSpPr>
          <p:spPr>
            <a:xfrm>
              <a:off x="7562444" y="1909826"/>
              <a:ext cx="1617864" cy="1617864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800" b="1" dirty="0">
                  <a:solidFill>
                    <a:srgbClr val="262626"/>
                  </a:solidFill>
                  <a:latin typeface="Rostelecom Basis" panose="020B0503030604040103" pitchFamily="34" charset="0"/>
                  <a:ea typeface="+mj-ea"/>
                  <a:cs typeface="Courier New" panose="02070309020205020404" pitchFamily="49" charset="0"/>
                </a:rPr>
                <a:t>53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AEC729-2886-4260-ACE2-950018A8F3C4}"/>
                </a:ext>
              </a:extLst>
            </p:cNvPr>
            <p:cNvSpPr txBox="1"/>
            <p:nvPr/>
          </p:nvSpPr>
          <p:spPr>
            <a:xfrm>
              <a:off x="7561560" y="3057023"/>
              <a:ext cx="1617864" cy="525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ru-RU" dirty="0">
                  <a:solidFill>
                    <a:srgbClr val="262626"/>
                  </a:solidFill>
                  <a:latin typeface="Rostelecom Basis Light" panose="020B0303030604040103" pitchFamily="34" charset="0"/>
                </a:rPr>
                <a:t>цифровыми навыками</a:t>
              </a:r>
            </a:p>
          </p:txBody>
        </p: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3DF514F7-B5D2-4B90-AE00-88CE6AE33F87}"/>
                </a:ext>
              </a:extLst>
            </p:cNvPr>
            <p:cNvGrpSpPr/>
            <p:nvPr/>
          </p:nvGrpSpPr>
          <p:grpSpPr>
            <a:xfrm>
              <a:off x="9307549" y="2105248"/>
              <a:ext cx="1809403" cy="1090575"/>
              <a:chOff x="6376786" y="2331444"/>
              <a:chExt cx="1809403" cy="109057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BF5C6B-2402-4038-B3FD-88AFE7BC10C4}"/>
                  </a:ext>
                </a:extLst>
              </p:cNvPr>
              <p:cNvSpPr txBox="1"/>
              <p:nvPr/>
            </p:nvSpPr>
            <p:spPr>
              <a:xfrm>
                <a:off x="6491326" y="2331444"/>
                <a:ext cx="16948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6600" b="1">
                    <a:solidFill>
                      <a:srgbClr val="00FF00"/>
                    </a:solidFill>
                    <a:latin typeface="Rostelecom Basis" panose="020B0503030604040103" pitchFamily="34" charset="0"/>
                  </a:defRPr>
                </a:lvl1pPr>
              </a:lstStyle>
              <a:p>
                <a:pPr algn="ctr"/>
                <a:r>
                  <a:rPr lang="ru-RU" sz="6000" dirty="0">
                    <a:solidFill>
                      <a:srgbClr val="007E00"/>
                    </a:solidFill>
                  </a:rPr>
                  <a:t>26,7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AD850B-AE75-4A0D-B2BE-0FC412C9AB26}"/>
                  </a:ext>
                </a:extLst>
              </p:cNvPr>
              <p:cNvSpPr txBox="1"/>
              <p:nvPr/>
            </p:nvSpPr>
            <p:spPr>
              <a:xfrm>
                <a:off x="6436437" y="2368900"/>
                <a:ext cx="16948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6600" b="1">
                    <a:solidFill>
                      <a:srgbClr val="00FF00"/>
                    </a:solidFill>
                    <a:latin typeface="Rostelecom Basis" panose="020B0503030604040103" pitchFamily="34" charset="0"/>
                  </a:defRPr>
                </a:lvl1pPr>
              </a:lstStyle>
              <a:p>
                <a:pPr algn="ctr"/>
                <a:r>
                  <a:rPr lang="ru-RU" sz="6000" dirty="0">
                    <a:solidFill>
                      <a:srgbClr val="00D200"/>
                    </a:solidFill>
                  </a:rPr>
                  <a:t>26,7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795173-5A9B-46F4-B74B-51F575397D87}"/>
                  </a:ext>
                </a:extLst>
              </p:cNvPr>
              <p:cNvSpPr txBox="1"/>
              <p:nvPr/>
            </p:nvSpPr>
            <p:spPr>
              <a:xfrm>
                <a:off x="6376786" y="2406356"/>
                <a:ext cx="16948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6600" b="1">
                    <a:solidFill>
                      <a:srgbClr val="00FF00"/>
                    </a:solidFill>
                    <a:latin typeface="Rostelecom Basis" panose="020B0503030604040103" pitchFamily="34" charset="0"/>
                  </a:defRPr>
                </a:lvl1pPr>
              </a:lstStyle>
              <a:p>
                <a:pPr algn="ctr"/>
                <a:r>
                  <a:rPr lang="ru-RU" sz="6000" dirty="0"/>
                  <a:t>26,7 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FB29E9-48DD-4757-BD7E-0A92EB702024}"/>
                </a:ext>
              </a:extLst>
            </p:cNvPr>
            <p:cNvSpPr txBox="1"/>
            <p:nvPr/>
          </p:nvSpPr>
          <p:spPr>
            <a:xfrm>
              <a:off x="9386677" y="2839923"/>
              <a:ext cx="183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D200"/>
                  </a:solidFill>
                  <a:latin typeface="Rostelecom Basis Light" panose="020B0303030604040103" pitchFamily="34" charset="0"/>
                </a:rPr>
                <a:t>тыс. чел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C35E97-4B4E-47F4-8D68-E10CBB37826D}"/>
                </a:ext>
              </a:extLst>
            </p:cNvPr>
            <p:cNvSpPr txBox="1"/>
            <p:nvPr/>
          </p:nvSpPr>
          <p:spPr>
            <a:xfrm>
              <a:off x="8768224" y="1864408"/>
              <a:ext cx="511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>
                  <a:solidFill>
                    <a:srgbClr val="007E00"/>
                  </a:solidFill>
                  <a:latin typeface="Rostelecom Basis" panose="020B0503030604040103" pitchFamily="34" charset="0"/>
                </a:rPr>
                <a:t>%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988E47-451E-4D60-A8D0-43CADBC890E2}"/>
                </a:ext>
              </a:extLst>
            </p:cNvPr>
            <p:cNvSpPr txBox="1"/>
            <p:nvPr/>
          </p:nvSpPr>
          <p:spPr>
            <a:xfrm rot="16200000">
              <a:off x="6490281" y="2075496"/>
              <a:ext cx="1511300" cy="6617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ru-RU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>
                  <a:solidFill>
                    <a:srgbClr val="007E00"/>
                  </a:solidFill>
                  <a:latin typeface="Rostelecom Basis" panose="020B05030306040401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ru-RU" dirty="0"/>
                <a:t>охват </a:t>
              </a:r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72E6294A-73B0-4F91-A967-358799C03C22}"/>
              </a:ext>
            </a:extLst>
          </p:cNvPr>
          <p:cNvGrpSpPr/>
          <p:nvPr/>
        </p:nvGrpSpPr>
        <p:grpSpPr>
          <a:xfrm>
            <a:off x="1034382" y="4929401"/>
            <a:ext cx="3410618" cy="1150315"/>
            <a:chOff x="4904935" y="4691147"/>
            <a:chExt cx="3410618" cy="115031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AE9240-88CD-417E-81E7-AD424F7C2E33}"/>
                </a:ext>
              </a:extLst>
            </p:cNvPr>
            <p:cNvSpPr txBox="1"/>
            <p:nvPr/>
          </p:nvSpPr>
          <p:spPr>
            <a:xfrm>
              <a:off x="5182433" y="4691147"/>
              <a:ext cx="3133120" cy="1150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4400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NPS:</a:t>
              </a:r>
              <a:r>
                <a:rPr lang="en-US" sz="44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81</a:t>
              </a:r>
              <a:r>
                <a:rPr lang="ru-RU" sz="44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,53</a:t>
              </a:r>
              <a:r>
                <a:rPr lang="en-US" sz="44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</a:t>
              </a:r>
              <a:endParaRPr lang="ru-RU" sz="4400" b="1" dirty="0">
                <a:solidFill>
                  <a:srgbClr val="00FF00"/>
                </a:solidFill>
                <a:latin typeface="Rostelecom Basis" panose="020B0503030604040103" pitchFamily="34" charset="0"/>
              </a:endParaRPr>
            </a:p>
            <a:p>
              <a:pPr>
                <a:lnSpc>
                  <a:spcPct val="75000"/>
                </a:lnSpc>
              </a:pPr>
              <a:r>
                <a:rPr lang="ru-RU" sz="4400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ПП</a:t>
              </a:r>
              <a:r>
                <a:rPr lang="en-US" sz="4400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:</a:t>
              </a:r>
              <a:r>
                <a:rPr lang="en-US" sz="44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</a:t>
              </a:r>
              <a:r>
                <a:rPr lang="ru-RU" sz="44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4,77</a:t>
              </a:r>
              <a:endParaRPr lang="en-US" sz="4400" b="1" dirty="0">
                <a:solidFill>
                  <a:srgbClr val="00FF00"/>
                </a:solidFill>
                <a:latin typeface="Rostelecom Basis" panose="020B0503030604040103" pitchFamily="34" charset="0"/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6EA90490-E742-4FF6-90CC-55149087AFDE}"/>
                </a:ext>
              </a:extLst>
            </p:cNvPr>
            <p:cNvSpPr/>
            <p:nvPr/>
          </p:nvSpPr>
          <p:spPr>
            <a:xfrm>
              <a:off x="4904935" y="4834696"/>
              <a:ext cx="249681" cy="24968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D2BD3684-A5FC-47C9-8C3F-AA0DD42A0CCE}"/>
                </a:ext>
              </a:extLst>
            </p:cNvPr>
            <p:cNvSpPr/>
            <p:nvPr/>
          </p:nvSpPr>
          <p:spPr>
            <a:xfrm>
              <a:off x="4904935" y="5288766"/>
              <a:ext cx="249681" cy="24968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C3229277-5287-4B0C-AF2E-D823CA276781}"/>
              </a:ext>
            </a:extLst>
          </p:cNvPr>
          <p:cNvSpPr/>
          <p:nvPr/>
        </p:nvSpPr>
        <p:spPr>
          <a:xfrm>
            <a:off x="9972721" y="5465740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F7BC0AA1-3C3B-4E68-A6E5-9FF80FA374A7}"/>
              </a:ext>
            </a:extLst>
          </p:cNvPr>
          <p:cNvSpPr/>
          <p:nvPr/>
        </p:nvSpPr>
        <p:spPr>
          <a:xfrm>
            <a:off x="10366912" y="5065097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F8D1A4F1-9EE1-45BF-9F20-DBFAFF6A6698}"/>
              </a:ext>
            </a:extLst>
          </p:cNvPr>
          <p:cNvSpPr/>
          <p:nvPr/>
        </p:nvSpPr>
        <p:spPr>
          <a:xfrm>
            <a:off x="10820400" y="4636670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A33089-BE36-44CC-A333-2439ABB0A28A}"/>
              </a:ext>
            </a:extLst>
          </p:cNvPr>
          <p:cNvSpPr txBox="1"/>
          <p:nvPr/>
        </p:nvSpPr>
        <p:spPr>
          <a:xfrm>
            <a:off x="7555709" y="4172701"/>
            <a:ext cx="2282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1 == 30,07%</a:t>
            </a:r>
          </a:p>
          <a:p>
            <a: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2 == 51,23%</a:t>
            </a:r>
          </a:p>
          <a:p>
            <a: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3 == 61,14%</a:t>
            </a:r>
          </a:p>
          <a:p>
            <a: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4 == 59,00%</a:t>
            </a:r>
          </a:p>
          <a:p>
            <a: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5 == 55,89%</a:t>
            </a:r>
            <a:b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</a:br>
            <a: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6 == 61,72%</a:t>
            </a:r>
          </a:p>
          <a:p>
            <a: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7 == 58,56%</a:t>
            </a:r>
          </a:p>
          <a:p>
            <a: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8 == 60,42%</a:t>
            </a:r>
          </a:p>
          <a:p>
            <a:r>
              <a:rPr lang="ru-RU" spc="3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9 == 40,00%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1AC7A0-8B47-47B6-8367-87F7FB79D0B6}"/>
              </a:ext>
            </a:extLst>
          </p:cNvPr>
          <p:cNvSpPr txBox="1"/>
          <p:nvPr/>
        </p:nvSpPr>
        <p:spPr>
          <a:xfrm rot="16200000">
            <a:off x="6165767" y="4759783"/>
            <a:ext cx="2086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грейд</a:t>
            </a:r>
          </a:p>
        </p:txBody>
      </p:sp>
    </p:spTree>
    <p:extLst>
      <p:ext uri="{BB962C8B-B14F-4D97-AF65-F5344CB8AC3E}">
        <p14:creationId xmlns:p14="http://schemas.microsoft.com/office/powerpoint/2010/main" val="365927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25D082-54C3-4465-8502-EB2D926658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6E7D1C4-ED90-472A-B984-7E5A1F10FBF9}"/>
              </a:ext>
            </a:extLst>
          </p:cNvPr>
          <p:cNvGrpSpPr/>
          <p:nvPr/>
        </p:nvGrpSpPr>
        <p:grpSpPr>
          <a:xfrm>
            <a:off x="1090317" y="1693069"/>
            <a:ext cx="249681" cy="4400879"/>
            <a:chOff x="911225" y="1799535"/>
            <a:chExt cx="249681" cy="4400879"/>
          </a:xfrm>
          <a:solidFill>
            <a:srgbClr val="007E00"/>
          </a:solidFill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2080A89-0A7F-4E9B-AFA9-9C0A1AAD8C0E}"/>
                </a:ext>
              </a:extLst>
            </p:cNvPr>
            <p:cNvSpPr/>
            <p:nvPr/>
          </p:nvSpPr>
          <p:spPr>
            <a:xfrm>
              <a:off x="911225" y="1799535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AB2BE975-0B15-42D2-881B-BF28ECB52F3F}"/>
                </a:ext>
              </a:extLst>
            </p:cNvPr>
            <p:cNvSpPr/>
            <p:nvPr/>
          </p:nvSpPr>
          <p:spPr>
            <a:xfrm>
              <a:off x="911225" y="2837335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5158CAB3-BD56-4A54-88FE-CD5BB0542F69}"/>
                </a:ext>
              </a:extLst>
            </p:cNvPr>
            <p:cNvSpPr/>
            <p:nvPr/>
          </p:nvSpPr>
          <p:spPr>
            <a:xfrm>
              <a:off x="911225" y="3875134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E075C96D-9A8C-48AD-A9C4-30B8BA1B0B39}"/>
                </a:ext>
              </a:extLst>
            </p:cNvPr>
            <p:cNvSpPr/>
            <p:nvPr/>
          </p:nvSpPr>
          <p:spPr>
            <a:xfrm>
              <a:off x="911225" y="4912933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C2BAC791-541B-4798-9F15-DFC85039BB06}"/>
                </a:ext>
              </a:extLst>
            </p:cNvPr>
            <p:cNvSpPr/>
            <p:nvPr/>
          </p:nvSpPr>
          <p:spPr>
            <a:xfrm>
              <a:off x="911225" y="5950733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E837140-9D93-46B3-A36B-0044F5CC59C3}"/>
              </a:ext>
            </a:extLst>
          </p:cNvPr>
          <p:cNvGrpSpPr/>
          <p:nvPr/>
        </p:nvGrpSpPr>
        <p:grpSpPr>
          <a:xfrm>
            <a:off x="1012201" y="1910717"/>
            <a:ext cx="249681" cy="4400879"/>
            <a:chOff x="911225" y="1799535"/>
            <a:chExt cx="249681" cy="4400879"/>
          </a:xfrm>
          <a:solidFill>
            <a:srgbClr val="00D200"/>
          </a:solidFill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6753545-F03B-425B-AC74-DE8C630B6D61}"/>
                </a:ext>
              </a:extLst>
            </p:cNvPr>
            <p:cNvSpPr/>
            <p:nvPr/>
          </p:nvSpPr>
          <p:spPr>
            <a:xfrm>
              <a:off x="911225" y="1799535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9CF3A2-B921-4EDF-A29C-B159513F94BD}"/>
                </a:ext>
              </a:extLst>
            </p:cNvPr>
            <p:cNvSpPr/>
            <p:nvPr/>
          </p:nvSpPr>
          <p:spPr>
            <a:xfrm>
              <a:off x="911225" y="2837335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63768F4-7EED-47D1-A911-6B1871BC9618}"/>
                </a:ext>
              </a:extLst>
            </p:cNvPr>
            <p:cNvSpPr/>
            <p:nvPr/>
          </p:nvSpPr>
          <p:spPr>
            <a:xfrm>
              <a:off x="911225" y="3875134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4C66220-0332-4384-84C7-5B03201FE6AB}"/>
                </a:ext>
              </a:extLst>
            </p:cNvPr>
            <p:cNvSpPr/>
            <p:nvPr/>
          </p:nvSpPr>
          <p:spPr>
            <a:xfrm>
              <a:off x="911225" y="4912933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6C162BE-223C-43A1-897F-B1CC262F5F76}"/>
                </a:ext>
              </a:extLst>
            </p:cNvPr>
            <p:cNvSpPr/>
            <p:nvPr/>
          </p:nvSpPr>
          <p:spPr>
            <a:xfrm>
              <a:off x="911225" y="5950733"/>
              <a:ext cx="249681" cy="2496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Планы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0372" y="1617181"/>
            <a:ext cx="10515600" cy="487569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Масштабирование обучения ОТ по программам А и Б на всю компанию. 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Финализация программ В и "Использование (применение) СИЗ«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Запуск уже согласованных адаптационных треков, согласование оставшихся для подразделений эксплуатации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Продолжаем обучать технических преподавателей для кабельщиков-спайщиков, активизируем обучение силами технических преподавателей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Завершаем комплектацию учебных классов для обучения по услуге </a:t>
            </a:r>
            <a:r>
              <a:rPr lang="ru-RU" sz="2000" dirty="0" err="1">
                <a:solidFill>
                  <a:schemeClr val="bg1"/>
                </a:solidFill>
              </a:rPr>
              <a:t>Ростелеком.Ключ</a:t>
            </a:r>
            <a:r>
              <a:rPr lang="ru-RU" sz="2000" dirty="0">
                <a:solidFill>
                  <a:schemeClr val="bg1"/>
                </a:solidFill>
              </a:rPr>
              <a:t> и активно обучаем для достижения целевого количества обученных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Работаем над переводом части практического синхронного обучения для клиентского сервиса в тренажеры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126C98B-2FF5-4310-8AB8-565D94745154}"/>
              </a:ext>
            </a:extLst>
          </p:cNvPr>
          <p:cNvGrpSpPr/>
          <p:nvPr/>
        </p:nvGrpSpPr>
        <p:grpSpPr>
          <a:xfrm>
            <a:off x="911225" y="1799535"/>
            <a:ext cx="249681" cy="4400879"/>
            <a:chOff x="911225" y="1799535"/>
            <a:chExt cx="249681" cy="440087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2E5E735-E8A7-447B-9C20-ECD5C30FB1BB}"/>
                </a:ext>
              </a:extLst>
            </p:cNvPr>
            <p:cNvSpPr/>
            <p:nvPr/>
          </p:nvSpPr>
          <p:spPr>
            <a:xfrm>
              <a:off x="911225" y="1799535"/>
              <a:ext cx="249681" cy="24968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406029C-6DDF-44B8-9028-C4515D97A67E}"/>
                </a:ext>
              </a:extLst>
            </p:cNvPr>
            <p:cNvSpPr/>
            <p:nvPr/>
          </p:nvSpPr>
          <p:spPr>
            <a:xfrm>
              <a:off x="911225" y="2837335"/>
              <a:ext cx="249681" cy="24968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09D7C72-ADDD-469D-AA35-C6725867203C}"/>
                </a:ext>
              </a:extLst>
            </p:cNvPr>
            <p:cNvSpPr/>
            <p:nvPr/>
          </p:nvSpPr>
          <p:spPr>
            <a:xfrm>
              <a:off x="911225" y="3875134"/>
              <a:ext cx="249681" cy="24968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9801D0B-2E12-440A-B7AC-2428EF709DD8}"/>
                </a:ext>
              </a:extLst>
            </p:cNvPr>
            <p:cNvSpPr/>
            <p:nvPr/>
          </p:nvSpPr>
          <p:spPr>
            <a:xfrm>
              <a:off x="911225" y="4912933"/>
              <a:ext cx="249681" cy="24968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C8774C8-F89C-4696-AFCC-4197D751953A}"/>
                </a:ext>
              </a:extLst>
            </p:cNvPr>
            <p:cNvSpPr/>
            <p:nvPr/>
          </p:nvSpPr>
          <p:spPr>
            <a:xfrm>
              <a:off x="911225" y="5950733"/>
              <a:ext cx="249681" cy="24968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08AF339-0B44-4F6D-8FEF-0FB4FF750735}"/>
              </a:ext>
            </a:extLst>
          </p:cNvPr>
          <p:cNvSpPr/>
          <p:nvPr/>
        </p:nvSpPr>
        <p:spPr>
          <a:xfrm>
            <a:off x="10655386" y="754389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5C926B5-C41A-4FE1-9E0C-08B76A10091E}"/>
              </a:ext>
            </a:extLst>
          </p:cNvPr>
          <p:cNvSpPr/>
          <p:nvPr/>
        </p:nvSpPr>
        <p:spPr>
          <a:xfrm>
            <a:off x="9893386" y="206612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D78F738-C534-40B0-8E65-4E41769E4EFA}"/>
              </a:ext>
            </a:extLst>
          </p:cNvPr>
          <p:cNvSpPr/>
          <p:nvPr/>
        </p:nvSpPr>
        <p:spPr>
          <a:xfrm>
            <a:off x="10870909" y="-48545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20BF949-EEEC-4891-88F3-7FAAE0019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81" t="54305" r="19814" b="35452"/>
          <a:stretch/>
        </p:blipFill>
        <p:spPr>
          <a:xfrm>
            <a:off x="9032080" y="3724275"/>
            <a:ext cx="744379" cy="7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21722B-4225-4E69-B50C-FD97A21D5E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b="1" dirty="0">
                <a:solidFill>
                  <a:srgbClr val="00FF00"/>
                </a:solidFill>
                <a:cs typeface="Courier New" panose="02070309020205020404" pitchFamily="49" charset="0"/>
              </a:rPr>
              <a:t>Общие цифры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449" y="3363278"/>
            <a:ext cx="306558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ru-RU" dirty="0">
                <a:solidFill>
                  <a:srgbClr val="00FF00"/>
                </a:solidFill>
              </a:rPr>
            </a:br>
            <a:br>
              <a:rPr lang="ru-RU" dirty="0">
                <a:solidFill>
                  <a:srgbClr val="00FF00"/>
                </a:solidFill>
              </a:rPr>
            </a:br>
            <a:r>
              <a:rPr lang="ru-RU" b="1" dirty="0">
                <a:solidFill>
                  <a:srgbClr val="00FF00"/>
                </a:solidFill>
              </a:rPr>
              <a:t>Разработка </a:t>
            </a:r>
          </a:p>
          <a:p>
            <a:r>
              <a:rPr lang="ru-RU" dirty="0">
                <a:solidFill>
                  <a:srgbClr val="00FF00"/>
                </a:solidFill>
              </a:rPr>
              <a:t>3ЛТП – 3 модулей</a:t>
            </a:r>
          </a:p>
          <a:p>
            <a:r>
              <a:rPr lang="ru-RU" dirty="0">
                <a:solidFill>
                  <a:srgbClr val="00FF00"/>
                </a:solidFill>
              </a:rPr>
              <a:t>2ЛТП – 3 модулей</a:t>
            </a:r>
          </a:p>
          <a:p>
            <a:r>
              <a:rPr lang="ru-RU" dirty="0" err="1">
                <a:solidFill>
                  <a:srgbClr val="00FF00"/>
                </a:solidFill>
              </a:rPr>
              <a:t>ТехУчет</a:t>
            </a:r>
            <a:r>
              <a:rPr lang="ru-RU" dirty="0">
                <a:solidFill>
                  <a:srgbClr val="00FF00"/>
                </a:solidFill>
              </a:rPr>
              <a:t> – 1 модулей</a:t>
            </a:r>
          </a:p>
          <a:p>
            <a:r>
              <a:rPr lang="ru-RU" dirty="0">
                <a:solidFill>
                  <a:srgbClr val="00FF00"/>
                </a:solidFill>
              </a:rPr>
              <a:t>СВ – 2 модуля</a:t>
            </a:r>
          </a:p>
          <a:p>
            <a:r>
              <a:rPr lang="ru-RU" dirty="0">
                <a:solidFill>
                  <a:srgbClr val="00FF00"/>
                </a:solidFill>
              </a:rPr>
              <a:t>ДТО – 5 модулей</a:t>
            </a:r>
          </a:p>
          <a:p>
            <a:r>
              <a:rPr lang="ru-RU" dirty="0">
                <a:solidFill>
                  <a:srgbClr val="00FF00"/>
                </a:solidFill>
              </a:rPr>
              <a:t>Эксплуатация – 3 модуля</a:t>
            </a:r>
            <a:br>
              <a:rPr lang="ru-RU" dirty="0">
                <a:solidFill>
                  <a:srgbClr val="00FF00"/>
                </a:solidFill>
              </a:rPr>
            </a:br>
            <a:endParaRPr lang="ru-RU" dirty="0">
              <a:solidFill>
                <a:srgbClr val="00FF00"/>
              </a:solidFill>
            </a:endParaRPr>
          </a:p>
          <a:p>
            <a:pPr marL="0" indent="0">
              <a:buNone/>
            </a:pPr>
            <a:br>
              <a:rPr lang="ru-RU" b="1" dirty="0">
                <a:solidFill>
                  <a:srgbClr val="00FF00"/>
                </a:solidFill>
              </a:rPr>
            </a:br>
            <a:r>
              <a:rPr lang="ru-RU" b="1" dirty="0">
                <a:solidFill>
                  <a:srgbClr val="00FF00"/>
                </a:solidFill>
              </a:rPr>
              <a:t>Актуализация:</a:t>
            </a:r>
          </a:p>
          <a:p>
            <a:r>
              <a:rPr lang="ru-RU" dirty="0">
                <a:solidFill>
                  <a:srgbClr val="00FF00"/>
                </a:solidFill>
              </a:rPr>
              <a:t>3ЛТП – 4 модулей</a:t>
            </a:r>
          </a:p>
          <a:p>
            <a:r>
              <a:rPr lang="ru-RU" dirty="0">
                <a:solidFill>
                  <a:srgbClr val="00FF00"/>
                </a:solidFill>
              </a:rPr>
              <a:t>2ЛТП – 3 модулей</a:t>
            </a:r>
          </a:p>
          <a:p>
            <a:pPr marL="0" indent="0">
              <a:buNone/>
            </a:pPr>
            <a:endParaRPr lang="ru-RU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FF0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AAA775-1C63-4049-8778-1E22B56EDC23}"/>
              </a:ext>
            </a:extLst>
          </p:cNvPr>
          <p:cNvSpPr/>
          <p:nvPr/>
        </p:nvSpPr>
        <p:spPr>
          <a:xfrm>
            <a:off x="1148862" y="1866534"/>
            <a:ext cx="1110762" cy="111076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262626"/>
                </a:solidFill>
                <a:latin typeface="Rostelecom Basis" panose="020B0503030604040103" pitchFamily="34" charset="0"/>
                <a:ea typeface="+mj-ea"/>
                <a:cs typeface="Courier New" panose="02070309020205020404" pitchFamily="49" charset="0"/>
              </a:rPr>
              <a:t>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E30EF-F0D1-4DF7-9626-2913B27300A5}"/>
              </a:ext>
            </a:extLst>
          </p:cNvPr>
          <p:cNvSpPr txBox="1"/>
          <p:nvPr/>
        </p:nvSpPr>
        <p:spPr>
          <a:xfrm>
            <a:off x="1210774" y="2880526"/>
            <a:ext cx="98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FF00"/>
                </a:solidFill>
              </a:rPr>
              <a:t>модуля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1D8AD-824E-4BF5-AE5A-594B6CDC8F6D}"/>
              </a:ext>
            </a:extLst>
          </p:cNvPr>
          <p:cNvSpPr txBox="1"/>
          <p:nvPr/>
        </p:nvSpPr>
        <p:spPr>
          <a:xfrm>
            <a:off x="3839308" y="3136612"/>
            <a:ext cx="145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FF00"/>
                </a:solidFill>
              </a:rPr>
              <a:t>3 </a:t>
            </a:r>
            <a:r>
              <a:rPr lang="ru-RU" sz="2400" dirty="0">
                <a:solidFill>
                  <a:srgbClr val="00FF00"/>
                </a:solidFill>
              </a:rPr>
              <a:t>модуля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57B8B-7133-4025-85B6-E4A1C938A626}"/>
              </a:ext>
            </a:extLst>
          </p:cNvPr>
          <p:cNvSpPr txBox="1"/>
          <p:nvPr/>
        </p:nvSpPr>
        <p:spPr>
          <a:xfrm>
            <a:off x="3839308" y="3591002"/>
            <a:ext cx="145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FF00"/>
                </a:solidFill>
              </a:rPr>
              <a:t>3 </a:t>
            </a:r>
            <a:r>
              <a:rPr lang="ru-RU" sz="2400" dirty="0">
                <a:solidFill>
                  <a:srgbClr val="00FF00"/>
                </a:solidFill>
              </a:rPr>
              <a:t>модуля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173BD-54E7-4917-B98C-E4D9CB75F9A3}"/>
              </a:ext>
            </a:extLst>
          </p:cNvPr>
          <p:cNvSpPr txBox="1"/>
          <p:nvPr/>
        </p:nvSpPr>
        <p:spPr>
          <a:xfrm>
            <a:off x="3839308" y="4045392"/>
            <a:ext cx="145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FF00"/>
                </a:solidFill>
              </a:rPr>
              <a:t>1 </a:t>
            </a:r>
            <a:r>
              <a:rPr lang="ru-RU" sz="2400" dirty="0">
                <a:solidFill>
                  <a:srgbClr val="00FF00"/>
                </a:solidFill>
              </a:rPr>
              <a:t>модуль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93036-B314-40F3-9070-97B455B0B4C6}"/>
              </a:ext>
            </a:extLst>
          </p:cNvPr>
          <p:cNvSpPr txBox="1"/>
          <p:nvPr/>
        </p:nvSpPr>
        <p:spPr>
          <a:xfrm>
            <a:off x="3839308" y="4499782"/>
            <a:ext cx="145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FF00"/>
                </a:solidFill>
              </a:rPr>
              <a:t>2 </a:t>
            </a:r>
            <a:r>
              <a:rPr lang="ru-RU" sz="2400" dirty="0">
                <a:solidFill>
                  <a:srgbClr val="00FF00"/>
                </a:solidFill>
              </a:rPr>
              <a:t>модуля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92809-A142-4862-9DB6-B2C284CC97B6}"/>
              </a:ext>
            </a:extLst>
          </p:cNvPr>
          <p:cNvSpPr txBox="1"/>
          <p:nvPr/>
        </p:nvSpPr>
        <p:spPr>
          <a:xfrm>
            <a:off x="3839308" y="4954172"/>
            <a:ext cx="186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FF00"/>
                </a:solidFill>
              </a:rPr>
              <a:t>5 </a:t>
            </a:r>
            <a:r>
              <a:rPr lang="ru-RU" sz="2400" dirty="0">
                <a:solidFill>
                  <a:srgbClr val="00FF00"/>
                </a:solidFill>
              </a:rPr>
              <a:t>модулей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7AEF25-79F8-4072-90D3-3F9A990285B5}"/>
              </a:ext>
            </a:extLst>
          </p:cNvPr>
          <p:cNvSpPr txBox="1"/>
          <p:nvPr/>
        </p:nvSpPr>
        <p:spPr>
          <a:xfrm>
            <a:off x="3839308" y="5408564"/>
            <a:ext cx="145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FF00"/>
                </a:solidFill>
              </a:rPr>
              <a:t>3 </a:t>
            </a:r>
            <a:r>
              <a:rPr lang="ru-RU" sz="2400" dirty="0">
                <a:solidFill>
                  <a:srgbClr val="00FF00"/>
                </a:solidFill>
              </a:rPr>
              <a:t>модуля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E8C84-3B53-48B7-A280-6075F12A7147}"/>
              </a:ext>
            </a:extLst>
          </p:cNvPr>
          <p:cNvSpPr txBox="1"/>
          <p:nvPr/>
        </p:nvSpPr>
        <p:spPr>
          <a:xfrm>
            <a:off x="7795846" y="3136612"/>
            <a:ext cx="145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FF00"/>
                </a:solidFill>
              </a:rPr>
              <a:t>3 </a:t>
            </a:r>
            <a:r>
              <a:rPr lang="ru-RU" sz="2400" dirty="0">
                <a:solidFill>
                  <a:srgbClr val="00FF00"/>
                </a:solidFill>
              </a:rPr>
              <a:t>модуля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E0D0D-DA84-4FDE-9E06-4B00C33B9F23}"/>
              </a:ext>
            </a:extLst>
          </p:cNvPr>
          <p:cNvSpPr txBox="1"/>
          <p:nvPr/>
        </p:nvSpPr>
        <p:spPr>
          <a:xfrm>
            <a:off x="7795846" y="3591002"/>
            <a:ext cx="1450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FF00"/>
                </a:solidFill>
              </a:rPr>
              <a:t>3 </a:t>
            </a:r>
            <a:r>
              <a:rPr lang="ru-RU" sz="2400" dirty="0">
                <a:solidFill>
                  <a:srgbClr val="00FF00"/>
                </a:solidFill>
              </a:rPr>
              <a:t>модуля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1ACCE-9FCC-45ED-9C2D-C8741012F5E7}"/>
              </a:ext>
            </a:extLst>
          </p:cNvPr>
          <p:cNvSpPr txBox="1"/>
          <p:nvPr/>
        </p:nvSpPr>
        <p:spPr>
          <a:xfrm>
            <a:off x="4229100" y="2205258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15236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554596-B782-499C-930B-C324131FE1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2078" y="-379053"/>
            <a:ext cx="9367684" cy="2975952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«Продажи переезжают»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578" y="1315736"/>
            <a:ext cx="9367684" cy="115032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Передача курсов по продуктам в </a:t>
            </a:r>
            <a:r>
              <a:rPr lang="en-US" dirty="0">
                <a:solidFill>
                  <a:schemeClr val="bg1"/>
                </a:solidFill>
              </a:rPr>
              <a:t>B2C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668BF36-4C5D-4E85-BB00-B6041F34A324}"/>
              </a:ext>
            </a:extLst>
          </p:cNvPr>
          <p:cNvGrpSpPr/>
          <p:nvPr/>
        </p:nvGrpSpPr>
        <p:grpSpPr>
          <a:xfrm>
            <a:off x="562044" y="2098273"/>
            <a:ext cx="7944467" cy="2785059"/>
            <a:chOff x="700453" y="2517196"/>
            <a:chExt cx="7944467" cy="278505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872997" y="3069027"/>
              <a:ext cx="5771923" cy="1500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Целевая аудитория: </a:t>
              </a:r>
              <a:r>
                <a:rPr lang="ru-RU" sz="32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12240</a:t>
              </a:r>
              <a:r>
                <a:rPr lang="ru-RU" sz="4000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</a:t>
              </a:r>
            </a:p>
            <a:p>
              <a:pPr>
                <a:lnSpc>
                  <a:spcPct val="75000"/>
                </a:lnSpc>
              </a:pPr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Обучено: </a:t>
              </a:r>
              <a:r>
                <a:rPr lang="ru-RU" sz="32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11523</a:t>
              </a:r>
              <a:r>
                <a:rPr lang="ru-RU" sz="3200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</a:t>
              </a:r>
              <a:r>
                <a:rPr lang="en-US" sz="3200" b="1" dirty="0">
                  <a:solidFill>
                    <a:schemeClr val="bg1"/>
                  </a:solidFill>
                  <a:latin typeface="Rostelecom Basis" panose="020B0503030604040103" pitchFamily="34" charset="0"/>
                </a:rPr>
                <a:t>|</a:t>
              </a:r>
              <a:r>
                <a:rPr lang="en-US" sz="3200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</a:t>
              </a:r>
              <a:r>
                <a:rPr lang="ru-RU" sz="32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94,1</a:t>
              </a:r>
              <a:endParaRPr lang="ru-RU" sz="3600" b="1" dirty="0">
                <a:solidFill>
                  <a:srgbClr val="00FF00"/>
                </a:solidFill>
                <a:latin typeface="Rostelecom Basis" panose="020B0503030604040103" pitchFamily="34" charset="0"/>
              </a:endParaRPr>
            </a:p>
            <a:p>
              <a:pPr>
                <a:lnSpc>
                  <a:spcPct val="75000"/>
                </a:lnSpc>
              </a:pPr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План: </a:t>
              </a:r>
              <a:r>
                <a:rPr lang="ru-RU" sz="24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Анализ эффективности </a:t>
              </a:r>
              <a:br>
                <a:rPr lang="en-US" sz="24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</a:br>
              <a:r>
                <a:rPr lang="en-US" sz="24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      </a:t>
              </a:r>
              <a:r>
                <a:rPr lang="ru-RU" sz="24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в бизнес-показателях</a:t>
              </a:r>
              <a:endParaRPr lang="ru-RU" dirty="0">
                <a:solidFill>
                  <a:srgbClr val="00FF00"/>
                </a:solidFill>
                <a:latin typeface="Rostelecom Basis" panose="020B0503030604040103" pitchFamily="34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1A4CCD2-1D43-449D-8515-011598715489}"/>
                </a:ext>
              </a:extLst>
            </p:cNvPr>
            <p:cNvSpPr/>
            <p:nvPr/>
          </p:nvSpPr>
          <p:spPr>
            <a:xfrm>
              <a:off x="700453" y="2517196"/>
              <a:ext cx="1815711" cy="1815711"/>
            </a:xfrm>
            <a:prstGeom prst="rect">
              <a:avLst/>
            </a:prstGeom>
            <a:solidFill>
              <a:srgbClr val="007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600" b="1" dirty="0">
                <a:solidFill>
                  <a:schemeClr val="tx1"/>
                </a:solidFill>
                <a:latin typeface="Rostelecom Basis" panose="020B0503030604040103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C12EFB-28F6-46A0-9917-F486D4BF952C}"/>
                </a:ext>
              </a:extLst>
            </p:cNvPr>
            <p:cNvSpPr/>
            <p:nvPr/>
          </p:nvSpPr>
          <p:spPr>
            <a:xfrm>
              <a:off x="852853" y="2669596"/>
              <a:ext cx="1815711" cy="1815711"/>
            </a:xfrm>
            <a:prstGeom prst="rect">
              <a:avLst/>
            </a:prstGeom>
            <a:solidFill>
              <a:srgbClr val="00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600" b="1" dirty="0">
                <a:solidFill>
                  <a:schemeClr val="tx1"/>
                </a:solidFill>
                <a:latin typeface="Rostelecom Basis" panose="020B0503030604040103" pitchFamily="34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4BDDBB14-C064-4B51-BF37-A4FF3713AD30}"/>
                </a:ext>
              </a:extLst>
            </p:cNvPr>
            <p:cNvSpPr/>
            <p:nvPr/>
          </p:nvSpPr>
          <p:spPr>
            <a:xfrm>
              <a:off x="1005253" y="2821996"/>
              <a:ext cx="1815711" cy="18157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ru-RU" sz="2400" b="1" dirty="0">
                <a:solidFill>
                  <a:schemeClr val="tx1"/>
                </a:solidFill>
                <a:latin typeface="Rostelecom Basis" panose="020B05030306040401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2AB948-8FAD-4343-86A6-8D743BE8A1F6}"/>
                </a:ext>
              </a:extLst>
            </p:cNvPr>
            <p:cNvSpPr txBox="1"/>
            <p:nvPr/>
          </p:nvSpPr>
          <p:spPr>
            <a:xfrm>
              <a:off x="1203447" y="3344249"/>
              <a:ext cx="2071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spc="-150" dirty="0">
                  <a:latin typeface="Rostelecom Basis" panose="020B0503030604040103" pitchFamily="34" charset="0"/>
                </a:rPr>
                <a:t>Продавай легко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6BA2E7-1D1A-4B35-AB4E-5DCDB533FB5E}"/>
                </a:ext>
              </a:extLst>
            </p:cNvPr>
            <p:cNvSpPr txBox="1"/>
            <p:nvPr/>
          </p:nvSpPr>
          <p:spPr>
            <a:xfrm>
              <a:off x="6185189" y="3194024"/>
              <a:ext cx="4478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%</a:t>
              </a:r>
              <a:endParaRPr lang="ru-RU" dirty="0"/>
            </a:p>
          </p:txBody>
        </p: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37F11DD8-9DEC-4E44-922E-0A6894BA9635}"/>
                </a:ext>
              </a:extLst>
            </p:cNvPr>
            <p:cNvGrpSpPr/>
            <p:nvPr/>
          </p:nvGrpSpPr>
          <p:grpSpPr>
            <a:xfrm>
              <a:off x="819629" y="3981420"/>
              <a:ext cx="2269397" cy="1320835"/>
              <a:chOff x="822535" y="3966568"/>
              <a:chExt cx="2269397" cy="132083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AD9212-50C9-4D47-ACF6-4AFD1DB8327C}"/>
                  </a:ext>
                </a:extLst>
              </p:cNvPr>
              <p:cNvSpPr txBox="1"/>
              <p:nvPr/>
            </p:nvSpPr>
            <p:spPr>
              <a:xfrm>
                <a:off x="1235720" y="4179407"/>
                <a:ext cx="145292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6600" b="1" dirty="0">
                    <a:solidFill>
                      <a:srgbClr val="00FF00"/>
                    </a:solidFill>
                    <a:latin typeface="Rostelecom Basis" panose="020B0503030604040103" pitchFamily="34" charset="0"/>
                  </a:rPr>
                  <a:t>МК</a:t>
                </a:r>
              </a:p>
            </p:txBody>
          </p: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9CCBA723-A776-49A0-9218-20C44F7E27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100000" contras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1917"/>
              <a:stretch/>
            </p:blipFill>
            <p:spPr>
              <a:xfrm>
                <a:off x="822535" y="3966568"/>
                <a:ext cx="2269397" cy="671139"/>
              </a:xfrm>
              <a:prstGeom prst="rect">
                <a:avLst/>
              </a:prstGeom>
            </p:spPr>
          </p:pic>
        </p:grp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36D0ECD4-88F4-4C83-B34A-5352798E28C9}"/>
              </a:ext>
            </a:extLst>
          </p:cNvPr>
          <p:cNvGrpSpPr/>
          <p:nvPr/>
        </p:nvGrpSpPr>
        <p:grpSpPr>
          <a:xfrm>
            <a:off x="4503560" y="4361397"/>
            <a:ext cx="8005901" cy="2324670"/>
            <a:chOff x="4426691" y="4571530"/>
            <a:chExt cx="8005901" cy="232467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8541A01C-480F-41E8-A7D8-9922C1A19199}"/>
                </a:ext>
              </a:extLst>
            </p:cNvPr>
            <p:cNvGrpSpPr/>
            <p:nvPr/>
          </p:nvGrpSpPr>
          <p:grpSpPr>
            <a:xfrm>
              <a:off x="4426691" y="4571530"/>
              <a:ext cx="2475825" cy="2324670"/>
              <a:chOff x="7884636" y="2517196"/>
              <a:chExt cx="2475825" cy="2324670"/>
            </a:xfrm>
          </p:grpSpPr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E3491961-1E54-4C84-9E97-D706A4160992}"/>
                  </a:ext>
                </a:extLst>
              </p:cNvPr>
              <p:cNvSpPr/>
              <p:nvPr/>
            </p:nvSpPr>
            <p:spPr>
              <a:xfrm>
                <a:off x="7884636" y="2517196"/>
                <a:ext cx="1815711" cy="1815711"/>
              </a:xfrm>
              <a:prstGeom prst="rect">
                <a:avLst/>
              </a:prstGeom>
              <a:solidFill>
                <a:srgbClr val="007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ru-RU" sz="2600" b="1" dirty="0">
                  <a:solidFill>
                    <a:schemeClr val="tx1"/>
                  </a:solidFill>
                  <a:latin typeface="Rostelecom Basis" panose="020B0503030604040103" pitchFamily="34" charset="0"/>
                </a:endParaRPr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7D21431C-185C-40BD-8DD2-0D6D6D1F80BC}"/>
                  </a:ext>
                </a:extLst>
              </p:cNvPr>
              <p:cNvSpPr/>
              <p:nvPr/>
            </p:nvSpPr>
            <p:spPr>
              <a:xfrm>
                <a:off x="8037036" y="2669596"/>
                <a:ext cx="1815711" cy="1815711"/>
              </a:xfrm>
              <a:prstGeom prst="rect">
                <a:avLst/>
              </a:prstGeom>
              <a:solidFill>
                <a:srgbClr val="00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ru-RU" sz="2600" b="1" dirty="0">
                  <a:solidFill>
                    <a:schemeClr val="tx1"/>
                  </a:solidFill>
                  <a:latin typeface="Rostelecom Basis" panose="020B0503030604040103" pitchFamily="34" charset="0"/>
                </a:endParaRP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B4D7A7E-899E-47D0-B21C-B2130D526BBA}"/>
                  </a:ext>
                </a:extLst>
              </p:cNvPr>
              <p:cNvSpPr/>
              <p:nvPr/>
            </p:nvSpPr>
            <p:spPr>
              <a:xfrm>
                <a:off x="8189436" y="2821996"/>
                <a:ext cx="1815711" cy="181571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ru-RU" sz="2400" b="1" dirty="0">
                  <a:solidFill>
                    <a:schemeClr val="tx1"/>
                  </a:solidFill>
                  <a:latin typeface="Rostelecom Basis" panose="020B05030306040401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9427AA-1F92-4A5A-8997-3D5EDBF7475A}"/>
                  </a:ext>
                </a:extLst>
              </p:cNvPr>
              <p:cNvSpPr txBox="1"/>
              <p:nvPr/>
            </p:nvSpPr>
            <p:spPr>
              <a:xfrm>
                <a:off x="8252738" y="3070817"/>
                <a:ext cx="20712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2400" b="1">
                    <a:latin typeface="Rostelecom Basis" panose="020B0503030604040103" pitchFamily="34" charset="0"/>
                  </a:defRPr>
                </a:lvl1pPr>
              </a:lstStyle>
              <a:p>
                <a:r>
                  <a:rPr lang="ru-RU" spc="-150" dirty="0"/>
                  <a:t>Территория продаж </a:t>
                </a:r>
                <a:br>
                  <a:rPr lang="en-US" spc="-150" dirty="0"/>
                </a:br>
                <a:endParaRPr lang="ru-RU" spc="-15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A9CA1B-A525-4B22-90FC-076087F6B8DD}"/>
                  </a:ext>
                </a:extLst>
              </p:cNvPr>
              <p:cNvSpPr txBox="1"/>
              <p:nvPr/>
            </p:nvSpPr>
            <p:spPr>
              <a:xfrm>
                <a:off x="8328461" y="3733870"/>
                <a:ext cx="20320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  <a:lvl1pPr>
                  <a:defRPr sz="6600" b="1">
                    <a:solidFill>
                      <a:srgbClr val="00FF00"/>
                    </a:solidFill>
                    <a:latin typeface="Rostelecom Basis" panose="020B0503030604040103" pitchFamily="34" charset="0"/>
                  </a:defRPr>
                </a:lvl1pPr>
              </a:lstStyle>
              <a:p>
                <a:r>
                  <a:rPr lang="ru-RU" dirty="0">
                    <a:solidFill>
                      <a:srgbClr val="000000"/>
                    </a:solidFill>
                  </a:rPr>
                  <a:t>3.0</a:t>
                </a:r>
              </a:p>
            </p:txBody>
          </p:sp>
        </p:grp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EFB00523-D17F-4F2D-AA03-7ABB2BFF45AB}"/>
                </a:ext>
              </a:extLst>
            </p:cNvPr>
            <p:cNvSpPr/>
            <p:nvPr/>
          </p:nvSpPr>
          <p:spPr>
            <a:xfrm>
              <a:off x="6660669" y="4699322"/>
              <a:ext cx="5771923" cy="1962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Целевая аудитория: </a:t>
              </a:r>
              <a:r>
                <a:rPr lang="en-US" sz="32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327</a:t>
              </a:r>
              <a:r>
                <a:rPr lang="ru-RU" sz="4000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</a:t>
              </a:r>
            </a:p>
            <a:p>
              <a:pPr>
                <a:lnSpc>
                  <a:spcPct val="75000"/>
                </a:lnSpc>
              </a:pPr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Обучено: </a:t>
              </a:r>
              <a:r>
                <a:rPr lang="en-US" sz="32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305</a:t>
              </a:r>
            </a:p>
            <a:p>
              <a:pPr>
                <a:lnSpc>
                  <a:spcPct val="75000"/>
                </a:lnSpc>
              </a:pPr>
              <a:r>
                <a:rPr lang="en-US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NPS:</a:t>
              </a:r>
              <a:r>
                <a:rPr lang="en-US" sz="32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81 | </a:t>
              </a:r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ПП</a:t>
              </a:r>
              <a:r>
                <a:rPr lang="en-US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:</a:t>
              </a:r>
              <a:r>
                <a:rPr lang="en-US" sz="32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 4,68</a:t>
              </a:r>
            </a:p>
            <a:p>
              <a:pPr>
                <a:lnSpc>
                  <a:spcPct val="75000"/>
                </a:lnSpc>
              </a:pPr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Сертификация: </a:t>
              </a:r>
              <a:r>
                <a:rPr lang="ru-RU" sz="32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47 участников</a:t>
              </a:r>
              <a:endParaRPr lang="ru-RU" dirty="0">
                <a:solidFill>
                  <a:schemeClr val="bg1"/>
                </a:solidFill>
                <a:latin typeface="Rostelecom Basis Light" panose="020B0303030604040103" pitchFamily="34" charset="0"/>
              </a:endParaRPr>
            </a:p>
            <a:p>
              <a:pPr>
                <a:lnSpc>
                  <a:spcPct val="75000"/>
                </a:lnSpc>
              </a:pPr>
              <a:r>
                <a:rPr lang="ru-RU" dirty="0">
                  <a:solidFill>
                    <a:schemeClr val="bg1"/>
                  </a:solidFill>
                  <a:latin typeface="Rostelecom Basis Light" panose="020B0303030604040103" pitchFamily="34" charset="0"/>
                </a:rPr>
                <a:t>План: </a:t>
              </a:r>
              <a:r>
                <a:rPr lang="ru-RU" sz="24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Запуск </a:t>
              </a:r>
              <a:r>
                <a:rPr lang="en-US" sz="24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Sales Campus </a:t>
              </a:r>
              <a:r>
                <a:rPr lang="ru-RU" sz="2400" b="1" dirty="0">
                  <a:solidFill>
                    <a:srgbClr val="00FF00"/>
                  </a:solidFill>
                  <a:latin typeface="Arial" panose="020B0604020202020204" pitchFamily="34" charset="0"/>
                </a:rPr>
                <a:t>СВ БТИ</a:t>
              </a:r>
              <a:endParaRPr lang="ru-RU" dirty="0">
                <a:solidFill>
                  <a:srgbClr val="00FF00"/>
                </a:solidFill>
                <a:latin typeface="Rostelecom Basis" panose="020B0503030604040103" pitchFamily="34" charset="0"/>
              </a:endParaRP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75176B1D-1C6F-4E91-B3B1-C4C35C5E2725}"/>
              </a:ext>
            </a:extLst>
          </p:cNvPr>
          <p:cNvGrpSpPr/>
          <p:nvPr/>
        </p:nvGrpSpPr>
        <p:grpSpPr>
          <a:xfrm>
            <a:off x="17441813" y="1418462"/>
            <a:ext cx="2361640" cy="2356874"/>
            <a:chOff x="9861142" y="1418463"/>
            <a:chExt cx="2361640" cy="2356874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F43B28E-D266-4280-B692-DDB6FCE4FAF4}"/>
                </a:ext>
              </a:extLst>
            </p:cNvPr>
            <p:cNvSpPr/>
            <p:nvPr/>
          </p:nvSpPr>
          <p:spPr>
            <a:xfrm>
              <a:off x="9861142" y="1418463"/>
              <a:ext cx="2356874" cy="2356874"/>
            </a:xfrm>
            <a:prstGeom prst="rect">
              <a:avLst/>
            </a:prstGeom>
            <a:solidFill>
              <a:srgbClr val="007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029F0D7A-F4C3-4554-A746-EFB20E76E035}"/>
                </a:ext>
              </a:extLst>
            </p:cNvPr>
            <p:cNvSpPr/>
            <p:nvPr/>
          </p:nvSpPr>
          <p:spPr>
            <a:xfrm>
              <a:off x="10129203" y="1418463"/>
              <a:ext cx="2093579" cy="2144034"/>
            </a:xfrm>
            <a:prstGeom prst="rect">
              <a:avLst/>
            </a:prstGeom>
            <a:solidFill>
              <a:srgbClr val="00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74D93B26-7ED3-4E15-9DFE-B5C2681B54CD}"/>
                </a:ext>
              </a:extLst>
            </p:cNvPr>
            <p:cNvSpPr/>
            <p:nvPr/>
          </p:nvSpPr>
          <p:spPr>
            <a:xfrm>
              <a:off x="10384267" y="1418463"/>
              <a:ext cx="1835672" cy="183567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0594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D1D232D-C5EA-4710-AD16-A8A7D3F5C9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Эксплуатация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88" y="2348345"/>
            <a:ext cx="5016555" cy="29250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803" y="3117273"/>
            <a:ext cx="4512072" cy="24561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17" y="3738303"/>
            <a:ext cx="3939783" cy="2456112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FE4073A-3C54-402D-920D-948309BE531F}"/>
              </a:ext>
            </a:extLst>
          </p:cNvPr>
          <p:cNvSpPr/>
          <p:nvPr/>
        </p:nvSpPr>
        <p:spPr>
          <a:xfrm>
            <a:off x="10443490" y="979925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91" y="4375707"/>
            <a:ext cx="3690853" cy="22232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E67143-4D78-4A34-B40C-8565B1359BE1}"/>
              </a:ext>
            </a:extLst>
          </p:cNvPr>
          <p:cNvSpPr txBox="1"/>
          <p:nvPr/>
        </p:nvSpPr>
        <p:spPr>
          <a:xfrm>
            <a:off x="976746" y="1451543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en-US" dirty="0">
                <a:solidFill>
                  <a:srgbClr val="007E00"/>
                </a:solidFill>
              </a:rPr>
              <a:t>4</a:t>
            </a:r>
            <a:endParaRPr lang="ru-RU" dirty="0">
              <a:solidFill>
                <a:srgbClr val="007E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56C86-CA59-4962-92C7-C7499759117C}"/>
              </a:ext>
            </a:extLst>
          </p:cNvPr>
          <p:cNvSpPr txBox="1"/>
          <p:nvPr/>
        </p:nvSpPr>
        <p:spPr>
          <a:xfrm>
            <a:off x="907473" y="1532987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en-US" dirty="0">
                <a:solidFill>
                  <a:srgbClr val="00D200"/>
                </a:solidFill>
              </a:rPr>
              <a:t>4</a:t>
            </a:r>
            <a:endParaRPr lang="ru-RU" dirty="0">
              <a:solidFill>
                <a:srgbClr val="00D2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F17E7-B7A1-4C05-8C32-99F31BD3BE6E}"/>
              </a:ext>
            </a:extLst>
          </p:cNvPr>
          <p:cNvSpPr txBox="1"/>
          <p:nvPr/>
        </p:nvSpPr>
        <p:spPr>
          <a:xfrm>
            <a:off x="838200" y="1606499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E2A47-89CB-4F37-8319-C3FE8D367624}"/>
              </a:ext>
            </a:extLst>
          </p:cNvPr>
          <p:cNvSpPr txBox="1"/>
          <p:nvPr/>
        </p:nvSpPr>
        <p:spPr>
          <a:xfrm>
            <a:off x="1616509" y="16679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трека адаптации согласованы и доступны </a:t>
            </a:r>
            <a:br>
              <a:rPr lang="en-US" sz="2000" dirty="0">
                <a:solidFill>
                  <a:schemeClr val="bg1"/>
                </a:solidFill>
                <a:latin typeface="Rostelecom Basis Light" panose="020B0303030604040103" pitchFamily="34" charset="0"/>
              </a:rPr>
            </a:br>
            <a:r>
              <a:rPr lang="ru-RU" sz="20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в Онлайн-университете.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30E8C7-6773-49B8-A834-94E23D5CE93D}"/>
              </a:ext>
            </a:extLst>
          </p:cNvPr>
          <p:cNvSpPr/>
          <p:nvPr/>
        </p:nvSpPr>
        <p:spPr>
          <a:xfrm>
            <a:off x="9715500" y="434425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14216-698D-49CB-B0D3-C6F4B4FAA8CC}"/>
              </a:ext>
            </a:extLst>
          </p:cNvPr>
          <p:cNvSpPr txBox="1"/>
          <p:nvPr/>
        </p:nvSpPr>
        <p:spPr>
          <a:xfrm>
            <a:off x="955070" y="2722427"/>
            <a:ext cx="47175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Rostelecom Basis Light" panose="020B0303030604040103" pitchFamily="34" charset="0"/>
              </a:rPr>
              <a:t>В рамках проекта </a:t>
            </a:r>
            <a:r>
              <a:rPr lang="ru-RU" dirty="0" err="1">
                <a:solidFill>
                  <a:schemeClr val="bg1"/>
                </a:solidFill>
                <a:latin typeface="Rostelecom Basis Light" panose="020B0303030604040103" pitchFamily="34" charset="0"/>
              </a:rPr>
              <a:t>укомплектации</a:t>
            </a:r>
            <a:r>
              <a:rPr lang="ru-RU" dirty="0">
                <a:solidFill>
                  <a:schemeClr val="bg1"/>
                </a:solidFill>
                <a:latin typeface="Rostelecom Basis Light" panose="020B0303030604040103" pitchFamily="34" charset="0"/>
              </a:rPr>
              <a:t> адаптационных треков идет разработка недостающих модулей:</a:t>
            </a:r>
            <a:br>
              <a:rPr lang="ru-RU" dirty="0">
                <a:solidFill>
                  <a:schemeClr val="bg1"/>
                </a:solidFill>
                <a:latin typeface="Rostelecom Basis Light" panose="020B0303030604040103" pitchFamily="34" charset="0"/>
              </a:rPr>
            </a:br>
            <a:br>
              <a:rPr lang="ru-RU" dirty="0">
                <a:solidFill>
                  <a:schemeClr val="bg1"/>
                </a:solidFill>
                <a:latin typeface="Rostelecom Basis Light" panose="020B0303030604040103" pitchFamily="34" charset="0"/>
              </a:rPr>
            </a:br>
            <a:br>
              <a:rPr lang="ru-RU" dirty="0">
                <a:solidFill>
                  <a:schemeClr val="bg1"/>
                </a:solidFill>
                <a:latin typeface="Rostelecom Basis Light" panose="020B0303030604040103" pitchFamily="34" charset="0"/>
              </a:rPr>
            </a:br>
            <a:br>
              <a:rPr lang="ru-RU" dirty="0">
                <a:solidFill>
                  <a:schemeClr val="bg1"/>
                </a:solidFill>
                <a:latin typeface="Rostelecom Basis Light" panose="020B0303030604040103" pitchFamily="34" charset="0"/>
              </a:rPr>
            </a:br>
            <a:endParaRPr lang="ru-RU" dirty="0">
              <a:solidFill>
                <a:schemeClr val="bg1"/>
              </a:solidFill>
              <a:latin typeface="Rostelecom Basis Light" panose="020B0303030604040103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EA641F6-EB8B-47DF-9D81-98D805FFFC2E}"/>
              </a:ext>
            </a:extLst>
          </p:cNvPr>
          <p:cNvSpPr/>
          <p:nvPr/>
        </p:nvSpPr>
        <p:spPr>
          <a:xfrm>
            <a:off x="10820400" y="-1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01FA1-E555-4A0E-BEC3-9EF1D0A81FAF}"/>
              </a:ext>
            </a:extLst>
          </p:cNvPr>
          <p:cNvSpPr txBox="1"/>
          <p:nvPr/>
        </p:nvSpPr>
        <p:spPr>
          <a:xfrm>
            <a:off x="891192" y="4082129"/>
            <a:ext cx="957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10</a:t>
            </a:r>
            <a:endParaRPr lang="ru-RU" sz="5400" b="1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B014BE-C21B-4EF7-A18A-BA9A53AA274F}"/>
              </a:ext>
            </a:extLst>
          </p:cNvPr>
          <p:cNvSpPr txBox="1"/>
          <p:nvPr/>
        </p:nvSpPr>
        <p:spPr>
          <a:xfrm>
            <a:off x="1194356" y="4843521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3</a:t>
            </a:r>
            <a:endParaRPr lang="ru-RU" sz="5400" b="1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A3FE1-D10B-465A-AB3F-8C8B4A49E318}"/>
              </a:ext>
            </a:extLst>
          </p:cNvPr>
          <p:cNvSpPr txBox="1"/>
          <p:nvPr/>
        </p:nvSpPr>
        <p:spPr>
          <a:xfrm>
            <a:off x="1719088" y="416982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FF00"/>
                </a:solidFill>
              </a:rPr>
              <a:t>в работе </a:t>
            </a:r>
          </a:p>
          <a:p>
            <a:r>
              <a:rPr lang="ru-RU" dirty="0">
                <a:solidFill>
                  <a:srgbClr val="00FF00"/>
                </a:solidFill>
              </a:rPr>
              <a:t>модулей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EB323-F80B-43E1-9AE0-A55C457FB89E}"/>
              </a:ext>
            </a:extLst>
          </p:cNvPr>
          <p:cNvSpPr txBox="1"/>
          <p:nvPr/>
        </p:nvSpPr>
        <p:spPr>
          <a:xfrm>
            <a:off x="1719088" y="5001847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FF00"/>
                </a:solidFill>
              </a:rPr>
              <a:t>разработано</a:t>
            </a:r>
          </a:p>
          <a:p>
            <a:r>
              <a:rPr lang="ru-RU" dirty="0">
                <a:solidFill>
                  <a:srgbClr val="00FF00"/>
                </a:solidFill>
              </a:rPr>
              <a:t>модулей</a:t>
            </a:r>
          </a:p>
        </p:txBody>
      </p:sp>
    </p:spTree>
    <p:extLst>
      <p:ext uri="{BB962C8B-B14F-4D97-AF65-F5344CB8AC3E}">
        <p14:creationId xmlns:p14="http://schemas.microsoft.com/office/powerpoint/2010/main" val="288177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DAAAA4-1A01-4F4F-B1B8-C250D0C1B7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ДТО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6508" y="3337188"/>
            <a:ext cx="9030854" cy="2232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Собраны и согласованы адаптационные треки для штатных водителей, персональных водителей.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Согласован целевой бизнес-процесс самостоятельного процесса разбора ДТП в регионах под контролем ДУЗ и КЦ ДТО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6E2D3-9728-4DCC-B70D-730AC9732880}"/>
              </a:ext>
            </a:extLst>
          </p:cNvPr>
          <p:cNvSpPr txBox="1"/>
          <p:nvPr/>
        </p:nvSpPr>
        <p:spPr>
          <a:xfrm>
            <a:off x="976746" y="1755367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ru-RU" dirty="0">
                <a:solidFill>
                  <a:srgbClr val="007E0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42E79-5994-4FAB-BEE5-7746AF93AC00}"/>
              </a:ext>
            </a:extLst>
          </p:cNvPr>
          <p:cNvSpPr txBox="1"/>
          <p:nvPr/>
        </p:nvSpPr>
        <p:spPr>
          <a:xfrm>
            <a:off x="907473" y="1836811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ru-RU" dirty="0">
                <a:solidFill>
                  <a:srgbClr val="00D200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6F388-0024-4F07-96AB-A98F39C0A6A6}"/>
              </a:ext>
            </a:extLst>
          </p:cNvPr>
          <p:cNvSpPr txBox="1"/>
          <p:nvPr/>
        </p:nvSpPr>
        <p:spPr>
          <a:xfrm>
            <a:off x="838200" y="1910323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ru-RU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6999C-C6CD-4D9D-9856-DB0EB7DA4556}"/>
              </a:ext>
            </a:extLst>
          </p:cNvPr>
          <p:cNvSpPr txBox="1"/>
          <p:nvPr/>
        </p:nvSpPr>
        <p:spPr>
          <a:xfrm>
            <a:off x="1616508" y="1971808"/>
            <a:ext cx="6714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новых трека доступны для прохождения </a:t>
            </a:r>
            <a:br>
              <a:rPr lang="ru-RU" sz="2400" dirty="0">
                <a:solidFill>
                  <a:schemeClr val="bg1"/>
                </a:solidFill>
                <a:latin typeface="Rostelecom Basis Light" panose="020B0303030604040103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в </a:t>
            </a:r>
            <a:r>
              <a:rPr lang="en-US" sz="2400" dirty="0" err="1">
                <a:solidFill>
                  <a:schemeClr val="bg1"/>
                </a:solidFill>
                <a:latin typeface="Rostelecom Basis Light" panose="020B0303030604040103" pitchFamily="34" charset="0"/>
              </a:rPr>
              <a:t>AdaptON</a:t>
            </a:r>
            <a:r>
              <a:rPr lang="ru-RU" sz="2400" dirty="0">
                <a:solidFill>
                  <a:schemeClr val="bg1"/>
                </a:solidFill>
                <a:latin typeface="Rostelecom Basis Light" panose="020B0303030604040103" pitchFamily="34" charset="0"/>
              </a:rPr>
              <a:t> для водителей-совместителей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BFB0F03-2DC9-4965-AF61-5211B7343E80}"/>
              </a:ext>
            </a:extLst>
          </p:cNvPr>
          <p:cNvSpPr/>
          <p:nvPr/>
        </p:nvSpPr>
        <p:spPr>
          <a:xfrm>
            <a:off x="1366827" y="3395078"/>
            <a:ext cx="249681" cy="24968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2C7EB3-2E0C-42B6-8C22-89B850FE3AFA}"/>
              </a:ext>
            </a:extLst>
          </p:cNvPr>
          <p:cNvSpPr/>
          <p:nvPr/>
        </p:nvSpPr>
        <p:spPr>
          <a:xfrm>
            <a:off x="8182890" y="5486400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05CD3A5-C15C-446B-9DFB-704FA41B47AF}"/>
              </a:ext>
            </a:extLst>
          </p:cNvPr>
          <p:cNvSpPr/>
          <p:nvPr/>
        </p:nvSpPr>
        <p:spPr>
          <a:xfrm>
            <a:off x="8868690" y="4799935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63E12D4-2306-47C0-8107-679FCC4D4E34}"/>
              </a:ext>
            </a:extLst>
          </p:cNvPr>
          <p:cNvSpPr/>
          <p:nvPr/>
        </p:nvSpPr>
        <p:spPr>
          <a:xfrm>
            <a:off x="9758026" y="3981628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7694447-0707-4998-BBFE-7A95949A863C}"/>
              </a:ext>
            </a:extLst>
          </p:cNvPr>
          <p:cNvSpPr/>
          <p:nvPr/>
        </p:nvSpPr>
        <p:spPr>
          <a:xfrm>
            <a:off x="1366827" y="4046135"/>
            <a:ext cx="249681" cy="24968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2EA513-E49C-408B-AAD0-BD524FA253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174" y="323228"/>
            <a:ext cx="5949949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Базовая станция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6000" y="2340343"/>
            <a:ext cx="5759123" cy="3810274"/>
          </a:xfr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 сентября студенты будут учиться в Онлайн-университете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Снят промо-ролик в Чебоксарах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Подготовлена и передана памятка куратора </a:t>
            </a:r>
            <a:r>
              <a:rPr lang="ru-RU" sz="2400" dirty="0" err="1">
                <a:solidFill>
                  <a:schemeClr val="bg1"/>
                </a:solidFill>
              </a:rPr>
              <a:t>телеграм</a:t>
            </a:r>
            <a:r>
              <a:rPr lang="ru-RU" sz="2400" dirty="0">
                <a:solidFill>
                  <a:schemeClr val="bg1"/>
                </a:solidFill>
              </a:rPr>
              <a:t> канала для преподавателей СУЗ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Зум-совет помог подготовить материалы </a:t>
            </a:r>
            <a:r>
              <a:rPr lang="ru-RU" sz="2400" dirty="0" err="1">
                <a:solidFill>
                  <a:schemeClr val="bg1"/>
                </a:solidFill>
              </a:rPr>
              <a:t>тулкита</a:t>
            </a:r>
            <a:r>
              <a:rPr lang="ru-RU" sz="2400" dirty="0">
                <a:solidFill>
                  <a:schemeClr val="bg1"/>
                </a:solidFill>
              </a:rPr>
              <a:t> для точек касания со студентами</a:t>
            </a:r>
            <a:br>
              <a:rPr lang="ru-RU" sz="2400" dirty="0">
                <a:solidFill>
                  <a:schemeClr val="bg1"/>
                </a:solidFill>
              </a:rPr>
            </a:b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37" t="3392" r="2160" b="3994"/>
          <a:stretch/>
        </p:blipFill>
        <p:spPr>
          <a:xfrm>
            <a:off x="7156449" y="292100"/>
            <a:ext cx="4692651" cy="3359150"/>
          </a:xfrm>
          <a:prstGeom prst="roundRect">
            <a:avLst>
              <a:gd name="adj" fmla="val 17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323" y="3943350"/>
            <a:ext cx="4660476" cy="252025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3D313E-1FA9-4426-865E-3B587187B4BE}"/>
              </a:ext>
            </a:extLst>
          </p:cNvPr>
          <p:cNvSpPr/>
          <p:nvPr/>
        </p:nvSpPr>
        <p:spPr>
          <a:xfrm>
            <a:off x="766319" y="2340343"/>
            <a:ext cx="249681" cy="24968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200F88-9E85-47E7-80DA-03D21CA26F72}"/>
              </a:ext>
            </a:extLst>
          </p:cNvPr>
          <p:cNvSpPr/>
          <p:nvPr/>
        </p:nvSpPr>
        <p:spPr>
          <a:xfrm>
            <a:off x="766319" y="3218750"/>
            <a:ext cx="249681" cy="24968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92CC6F8-4202-4F03-969A-A98AB1B94790}"/>
              </a:ext>
            </a:extLst>
          </p:cNvPr>
          <p:cNvSpPr/>
          <p:nvPr/>
        </p:nvSpPr>
        <p:spPr>
          <a:xfrm>
            <a:off x="766319" y="3695746"/>
            <a:ext cx="249681" cy="24968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6ED945A-FD27-4AE6-A146-A9011E55574E}"/>
              </a:ext>
            </a:extLst>
          </p:cNvPr>
          <p:cNvSpPr/>
          <p:nvPr/>
        </p:nvSpPr>
        <p:spPr>
          <a:xfrm>
            <a:off x="766319" y="4798340"/>
            <a:ext cx="249681" cy="24968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2D696E-38BE-4084-BBCA-8EE921AC9116}"/>
              </a:ext>
            </a:extLst>
          </p:cNvPr>
          <p:cNvSpPr/>
          <p:nvPr/>
        </p:nvSpPr>
        <p:spPr>
          <a:xfrm>
            <a:off x="7004099" y="3843083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F2A8E9A-23F3-41CB-9AFF-C517A2EE788D}"/>
              </a:ext>
            </a:extLst>
          </p:cNvPr>
          <p:cNvSpPr/>
          <p:nvPr/>
        </p:nvSpPr>
        <p:spPr>
          <a:xfrm>
            <a:off x="6276109" y="3297583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0EE622D-7475-4280-94DB-D0755918652B}"/>
              </a:ext>
            </a:extLst>
          </p:cNvPr>
          <p:cNvSpPr/>
          <p:nvPr/>
        </p:nvSpPr>
        <p:spPr>
          <a:xfrm>
            <a:off x="7381009" y="2863157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65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119E419-3DB4-42E1-AA96-583A3ABB78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FD42191-FC9D-47F4-ABFA-3C74DE97A068}"/>
              </a:ext>
            </a:extLst>
          </p:cNvPr>
          <p:cNvSpPr/>
          <p:nvPr/>
        </p:nvSpPr>
        <p:spPr>
          <a:xfrm>
            <a:off x="0" y="0"/>
            <a:ext cx="1815711" cy="1815711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600" b="1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2A61CDE-A9D3-4B23-B8E1-E877C4C24E73}"/>
              </a:ext>
            </a:extLst>
          </p:cNvPr>
          <p:cNvSpPr/>
          <p:nvPr/>
        </p:nvSpPr>
        <p:spPr>
          <a:xfrm>
            <a:off x="152400" y="152400"/>
            <a:ext cx="1815711" cy="1815711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600" b="1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B37CA6-6B1F-471A-97B4-3EAE17A7A315}"/>
              </a:ext>
            </a:extLst>
          </p:cNvPr>
          <p:cNvSpPr/>
          <p:nvPr/>
        </p:nvSpPr>
        <p:spPr>
          <a:xfrm>
            <a:off x="304800" y="304800"/>
            <a:ext cx="1815711" cy="1815711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ru-RU" sz="2400" b="1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47750"/>
            <a:ext cx="10839450" cy="47625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E13681B-BC72-4329-A233-F45AA3B2C9E8}"/>
              </a:ext>
            </a:extLst>
          </p:cNvPr>
          <p:cNvSpPr/>
          <p:nvPr/>
        </p:nvSpPr>
        <p:spPr>
          <a:xfrm>
            <a:off x="10443490" y="5418576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4F647A-EF84-4917-BB77-50B9A1432A41}"/>
              </a:ext>
            </a:extLst>
          </p:cNvPr>
          <p:cNvSpPr/>
          <p:nvPr/>
        </p:nvSpPr>
        <p:spPr>
          <a:xfrm>
            <a:off x="9715500" y="4873076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E2AD451-6289-466F-8586-93F54A6F2F4C}"/>
              </a:ext>
            </a:extLst>
          </p:cNvPr>
          <p:cNvSpPr/>
          <p:nvPr/>
        </p:nvSpPr>
        <p:spPr>
          <a:xfrm>
            <a:off x="10820400" y="4438650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79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1A8020-8D37-4A91-9C7F-A4D479627A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Обучение кабельщиков-спайщиков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1300" y="5496196"/>
            <a:ext cx="4699000" cy="76636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человек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целевая аудитория к обучению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06084CD-123B-4876-AE5F-31DC67476331}"/>
              </a:ext>
            </a:extLst>
          </p:cNvPr>
          <p:cNvGrpSpPr/>
          <p:nvPr/>
        </p:nvGrpSpPr>
        <p:grpSpPr>
          <a:xfrm>
            <a:off x="1148862" y="2082289"/>
            <a:ext cx="5222965" cy="1110762"/>
            <a:chOff x="1148862" y="2082289"/>
            <a:chExt cx="5222965" cy="111076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02FF22D-C7F0-4F12-9915-2A52F394749F}"/>
                </a:ext>
              </a:extLst>
            </p:cNvPr>
            <p:cNvSpPr/>
            <p:nvPr/>
          </p:nvSpPr>
          <p:spPr>
            <a:xfrm>
              <a:off x="1148862" y="2082289"/>
              <a:ext cx="1110762" cy="111076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6000" b="1" dirty="0">
                  <a:solidFill>
                    <a:srgbClr val="262626"/>
                  </a:solidFill>
                  <a:latin typeface="Rostelecom Basis" panose="020B0503030604040103" pitchFamily="34" charset="0"/>
                  <a:ea typeface="+mj-ea"/>
                  <a:cs typeface="Courier New" panose="02070309020205020404" pitchFamily="49" charset="0"/>
                </a:rPr>
                <a:t>3</a:t>
              </a:r>
              <a:r>
                <a:rPr lang="en-US" sz="6000" b="1" dirty="0">
                  <a:solidFill>
                    <a:srgbClr val="262626"/>
                  </a:solidFill>
                  <a:latin typeface="Rostelecom Basis" panose="020B0503030604040103" pitchFamily="34" charset="0"/>
                  <a:ea typeface="+mj-ea"/>
                  <a:cs typeface="Courier New" panose="02070309020205020404" pitchFamily="49" charset="0"/>
                </a:rPr>
                <a:t>2</a:t>
              </a:r>
              <a:endParaRPr lang="ru-RU" sz="6000" b="1" dirty="0">
                <a:solidFill>
                  <a:srgbClr val="262626"/>
                </a:solidFill>
                <a:latin typeface="Rostelecom Basis" panose="020B0503030604040103" pitchFamily="34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944370-AA2B-47F8-A1A3-E5FF1265871D}"/>
                </a:ext>
              </a:extLst>
            </p:cNvPr>
            <p:cNvSpPr txBox="1"/>
            <p:nvPr/>
          </p:nvSpPr>
          <p:spPr>
            <a:xfrm>
              <a:off x="2259624" y="2160616"/>
              <a:ext cx="411220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chemeClr val="bg1"/>
                  </a:solidFill>
                  <a:latin typeface="Rostelecom Basis Light" panose="020B0303030604040103" pitchFamily="34" charset="0"/>
                </a:defRPr>
              </a:lvl1pPr>
            </a:lstStyle>
            <a:p>
              <a:r>
                <a:rPr lang="ru-RU" sz="2800" dirty="0"/>
                <a:t>обучено технических  преподавателей</a:t>
              </a:r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E1DE9F-EBC5-4B1B-A9CA-09B286898750}"/>
              </a:ext>
            </a:extLst>
          </p:cNvPr>
          <p:cNvSpPr/>
          <p:nvPr/>
        </p:nvSpPr>
        <p:spPr>
          <a:xfrm>
            <a:off x="9980428" y="2670614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4734CB2-D8E6-4673-B551-322EBD7932F9}"/>
              </a:ext>
            </a:extLst>
          </p:cNvPr>
          <p:cNvSpPr/>
          <p:nvPr/>
        </p:nvSpPr>
        <p:spPr>
          <a:xfrm>
            <a:off x="9252438" y="2125114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D48606-4C6B-45DE-A082-75A0AEB004BD}"/>
              </a:ext>
            </a:extLst>
          </p:cNvPr>
          <p:cNvSpPr/>
          <p:nvPr/>
        </p:nvSpPr>
        <p:spPr>
          <a:xfrm>
            <a:off x="10357338" y="1690688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DA7BE3D-1CA2-45C8-85C1-213868B3BBD4}"/>
              </a:ext>
            </a:extLst>
          </p:cNvPr>
          <p:cNvGrpSpPr/>
          <p:nvPr/>
        </p:nvGrpSpPr>
        <p:grpSpPr>
          <a:xfrm>
            <a:off x="1068288" y="5306829"/>
            <a:ext cx="1961723" cy="1247696"/>
            <a:chOff x="933877" y="4641445"/>
            <a:chExt cx="1961723" cy="12476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0F33C1-86A0-4246-8A07-9DA609173D04}"/>
                </a:ext>
              </a:extLst>
            </p:cNvPr>
            <p:cNvSpPr txBox="1"/>
            <p:nvPr/>
          </p:nvSpPr>
          <p:spPr>
            <a:xfrm>
              <a:off x="1060877" y="4781145"/>
              <a:ext cx="1834723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6600" b="1" dirty="0">
                  <a:solidFill>
                    <a:srgbClr val="007E00"/>
                  </a:solidFill>
                  <a:latin typeface="Rostelecom Basis" panose="020B0503030604040103" pitchFamily="34" charset="0"/>
                </a:rPr>
                <a:t>350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884A9E-0340-4E9A-B5F0-AA8957FD16D3}"/>
                </a:ext>
              </a:extLst>
            </p:cNvPr>
            <p:cNvSpPr txBox="1"/>
            <p:nvPr/>
          </p:nvSpPr>
          <p:spPr>
            <a:xfrm>
              <a:off x="997377" y="4704945"/>
              <a:ext cx="1834723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6600" b="1" dirty="0">
                  <a:solidFill>
                    <a:srgbClr val="00D200"/>
                  </a:solidFill>
                  <a:latin typeface="Rostelecom Basis" panose="020B0503030604040103" pitchFamily="34" charset="0"/>
                </a:rPr>
                <a:t>350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FB0C5-5A27-48FD-BF32-C582CE29A925}"/>
                </a:ext>
              </a:extLst>
            </p:cNvPr>
            <p:cNvSpPr txBox="1"/>
            <p:nvPr/>
          </p:nvSpPr>
          <p:spPr>
            <a:xfrm>
              <a:off x="933877" y="4641445"/>
              <a:ext cx="1834723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6600" b="1" dirty="0">
                  <a:solidFill>
                    <a:srgbClr val="00FF00"/>
                  </a:solidFill>
                  <a:latin typeface="Rostelecom Basis" panose="020B0503030604040103" pitchFamily="34" charset="0"/>
                </a:rPr>
                <a:t>350 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D9F9248-73C6-4A6C-80FA-B61EBF4BA268}"/>
              </a:ext>
            </a:extLst>
          </p:cNvPr>
          <p:cNvGrpSpPr/>
          <p:nvPr/>
        </p:nvGrpSpPr>
        <p:grpSpPr>
          <a:xfrm>
            <a:off x="1148862" y="3695942"/>
            <a:ext cx="8815960" cy="1107996"/>
            <a:chOff x="1148862" y="3584653"/>
            <a:chExt cx="8815960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B1FC8A-59AF-4073-9FF4-6506A9B178D2}"/>
                </a:ext>
              </a:extLst>
            </p:cNvPr>
            <p:cNvSpPr txBox="1"/>
            <p:nvPr/>
          </p:nvSpPr>
          <p:spPr>
            <a:xfrm>
              <a:off x="1491197" y="3584653"/>
              <a:ext cx="37279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6600" b="1">
                  <a:solidFill>
                    <a:srgbClr val="00FF00"/>
                  </a:solidFill>
                  <a:latin typeface="Rostelecom Basis" panose="020B0503030604040103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ru-RU" sz="6600" dirty="0">
                  <a:solidFill>
                    <a:schemeClr val="bg1"/>
                  </a:solidFill>
                </a:rPr>
                <a:t>5 групп</a:t>
              </a:r>
              <a:endParaRPr lang="ru-RU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F30F05B-F43F-416C-89D1-F018262D2533}"/>
                </a:ext>
              </a:extLst>
            </p:cNvPr>
            <p:cNvSpPr/>
            <p:nvPr/>
          </p:nvSpPr>
          <p:spPr>
            <a:xfrm>
              <a:off x="1148862" y="4026138"/>
              <a:ext cx="249681" cy="24968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бъект 2">
              <a:extLst>
                <a:ext uri="{FF2B5EF4-FFF2-40B4-BE49-F238E27FC236}">
                  <a16:creationId xmlns:a16="http://schemas.microsoft.com/office/drawing/2014/main" id="{5FF2B6F6-EC67-4C0F-88A6-7F6828E987E9}"/>
                </a:ext>
              </a:extLst>
            </p:cNvPr>
            <p:cNvSpPr txBox="1">
              <a:spLocks/>
            </p:cNvSpPr>
            <p:nvPr/>
          </p:nvSpPr>
          <p:spPr>
            <a:xfrm>
              <a:off x="4782476" y="3755469"/>
              <a:ext cx="5182346" cy="76636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stelecom Basis Light" panose="020B03030306040401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400" dirty="0">
                  <a:solidFill>
                    <a:schemeClr val="bg1"/>
                  </a:solidFill>
                </a:rPr>
                <a:t>проведено обучение техническими преподавателями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09F3BD-9706-467C-829E-C58ABE07D850}"/>
                </a:ext>
              </a:extLst>
            </p:cNvPr>
            <p:cNvSpPr txBox="1"/>
            <p:nvPr/>
          </p:nvSpPr>
          <p:spPr>
            <a:xfrm>
              <a:off x="2781300" y="362434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800" dirty="0">
                  <a:solidFill>
                    <a:srgbClr val="00FF00"/>
                  </a:solidFill>
                  <a:latin typeface="Rostelecom Basis Light" panose="020B0303030604040103" pitchFamily="34" charset="0"/>
                </a:rPr>
                <a:t>30 человек</a:t>
              </a:r>
              <a:endParaRPr lang="ru-RU" dirty="0">
                <a:solidFill>
                  <a:srgbClr val="00FF00"/>
                </a:solidFill>
                <a:latin typeface="Rostelecom Basis Light" panose="020B03030306040401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49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7061F7-EC16-4166-BE6D-B2BD62295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2CC74-675D-417F-88D2-D7D20EBCABE0}"/>
              </a:ext>
            </a:extLst>
          </p:cNvPr>
          <p:cNvSpPr txBox="1"/>
          <p:nvPr/>
        </p:nvSpPr>
        <p:spPr>
          <a:xfrm>
            <a:off x="7817261" y="3056586"/>
            <a:ext cx="2369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ru-RU" dirty="0">
                <a:solidFill>
                  <a:srgbClr val="007E00"/>
                </a:solidFill>
              </a:rPr>
              <a:t>288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6000" dirty="0">
                <a:solidFill>
                  <a:srgbClr val="00FF00"/>
                </a:solidFill>
              </a:rPr>
              <a:t>Ключ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880B1-0FC9-45A2-AA99-5883E9255948}"/>
              </a:ext>
            </a:extLst>
          </p:cNvPr>
          <p:cNvSpPr txBox="1"/>
          <p:nvPr/>
        </p:nvSpPr>
        <p:spPr>
          <a:xfrm>
            <a:off x="7747988" y="3138030"/>
            <a:ext cx="2369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ru-RU" dirty="0">
                <a:solidFill>
                  <a:srgbClr val="00D200"/>
                </a:solidFill>
              </a:rPr>
              <a:t>288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48F4-475C-461E-9ECB-5C9332B22989}"/>
              </a:ext>
            </a:extLst>
          </p:cNvPr>
          <p:cNvSpPr txBox="1"/>
          <p:nvPr/>
        </p:nvSpPr>
        <p:spPr>
          <a:xfrm>
            <a:off x="7678716" y="3211542"/>
            <a:ext cx="2724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ru-RU" dirty="0"/>
              <a:t>288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50F85-43A8-4318-B919-67E8BD622B24}"/>
              </a:ext>
            </a:extLst>
          </p:cNvPr>
          <p:cNvSpPr txBox="1"/>
          <p:nvPr/>
        </p:nvSpPr>
        <p:spPr>
          <a:xfrm>
            <a:off x="9001823" y="4136102"/>
            <a:ext cx="7480300" cy="71865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>
              <a:buNone/>
            </a:pPr>
            <a:r>
              <a:rPr lang="ru-RU" sz="4400" dirty="0">
                <a:solidFill>
                  <a:srgbClr val="007E00"/>
                </a:solidFill>
              </a:rPr>
              <a:t>ЦА</a:t>
            </a:r>
            <a:endParaRPr lang="ru-RU" dirty="0">
              <a:solidFill>
                <a:srgbClr val="007E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3089914-32F5-4E08-99A0-32EE15944CA0}"/>
              </a:ext>
            </a:extLst>
          </p:cNvPr>
          <p:cNvSpPr/>
          <p:nvPr/>
        </p:nvSpPr>
        <p:spPr>
          <a:xfrm>
            <a:off x="980374" y="3247957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A4287E-B7D9-40E9-AA33-417BCCFA6308}"/>
              </a:ext>
            </a:extLst>
          </p:cNvPr>
          <p:cNvSpPr/>
          <p:nvPr/>
        </p:nvSpPr>
        <p:spPr>
          <a:xfrm>
            <a:off x="4400200" y="4010729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BDFD898-CAF5-47FF-A46B-EE0966787FCA}"/>
              </a:ext>
            </a:extLst>
          </p:cNvPr>
          <p:cNvSpPr/>
          <p:nvPr/>
        </p:nvSpPr>
        <p:spPr>
          <a:xfrm rot="16200000">
            <a:off x="1676752" y="3229390"/>
            <a:ext cx="656626" cy="693022"/>
          </a:xfrm>
          <a:custGeom>
            <a:avLst/>
            <a:gdLst>
              <a:gd name="connsiteX0" fmla="*/ 0 w 656626"/>
              <a:gd name="connsiteY0" fmla="*/ 0 h 693022"/>
              <a:gd name="connsiteX1" fmla="*/ 656626 w 656626"/>
              <a:gd name="connsiteY1" fmla="*/ 693022 h 693022"/>
              <a:gd name="connsiteX2" fmla="*/ 0 w 656626"/>
              <a:gd name="connsiteY2" fmla="*/ 693022 h 69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626" h="693022">
                <a:moveTo>
                  <a:pt x="0" y="0"/>
                </a:moveTo>
                <a:lnTo>
                  <a:pt x="656626" y="693022"/>
                </a:lnTo>
                <a:lnTo>
                  <a:pt x="0" y="693022"/>
                </a:lnTo>
                <a:close/>
              </a:path>
            </a:pathLst>
          </a:cu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2002853-316C-45AA-9B76-104A4F72BCB6}"/>
              </a:ext>
            </a:extLst>
          </p:cNvPr>
          <p:cNvSpPr/>
          <p:nvPr/>
        </p:nvSpPr>
        <p:spPr>
          <a:xfrm>
            <a:off x="7854377" y="4908659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AEFC3009-DD53-4EF0-9309-8DF1723AFB52}"/>
              </a:ext>
            </a:extLst>
          </p:cNvPr>
          <p:cNvSpPr/>
          <p:nvPr/>
        </p:nvSpPr>
        <p:spPr>
          <a:xfrm rot="10800000">
            <a:off x="7849199" y="4908659"/>
            <a:ext cx="656626" cy="693022"/>
          </a:xfrm>
          <a:custGeom>
            <a:avLst/>
            <a:gdLst>
              <a:gd name="connsiteX0" fmla="*/ 0 w 656626"/>
              <a:gd name="connsiteY0" fmla="*/ 0 h 693022"/>
              <a:gd name="connsiteX1" fmla="*/ 656626 w 656626"/>
              <a:gd name="connsiteY1" fmla="*/ 693022 h 693022"/>
              <a:gd name="connsiteX2" fmla="*/ 0 w 656626"/>
              <a:gd name="connsiteY2" fmla="*/ 693022 h 69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626" h="693022">
                <a:moveTo>
                  <a:pt x="0" y="0"/>
                </a:moveTo>
                <a:lnTo>
                  <a:pt x="656626" y="693022"/>
                </a:lnTo>
                <a:lnTo>
                  <a:pt x="0" y="693022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7862298E-4BD6-4632-B23F-3DC67522D735}"/>
              </a:ext>
            </a:extLst>
          </p:cNvPr>
          <p:cNvSpPr/>
          <p:nvPr/>
        </p:nvSpPr>
        <p:spPr>
          <a:xfrm rot="16200000">
            <a:off x="4681418" y="4290396"/>
            <a:ext cx="1371600" cy="812266"/>
          </a:xfrm>
          <a:prstGeom prst="triangle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3175D6-E975-4307-868C-CF2DD360B970}"/>
              </a:ext>
            </a:extLst>
          </p:cNvPr>
          <p:cNvSpPr txBox="1"/>
          <p:nvPr/>
        </p:nvSpPr>
        <p:spPr>
          <a:xfrm>
            <a:off x="9414525" y="3341472"/>
            <a:ext cx="2237841" cy="65402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>
              <a:buNone/>
            </a:pPr>
            <a:r>
              <a:rPr lang="ru-RU" sz="2000" dirty="0"/>
              <a:t>обучили сотрудников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349867-91AF-4E34-99EA-543B2A3061C0}"/>
              </a:ext>
            </a:extLst>
          </p:cNvPr>
          <p:cNvSpPr txBox="1"/>
          <p:nvPr/>
        </p:nvSpPr>
        <p:spPr>
          <a:xfrm>
            <a:off x="7724152" y="4138533"/>
            <a:ext cx="1371600" cy="71865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1463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7F06AF-D9FC-4CB6-817B-89FAEF9C6E0E}"/>
              </a:ext>
            </a:extLst>
          </p:cNvPr>
          <p:cNvSpPr txBox="1"/>
          <p:nvPr/>
        </p:nvSpPr>
        <p:spPr>
          <a:xfrm>
            <a:off x="4311027" y="2504271"/>
            <a:ext cx="2724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ru-RU" dirty="0"/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0CB7F-6A93-4048-A41D-9BDC0ACBB6C1}"/>
              </a:ext>
            </a:extLst>
          </p:cNvPr>
          <p:cNvSpPr txBox="1"/>
          <p:nvPr/>
        </p:nvSpPr>
        <p:spPr>
          <a:xfrm>
            <a:off x="5463069" y="2656964"/>
            <a:ext cx="2724150" cy="65402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>
              <a:buNone/>
            </a:pPr>
            <a:r>
              <a:rPr lang="ru-RU" sz="2000" dirty="0"/>
              <a:t>сертифицировано тренеров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A0DC7-3168-4DDC-AD4C-F2CA24568E2F}"/>
              </a:ext>
            </a:extLst>
          </p:cNvPr>
          <p:cNvSpPr txBox="1"/>
          <p:nvPr/>
        </p:nvSpPr>
        <p:spPr>
          <a:xfrm>
            <a:off x="4370863" y="3353728"/>
            <a:ext cx="1371600" cy="71865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30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268905-A758-4E1F-9485-EB1DEEB01043}"/>
              </a:ext>
            </a:extLst>
          </p:cNvPr>
          <p:cNvSpPr txBox="1"/>
          <p:nvPr/>
        </p:nvSpPr>
        <p:spPr>
          <a:xfrm>
            <a:off x="911225" y="1659508"/>
            <a:ext cx="2724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6600" b="1">
                <a:solidFill>
                  <a:srgbClr val="00FF00"/>
                </a:solidFill>
                <a:latin typeface="Rostelecom Basis" panose="020B0503030604040103" pitchFamily="34" charset="0"/>
              </a:defRPr>
            </a:lvl1pPr>
          </a:lstStyle>
          <a:p>
            <a:r>
              <a:rPr lang="ru-RU" dirty="0"/>
              <a:t>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A2DC05-C56B-44BE-A7B7-6A807BEBF8E0}"/>
              </a:ext>
            </a:extLst>
          </p:cNvPr>
          <p:cNvSpPr txBox="1"/>
          <p:nvPr/>
        </p:nvSpPr>
        <p:spPr>
          <a:xfrm>
            <a:off x="2066422" y="1793622"/>
            <a:ext cx="2190626" cy="65402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>
              <a:buNone/>
            </a:pPr>
            <a:r>
              <a:rPr lang="ru-RU" sz="2000" dirty="0"/>
              <a:t>классов оснащено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8C5DED-061D-44A6-A030-14BA09BBBADB}"/>
              </a:ext>
            </a:extLst>
          </p:cNvPr>
          <p:cNvSpPr txBox="1"/>
          <p:nvPr/>
        </p:nvSpPr>
        <p:spPr>
          <a:xfrm>
            <a:off x="971061" y="2508965"/>
            <a:ext cx="1371600" cy="71865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ru-RU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  <a:latin typeface="Rostelecom Basis Light" panose="020B03030306040401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31 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881DF74-BE5A-4DA4-9C1B-2FDAEDC44696}"/>
              </a:ext>
            </a:extLst>
          </p:cNvPr>
          <p:cNvSpPr/>
          <p:nvPr/>
        </p:nvSpPr>
        <p:spPr>
          <a:xfrm>
            <a:off x="10443490" y="979925"/>
            <a:ext cx="1371600" cy="1371600"/>
          </a:xfrm>
          <a:prstGeom prst="rect">
            <a:avLst/>
          </a:prstGeom>
          <a:solidFill>
            <a:srgbClr val="007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4BA871D-AFF0-4687-BF5A-ECD7AB8CC549}"/>
              </a:ext>
            </a:extLst>
          </p:cNvPr>
          <p:cNvSpPr/>
          <p:nvPr/>
        </p:nvSpPr>
        <p:spPr>
          <a:xfrm>
            <a:off x="9715500" y="434425"/>
            <a:ext cx="1371600" cy="1371600"/>
          </a:xfrm>
          <a:prstGeom prst="rect">
            <a:avLst/>
          </a:prstGeom>
          <a:solidFill>
            <a:srgbClr val="00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14BCFBD-65EE-4F35-A817-2E645FEBCCD1}"/>
              </a:ext>
            </a:extLst>
          </p:cNvPr>
          <p:cNvSpPr/>
          <p:nvPr/>
        </p:nvSpPr>
        <p:spPr>
          <a:xfrm>
            <a:off x="10820400" y="-1"/>
            <a:ext cx="1371600" cy="1371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319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514</Words>
  <Application>Microsoft Office PowerPoint</Application>
  <PresentationFormat>Широкоэкранный</PresentationFormat>
  <Paragraphs>156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Rostelecom Basis</vt:lpstr>
      <vt:lpstr>Rostelecom Basis Light</vt:lpstr>
      <vt:lpstr>Тема Office</vt:lpstr>
      <vt:lpstr>2 квартал </vt:lpstr>
      <vt:lpstr>Общие цифры разработки</vt:lpstr>
      <vt:lpstr>«Продажи переезжают»</vt:lpstr>
      <vt:lpstr>Эксплуатация</vt:lpstr>
      <vt:lpstr>ДТО</vt:lpstr>
      <vt:lpstr>Базовая станция</vt:lpstr>
      <vt:lpstr>Презентация PowerPoint</vt:lpstr>
      <vt:lpstr>Обучение кабельщиков-спайщиков</vt:lpstr>
      <vt:lpstr>Ключ</vt:lpstr>
      <vt:lpstr>Второй состав</vt:lpstr>
      <vt:lpstr>Охрана труда</vt:lpstr>
      <vt:lpstr>ИИ в БТИ</vt:lpstr>
      <vt:lpstr>Презентация PowerPoint</vt:lpstr>
      <vt:lpstr>Планы</vt:lpstr>
    </vt:vector>
  </TitlesOfParts>
  <Company>ПАО "Ростелеком"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квартал</dc:title>
  <dc:creator>Ананьева Ксения Павловна</dc:creator>
  <cp:lastModifiedBy>Evgeniy Zubkov</cp:lastModifiedBy>
  <cp:revision>42</cp:revision>
  <dcterms:created xsi:type="dcterms:W3CDTF">2025-07-22T11:39:13Z</dcterms:created>
  <dcterms:modified xsi:type="dcterms:W3CDTF">2025-07-24T21:00:19Z</dcterms:modified>
</cp:coreProperties>
</file>