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94"/>
  </p:normalViewPr>
  <p:slideViewPr>
    <p:cSldViewPr snapToObjects="1">
      <p:cViewPr varScale="1">
        <p:scale>
          <a:sx n="121" d="100"/>
          <a:sy n="121" d="100"/>
        </p:scale>
        <p:origin x="172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E5C7-31A8-0B47-B364-4E2C0CA73A44}" type="datetimeFigureOut">
              <a:rPr lang="en-US" smtClean="0"/>
              <a:pPr/>
              <a:t>6/8/23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65DF-7CC2-6840-A778-1040965699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E5C7-31A8-0B47-B364-4E2C0CA73A44}" type="datetimeFigureOut">
              <a:rPr lang="en-US" smtClean="0"/>
              <a:pPr/>
              <a:t>6/8/23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65DF-7CC2-6840-A778-1040965699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49" y="366713"/>
            <a:ext cx="1543051" cy="780097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1" y="366713"/>
            <a:ext cx="4476751" cy="780097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E5C7-31A8-0B47-B364-4E2C0CA73A44}" type="datetimeFigureOut">
              <a:rPr lang="en-US" smtClean="0"/>
              <a:pPr/>
              <a:t>6/8/23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65DF-7CC2-6840-A778-1040965699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E5C7-31A8-0B47-B364-4E2C0CA73A44}" type="datetimeFigureOut">
              <a:rPr lang="en-US" smtClean="0"/>
              <a:pPr/>
              <a:t>6/8/23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65DF-7CC2-6840-A778-1040965699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E5C7-31A8-0B47-B364-4E2C0CA73A44}" type="datetimeFigureOut">
              <a:rPr lang="en-US" smtClean="0"/>
              <a:pPr/>
              <a:t>6/8/23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65DF-7CC2-6840-A778-1040965699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E5C7-31A8-0B47-B364-4E2C0CA73A44}" type="datetimeFigureOut">
              <a:rPr lang="en-US" smtClean="0"/>
              <a:pPr/>
              <a:t>6/8/23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65DF-7CC2-6840-A778-1040965699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E5C7-31A8-0B47-B364-4E2C0CA73A44}" type="datetimeFigureOut">
              <a:rPr lang="en-US" smtClean="0"/>
              <a:pPr/>
              <a:t>6/8/23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65DF-7CC2-6840-A778-1040965699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E5C7-31A8-0B47-B364-4E2C0CA73A44}" type="datetimeFigureOut">
              <a:rPr lang="en-US" smtClean="0"/>
              <a:pPr/>
              <a:t>6/8/23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65DF-7CC2-6840-A778-1040965699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E5C7-31A8-0B47-B364-4E2C0CA73A44}" type="datetimeFigureOut">
              <a:rPr lang="en-US" smtClean="0"/>
              <a:pPr/>
              <a:t>6/8/23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65DF-7CC2-6840-A778-1040965699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E5C7-31A8-0B47-B364-4E2C0CA73A44}" type="datetimeFigureOut">
              <a:rPr lang="en-US" smtClean="0"/>
              <a:pPr/>
              <a:t>6/8/23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65DF-7CC2-6840-A778-1040965699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E5C7-31A8-0B47-B364-4E2C0CA73A44}" type="datetimeFigureOut">
              <a:rPr lang="en-US" smtClean="0"/>
              <a:pPr/>
              <a:t>6/8/23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65DF-7CC2-6840-A778-1040965699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BE5C7-31A8-0B47-B364-4E2C0CA73A44}" type="datetimeFigureOut">
              <a:rPr lang="en-US" smtClean="0"/>
              <a:pPr/>
              <a:t>6/8/23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E65DF-7CC2-6840-A778-10409656999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517100"/>
            <a:ext cx="8077200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190500" dist="63500" dir="2700000" algn="tl" rotWithShape="0">
              <a:srgbClr val="00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/>
                <a:cs typeface="Courier New"/>
              </a:rPr>
              <a:t>.</a:t>
            </a:r>
          </a:p>
          <a:p>
            <a:r>
              <a:rPr lang="en-US" sz="1400" dirty="0">
                <a:latin typeface="Courier New"/>
                <a:cs typeface="Courier New"/>
              </a:rPr>
              <a:t>.</a:t>
            </a:r>
          </a:p>
          <a:p>
            <a:r>
              <a:rPr lang="en-US" sz="1400" dirty="0">
                <a:latin typeface="Courier New"/>
                <a:cs typeface="Courier New"/>
              </a:rPr>
              <a:t>.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pairwise comparison, codon frequencies: </a:t>
            </a:r>
            <a:r>
              <a:rPr lang="en-US" sz="1400" dirty="0" err="1">
                <a:latin typeface="Courier New"/>
                <a:cs typeface="Courier New"/>
              </a:rPr>
              <a:t>Fcodon</a:t>
            </a:r>
            <a:r>
              <a:rPr lang="en-US" sz="1400" dirty="0">
                <a:latin typeface="Courier New"/>
                <a:cs typeface="Courier New"/>
              </a:rPr>
              <a:t>.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2 (</a:t>
            </a:r>
            <a:r>
              <a:rPr lang="en-US" sz="1400" dirty="0" err="1">
                <a:latin typeface="Courier New"/>
                <a:cs typeface="Courier New"/>
              </a:rPr>
              <a:t>gamma_Hylobates</a:t>
            </a:r>
            <a:r>
              <a:rPr lang="en-US" sz="1400" dirty="0">
                <a:latin typeface="Courier New"/>
                <a:cs typeface="Courier New"/>
              </a:rPr>
              <a:t>) ... 1 (</a:t>
            </a:r>
            <a:r>
              <a:rPr lang="en-US" sz="1400" dirty="0" err="1">
                <a:latin typeface="Courier New"/>
                <a:cs typeface="Courier New"/>
              </a:rPr>
              <a:t>gamma_Pan</a:t>
            </a:r>
            <a:r>
              <a:rPr lang="en-US" sz="1400" dirty="0">
                <a:latin typeface="Courier New"/>
                <a:cs typeface="Courier New"/>
              </a:rPr>
              <a:t>)</a:t>
            </a:r>
          </a:p>
          <a:p>
            <a:r>
              <a:rPr lang="en-US" sz="1400" dirty="0" err="1">
                <a:latin typeface="Courier New"/>
                <a:cs typeface="Courier New"/>
              </a:rPr>
              <a:t>lnL</a:t>
            </a:r>
            <a:r>
              <a:rPr lang="en-US" sz="1400" dirty="0">
                <a:latin typeface="Courier New"/>
                <a:cs typeface="Courier New"/>
              </a:rPr>
              <a:t> = -577.589818</a:t>
            </a:r>
          </a:p>
          <a:p>
            <a:r>
              <a:rPr lang="en-US" sz="1400" dirty="0">
                <a:latin typeface="Courier New"/>
                <a:cs typeface="Courier New"/>
              </a:rPr>
              <a:t>  0.09465  3.40521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t= 0.0947  S=   106.3  N=   325.7  </a:t>
            </a:r>
            <a:r>
              <a:rPr lang="en-US" sz="1400" dirty="0" err="1">
                <a:latin typeface="Courier New"/>
                <a:cs typeface="Courier New"/>
              </a:rPr>
              <a:t>dN</a:t>
            </a:r>
            <a:r>
              <a:rPr lang="en-US" sz="1400" dirty="0">
                <a:latin typeface="Courier New"/>
                <a:cs typeface="Courier New"/>
              </a:rPr>
              <a:t>/</a:t>
            </a:r>
            <a:r>
              <a:rPr lang="en-US" sz="1400" dirty="0" err="1">
                <a:latin typeface="Courier New"/>
                <a:cs typeface="Courier New"/>
              </a:rPr>
              <a:t>dS</a:t>
            </a:r>
            <a:r>
              <a:rPr lang="en-US" sz="1400" dirty="0">
                <a:latin typeface="Courier New"/>
                <a:cs typeface="Courier New"/>
              </a:rPr>
              <a:t>= 0.0050  </a:t>
            </a:r>
            <a:r>
              <a:rPr lang="en-US" sz="1400" dirty="0" err="1">
                <a:latin typeface="Courier New"/>
                <a:cs typeface="Courier New"/>
              </a:rPr>
              <a:t>dN</a:t>
            </a:r>
            <a:r>
              <a:rPr lang="en-US" sz="1400" dirty="0">
                <a:latin typeface="Courier New"/>
                <a:cs typeface="Courier New"/>
              </a:rPr>
              <a:t>= 0.0006  </a:t>
            </a:r>
            <a:r>
              <a:rPr lang="en-US" sz="1400" dirty="0" err="1">
                <a:latin typeface="Courier New"/>
                <a:cs typeface="Courier New"/>
              </a:rPr>
              <a:t>dS</a:t>
            </a:r>
            <a:r>
              <a:rPr lang="en-US" sz="1400" dirty="0">
                <a:latin typeface="Courier New"/>
                <a:cs typeface="Courier New"/>
              </a:rPr>
              <a:t>= 0.1263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950893"/>
            <a:ext cx="838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 err="1">
                <a:latin typeface="Verdana"/>
                <a:cs typeface="Verdana"/>
              </a:rPr>
              <a:t>Arquivo</a:t>
            </a:r>
            <a:r>
              <a:rPr lang="en-US" sz="1400" b="1" dirty="0">
                <a:latin typeface="Verdana"/>
                <a:cs typeface="Verdana"/>
              </a:rPr>
              <a:t> de </a:t>
            </a:r>
            <a:r>
              <a:rPr lang="en-US" sz="1400" b="1" dirty="0" err="1">
                <a:latin typeface="Verdana"/>
                <a:cs typeface="Verdana"/>
              </a:rPr>
              <a:t>ajuda</a:t>
            </a:r>
            <a:r>
              <a:rPr lang="en-US" sz="1400" b="1" dirty="0">
                <a:latin typeface="Verdana"/>
                <a:cs typeface="Verdana"/>
              </a:rPr>
              <a:t> – </a:t>
            </a:r>
            <a:r>
              <a:rPr lang="en-US" sz="1400" b="1" dirty="0" err="1">
                <a:latin typeface="Verdana"/>
                <a:cs typeface="Verdana"/>
              </a:rPr>
              <a:t>Atividade</a:t>
            </a:r>
            <a:r>
              <a:rPr lang="en-US" sz="1400" b="1" dirty="0">
                <a:latin typeface="Verdana"/>
                <a:cs typeface="Verdana"/>
              </a:rPr>
              <a:t> 1: </a:t>
            </a:r>
            <a:r>
              <a:rPr lang="en-US" sz="1400" dirty="0">
                <a:latin typeface="Verdana"/>
                <a:cs typeface="Verdana"/>
              </a:rPr>
              <a:t>O </a:t>
            </a:r>
            <a:r>
              <a:rPr lang="en-US" sz="1400" dirty="0" err="1">
                <a:latin typeface="Verdana"/>
                <a:cs typeface="Verdana"/>
              </a:rPr>
              <a:t>quadro</a:t>
            </a:r>
            <a:r>
              <a:rPr lang="en-US" sz="140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abaixo</a:t>
            </a:r>
            <a:r>
              <a:rPr lang="en-US" sz="140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mostra</a:t>
            </a:r>
            <a:r>
              <a:rPr lang="en-US" sz="140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uma</a:t>
            </a:r>
            <a:r>
              <a:rPr lang="en-US" sz="140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parte</a:t>
            </a:r>
            <a:r>
              <a:rPr lang="en-US" sz="1400" dirty="0">
                <a:latin typeface="Verdana"/>
                <a:cs typeface="Verdana"/>
              </a:rPr>
              <a:t> do </a:t>
            </a:r>
            <a:r>
              <a:rPr lang="en-US" sz="1400" dirty="0" err="1">
                <a:latin typeface="Verdana"/>
                <a:cs typeface="Verdana"/>
              </a:rPr>
              <a:t>arquivo</a:t>
            </a:r>
            <a:r>
              <a:rPr lang="en-US" sz="1400" dirty="0">
                <a:latin typeface="Verdana"/>
                <a:cs typeface="Verdana"/>
              </a:rPr>
              <a:t> de </a:t>
            </a:r>
            <a:r>
              <a:rPr lang="en-US" sz="1400" dirty="0" err="1">
                <a:latin typeface="Verdana"/>
                <a:cs typeface="Verdana"/>
              </a:rPr>
              <a:t>resultados</a:t>
            </a:r>
            <a:r>
              <a:rPr lang="en-US" sz="1400" dirty="0">
                <a:latin typeface="Verdana"/>
                <a:cs typeface="Verdana"/>
              </a:rPr>
              <a:t> de </a:t>
            </a:r>
            <a:r>
              <a:rPr lang="en-US" sz="1400" dirty="0" err="1">
                <a:latin typeface="Verdana"/>
                <a:cs typeface="Verdana"/>
              </a:rPr>
              <a:t>uma</a:t>
            </a:r>
            <a:r>
              <a:rPr lang="en-US" sz="140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análise</a:t>
            </a:r>
            <a:r>
              <a:rPr lang="en-US" sz="1400" dirty="0">
                <a:latin typeface="Verdana"/>
                <a:cs typeface="Verdana"/>
              </a:rPr>
              <a:t> pairwise (</a:t>
            </a:r>
            <a:r>
              <a:rPr lang="en-US" sz="1400" dirty="0" err="1">
                <a:latin typeface="Verdana"/>
                <a:cs typeface="Verdana"/>
              </a:rPr>
              <a:t>comparando</a:t>
            </a:r>
            <a:r>
              <a:rPr lang="en-US" sz="1400" dirty="0">
                <a:latin typeface="Verdana"/>
                <a:cs typeface="Verdana"/>
              </a:rPr>
              <a:t> um par de </a:t>
            </a:r>
            <a:r>
              <a:rPr lang="en-US" sz="1400" dirty="0" err="1">
                <a:latin typeface="Verdana"/>
                <a:cs typeface="Verdana"/>
              </a:rPr>
              <a:t>sequências</a:t>
            </a:r>
            <a:r>
              <a:rPr lang="en-US" sz="1400" dirty="0">
                <a:latin typeface="Verdana"/>
                <a:cs typeface="Verdana"/>
              </a:rPr>
              <a:t>) no </a:t>
            </a:r>
            <a:r>
              <a:rPr lang="en-US" sz="1400" dirty="0" err="1">
                <a:latin typeface="Verdana"/>
                <a:cs typeface="Verdana"/>
              </a:rPr>
              <a:t>codeml</a:t>
            </a:r>
            <a:r>
              <a:rPr lang="en-US" sz="1400">
                <a:latin typeface="Verdana"/>
                <a:cs typeface="Verdana"/>
              </a:rPr>
              <a:t>. Os</a:t>
            </a:r>
            <a:r>
              <a:rPr lang="en-US" sz="140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valores</a:t>
            </a:r>
            <a:r>
              <a:rPr lang="en-US" sz="140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destacados</a:t>
            </a:r>
            <a:r>
              <a:rPr lang="en-US" sz="140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são</a:t>
            </a:r>
            <a:r>
              <a:rPr lang="en-US" sz="1400" dirty="0">
                <a:latin typeface="Verdana"/>
                <a:cs typeface="Verdana"/>
              </a:rPr>
              <a:t> as </a:t>
            </a:r>
            <a:r>
              <a:rPr lang="en-US" sz="1400" dirty="0" err="1">
                <a:latin typeface="Verdana"/>
                <a:cs typeface="Verdana"/>
              </a:rPr>
              <a:t>informações</a:t>
            </a:r>
            <a:r>
              <a:rPr lang="en-US" sz="140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mais</a:t>
            </a:r>
            <a:r>
              <a:rPr lang="en-US" sz="140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relevantes</a:t>
            </a:r>
            <a:r>
              <a:rPr lang="en-US" sz="1400" dirty="0">
                <a:latin typeface="Verdana"/>
                <a:cs typeface="Verdana"/>
              </a:rPr>
              <a:t> que </a:t>
            </a:r>
            <a:r>
              <a:rPr lang="en-US" sz="1400" dirty="0" err="1">
                <a:latin typeface="Verdana"/>
                <a:cs typeface="Verdana"/>
              </a:rPr>
              <a:t>você</a:t>
            </a:r>
            <a:r>
              <a:rPr lang="en-US" sz="140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vai</a:t>
            </a:r>
            <a:r>
              <a:rPr lang="en-US" sz="140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precisar</a:t>
            </a:r>
            <a:r>
              <a:rPr lang="en-US" sz="1400" dirty="0">
                <a:latin typeface="Verdana"/>
                <a:cs typeface="Verdana"/>
              </a:rPr>
              <a:t> para completer a </a:t>
            </a:r>
            <a:r>
              <a:rPr lang="en-US" sz="1400" dirty="0" err="1">
                <a:latin typeface="Verdana"/>
                <a:cs typeface="Verdana"/>
              </a:rPr>
              <a:t>atividade</a:t>
            </a:r>
            <a:r>
              <a:rPr lang="en-US" sz="1400" dirty="0">
                <a:latin typeface="Verdana"/>
                <a:cs typeface="Verdana"/>
              </a:rPr>
              <a:t> 1. Note que, </a:t>
            </a:r>
            <a:r>
              <a:rPr lang="en-US" sz="1400" dirty="0" err="1">
                <a:latin typeface="Verdana"/>
                <a:cs typeface="Verdana"/>
              </a:rPr>
              <a:t>quando</a:t>
            </a:r>
            <a:r>
              <a:rPr lang="en-US" sz="140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você</a:t>
            </a:r>
            <a:r>
              <a:rPr lang="en-US" sz="1400" dirty="0">
                <a:latin typeface="Verdana"/>
                <a:cs typeface="Verdana"/>
              </a:rPr>
              <a:t> for </a:t>
            </a:r>
            <a:r>
              <a:rPr lang="en-US" sz="1400" dirty="0" err="1">
                <a:latin typeface="Verdana"/>
                <a:cs typeface="Verdana"/>
              </a:rPr>
              <a:t>abrir</a:t>
            </a:r>
            <a:r>
              <a:rPr lang="en-US" sz="1400" dirty="0">
                <a:latin typeface="Verdana"/>
                <a:cs typeface="Verdana"/>
              </a:rPr>
              <a:t> o </a:t>
            </a:r>
            <a:r>
              <a:rPr lang="en-US" sz="1400" dirty="0" err="1">
                <a:latin typeface="Verdana"/>
                <a:cs typeface="Verdana"/>
              </a:rPr>
              <a:t>arquivo</a:t>
            </a:r>
            <a:r>
              <a:rPr lang="en-US" sz="1400" dirty="0">
                <a:latin typeface="Verdana"/>
                <a:cs typeface="Verdana"/>
              </a:rPr>
              <a:t> de </a:t>
            </a:r>
            <a:r>
              <a:rPr lang="en-US" sz="1400" dirty="0" err="1">
                <a:latin typeface="Verdana"/>
                <a:cs typeface="Verdana"/>
              </a:rPr>
              <a:t>resultados</a:t>
            </a:r>
            <a:r>
              <a:rPr lang="en-US" sz="1400" dirty="0">
                <a:latin typeface="Verdana"/>
                <a:cs typeface="Verdana"/>
              </a:rPr>
              <a:t> do </a:t>
            </a:r>
            <a:r>
              <a:rPr lang="en-US" sz="1400" dirty="0" err="1">
                <a:latin typeface="Verdana"/>
                <a:cs typeface="Verdana"/>
              </a:rPr>
              <a:t>codeml</a:t>
            </a:r>
            <a:r>
              <a:rPr lang="en-US" sz="1400" dirty="0">
                <a:latin typeface="Verdana"/>
                <a:cs typeface="Verdana"/>
              </a:rPr>
              <a:t>, </a:t>
            </a:r>
            <a:r>
              <a:rPr lang="en-US" sz="1400" dirty="0" err="1">
                <a:latin typeface="Verdana"/>
                <a:cs typeface="Verdana"/>
              </a:rPr>
              <a:t>essas</a:t>
            </a:r>
            <a:r>
              <a:rPr lang="en-US" sz="140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linhas</a:t>
            </a:r>
            <a:r>
              <a:rPr lang="en-US" sz="140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estarão</a:t>
            </a:r>
            <a:r>
              <a:rPr lang="en-US" sz="140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quase</a:t>
            </a:r>
            <a:r>
              <a:rPr lang="en-US" sz="1400" dirty="0">
                <a:latin typeface="Verdana"/>
                <a:cs typeface="Verdana"/>
              </a:rPr>
              <a:t> no final do </a:t>
            </a:r>
            <a:r>
              <a:rPr lang="en-US" sz="1400" dirty="0" err="1">
                <a:latin typeface="Verdana"/>
                <a:cs typeface="Verdana"/>
              </a:rPr>
              <a:t>arquivo</a:t>
            </a:r>
            <a:r>
              <a:rPr lang="en-US" sz="1400" dirty="0">
                <a:latin typeface="Verdana"/>
                <a:cs typeface="Verdana"/>
              </a:rPr>
              <a:t>.</a:t>
            </a:r>
          </a:p>
        </p:txBody>
      </p:sp>
      <p:sp>
        <p:nvSpPr>
          <p:cNvPr id="8" name="Folded Corner 7"/>
          <p:cNvSpPr/>
          <p:nvPr/>
        </p:nvSpPr>
        <p:spPr>
          <a:xfrm rot="10800000">
            <a:off x="6476998" y="2000403"/>
            <a:ext cx="1981201" cy="1772360"/>
          </a:xfrm>
          <a:prstGeom prst="foldedCorner">
            <a:avLst/>
          </a:prstGeom>
          <a:solidFill>
            <a:srgbClr val="FFFF00"/>
          </a:solidFill>
          <a:ln>
            <a:noFill/>
          </a:ln>
          <a:effectLst>
            <a:outerShdw blurRad="40000" dist="23000" dir="348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30033" y="2185809"/>
            <a:ext cx="1905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Verdana"/>
                <a:cs typeface="Verdana"/>
              </a:rPr>
              <a:t>Esta</a:t>
            </a:r>
            <a:r>
              <a:rPr lang="en-US" sz="1000" dirty="0">
                <a:latin typeface="Verdana"/>
                <a:cs typeface="Verdana"/>
              </a:rPr>
              <a:t> </a:t>
            </a:r>
            <a:r>
              <a:rPr lang="en-US" sz="1000" dirty="0" err="1">
                <a:latin typeface="Verdana"/>
                <a:cs typeface="Verdana"/>
              </a:rPr>
              <a:t>linha</a:t>
            </a:r>
            <a:r>
              <a:rPr lang="en-US" sz="1000" dirty="0">
                <a:latin typeface="Verdana"/>
                <a:cs typeface="Verdana"/>
              </a:rPr>
              <a:t> </a:t>
            </a:r>
            <a:r>
              <a:rPr lang="en-US" sz="1000" dirty="0" err="1">
                <a:latin typeface="Verdana"/>
                <a:cs typeface="Verdana"/>
              </a:rPr>
              <a:t>descreve</a:t>
            </a:r>
            <a:r>
              <a:rPr lang="en-US" sz="1000" dirty="0">
                <a:latin typeface="Verdana"/>
                <a:cs typeface="Verdana"/>
              </a:rPr>
              <a:t> </a:t>
            </a:r>
            <a:r>
              <a:rPr lang="en-US" sz="1000" dirty="0" err="1">
                <a:latin typeface="Verdana"/>
                <a:cs typeface="Verdana"/>
              </a:rPr>
              <a:t>uma</a:t>
            </a:r>
            <a:r>
              <a:rPr lang="en-US" sz="1000" dirty="0">
                <a:latin typeface="Verdana"/>
                <a:cs typeface="Verdana"/>
              </a:rPr>
              <a:t> </a:t>
            </a:r>
            <a:r>
              <a:rPr lang="en-US" sz="1000" dirty="0" err="1">
                <a:latin typeface="Verdana"/>
                <a:cs typeface="Verdana"/>
              </a:rPr>
              <a:t>comparação</a:t>
            </a:r>
            <a:r>
              <a:rPr lang="en-US" sz="1000" dirty="0">
                <a:latin typeface="Verdana"/>
                <a:cs typeface="Verdana"/>
              </a:rPr>
              <a:t> pairwise que </a:t>
            </a:r>
            <a:r>
              <a:rPr lang="en-US" sz="1000" dirty="0" err="1">
                <a:latin typeface="Verdana"/>
                <a:cs typeface="Verdana"/>
              </a:rPr>
              <a:t>foi</a:t>
            </a:r>
            <a:r>
              <a:rPr lang="en-US" sz="1000" dirty="0">
                <a:latin typeface="Verdana"/>
                <a:cs typeface="Verdana"/>
              </a:rPr>
              <a:t> </a:t>
            </a:r>
            <a:r>
              <a:rPr lang="en-US" sz="1000" dirty="0" err="1">
                <a:latin typeface="Verdana"/>
                <a:cs typeface="Verdana"/>
              </a:rPr>
              <a:t>feita</a:t>
            </a:r>
            <a:r>
              <a:rPr lang="en-US" sz="1000" dirty="0">
                <a:latin typeface="Verdana"/>
                <a:cs typeface="Verdana"/>
              </a:rPr>
              <a:t> entre </a:t>
            </a:r>
            <a:r>
              <a:rPr lang="en-US" sz="1000" dirty="0" err="1">
                <a:latin typeface="Verdana"/>
                <a:cs typeface="Verdana"/>
              </a:rPr>
              <a:t>duas</a:t>
            </a:r>
            <a:r>
              <a:rPr lang="en-US" sz="1000" dirty="0">
                <a:latin typeface="Verdana"/>
                <a:cs typeface="Verdana"/>
              </a:rPr>
              <a:t> </a:t>
            </a:r>
            <a:r>
              <a:rPr lang="en-US" sz="1000" dirty="0" err="1">
                <a:latin typeface="Verdana"/>
                <a:cs typeface="Verdana"/>
              </a:rPr>
              <a:t>sequências</a:t>
            </a:r>
            <a:r>
              <a:rPr lang="en-US" sz="1000" dirty="0">
                <a:latin typeface="Verdana"/>
                <a:cs typeface="Verdana"/>
              </a:rPr>
              <a:t>, </a:t>
            </a:r>
            <a:r>
              <a:rPr lang="en-US" sz="1000" dirty="0" err="1">
                <a:latin typeface="Verdana"/>
                <a:cs typeface="Verdana"/>
              </a:rPr>
              <a:t>identificadas</a:t>
            </a:r>
            <a:r>
              <a:rPr lang="en-US" sz="1000" dirty="0">
                <a:latin typeface="Verdana"/>
                <a:cs typeface="Verdana"/>
              </a:rPr>
              <a:t> </a:t>
            </a:r>
            <a:r>
              <a:rPr lang="en-US" sz="1000" dirty="0" err="1">
                <a:latin typeface="Verdana"/>
                <a:cs typeface="Verdana"/>
              </a:rPr>
              <a:t>como</a:t>
            </a:r>
            <a:r>
              <a:rPr lang="en-US" sz="1000" dirty="0">
                <a:latin typeface="Verdana"/>
                <a:cs typeface="Verdana"/>
              </a:rPr>
              <a:t> “</a:t>
            </a:r>
            <a:r>
              <a:rPr lang="en-US" sz="1000" dirty="0" err="1">
                <a:latin typeface="Verdana"/>
                <a:cs typeface="Verdana"/>
              </a:rPr>
              <a:t>gamma_Hylobates</a:t>
            </a:r>
            <a:r>
              <a:rPr lang="en-US" sz="1000" dirty="0">
                <a:latin typeface="Verdana"/>
                <a:cs typeface="Verdana"/>
              </a:rPr>
              <a:t>” e “</a:t>
            </a:r>
            <a:r>
              <a:rPr lang="en-US" sz="1000" dirty="0" err="1">
                <a:latin typeface="Verdana"/>
                <a:cs typeface="Verdana"/>
              </a:rPr>
              <a:t>gamma_Pan</a:t>
            </a:r>
            <a:r>
              <a:rPr lang="en-US" sz="1000" dirty="0">
                <a:latin typeface="Verdana"/>
                <a:cs typeface="Verdana"/>
              </a:rPr>
              <a:t>”. </a:t>
            </a:r>
            <a:r>
              <a:rPr lang="en-US" sz="1000" dirty="0" err="1">
                <a:latin typeface="Verdana"/>
                <a:cs typeface="Verdana"/>
              </a:rPr>
              <a:t>Os</a:t>
            </a:r>
            <a:r>
              <a:rPr lang="en-US" sz="1000" dirty="0">
                <a:latin typeface="Verdana"/>
                <a:cs typeface="Verdana"/>
              </a:rPr>
              <a:t> </a:t>
            </a:r>
            <a:r>
              <a:rPr lang="en-US" sz="1000" dirty="0" err="1">
                <a:latin typeface="Verdana"/>
                <a:cs typeface="Verdana"/>
              </a:rPr>
              <a:t>números</a:t>
            </a:r>
            <a:r>
              <a:rPr lang="en-US" sz="1000" dirty="0">
                <a:latin typeface="Verdana"/>
                <a:cs typeface="Verdana"/>
              </a:rPr>
              <a:t> 1 e 2 </a:t>
            </a:r>
            <a:r>
              <a:rPr lang="en-US" sz="1000" dirty="0" err="1">
                <a:latin typeface="Verdana"/>
                <a:cs typeface="Verdana"/>
              </a:rPr>
              <a:t>indicam</a:t>
            </a:r>
            <a:r>
              <a:rPr lang="en-US" sz="1000" dirty="0">
                <a:latin typeface="Verdana"/>
                <a:cs typeface="Verdana"/>
              </a:rPr>
              <a:t> a </a:t>
            </a:r>
            <a:r>
              <a:rPr lang="en-US" sz="1000" dirty="0" err="1">
                <a:latin typeface="Verdana"/>
                <a:cs typeface="Verdana"/>
              </a:rPr>
              <a:t>ordem</a:t>
            </a:r>
            <a:r>
              <a:rPr lang="en-US" sz="1000" dirty="0">
                <a:latin typeface="Verdana"/>
                <a:cs typeface="Verdana"/>
              </a:rPr>
              <a:t> dessas </a:t>
            </a:r>
            <a:r>
              <a:rPr lang="en-US" sz="1000" dirty="0" err="1">
                <a:latin typeface="Verdana"/>
                <a:cs typeface="Verdana"/>
              </a:rPr>
              <a:t>sequências</a:t>
            </a:r>
            <a:r>
              <a:rPr lang="en-US" sz="1000" dirty="0">
                <a:latin typeface="Verdana"/>
                <a:cs typeface="Verdana"/>
              </a:rPr>
              <a:t> no </a:t>
            </a:r>
            <a:r>
              <a:rPr lang="en-US" sz="1000" dirty="0" err="1">
                <a:latin typeface="Verdana"/>
                <a:cs typeface="Verdana"/>
              </a:rPr>
              <a:t>arquivo</a:t>
            </a:r>
            <a:r>
              <a:rPr lang="en-US" sz="1000" dirty="0">
                <a:latin typeface="Verdana"/>
                <a:cs typeface="Verdana"/>
              </a:rPr>
              <a:t> </a:t>
            </a:r>
            <a:r>
              <a:rPr lang="en-US" sz="1000" dirty="0" err="1">
                <a:latin typeface="Verdana"/>
                <a:cs typeface="Verdana"/>
              </a:rPr>
              <a:t>seqfile</a:t>
            </a:r>
            <a:r>
              <a:rPr lang="en-US" sz="1000" dirty="0">
                <a:latin typeface="Verdana"/>
                <a:cs typeface="Verdana"/>
              </a:rPr>
              <a:t>.</a:t>
            </a:r>
          </a:p>
          <a:p>
            <a:endParaRPr lang="en-US" sz="1000" dirty="0">
              <a:latin typeface="Verdana"/>
              <a:cs typeface="Verdana"/>
            </a:endParaRPr>
          </a:p>
          <a:p>
            <a:r>
              <a:rPr lang="en-US" sz="1000" dirty="0">
                <a:latin typeface="Verdana"/>
                <a:cs typeface="Verdana"/>
              </a:rPr>
              <a:t>  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572000" y="3522226"/>
            <a:ext cx="1828801" cy="64770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olded Corner 12"/>
          <p:cNvSpPr/>
          <p:nvPr/>
        </p:nvSpPr>
        <p:spPr>
          <a:xfrm rot="10800000">
            <a:off x="6477000" y="3933056"/>
            <a:ext cx="1905000" cy="793016"/>
          </a:xfrm>
          <a:prstGeom prst="foldedCorner">
            <a:avLst/>
          </a:prstGeom>
          <a:solidFill>
            <a:srgbClr val="FFFF00"/>
          </a:solidFill>
          <a:ln>
            <a:noFill/>
          </a:ln>
          <a:effectLst>
            <a:outerShdw blurRad="40000" dist="23000" dir="348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553200" y="4040272"/>
            <a:ext cx="1905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Verdana"/>
                <a:cs typeface="Verdana"/>
              </a:rPr>
              <a:t>This line gives the log likelihood (</a:t>
            </a:r>
            <a:r>
              <a:rPr lang="en-US" sz="1000" dirty="0" err="1">
                <a:latin typeface="Verdana"/>
                <a:cs typeface="Verdana"/>
              </a:rPr>
              <a:t>ln</a:t>
            </a:r>
            <a:r>
              <a:rPr lang="en-US" sz="1000" dirty="0">
                <a:latin typeface="Verdana"/>
                <a:cs typeface="Verdana"/>
              </a:rPr>
              <a:t> L) of the pair of sequences </a:t>
            </a:r>
          </a:p>
          <a:p>
            <a:endParaRPr lang="en-US" sz="1000" dirty="0">
              <a:latin typeface="Verdana"/>
              <a:cs typeface="Verdana"/>
            </a:endParaRPr>
          </a:p>
          <a:p>
            <a:r>
              <a:rPr lang="en-US" sz="1000" dirty="0">
                <a:latin typeface="Verdana"/>
                <a:cs typeface="Verdana"/>
              </a:rPr>
              <a:t>  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10800000">
            <a:off x="2530279" y="4382846"/>
            <a:ext cx="3870522" cy="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Folded Corner 17"/>
          <p:cNvSpPr/>
          <p:nvPr/>
        </p:nvSpPr>
        <p:spPr>
          <a:xfrm rot="10800000">
            <a:off x="6477000" y="5584207"/>
            <a:ext cx="1905000" cy="740392"/>
          </a:xfrm>
          <a:prstGeom prst="foldedCorner">
            <a:avLst/>
          </a:prstGeom>
          <a:solidFill>
            <a:srgbClr val="FFFF00"/>
          </a:solidFill>
          <a:ln>
            <a:noFill/>
          </a:ln>
          <a:effectLst>
            <a:outerShdw blurRad="40000" dist="23000" dir="348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553200" y="5691426"/>
            <a:ext cx="1905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Verdana"/>
                <a:cs typeface="Verdana"/>
              </a:rPr>
              <a:t>Este </a:t>
            </a:r>
            <a:r>
              <a:rPr lang="en-US" sz="1000" dirty="0" err="1">
                <a:latin typeface="Verdana"/>
                <a:cs typeface="Verdana"/>
              </a:rPr>
              <a:t>é</a:t>
            </a:r>
            <a:r>
              <a:rPr lang="en-US" sz="1000" dirty="0">
                <a:latin typeface="Verdana"/>
                <a:cs typeface="Verdana"/>
              </a:rPr>
              <a:t> o valor de </a:t>
            </a:r>
            <a:r>
              <a:rPr lang="en-US" sz="1000" b="1" i="1" dirty="0" err="1">
                <a:latin typeface="Verdana"/>
                <a:cs typeface="Verdana"/>
              </a:rPr>
              <a:t>ω</a:t>
            </a:r>
            <a:r>
              <a:rPr lang="en-US" sz="1000" b="1" i="1" dirty="0">
                <a:latin typeface="Verdana"/>
                <a:cs typeface="Verdana"/>
              </a:rPr>
              <a:t>, </a:t>
            </a:r>
            <a:r>
              <a:rPr lang="en-US" sz="1000" dirty="0">
                <a:latin typeface="Verdana"/>
                <a:cs typeface="Verdana"/>
              </a:rPr>
              <a:t>que </a:t>
            </a:r>
            <a:r>
              <a:rPr lang="en-US" sz="1000" dirty="0" err="1">
                <a:latin typeface="Verdana"/>
                <a:cs typeface="Verdana"/>
              </a:rPr>
              <a:t>neste</a:t>
            </a:r>
            <a:r>
              <a:rPr lang="en-US" sz="1000" dirty="0">
                <a:latin typeface="Verdana"/>
                <a:cs typeface="Verdana"/>
              </a:rPr>
              <a:t> </a:t>
            </a:r>
            <a:r>
              <a:rPr lang="en-US" sz="1000" dirty="0" err="1">
                <a:latin typeface="Verdana"/>
                <a:cs typeface="Verdana"/>
              </a:rPr>
              <a:t>caso</a:t>
            </a:r>
            <a:r>
              <a:rPr lang="en-US" sz="1000" dirty="0">
                <a:latin typeface="Verdana"/>
                <a:cs typeface="Verdana"/>
              </a:rPr>
              <a:t> </a:t>
            </a:r>
            <a:r>
              <a:rPr lang="en-US" sz="1000" dirty="0" err="1">
                <a:latin typeface="Verdana"/>
                <a:cs typeface="Verdana"/>
              </a:rPr>
              <a:t>foi</a:t>
            </a:r>
            <a:r>
              <a:rPr lang="en-US" sz="1000" dirty="0">
                <a:latin typeface="Verdana"/>
                <a:cs typeface="Verdana"/>
              </a:rPr>
              <a:t> </a:t>
            </a:r>
            <a:r>
              <a:rPr lang="en-US" sz="1000" dirty="0" err="1">
                <a:latin typeface="Verdana"/>
                <a:cs typeface="Verdana"/>
              </a:rPr>
              <a:t>fixado</a:t>
            </a:r>
            <a:r>
              <a:rPr lang="en-US" sz="1000" dirty="0">
                <a:latin typeface="Verdana"/>
                <a:cs typeface="Verdana"/>
              </a:rPr>
              <a:t> </a:t>
            </a:r>
            <a:r>
              <a:rPr lang="en-US" sz="1000" dirty="0" err="1">
                <a:latin typeface="Verdana"/>
                <a:cs typeface="Verdana"/>
              </a:rPr>
              <a:t>em</a:t>
            </a:r>
            <a:r>
              <a:rPr lang="en-US" sz="1000" dirty="0">
                <a:latin typeface="Verdana"/>
                <a:cs typeface="Verdana"/>
              </a:rPr>
              <a:t> 0.005</a:t>
            </a:r>
          </a:p>
          <a:p>
            <a:endParaRPr lang="en-US" sz="1000" dirty="0">
              <a:latin typeface="Verdana"/>
              <a:cs typeface="Verdana"/>
            </a:endParaRPr>
          </a:p>
          <a:p>
            <a:r>
              <a:rPr lang="en-US" sz="1000" dirty="0">
                <a:latin typeface="Verdana"/>
                <a:cs typeface="Verdana"/>
              </a:rPr>
              <a:t>  </a:t>
            </a:r>
          </a:p>
        </p:txBody>
      </p:sp>
      <p:sp>
        <p:nvSpPr>
          <p:cNvPr id="20" name="Folded Corner 19"/>
          <p:cNvSpPr/>
          <p:nvPr/>
        </p:nvSpPr>
        <p:spPr>
          <a:xfrm rot="10800000">
            <a:off x="6476998" y="3948736"/>
            <a:ext cx="2004367" cy="861774"/>
          </a:xfrm>
          <a:prstGeom prst="foldedCorner">
            <a:avLst/>
          </a:prstGeom>
          <a:solidFill>
            <a:srgbClr val="FFFF00"/>
          </a:solidFill>
          <a:ln>
            <a:noFill/>
          </a:ln>
          <a:effectLst>
            <a:outerShdw blurRad="40000" dist="23000" dir="348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530033" y="3975081"/>
            <a:ext cx="19050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Verdana"/>
                <a:cs typeface="Verdana"/>
              </a:rPr>
              <a:t>Nesta </a:t>
            </a:r>
            <a:r>
              <a:rPr lang="en-US" sz="1000" dirty="0" err="1">
                <a:latin typeface="Verdana"/>
                <a:cs typeface="Verdana"/>
              </a:rPr>
              <a:t>linha</a:t>
            </a:r>
            <a:r>
              <a:rPr lang="en-US" sz="1000" dirty="0">
                <a:latin typeface="Verdana"/>
                <a:cs typeface="Verdana"/>
              </a:rPr>
              <a:t> </a:t>
            </a:r>
            <a:r>
              <a:rPr lang="en-US" sz="1000" dirty="0" err="1">
                <a:latin typeface="Verdana"/>
                <a:cs typeface="Verdana"/>
              </a:rPr>
              <a:t>você</a:t>
            </a:r>
            <a:r>
              <a:rPr lang="en-US" sz="1000" dirty="0">
                <a:latin typeface="Verdana"/>
                <a:cs typeface="Verdana"/>
              </a:rPr>
              <a:t> </a:t>
            </a:r>
            <a:r>
              <a:rPr lang="en-US" sz="1000" dirty="0" err="1">
                <a:latin typeface="Verdana"/>
                <a:cs typeface="Verdana"/>
              </a:rPr>
              <a:t>encontra</a:t>
            </a:r>
            <a:r>
              <a:rPr lang="en-US" sz="1000" dirty="0">
                <a:latin typeface="Verdana"/>
                <a:cs typeface="Verdana"/>
              </a:rPr>
              <a:t> o </a:t>
            </a:r>
            <a:r>
              <a:rPr lang="en-US" sz="1000" b="1" dirty="0">
                <a:latin typeface="Verdana"/>
                <a:cs typeface="Verdana"/>
              </a:rPr>
              <a:t>valor de log likelihood (</a:t>
            </a:r>
            <a:r>
              <a:rPr lang="en-US" sz="1200" b="1" dirty="0" err="1">
                <a:latin typeface="Courier New"/>
                <a:cs typeface="Courier New"/>
              </a:rPr>
              <a:t>lnL</a:t>
            </a:r>
            <a:r>
              <a:rPr lang="en-US" sz="1000" b="1" dirty="0">
                <a:latin typeface="Verdana"/>
                <a:cs typeface="Verdana"/>
              </a:rPr>
              <a:t>) </a:t>
            </a:r>
            <a:r>
              <a:rPr lang="en-US" sz="1000" dirty="0">
                <a:latin typeface="Verdana"/>
                <a:cs typeface="Verdana"/>
              </a:rPr>
              <a:t>para o par de </a:t>
            </a:r>
            <a:r>
              <a:rPr lang="en-US" sz="1000" dirty="0" err="1">
                <a:latin typeface="Verdana"/>
                <a:cs typeface="Verdana"/>
              </a:rPr>
              <a:t>sequências</a:t>
            </a:r>
            <a:r>
              <a:rPr lang="en-US" sz="1000" dirty="0">
                <a:latin typeface="Verdana"/>
                <a:cs typeface="Verdana"/>
              </a:rPr>
              <a:t> </a:t>
            </a:r>
            <a:r>
              <a:rPr lang="en-US" sz="1000" dirty="0" err="1">
                <a:latin typeface="Verdana"/>
                <a:cs typeface="Verdana"/>
              </a:rPr>
              <a:t>analisado</a:t>
            </a:r>
            <a:r>
              <a:rPr lang="en-US" sz="1000" dirty="0">
                <a:latin typeface="Verdana"/>
                <a:cs typeface="Verdana"/>
              </a:rPr>
              <a:t>.</a:t>
            </a:r>
          </a:p>
          <a:p>
            <a:endParaRPr lang="en-US" sz="1000" dirty="0">
              <a:latin typeface="Verdana"/>
              <a:cs typeface="Verdana"/>
            </a:endParaRPr>
          </a:p>
          <a:p>
            <a:r>
              <a:rPr lang="en-US" sz="1000" dirty="0">
                <a:latin typeface="Verdana"/>
                <a:cs typeface="Verdana"/>
              </a:rPr>
              <a:t>  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rot="10800000">
            <a:off x="5740401" y="5130800"/>
            <a:ext cx="762003" cy="478812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2530278" y="4725144"/>
            <a:ext cx="1109810" cy="873595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olded Corner 16"/>
          <p:cNvSpPr/>
          <p:nvPr/>
        </p:nvSpPr>
        <p:spPr>
          <a:xfrm rot="10800000">
            <a:off x="3635897" y="5624139"/>
            <a:ext cx="1905000" cy="740392"/>
          </a:xfrm>
          <a:prstGeom prst="foldedCorner">
            <a:avLst/>
          </a:prstGeom>
          <a:solidFill>
            <a:srgbClr val="FFFF00"/>
          </a:solidFill>
          <a:ln>
            <a:noFill/>
          </a:ln>
          <a:effectLst>
            <a:outerShdw blurRad="40000" dist="23000" dir="348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712097" y="5705958"/>
            <a:ext cx="1905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Verdana"/>
                <a:cs typeface="Verdana"/>
              </a:rPr>
              <a:t>Este valor </a:t>
            </a:r>
            <a:r>
              <a:rPr lang="en-US" sz="1000" dirty="0" err="1">
                <a:latin typeface="Verdana"/>
                <a:cs typeface="Verdana"/>
              </a:rPr>
              <a:t>é</a:t>
            </a:r>
            <a:r>
              <a:rPr lang="en-US" sz="1000" dirty="0">
                <a:latin typeface="Verdana"/>
                <a:cs typeface="Verdana"/>
              </a:rPr>
              <a:t> a </a:t>
            </a:r>
            <a:r>
              <a:rPr lang="en-US" sz="1000" dirty="0" err="1">
                <a:latin typeface="Verdana"/>
                <a:cs typeface="Verdana"/>
              </a:rPr>
              <a:t>estimativa</a:t>
            </a:r>
            <a:r>
              <a:rPr lang="en-US" sz="1000" dirty="0">
                <a:latin typeface="Verdana"/>
                <a:cs typeface="Verdana"/>
              </a:rPr>
              <a:t> do </a:t>
            </a:r>
            <a:r>
              <a:rPr lang="en-US" sz="1000" dirty="0" err="1">
                <a:latin typeface="Verdana"/>
                <a:cs typeface="Verdana"/>
              </a:rPr>
              <a:t>parâmetro</a:t>
            </a:r>
            <a:r>
              <a:rPr lang="en-US" sz="1000" dirty="0">
                <a:latin typeface="Verdana"/>
                <a:cs typeface="Verdana"/>
              </a:rPr>
              <a:t> </a:t>
            </a:r>
            <a:r>
              <a:rPr lang="en-US" sz="1000" b="1" i="1" dirty="0" err="1">
                <a:latin typeface="Verdana"/>
                <a:cs typeface="Verdana"/>
              </a:rPr>
              <a:t>κ</a:t>
            </a:r>
            <a:r>
              <a:rPr lang="en-US" sz="1000" b="1" i="1" dirty="0">
                <a:latin typeface="Verdana"/>
                <a:cs typeface="Verdana"/>
              </a:rPr>
              <a:t> </a:t>
            </a:r>
            <a:r>
              <a:rPr lang="en-US" sz="1000" dirty="0">
                <a:latin typeface="Verdana"/>
                <a:cs typeface="Verdana"/>
              </a:rPr>
              <a:t>via</a:t>
            </a:r>
            <a:r>
              <a:rPr lang="en-US" sz="1000" b="1" dirty="0">
                <a:latin typeface="Verdana"/>
                <a:cs typeface="Verdana"/>
              </a:rPr>
              <a:t> </a:t>
            </a:r>
            <a:r>
              <a:rPr lang="en-US" sz="1000" dirty="0">
                <a:latin typeface="Verdana"/>
                <a:cs typeface="Verdana"/>
              </a:rPr>
              <a:t>maximum likelihood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530648" y="4725144"/>
            <a:ext cx="0" cy="859064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lded Corner 24"/>
          <p:cNvSpPr/>
          <p:nvPr/>
        </p:nvSpPr>
        <p:spPr>
          <a:xfrm rot="10800000">
            <a:off x="1530648" y="5627339"/>
            <a:ext cx="1905000" cy="873595"/>
          </a:xfrm>
          <a:prstGeom prst="foldedCorner">
            <a:avLst/>
          </a:prstGeom>
          <a:solidFill>
            <a:srgbClr val="FFFF00"/>
          </a:solidFill>
          <a:ln>
            <a:noFill/>
          </a:ln>
          <a:effectLst>
            <a:outerShdw blurRad="40000" dist="23000" dir="348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568748" y="5735431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Verdana"/>
                <a:cs typeface="Verdana"/>
              </a:rPr>
              <a:t>Este valor </a:t>
            </a:r>
            <a:r>
              <a:rPr lang="en-US" sz="1000" dirty="0" err="1">
                <a:latin typeface="Verdana"/>
                <a:cs typeface="Verdana"/>
              </a:rPr>
              <a:t>é</a:t>
            </a:r>
            <a:r>
              <a:rPr lang="en-US" sz="1000" dirty="0">
                <a:latin typeface="Verdana"/>
                <a:cs typeface="Verdana"/>
              </a:rPr>
              <a:t> a </a:t>
            </a:r>
            <a:r>
              <a:rPr lang="en-US" sz="1000" dirty="0" err="1">
                <a:latin typeface="Verdana"/>
                <a:cs typeface="Verdana"/>
              </a:rPr>
              <a:t>estimativa</a:t>
            </a:r>
            <a:r>
              <a:rPr lang="en-US" sz="1000" dirty="0">
                <a:latin typeface="Verdana"/>
                <a:cs typeface="Verdana"/>
              </a:rPr>
              <a:t> de </a:t>
            </a:r>
            <a:r>
              <a:rPr lang="en-US" sz="1000" dirty="0" err="1">
                <a:latin typeface="Verdana"/>
                <a:cs typeface="Verdana"/>
              </a:rPr>
              <a:t>divergência</a:t>
            </a:r>
            <a:r>
              <a:rPr lang="en-US" sz="1000" dirty="0">
                <a:latin typeface="Verdana"/>
                <a:cs typeface="Verdana"/>
              </a:rPr>
              <a:t> entre as </a:t>
            </a:r>
            <a:r>
              <a:rPr lang="en-US" sz="1000" dirty="0" err="1">
                <a:latin typeface="Verdana"/>
                <a:cs typeface="Verdana"/>
              </a:rPr>
              <a:t>sequências</a:t>
            </a:r>
            <a:r>
              <a:rPr lang="en-US" sz="1000" dirty="0">
                <a:latin typeface="Verdana"/>
                <a:cs typeface="Verdana"/>
              </a:rPr>
              <a:t>, via maximum likelihood (</a:t>
            </a:r>
            <a:r>
              <a:rPr lang="en-US" sz="1000" b="1" i="1" dirty="0">
                <a:latin typeface="Verdana"/>
                <a:cs typeface="Verdana"/>
              </a:rPr>
              <a:t>t</a:t>
            </a:r>
            <a:r>
              <a:rPr lang="en-US" sz="1000" dirty="0">
                <a:latin typeface="Verdana"/>
                <a:cs typeface="Verdana"/>
              </a:rPr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243</Words>
  <Application>Microsoft Macintosh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 New</vt:lpstr>
      <vt:lpstr>Verdana</vt:lpstr>
      <vt:lpstr>Office Theme</vt:lpstr>
      <vt:lpstr>PowerPoint Presentation</vt:lpstr>
    </vt:vector>
  </TitlesOfParts>
  <Company>Dalhousie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Joseph Bielawski</dc:creator>
  <cp:lastModifiedBy>Leticia Magpali Moura Estevao</cp:lastModifiedBy>
  <cp:revision>31</cp:revision>
  <cp:lastPrinted>2012-02-29T19:00:11Z</cp:lastPrinted>
  <dcterms:created xsi:type="dcterms:W3CDTF">2010-07-22T21:19:25Z</dcterms:created>
  <dcterms:modified xsi:type="dcterms:W3CDTF">2023-06-08T20:33:54Z</dcterms:modified>
</cp:coreProperties>
</file>