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2" r:id="rId5"/>
    <p:sldId id="267" r:id="rId6"/>
    <p:sldId id="265" r:id="rId7"/>
    <p:sldId id="263" r:id="rId8"/>
    <p:sldId id="258" r:id="rId9"/>
    <p:sldId id="259" r:id="rId10"/>
    <p:sldId id="260" r:id="rId11"/>
    <p:sldId id="264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1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48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2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2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5/6/22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0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5/6/22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8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5/6/22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73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05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3338-B248-DA43-9258-75A8AB11EBED}" type="datetimeFigureOut">
              <a:rPr lang="en-US" smtClean="0"/>
              <a:t>5/6/22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C3338-B248-DA43-9258-75A8AB11EBED}" type="datetimeFigureOut">
              <a:rPr lang="en-US" smtClean="0"/>
              <a:t>5/6/22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20684-85B1-EE44-91EF-05FA91EEBB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2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28EE9B-5E26-9C43-89DA-39D095AD8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90" y="823761"/>
            <a:ext cx="7377308" cy="499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7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">
            <a:extLst>
              <a:ext uri="{FF2B5EF4-FFF2-40B4-BE49-F238E27FC236}">
                <a16:creationId xmlns:a16="http://schemas.microsoft.com/office/drawing/2014/main" id="{BA87817B-46E6-214D-A0AC-A54F32B95051}"/>
              </a:ext>
            </a:extLst>
          </p:cNvPr>
          <p:cNvGrpSpPr>
            <a:grpSpLocks/>
          </p:cNvGrpSpPr>
          <p:nvPr/>
        </p:nvGrpSpPr>
        <p:grpSpPr bwMode="auto">
          <a:xfrm>
            <a:off x="3753177" y="584348"/>
            <a:ext cx="2384425" cy="1831978"/>
            <a:chOff x="2036" y="891"/>
            <a:chExt cx="1502" cy="1154"/>
          </a:xfrm>
        </p:grpSpPr>
        <p:sp>
          <p:nvSpPr>
            <p:cNvPr id="5" name="Text Box 69">
              <a:extLst>
                <a:ext uri="{FF2B5EF4-FFF2-40B4-BE49-F238E27FC236}">
                  <a16:creationId xmlns:a16="http://schemas.microsoft.com/office/drawing/2014/main" id="{C9151290-07B1-6141-81BB-449945EC5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219"/>
              <a:ext cx="1502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AA 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ea typeface="Times New Roman" charset="0"/>
                  <a:cs typeface="Century Gothic"/>
                </a:rPr>
                <a:t>→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ea typeface="Times New Roman" charset="0"/>
                  <a:cs typeface="Century Gothic"/>
                </a:rPr>
                <a:t>C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ea typeface="Times New Roman" charset="0"/>
                  <a:cs typeface="Century Gothic"/>
                </a:rPr>
                <a:t>AA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 → A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C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</a:t>
              </a:r>
            </a:p>
            <a:p>
              <a:pPr algn="ctr">
                <a:spcBef>
                  <a:spcPct val="50000"/>
                </a:spcBef>
              </a:pP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AA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</a:t>
              </a:r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 → </a:t>
              </a:r>
              <a:r>
                <a:rPr 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venir Next" panose="020B0503020202020204" pitchFamily="34" charset="0"/>
                  <a:cs typeface="Century Gothic"/>
                </a:rPr>
                <a:t>AAC</a:t>
              </a:r>
              <a:endPara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Times New Roman" charset="0"/>
                <a:cs typeface="Century Gothic"/>
              </a:endParaRPr>
            </a:p>
          </p:txBody>
        </p:sp>
        <p:sp>
          <p:nvSpPr>
            <p:cNvPr id="6" name="Text Box 78">
              <a:extLst>
                <a:ext uri="{FF2B5EF4-FFF2-40B4-BE49-F238E27FC236}">
                  <a16:creationId xmlns:a16="http://schemas.microsoft.com/office/drawing/2014/main" id="{ABC10712-E6AB-724A-9975-514E093143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" y="891"/>
              <a:ext cx="124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 dirty="0">
                  <a:solidFill>
                    <a:srgbClr val="404040"/>
                  </a:solidFill>
                  <a:latin typeface="Avenir Next" panose="020B0503020202020204" pitchFamily="34" charset="0"/>
                  <a:cs typeface="Century Gothic"/>
                </a:rPr>
                <a:t>Example</a:t>
              </a:r>
              <a:r>
                <a:rPr lang="en-US" sz="1600" dirty="0">
                  <a:solidFill>
                    <a:srgbClr val="404040"/>
                  </a:solidFill>
                  <a:latin typeface="Century Gothic"/>
                  <a:cs typeface="Century Gothic"/>
                </a:rPr>
                <a:t>: A → C</a:t>
              </a:r>
              <a:r>
                <a:rPr lang="en-US" dirty="0">
                  <a:latin typeface="Century Gothic"/>
                  <a:cs typeface="Century Gothic"/>
                </a:rPr>
                <a:t> </a:t>
              </a: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0F8091-B240-764A-A254-B47F9908F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36243"/>
              </p:ext>
            </p:extLst>
          </p:nvPr>
        </p:nvGraphicFramePr>
        <p:xfrm>
          <a:off x="1371979" y="2995145"/>
          <a:ext cx="6948300" cy="2186000"/>
        </p:xfrm>
        <a:graphic>
          <a:graphicData uri="http://schemas.openxmlformats.org/drawingml/2006/table">
            <a:tbl>
              <a:tblPr firstRow="1" bandRow="1">
                <a:effectLst>
                  <a:outerShdw blurRad="57150" dist="63500" dir="2700000" algn="tl" rotWithShape="0">
                    <a:srgbClr val="000000">
                      <a:alpha val="43000"/>
                    </a:srgbClr>
                  </a:outerShdw>
                </a:effectLst>
                <a:tableStyleId>{5C22544A-7EE6-4342-B048-85BDC9FD1C3A}</a:tableStyleId>
              </a:tblPr>
              <a:tblGrid>
                <a:gridCol w="1322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6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7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7200"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" panose="020B0503020202020204" pitchFamily="34" charset="0"/>
                          <a:cs typeface="Century Gothic"/>
                        </a:rPr>
                        <a:t>Target codon (nucleotide)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>
                        <a:latin typeface="Century Gothic"/>
                        <a:cs typeface="Century Gothic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  <a:latin typeface="Avenir Next" panose="020B0503020202020204" pitchFamily="34" charset="0"/>
                        <a:cs typeface="Century Gothic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venir Next" panose="020B0503020202020204" pitchFamily="34" charset="0"/>
                          <a:ea typeface="Times New Roman" charset="0"/>
                          <a:cs typeface="Century Gothic"/>
                        </a:rPr>
                        <a:t>CAA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venir Next" panose="020B0503020202020204" pitchFamily="34" charset="0"/>
                          <a:cs typeface="Century Gothic"/>
                        </a:rPr>
                        <a:t>ACA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venir Next" panose="020B0503020202020204" pitchFamily="34" charset="0"/>
                          <a:cs typeface="Century Gothic"/>
                        </a:rPr>
                        <a:t>AAC</a:t>
                      </a:r>
                      <a:endParaRPr lang="en-US" sz="1800" b="1" dirty="0">
                        <a:latin typeface="Avenir Next" panose="020B0503020202020204" pitchFamily="34" charset="0"/>
                        <a:ea typeface="Times New Roman" charset="0"/>
                        <a:cs typeface="Century Gothic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Avenir Next" panose="020B0503020202020204" pitchFamily="34" charset="0"/>
                          <a:ea typeface="Times New Roman" charset="0"/>
                          <a:cs typeface="Century Gothic"/>
                        </a:rPr>
                        <a:t>NP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latin typeface="Avenir Next" panose="020B0503020202020204" pitchFamily="34" charset="0"/>
                          <a:cs typeface="Century Gothic"/>
                        </a:rPr>
                        <a:t>Fequal</a:t>
                      </a:r>
                      <a:endParaRPr lang="en-US" b="1" dirty="0">
                        <a:latin typeface="Avenir Next" panose="020B0503020202020204" pitchFamily="34" charset="0"/>
                        <a:cs typeface="Century Gothic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/>
                          <a:cs typeface="Century Gothic"/>
                        </a:rPr>
                        <a:t>1/61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/>
                          <a:cs typeface="Century Gothic"/>
                        </a:rPr>
                        <a:t>1/61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entury Gothic"/>
                          <a:cs typeface="Century Gothic"/>
                        </a:rPr>
                        <a:t>1/61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entury Gothic"/>
                          <a:cs typeface="Century Gothic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Avenir Next" panose="020B0503020202020204" pitchFamily="34" charset="0"/>
                          <a:cs typeface="Century Gothic"/>
                        </a:rPr>
                        <a:t>F3×4 (GY)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entury Gothic"/>
                        <a:cs typeface="Century Gothic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>
                          <a:latin typeface="Century Gothic"/>
                          <a:cs typeface="Century Gothic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2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venir Next" panose="020B0503020202020204" pitchFamily="34" charset="0"/>
                          <a:cs typeface="Century Gothic"/>
                        </a:rPr>
                        <a:t>F61 (GY)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-108" charset="2"/>
                        </a:rPr>
                        <a:t>π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8" charset="0"/>
                          <a:sym typeface="Symbol" pitchFamily="-108" charset="2"/>
                        </a:rPr>
                        <a:t>CAA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108" charset="0"/>
                        <a:sym typeface="Symbol" pitchFamily="-108" charset="2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-108" charset="2"/>
                        </a:rPr>
                        <a:t>π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8" charset="0"/>
                          <a:sym typeface="Symbol" pitchFamily="-108" charset="2"/>
                        </a:rPr>
                        <a:t>ACA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108" charset="0"/>
                        <a:sym typeface="Symbol" pitchFamily="-108" charset="2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sym typeface="Symbol" pitchFamily="-108" charset="2"/>
                        </a:rPr>
                        <a:t>π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-108" charset="0"/>
                          <a:sym typeface="Symbol" pitchFamily="-108" charset="2"/>
                        </a:rPr>
                        <a:t>AAC</a:t>
                      </a:r>
                      <a:endParaRPr kumimoji="0" lang="en-US" sz="18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-108" charset="0"/>
                        <a:sym typeface="Symbol" pitchFamily="-108" charset="2"/>
                      </a:endParaRP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/>
                          <a:cs typeface="Century Gothic"/>
                          <a:sym typeface="Symbol" pitchFamily="-108" charset="2"/>
                        </a:rPr>
                        <a:t>61</a:t>
                      </a:r>
                    </a:p>
                  </a:txBody>
                  <a:tcPr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AB2DA4F-F886-7D4C-B905-F203C033E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897179"/>
              </p:ext>
            </p:extLst>
          </p:nvPr>
        </p:nvGraphicFramePr>
        <p:xfrm>
          <a:off x="3042963" y="4320864"/>
          <a:ext cx="900418" cy="40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" name="Equation" r:id="rId3" imgW="533400" imgH="241300" progId="Equation.3">
                  <p:embed/>
                </p:oleObj>
              </mc:Choice>
              <mc:Fallback>
                <p:oleObj name="Equation" r:id="rId3" imgW="533400" imgH="241300" progId="Equation.3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42963" y="4320864"/>
                        <a:ext cx="900418" cy="407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CAE5475-98D9-3A43-84DE-35E597A2A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172443"/>
              </p:ext>
            </p:extLst>
          </p:nvPr>
        </p:nvGraphicFramePr>
        <p:xfrm>
          <a:off x="4654206" y="4336807"/>
          <a:ext cx="900418" cy="40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Equation" r:id="rId5" imgW="533400" imgH="241300" progId="Equation.3">
                  <p:embed/>
                </p:oleObj>
              </mc:Choice>
              <mc:Fallback>
                <p:oleObj name="Equation" r:id="rId5" imgW="533400" imgH="241300" progId="Equation.3">
                  <p:embed/>
                  <p:pic>
                    <p:nvPicPr>
                      <p:cNvPr id="13" name="Object 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4206" y="4336807"/>
                        <a:ext cx="900418" cy="407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163E829-559C-264D-9293-0D9DC3D892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914581"/>
              </p:ext>
            </p:extLst>
          </p:nvPr>
        </p:nvGraphicFramePr>
        <p:xfrm>
          <a:off x="6233961" y="4321272"/>
          <a:ext cx="900418" cy="407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Equation" r:id="rId7" imgW="533400" imgH="241300" progId="Equation.3">
                  <p:embed/>
                </p:oleObj>
              </mc:Choice>
              <mc:Fallback>
                <p:oleObj name="Equation" r:id="rId7" imgW="533400" imgH="241300" progId="Equation.3">
                  <p:embed/>
                  <p:pic>
                    <p:nvPicPr>
                      <p:cNvPr id="14" name="Object 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33961" y="4321272"/>
                        <a:ext cx="900418" cy="407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4E24C93-95F5-924D-A8C4-B381565C3CDB}"/>
              </a:ext>
            </a:extLst>
          </p:cNvPr>
          <p:cNvSpPr txBox="1"/>
          <p:nvPr/>
        </p:nvSpPr>
        <p:spPr>
          <a:xfrm>
            <a:off x="1342341" y="5229924"/>
            <a:ext cx="69779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NOTE: There are </a:t>
            </a: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even more ways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" panose="020B0503020202020204" pitchFamily="34" charset="0"/>
                <a:cs typeface="Century Gothic"/>
              </a:rPr>
              <a:t>to model frequencies; but these are the only one we will deal with in this lab.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Avenir Next" panose="020B0503020202020204" pitchFamily="34" charset="0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934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DD84F0-BFD5-D44C-8026-95EF34666566}"/>
              </a:ext>
            </a:extLst>
          </p:cNvPr>
          <p:cNvSpPr txBox="1"/>
          <p:nvPr/>
        </p:nvSpPr>
        <p:spPr>
          <a:xfrm>
            <a:off x="254000" y="728536"/>
            <a:ext cx="8636000" cy="5693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Avenir Next" panose="020B0503020202020204" pitchFamily="34" charset="0"/>
                <a:cs typeface="Courier New"/>
              </a:rPr>
              <a:t>Further details for about the assumptions tested in </a:t>
            </a:r>
            <a:r>
              <a:rPr lang="en-CA" sz="1400" dirty="0" err="1">
                <a:latin typeface="Avenir Next" panose="020B0503020202020204" pitchFamily="34" charset="0"/>
                <a:cs typeface="Courier New"/>
              </a:rPr>
              <a:t>Excercise</a:t>
            </a:r>
            <a:r>
              <a:rPr lang="en-CA" sz="1400" dirty="0">
                <a:latin typeface="Avenir Next" panose="020B0503020202020204" pitchFamily="34" charset="0"/>
                <a:cs typeface="Courier New"/>
              </a:rPr>
              <a:t> 2</a:t>
            </a:r>
            <a:r>
              <a:rPr lang="en-CA" sz="1400" dirty="0">
                <a:latin typeface="Courier New"/>
                <a:cs typeface="Courier New"/>
              </a:rPr>
              <a:t>  </a:t>
            </a:r>
          </a:p>
          <a:p>
            <a:r>
              <a:rPr lang="en-CA" sz="1400" dirty="0">
                <a:latin typeface="Courier New"/>
                <a:cs typeface="Courier New"/>
              </a:rPr>
              <a:t>   </a:t>
            </a:r>
          </a:p>
          <a:p>
            <a:r>
              <a:rPr lang="en-CA" sz="1400" dirty="0">
                <a:latin typeface="Courier New"/>
                <a:cs typeface="Courier New"/>
              </a:rPr>
              <a:t>	</a:t>
            </a:r>
          </a:p>
          <a:p>
            <a:r>
              <a:rPr lang="en-CA" sz="1400" dirty="0">
                <a:latin typeface="Courier New"/>
                <a:cs typeface="Courier New"/>
              </a:rPr>
              <a:t>       </a:t>
            </a:r>
            <a:r>
              <a:rPr lang="en-CA" sz="1400" b="1" dirty="0">
                <a:latin typeface="Avenir Next" panose="020B0503020202020204" pitchFamily="34" charset="0"/>
                <a:cs typeface="Courier New"/>
              </a:rPr>
              <a:t>Assumption set 1: 	Codon bias = none;		  Ts/Tv bias = none</a:t>
            </a:r>
          </a:p>
          <a:p>
            <a:r>
              <a:rPr lang="en-CA" sz="1400" dirty="0">
                <a:latin typeface="Courier New"/>
                <a:cs typeface="Courier New"/>
              </a:rPr>
              <a:t>	   Control file..		</a:t>
            </a:r>
            <a:r>
              <a:rPr lang="en-CA" sz="1400" dirty="0" err="1">
                <a:latin typeface="Courier New"/>
                <a:cs typeface="Courier New"/>
              </a:rPr>
              <a:t>CodonFreq</a:t>
            </a:r>
            <a:r>
              <a:rPr lang="en-CA" sz="1400" dirty="0">
                <a:latin typeface="Courier New"/>
                <a:cs typeface="Courier New"/>
              </a:rPr>
              <a:t>=0;  		 kappa=1;  </a:t>
            </a:r>
            <a:r>
              <a:rPr lang="en-CA" sz="1400" dirty="0" err="1">
                <a:latin typeface="Courier New"/>
                <a:cs typeface="Courier New"/>
              </a:rPr>
              <a:t>fix_kappa</a:t>
            </a:r>
            <a:r>
              <a:rPr lang="en-CA" sz="1400" dirty="0">
                <a:latin typeface="Courier New"/>
                <a:cs typeface="Courier New"/>
              </a:rPr>
              <a:t>=1</a:t>
            </a:r>
          </a:p>
          <a:p>
            <a:endParaRPr lang="en-CA" sz="1400" dirty="0">
              <a:latin typeface="Courier New"/>
              <a:cs typeface="Courier New"/>
            </a:endParaRPr>
          </a:p>
          <a:p>
            <a:endParaRPr lang="en-CA" sz="1400" dirty="0">
              <a:latin typeface="Courier New"/>
              <a:cs typeface="Courier New"/>
            </a:endParaRPr>
          </a:p>
          <a:p>
            <a:r>
              <a:rPr lang="en-CA" sz="1400" dirty="0">
                <a:latin typeface="Courier New"/>
                <a:cs typeface="Courier New"/>
              </a:rPr>
              <a:t>       </a:t>
            </a:r>
            <a:r>
              <a:rPr lang="en-CA" sz="1400" b="1" dirty="0">
                <a:latin typeface="Avenir Next" panose="020B0503020202020204" pitchFamily="34" charset="0"/>
                <a:cs typeface="Courier New"/>
              </a:rPr>
              <a:t>Assumption set 2: 	Codon bias = none;		  Ts/Tv bias = Yes</a:t>
            </a:r>
          </a:p>
          <a:p>
            <a:r>
              <a:rPr lang="en-CA" sz="1400" dirty="0">
                <a:latin typeface="Courier New"/>
                <a:cs typeface="Courier New"/>
              </a:rPr>
              <a:t>	   Control file..		</a:t>
            </a:r>
            <a:r>
              <a:rPr lang="en-CA" sz="1400" dirty="0" err="1">
                <a:latin typeface="Courier New"/>
                <a:cs typeface="Courier New"/>
              </a:rPr>
              <a:t>CodonFreq</a:t>
            </a:r>
            <a:r>
              <a:rPr lang="en-CA" sz="1400" dirty="0">
                <a:latin typeface="Courier New"/>
                <a:cs typeface="Courier New"/>
              </a:rPr>
              <a:t>=0;  		 kappa=1;  </a:t>
            </a:r>
            <a:r>
              <a:rPr lang="en-CA" sz="1400" dirty="0" err="1">
                <a:latin typeface="Courier New"/>
                <a:cs typeface="Courier New"/>
              </a:rPr>
              <a:t>fix_kappa</a:t>
            </a:r>
            <a:r>
              <a:rPr lang="en-CA" sz="1400" dirty="0">
                <a:latin typeface="Courier New"/>
                <a:cs typeface="Courier New"/>
              </a:rPr>
              <a:t>=0</a:t>
            </a:r>
          </a:p>
          <a:p>
            <a:endParaRPr lang="en-CA" sz="1400" dirty="0">
              <a:latin typeface="Courier New"/>
              <a:cs typeface="Courier New"/>
            </a:endParaRPr>
          </a:p>
          <a:p>
            <a:endParaRPr lang="en-CA" sz="1400" dirty="0">
              <a:latin typeface="Courier New"/>
              <a:cs typeface="Courier New"/>
            </a:endParaRPr>
          </a:p>
          <a:p>
            <a:r>
              <a:rPr lang="en-CA" sz="1400" dirty="0">
                <a:latin typeface="Courier New"/>
                <a:cs typeface="Courier New"/>
              </a:rPr>
              <a:t>       </a:t>
            </a:r>
            <a:r>
              <a:rPr lang="en-CA" sz="1400" b="1" dirty="0">
                <a:latin typeface="Avenir Next" panose="020B0503020202020204" pitchFamily="34" charset="0"/>
                <a:cs typeface="Courier New"/>
              </a:rPr>
              <a:t>Assumption set 3: 	Codon bias = yes [F3x4];	  Ts/Tv bias = none</a:t>
            </a:r>
          </a:p>
          <a:p>
            <a:r>
              <a:rPr lang="en-CA" sz="1400" dirty="0">
                <a:latin typeface="Courier New"/>
                <a:cs typeface="Courier New"/>
              </a:rPr>
              <a:t>	   Control file..		</a:t>
            </a:r>
            <a:r>
              <a:rPr lang="en-CA" sz="1400" dirty="0" err="1">
                <a:latin typeface="Courier New"/>
                <a:cs typeface="Courier New"/>
              </a:rPr>
              <a:t>CodonFreq</a:t>
            </a:r>
            <a:r>
              <a:rPr lang="en-CA" sz="1400" dirty="0">
                <a:latin typeface="Courier New"/>
                <a:cs typeface="Courier New"/>
              </a:rPr>
              <a:t>=2;  		 kappa=1;  </a:t>
            </a:r>
            <a:r>
              <a:rPr lang="en-CA" sz="1400" dirty="0" err="1">
                <a:latin typeface="Courier New"/>
                <a:cs typeface="Courier New"/>
              </a:rPr>
              <a:t>fix_kappa</a:t>
            </a:r>
            <a:r>
              <a:rPr lang="en-CA" sz="1400" dirty="0">
                <a:latin typeface="Courier New"/>
                <a:cs typeface="Courier New"/>
              </a:rPr>
              <a:t>=1</a:t>
            </a:r>
          </a:p>
          <a:p>
            <a:endParaRPr lang="en-CA" sz="1400" dirty="0">
              <a:latin typeface="Courier New"/>
              <a:cs typeface="Courier New"/>
            </a:endParaRPr>
          </a:p>
          <a:p>
            <a:endParaRPr lang="en-CA" sz="1400" dirty="0">
              <a:latin typeface="Courier New"/>
              <a:cs typeface="Courier New"/>
            </a:endParaRPr>
          </a:p>
          <a:p>
            <a:r>
              <a:rPr lang="en-CA" sz="1400" dirty="0">
                <a:latin typeface="Courier New"/>
                <a:cs typeface="Courier New"/>
              </a:rPr>
              <a:t>       </a:t>
            </a:r>
            <a:r>
              <a:rPr lang="en-CA" sz="1400" b="1" dirty="0">
                <a:latin typeface="Avenir Next" panose="020B0503020202020204" pitchFamily="34" charset="0"/>
                <a:cs typeface="Courier New"/>
              </a:rPr>
              <a:t>Assumption set 4: 	Codon bias = yes [F3x4]; 	  Ts/Tv bias = Yes</a:t>
            </a:r>
          </a:p>
          <a:p>
            <a:r>
              <a:rPr lang="en-CA" sz="1400" dirty="0">
                <a:latin typeface="Courier New"/>
                <a:cs typeface="Courier New"/>
              </a:rPr>
              <a:t>	   Control file..		</a:t>
            </a:r>
            <a:r>
              <a:rPr lang="en-CA" sz="1400" dirty="0" err="1">
                <a:latin typeface="Courier New"/>
                <a:cs typeface="Courier New"/>
              </a:rPr>
              <a:t>CodonFreq</a:t>
            </a:r>
            <a:r>
              <a:rPr lang="en-CA" sz="1400" dirty="0">
                <a:latin typeface="Courier New"/>
                <a:cs typeface="Courier New"/>
              </a:rPr>
              <a:t>=2;  		 kappa=1;  </a:t>
            </a:r>
            <a:r>
              <a:rPr lang="en-CA" sz="1400" dirty="0" err="1">
                <a:latin typeface="Courier New"/>
                <a:cs typeface="Courier New"/>
              </a:rPr>
              <a:t>fix_kappa</a:t>
            </a:r>
            <a:r>
              <a:rPr lang="en-CA" sz="1400" dirty="0">
                <a:latin typeface="Courier New"/>
                <a:cs typeface="Courier New"/>
              </a:rPr>
              <a:t>=0</a:t>
            </a:r>
          </a:p>
          <a:p>
            <a:endParaRPr lang="en-CA" sz="1400" dirty="0">
              <a:latin typeface="Courier New"/>
              <a:cs typeface="Courier New"/>
            </a:endParaRPr>
          </a:p>
          <a:p>
            <a:endParaRPr lang="en-CA" sz="1400" dirty="0">
              <a:latin typeface="Courier New"/>
              <a:cs typeface="Courier New"/>
            </a:endParaRPr>
          </a:p>
          <a:p>
            <a:r>
              <a:rPr lang="en-CA" sz="1400" dirty="0">
                <a:latin typeface="Courier New"/>
                <a:cs typeface="Courier New"/>
              </a:rPr>
              <a:t>       </a:t>
            </a:r>
            <a:r>
              <a:rPr lang="en-CA" sz="1400" b="1" dirty="0">
                <a:latin typeface="Avenir Next" panose="020B0503020202020204" pitchFamily="34" charset="0"/>
                <a:cs typeface="Courier New"/>
              </a:rPr>
              <a:t>Assumption set 5: 	Codon bias = yes [F61]; 	  Ts/Tv bias = none</a:t>
            </a:r>
          </a:p>
          <a:p>
            <a:r>
              <a:rPr lang="en-CA" sz="1400" dirty="0">
                <a:latin typeface="Courier New"/>
                <a:cs typeface="Courier New"/>
              </a:rPr>
              <a:t>	   Control file..		</a:t>
            </a:r>
            <a:r>
              <a:rPr lang="en-CA" sz="1400" dirty="0" err="1">
                <a:latin typeface="Courier New"/>
                <a:cs typeface="Courier New"/>
              </a:rPr>
              <a:t>CodonFreq</a:t>
            </a:r>
            <a:r>
              <a:rPr lang="en-CA" sz="1400" dirty="0">
                <a:latin typeface="Courier New"/>
                <a:cs typeface="Courier New"/>
              </a:rPr>
              <a:t>=3;  		 kappa=1;  </a:t>
            </a:r>
            <a:r>
              <a:rPr lang="en-CA" sz="1400" dirty="0" err="1">
                <a:latin typeface="Courier New"/>
                <a:cs typeface="Courier New"/>
              </a:rPr>
              <a:t>fix_kappa</a:t>
            </a:r>
            <a:r>
              <a:rPr lang="en-CA" sz="1400" dirty="0">
                <a:latin typeface="Courier New"/>
                <a:cs typeface="Courier New"/>
              </a:rPr>
              <a:t>=1</a:t>
            </a:r>
          </a:p>
          <a:p>
            <a:endParaRPr lang="en-CA" sz="1400" dirty="0">
              <a:latin typeface="Courier New"/>
              <a:cs typeface="Courier New"/>
            </a:endParaRPr>
          </a:p>
          <a:p>
            <a:endParaRPr lang="en-CA" sz="1400" dirty="0">
              <a:latin typeface="Courier New"/>
              <a:cs typeface="Courier New"/>
            </a:endParaRPr>
          </a:p>
          <a:p>
            <a:r>
              <a:rPr lang="en-CA" sz="1400" dirty="0">
                <a:latin typeface="Courier New"/>
                <a:cs typeface="Courier New"/>
              </a:rPr>
              <a:t>       </a:t>
            </a:r>
            <a:r>
              <a:rPr lang="en-CA" sz="1400" b="1" dirty="0">
                <a:latin typeface="Avenir Next" panose="020B0503020202020204" pitchFamily="34" charset="0"/>
                <a:cs typeface="Courier New"/>
              </a:rPr>
              <a:t>Assumption set 6: 	Codon bias = yes [F61]; 	  Ts/Tv bias = Yes</a:t>
            </a:r>
          </a:p>
          <a:p>
            <a:r>
              <a:rPr lang="en-CA" sz="1400" dirty="0">
                <a:latin typeface="Courier New"/>
                <a:cs typeface="Courier New"/>
              </a:rPr>
              <a:t>	   Control file..		</a:t>
            </a:r>
            <a:r>
              <a:rPr lang="en-CA" sz="1400" dirty="0" err="1">
                <a:latin typeface="Courier New"/>
                <a:cs typeface="Courier New"/>
              </a:rPr>
              <a:t>CodonFreq</a:t>
            </a:r>
            <a:r>
              <a:rPr lang="en-CA" sz="1400" dirty="0">
                <a:latin typeface="Courier New"/>
                <a:cs typeface="Courier New"/>
              </a:rPr>
              <a:t>=3;  		 kappa=1;  </a:t>
            </a:r>
            <a:r>
              <a:rPr lang="en-CA" sz="1400" dirty="0" err="1">
                <a:latin typeface="Courier New"/>
                <a:cs typeface="Courier New"/>
              </a:rPr>
              <a:t>fix_kappa</a:t>
            </a:r>
            <a:r>
              <a:rPr lang="en-CA" sz="1400" dirty="0">
                <a:latin typeface="Courier New"/>
                <a:cs typeface="Courier New"/>
              </a:rPr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3296744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BF7F0C-E488-0C4F-8451-68C16422D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433" y="1077642"/>
            <a:ext cx="5771220" cy="440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7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BFBBA1-4D0E-E44F-94FC-44DB7F44C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1" t="8715" r="3192" b="45501"/>
          <a:stretch/>
        </p:blipFill>
        <p:spPr>
          <a:xfrm>
            <a:off x="1875424" y="2683145"/>
            <a:ext cx="5589511" cy="17512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37CA39-BB85-A043-9097-D706607C6A3C}"/>
              </a:ext>
            </a:extLst>
          </p:cNvPr>
          <p:cNvSpPr/>
          <p:nvPr/>
        </p:nvSpPr>
        <p:spPr>
          <a:xfrm>
            <a:off x="1156975" y="4619011"/>
            <a:ext cx="70264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NOTE: This is </a:t>
            </a:r>
            <a:r>
              <a:rPr 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NOT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 the distribution for the </a:t>
            </a:r>
            <a:r>
              <a:rPr lang="en-US" sz="1050" i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nef</a:t>
            </a:r>
            <a:r>
              <a:rPr 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 gene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CE0AFC-AA43-0843-8F31-63A2F49D4A79}"/>
              </a:ext>
            </a:extLst>
          </p:cNvPr>
          <p:cNvSpPr/>
          <p:nvPr/>
        </p:nvSpPr>
        <p:spPr>
          <a:xfrm>
            <a:off x="1156974" y="2544645"/>
            <a:ext cx="702641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Example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Next" panose="020B0503020202020204" pitchFamily="34" charset="0"/>
                <a:cs typeface="Century Gothic"/>
              </a:rPr>
              <a:t> of a posterior distribution of selection pressure among sites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  <a:latin typeface="Avenir Next" panose="020B0503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088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A7C59E-71D6-F641-AB68-2D44B1FF1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889" y="1740285"/>
            <a:ext cx="4890221" cy="313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17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3F7E9-6D51-B94F-8F1D-E8CA474F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39" y="1874488"/>
            <a:ext cx="5006898" cy="33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68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5B1230-562C-5744-A61F-5DEF9244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709" y="1407442"/>
            <a:ext cx="4871224" cy="404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09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1D751A-2418-FC41-9607-99DBDEE8A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047" y="1639065"/>
            <a:ext cx="6011746" cy="397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96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BABAD4-5224-B946-B228-BF53496D2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088" y="1977747"/>
            <a:ext cx="4225073" cy="31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8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2B26B5E-2132-4C4A-8F52-23323A56C8D8}"/>
              </a:ext>
            </a:extLst>
          </p:cNvPr>
          <p:cNvSpPr/>
          <p:nvPr/>
        </p:nvSpPr>
        <p:spPr>
          <a:xfrm>
            <a:off x="6133137" y="1077943"/>
            <a:ext cx="2246558" cy="723384"/>
          </a:xfrm>
          <a:prstGeom prst="roundRect">
            <a:avLst>
              <a:gd name="adj" fmla="val 1050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180975" dist="63500" dir="2700000" algn="tl" rotWithShape="0">
              <a:prstClr val="black">
                <a:alpha val="67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4F9670D-E253-D245-8A6F-A55330FA1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090" y="1148082"/>
            <a:ext cx="2123605" cy="6617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GB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cs typeface="Century Gothic"/>
              </a:rPr>
              <a:t>Parameters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cs typeface="Century Gothic"/>
              </a:rPr>
              <a:t>:  </a:t>
            </a:r>
            <a:r>
              <a:rPr lang="en-GB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cs typeface="Century Gothic"/>
              </a:rPr>
              <a:t>t  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cs typeface="Century Gothic"/>
              </a:rPr>
              <a:t>and  </a:t>
            </a:r>
            <a:r>
              <a:rPr lang="en-GB" sz="1600" b="1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ea typeface="Lucida Grande"/>
                <a:cs typeface="Lucida Grande"/>
              </a:rPr>
              <a:t>ω</a:t>
            </a:r>
            <a:r>
              <a:rPr lang="en-GB" sz="14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cs typeface="Century Gothic"/>
              </a:rPr>
              <a:t> </a:t>
            </a:r>
          </a:p>
          <a:p>
            <a:pPr defTabSz="762000" eaLnBrk="0" hangingPunct="0">
              <a:spcBef>
                <a:spcPct val="50000"/>
              </a:spcBef>
            </a:pPr>
            <a:r>
              <a:rPr lang="en-GB" sz="1400" b="1" dirty="0">
                <a:solidFill>
                  <a:srgbClr val="262626"/>
                </a:solidFill>
                <a:latin typeface="Avenir Next" panose="020B0503020202020204" pitchFamily="34" charset="0"/>
                <a:cs typeface="Century Gothic"/>
              </a:rPr>
              <a:t>Gene</a:t>
            </a:r>
            <a:r>
              <a:rPr lang="en-GB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cs typeface="Century Gothic"/>
              </a:rPr>
              <a:t>: </a:t>
            </a:r>
            <a:r>
              <a:rPr lang="en-GB" sz="1400" i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" panose="020B0503020202020204" pitchFamily="34" charset="0"/>
                <a:cs typeface="Century Gothic"/>
              </a:rPr>
              <a:t>GstD</a:t>
            </a:r>
            <a:endParaRPr lang="en-GB" sz="1400" i="1" dirty="0">
              <a:solidFill>
                <a:schemeClr val="tx1">
                  <a:lumMod val="85000"/>
                  <a:lumOff val="15000"/>
                </a:schemeClr>
              </a:solidFill>
              <a:latin typeface="Avenir Next" panose="020B0503020202020204" pitchFamily="34" charset="0"/>
              <a:cs typeface="Century Gothic"/>
            </a:endParaRPr>
          </a:p>
        </p:txBody>
      </p:sp>
      <p:pic>
        <p:nvPicPr>
          <p:cNvPr id="6" name="Picture 15">
            <a:extLst>
              <a:ext uri="{FF2B5EF4-FFF2-40B4-BE49-F238E27FC236}">
                <a16:creationId xmlns:a16="http://schemas.microsoft.com/office/drawing/2014/main" id="{F3E519AA-7C2C-CF42-8FED-9CFB7778E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295" y="709187"/>
            <a:ext cx="4727634" cy="433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DC049A-2A8D-DD4E-9D86-336542874213}"/>
              </a:ext>
            </a:extLst>
          </p:cNvPr>
          <p:cNvCxnSpPr/>
          <p:nvPr/>
        </p:nvCxnSpPr>
        <p:spPr>
          <a:xfrm rot="16200000" flipH="1">
            <a:off x="6084841" y="3508067"/>
            <a:ext cx="1600200" cy="5778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46355" dist="45339" dir="318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002B95-6C7C-E34C-ABA7-AEC1B402DA09}"/>
              </a:ext>
            </a:extLst>
          </p:cNvPr>
          <p:cNvCxnSpPr/>
          <p:nvPr/>
        </p:nvCxnSpPr>
        <p:spPr>
          <a:xfrm rot="5400000">
            <a:off x="6662692" y="3508066"/>
            <a:ext cx="1600201" cy="57785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46355" dist="45339" dir="318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7CAFD4-796C-CD45-BAC6-76E446685F72}"/>
              </a:ext>
            </a:extLst>
          </p:cNvPr>
          <p:cNvSpPr txBox="1"/>
          <p:nvPr/>
        </p:nvSpPr>
        <p:spPr>
          <a:xfrm rot="18110839">
            <a:off x="6261152" y="2395442"/>
            <a:ext cx="1087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50800" dir="2700000">
                    <a:srgbClr val="000000">
                      <a:alpha val="43000"/>
                    </a:srgbClr>
                  </a:outerShdw>
                </a:effectLst>
                <a:latin typeface="Avenir Next" panose="020B0503020202020204" pitchFamily="34" charset="0"/>
                <a:cs typeface="Century Gothic"/>
              </a:rPr>
              <a:t>species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E6832-AF52-2742-8CFB-96A25C58381B}"/>
              </a:ext>
            </a:extLst>
          </p:cNvPr>
          <p:cNvSpPr txBox="1"/>
          <p:nvPr/>
        </p:nvSpPr>
        <p:spPr>
          <a:xfrm rot="18110839">
            <a:off x="7416029" y="2395443"/>
            <a:ext cx="1087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50800" dir="2700000">
                    <a:srgbClr val="000000">
                      <a:alpha val="43000"/>
                    </a:srgbClr>
                  </a:outerShdw>
                </a:effectLst>
                <a:latin typeface="Avenir Next" panose="020B0503020202020204" pitchFamily="34" charset="0"/>
                <a:cs typeface="Century Gothic"/>
              </a:rPr>
              <a:t>species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46655C-980C-C140-A09A-9A68D192182D}"/>
              </a:ext>
            </a:extLst>
          </p:cNvPr>
          <p:cNvSpPr txBox="1"/>
          <p:nvPr/>
        </p:nvSpPr>
        <p:spPr>
          <a:xfrm>
            <a:off x="7080165" y="4673292"/>
            <a:ext cx="1177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50800" dir="2700000">
                    <a:srgbClr val="000000">
                      <a:alpha val="43000"/>
                    </a:srgbClr>
                  </a:outerShdw>
                </a:effectLst>
                <a:latin typeface="Avenir Next" panose="020B0503020202020204" pitchFamily="34" charset="0"/>
                <a:cs typeface="Century Gothic"/>
              </a:rPr>
              <a:t>common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50800" dist="50800" dir="2700000">
                    <a:srgbClr val="000000">
                      <a:alpha val="43000"/>
                    </a:srgbClr>
                  </a:outerShdw>
                </a:effectLst>
                <a:latin typeface="Avenir Next" panose="020B0503020202020204" pitchFamily="34" charset="0"/>
                <a:cs typeface="Century Gothic"/>
              </a:rPr>
              <a:t>ancestor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3BC0D1-0371-7644-9A6C-F6CD3384C56D}"/>
              </a:ext>
            </a:extLst>
          </p:cNvPr>
          <p:cNvSpPr/>
          <p:nvPr/>
        </p:nvSpPr>
        <p:spPr>
          <a:xfrm>
            <a:off x="7091316" y="4520892"/>
            <a:ext cx="165100" cy="1524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6355" dist="35687" dir="336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D68508-CBB5-7F42-AC02-CCD5B932A2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555" t="18373" r="7481" b="22691"/>
          <a:stretch/>
        </p:blipFill>
        <p:spPr>
          <a:xfrm rot="5400000">
            <a:off x="4116526" y="4731569"/>
            <a:ext cx="824676" cy="7290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089C4AE-87F4-174D-B07C-57792E2395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l="18555" t="18373" r="7481" b="22691"/>
          <a:stretch/>
        </p:blipFill>
        <p:spPr>
          <a:xfrm rot="5400000" flipV="1">
            <a:off x="750482" y="4768169"/>
            <a:ext cx="824676" cy="8642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C79C59B-6DB7-984B-B3C6-AA0076FA050C}"/>
              </a:ext>
            </a:extLst>
          </p:cNvPr>
          <p:cNvSpPr/>
          <p:nvPr/>
        </p:nvSpPr>
        <p:spPr>
          <a:xfrm>
            <a:off x="498295" y="4520892"/>
            <a:ext cx="1263598" cy="1233137"/>
          </a:xfrm>
          <a:prstGeom prst="rect">
            <a:avLst/>
          </a:prstGeom>
          <a:solidFill>
            <a:schemeClr val="bg1">
              <a:alpha val="6722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E21F4-2DDF-0648-8D51-353888F9882D}"/>
              </a:ext>
            </a:extLst>
          </p:cNvPr>
          <p:cNvSpPr txBox="1"/>
          <p:nvPr/>
        </p:nvSpPr>
        <p:spPr>
          <a:xfrm>
            <a:off x="3424254" y="5508445"/>
            <a:ext cx="27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+mj-lt"/>
              </a:rPr>
              <a:t>You will work with THIS “knob”</a:t>
            </a:r>
          </a:p>
        </p:txBody>
      </p:sp>
    </p:spTree>
    <p:extLst>
      <p:ext uri="{BB962C8B-B14F-4D97-AF65-F5344CB8AC3E}">
        <p14:creationId xmlns:p14="http://schemas.microsoft.com/office/powerpoint/2010/main" val="2927254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>
            <a:extLst>
              <a:ext uri="{FF2B5EF4-FFF2-40B4-BE49-F238E27FC236}">
                <a16:creationId xmlns:a16="http://schemas.microsoft.com/office/drawing/2014/main" id="{62F9CED3-AD94-F740-9107-E03925AF5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493" y="3534067"/>
            <a:ext cx="7013979" cy="284693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u="sng" dirty="0">
                <a:latin typeface="Courier New" charset="0"/>
              </a:rPr>
              <a:t>partial</a:t>
            </a:r>
            <a:r>
              <a:rPr lang="en-US" sz="1400" dirty="0">
                <a:latin typeface="Courier New" charset="0"/>
              </a:rPr>
              <a:t> codon usage table for the </a:t>
            </a:r>
            <a:r>
              <a:rPr lang="en-US" sz="1400" b="1" i="1" dirty="0" err="1">
                <a:latin typeface="Courier New" charset="0"/>
              </a:rPr>
              <a:t>GstD</a:t>
            </a:r>
            <a:r>
              <a:rPr lang="en-US" sz="1400" b="1" dirty="0">
                <a:latin typeface="Courier New" charset="0"/>
              </a:rPr>
              <a:t> gene of </a:t>
            </a:r>
            <a:r>
              <a:rPr lang="en-US" sz="1400" b="1" i="1" dirty="0">
                <a:latin typeface="Courier New" charset="0"/>
              </a:rPr>
              <a:t>Drosophila</a:t>
            </a:r>
          </a:p>
          <a:p>
            <a:pPr>
              <a:spcBef>
                <a:spcPct val="50000"/>
              </a:spcBef>
            </a:pPr>
            <a:r>
              <a:rPr lang="en-US" sz="1000" dirty="0">
                <a:latin typeface="Courier New" charset="0"/>
              </a:rPr>
              <a:t>------------------------------------------------------------------------------</a:t>
            </a:r>
          </a:p>
          <a:p>
            <a:pPr>
              <a:spcBef>
                <a:spcPct val="50000"/>
              </a:spcBef>
            </a:pPr>
            <a:r>
              <a:rPr lang="en-US" sz="1000" b="1" dirty="0" err="1">
                <a:latin typeface="Courier New" charset="0"/>
              </a:rPr>
              <a:t>Phe</a:t>
            </a:r>
            <a:r>
              <a:rPr lang="en-US" sz="1000" b="1" dirty="0">
                <a:latin typeface="Courier New" charset="0"/>
              </a:rPr>
              <a:t> F 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</a:rPr>
              <a:t>TTT       0</a:t>
            </a:r>
            <a:r>
              <a:rPr lang="en-US" sz="1000" b="1" dirty="0">
                <a:latin typeface="Courier New" charset="0"/>
              </a:rPr>
              <a:t> | Ser S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TCT       0</a:t>
            </a:r>
            <a:r>
              <a:rPr lang="en-US" sz="1000" b="1" dirty="0">
                <a:latin typeface="Courier New" charset="0"/>
              </a:rPr>
              <a:t> | Tyr Y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TAT       1</a:t>
            </a:r>
            <a:r>
              <a:rPr lang="en-US" sz="1000" b="1" dirty="0">
                <a:latin typeface="Courier New" charset="0"/>
              </a:rPr>
              <a:t> | </a:t>
            </a:r>
            <a:r>
              <a:rPr lang="en-US" sz="1000" b="1" dirty="0" err="1">
                <a:latin typeface="Courier New" charset="0"/>
              </a:rPr>
              <a:t>Cys</a:t>
            </a:r>
            <a:r>
              <a:rPr lang="en-US" sz="1000" b="1" dirty="0">
                <a:latin typeface="Courier New" charset="0"/>
              </a:rPr>
              <a:t> C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TGT       0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latin typeface="Courier New" charset="0"/>
              </a:rPr>
              <a:t>     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TTC      27 </a:t>
            </a:r>
            <a:r>
              <a:rPr lang="en-US" sz="1000" b="1" dirty="0">
                <a:latin typeface="Courier New" charset="0"/>
              </a:rPr>
              <a:t>|      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TCC      15 </a:t>
            </a:r>
            <a:r>
              <a:rPr lang="en-US" sz="1000" b="1" dirty="0">
                <a:latin typeface="Courier New" charset="0"/>
              </a:rPr>
              <a:t>|      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TAC      22 </a:t>
            </a:r>
            <a:r>
              <a:rPr lang="en-US" sz="1000" b="1" dirty="0">
                <a:latin typeface="Courier New" charset="0"/>
              </a:rPr>
              <a:t>|      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TGC       6</a:t>
            </a:r>
          </a:p>
          <a:p>
            <a:pPr>
              <a:spcBef>
                <a:spcPct val="50000"/>
              </a:spcBef>
            </a:pPr>
            <a:r>
              <a:rPr lang="en-US" sz="1000" b="1" dirty="0" err="1">
                <a:latin typeface="Courier New" charset="0"/>
              </a:rPr>
              <a:t>Leu</a:t>
            </a:r>
            <a:r>
              <a:rPr lang="en-US" sz="1000" b="1" dirty="0">
                <a:latin typeface="Courier New" charset="0"/>
              </a:rPr>
              <a:t> L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TTA     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 0 | 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TCA       0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| *** *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TAA       0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 | *** *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TGA       0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TTG       1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 | 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TCG       1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 | 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TAG       0 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| </a:t>
            </a:r>
            <a:r>
              <a:rPr lang="en-US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Trp</a:t>
            </a:r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 W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TGG       8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latin typeface="Courier New" charset="0"/>
              </a:rPr>
              <a:t>------------------------------------------------------------------------------</a:t>
            </a:r>
          </a:p>
          <a:p>
            <a:pPr>
              <a:spcBef>
                <a:spcPct val="50000"/>
              </a:spcBef>
            </a:pPr>
            <a:r>
              <a:rPr lang="en-US" sz="1000" b="1" dirty="0" err="1">
                <a:solidFill>
                  <a:srgbClr val="000000"/>
                </a:solidFill>
                <a:latin typeface="Courier New" charset="0"/>
              </a:rPr>
              <a:t>Leu</a:t>
            </a:r>
            <a:r>
              <a:rPr lang="en-US" sz="1000" b="1" dirty="0">
                <a:solidFill>
                  <a:srgbClr val="000000"/>
                </a:solidFill>
                <a:latin typeface="Courier New" charset="0"/>
              </a:rPr>
              <a:t> L</a:t>
            </a:r>
            <a:r>
              <a:rPr lang="en-US" sz="1000" b="1" dirty="0">
                <a:latin typeface="Courier New" charset="0"/>
              </a:rPr>
              <a:t>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CTT       2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| Pro P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CCT       1 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| His H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CAT       0 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| </a:t>
            </a:r>
            <a:r>
              <a:rPr lang="en-US" sz="1000" b="1" dirty="0" err="1">
                <a:solidFill>
                  <a:srgbClr val="404040"/>
                </a:solidFill>
                <a:latin typeface="Courier New" charset="0"/>
              </a:rPr>
              <a:t>Arg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R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CGT       1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CTC       2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|      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CCC      15 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| 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CAC       4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|      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CGC       7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CTA       0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| 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CCA       3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| </a:t>
            </a:r>
            <a:r>
              <a:rPr lang="en-US" sz="1000" b="1" dirty="0" err="1">
                <a:solidFill>
                  <a:srgbClr val="404040"/>
                </a:solidFill>
                <a:latin typeface="Courier New" charset="0"/>
              </a:rPr>
              <a:t>Gln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Q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CAA       0 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| 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CGA       0</a:t>
            </a:r>
          </a:p>
          <a:p>
            <a:pPr>
              <a:spcBef>
                <a:spcPct val="50000"/>
              </a:spcBef>
            </a:pP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    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CTG      29 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| 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CCG       1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|       </a:t>
            </a:r>
            <a:r>
              <a:rPr lang="en-US" sz="1000" b="1" dirty="0">
                <a:solidFill>
                  <a:srgbClr val="BD0000"/>
                </a:solidFill>
                <a:latin typeface="Courier New" charset="0"/>
              </a:rPr>
              <a:t>CAG      14</a:t>
            </a:r>
            <a:r>
              <a:rPr lang="en-US" sz="1000" b="1" dirty="0">
                <a:solidFill>
                  <a:srgbClr val="404040"/>
                </a:solidFill>
                <a:latin typeface="Courier New" charset="0"/>
              </a:rPr>
              <a:t> |       </a:t>
            </a:r>
            <a:r>
              <a:rPr lang="en-US" sz="1000" b="1" dirty="0">
                <a:solidFill>
                  <a:srgbClr val="7F7F7F"/>
                </a:solidFill>
                <a:latin typeface="Courier New" charset="0"/>
              </a:rPr>
              <a:t>CGG       0</a:t>
            </a:r>
          </a:p>
          <a:p>
            <a:pPr>
              <a:spcBef>
                <a:spcPct val="50000"/>
              </a:spcBef>
            </a:pPr>
            <a:r>
              <a:rPr lang="en-US" sz="1000" dirty="0">
                <a:solidFill>
                  <a:srgbClr val="404040"/>
                </a:solidFill>
                <a:latin typeface="Courier New" charset="0"/>
              </a:rPr>
              <a:t>------------------------------------------------------------------------------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242D5C01-2009-AC49-87CF-04F7E83C8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58" y="957275"/>
            <a:ext cx="435315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US" sz="1600" b="1" dirty="0">
                <a:solidFill>
                  <a:srgbClr val="800000"/>
                </a:solidFill>
                <a:latin typeface="Verdana" charset="0"/>
                <a:ea typeface="Arial" charset="0"/>
                <a:cs typeface="Arial" charset="0"/>
              </a:rPr>
              <a:t>transitions</a:t>
            </a:r>
            <a:r>
              <a:rPr lang="en-US" sz="1600" dirty="0">
                <a:solidFill>
                  <a:srgbClr val="262626"/>
                </a:solidFill>
                <a:latin typeface="Verdana" charset="0"/>
                <a:ea typeface="Arial" charset="0"/>
                <a:cs typeface="Arial" charset="0"/>
              </a:rPr>
              <a:t> vs.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Verdana" charset="0"/>
                <a:ea typeface="Arial" charset="0"/>
                <a:cs typeface="Arial" charset="0"/>
              </a:rPr>
              <a:t>transversions</a:t>
            </a:r>
            <a:r>
              <a:rPr lang="en-US" sz="1600" dirty="0">
                <a:solidFill>
                  <a:srgbClr val="262626"/>
                </a:solidFill>
                <a:latin typeface="Verdana" charset="0"/>
                <a:ea typeface="Arial" charset="0"/>
                <a:cs typeface="Arial" charset="0"/>
              </a:rPr>
              <a:t>:</a:t>
            </a:r>
            <a:endParaRPr lang="en-GB" sz="1600" dirty="0">
              <a:solidFill>
                <a:srgbClr val="262626"/>
              </a:solidFill>
              <a:latin typeface="Verdana" charset="0"/>
              <a:ea typeface="Arial" charset="0"/>
              <a:cs typeface="Arial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6FE029C-8CFA-214C-BD05-3E664C4BF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18" y="2938112"/>
            <a:ext cx="601545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defTabSz="762000" eaLnBrk="0" hangingPunct="0">
              <a:spcBef>
                <a:spcPct val="50000"/>
              </a:spcBef>
            </a:pPr>
            <a:r>
              <a:rPr lang="en-US" sz="1600" b="1" dirty="0">
                <a:solidFill>
                  <a:srgbClr val="800000"/>
                </a:solidFill>
                <a:latin typeface="Verdana" charset="0"/>
                <a:ea typeface="Arial" charset="0"/>
                <a:cs typeface="Arial" charset="0"/>
              </a:rPr>
              <a:t>preferred</a:t>
            </a:r>
            <a:r>
              <a:rPr lang="en-US" sz="1600" dirty="0">
                <a:solidFill>
                  <a:srgbClr val="262626"/>
                </a:solidFill>
                <a:latin typeface="Verdana" charset="0"/>
                <a:ea typeface="Arial" charset="0"/>
                <a:cs typeface="Arial" charset="0"/>
              </a:rPr>
              <a:t> vs. </a:t>
            </a:r>
            <a:r>
              <a:rPr lang="en-US" sz="1600" b="1" dirty="0">
                <a:solidFill>
                  <a:srgbClr val="595959"/>
                </a:solidFill>
                <a:latin typeface="Verdana" charset="0"/>
                <a:ea typeface="Arial" charset="0"/>
                <a:cs typeface="Arial" charset="0"/>
              </a:rPr>
              <a:t>un-preferred </a:t>
            </a:r>
            <a:r>
              <a:rPr lang="en-US" sz="1600" dirty="0">
                <a:solidFill>
                  <a:srgbClr val="262626"/>
                </a:solidFill>
                <a:latin typeface="Verdana" charset="0"/>
                <a:ea typeface="Arial" charset="0"/>
                <a:cs typeface="Arial" charset="0"/>
              </a:rPr>
              <a:t>codons:</a:t>
            </a:r>
            <a:endParaRPr lang="en-GB" sz="1600" dirty="0">
              <a:solidFill>
                <a:srgbClr val="262626"/>
              </a:solidFill>
              <a:latin typeface="Verdana" charset="0"/>
              <a:ea typeface="Arial" charset="0"/>
              <a:cs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9C5DA-EB44-F64B-9D24-9387BDDE3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675" y="911118"/>
            <a:ext cx="2366210" cy="156410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7C52CE8-833D-244A-91E7-E55599F8BC05}"/>
              </a:ext>
            </a:extLst>
          </p:cNvPr>
          <p:cNvGrpSpPr/>
          <p:nvPr/>
        </p:nvGrpSpPr>
        <p:grpSpPr>
          <a:xfrm>
            <a:off x="6872068" y="1268153"/>
            <a:ext cx="2051769" cy="806488"/>
            <a:chOff x="5889816" y="1926973"/>
            <a:chExt cx="1893941" cy="806488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8613E22-2A63-3D43-A44E-39876985E59A}"/>
                </a:ext>
              </a:extLst>
            </p:cNvPr>
            <p:cNvSpPr/>
            <p:nvPr/>
          </p:nvSpPr>
          <p:spPr>
            <a:xfrm>
              <a:off x="5889816" y="1926973"/>
              <a:ext cx="1893941" cy="802381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7A4852-E67B-E147-AF18-5AC6FF2F00E7}"/>
                </a:ext>
              </a:extLst>
            </p:cNvPr>
            <p:cNvSpPr txBox="1"/>
            <p:nvPr/>
          </p:nvSpPr>
          <p:spPr>
            <a:xfrm>
              <a:off x="5945866" y="1937922"/>
              <a:ext cx="1817305" cy="795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2000" i="1" dirty="0">
                  <a:latin typeface="Century Gothic"/>
                  <a:cs typeface="Century Gothic"/>
                </a:rPr>
                <a:t>Kappa</a:t>
              </a:r>
              <a:r>
                <a:rPr lang="en-US" sz="2000" b="1" dirty="0">
                  <a:solidFill>
                    <a:srgbClr val="800000"/>
                  </a:solidFill>
                  <a:latin typeface="Century Gothic"/>
                  <a:cs typeface="Century Gothic"/>
                </a:rPr>
                <a:t> </a:t>
              </a:r>
              <a:r>
                <a:rPr lang="en-US" sz="2000" dirty="0">
                  <a:latin typeface="Century Gothic"/>
                  <a:cs typeface="Century Gothic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latin typeface="Century Gothic"/>
                  <a:cs typeface="Century Gothic"/>
                </a:rPr>
                <a:t>ts</a:t>
              </a:r>
              <a:r>
                <a:rPr lang="en-US" sz="2000" dirty="0">
                  <a:latin typeface="Century Gothic"/>
                  <a:cs typeface="Century Gothic"/>
                </a:rPr>
                <a:t>/tv) = 2.71</a:t>
              </a: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815C910-185B-B843-95AC-5F17E8A66C27}"/>
              </a:ext>
            </a:extLst>
          </p:cNvPr>
          <p:cNvSpPr/>
          <p:nvPr/>
        </p:nvSpPr>
        <p:spPr>
          <a:xfrm>
            <a:off x="1961094" y="4482963"/>
            <a:ext cx="1695969" cy="1664204"/>
          </a:xfrm>
          <a:prstGeom prst="roundRect">
            <a:avLst>
              <a:gd name="adj" fmla="val 6877"/>
            </a:avLst>
          </a:prstGeom>
          <a:noFill/>
          <a:ln w="12700" cmpd="sng">
            <a:solidFill>
              <a:schemeClr val="tx1"/>
            </a:solidFill>
          </a:ln>
          <a:effectLst>
            <a:outerShdw blurRad="60325" dist="38100" dir="2700000" algn="tl" rotWithShape="0">
              <a:prstClr val="black">
                <a:alpha val="78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0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4331</TotalTime>
  <Words>534</Words>
  <Application>Microsoft Macintosh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Avenir Next</vt:lpstr>
      <vt:lpstr>Calibri</vt:lpstr>
      <vt:lpstr>Calibri Light</vt:lpstr>
      <vt:lpstr>Century Gothic</vt:lpstr>
      <vt:lpstr>Courier New</vt:lpstr>
      <vt:lpstr>Verdana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Bielawski</dc:creator>
  <cp:lastModifiedBy>Joseph Bielawski</cp:lastModifiedBy>
  <cp:revision>29</cp:revision>
  <cp:lastPrinted>2022-05-09T12:39:58Z</cp:lastPrinted>
  <dcterms:created xsi:type="dcterms:W3CDTF">2022-05-06T12:29:04Z</dcterms:created>
  <dcterms:modified xsi:type="dcterms:W3CDTF">2022-05-09T12:40:04Z</dcterms:modified>
</cp:coreProperties>
</file>