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7"/>
    <p:restoredTop sz="94282" autoAdjust="0"/>
  </p:normalViewPr>
  <p:slideViewPr>
    <p:cSldViewPr snapToGrid="0" snapToObjects="1">
      <p:cViewPr>
        <p:scale>
          <a:sx n="150" d="100"/>
          <a:sy n="150" d="100"/>
        </p:scale>
        <p:origin x="2688" y="-1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5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8AAF-8A7A-AB42-9FB7-B66D56C31F5F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A5BD-C151-7E4F-A9A2-263DE6E7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738" y="1294391"/>
            <a:ext cx="6180461" cy="5723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972" y="1247030"/>
            <a:ext cx="6724515" cy="5770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    </a:t>
            </a:r>
            <a:r>
              <a:rPr lang="en-US" sz="900" dirty="0" err="1">
                <a:latin typeface="Courier New"/>
                <a:cs typeface="Courier New"/>
              </a:rPr>
              <a:t>seqfile</a:t>
            </a:r>
            <a:r>
              <a:rPr lang="en-US" sz="900" dirty="0">
                <a:latin typeface="Courier New"/>
                <a:cs typeface="Courier New"/>
              </a:rPr>
              <a:t> = </a:t>
            </a:r>
            <a:r>
              <a:rPr lang="en-US" sz="900" dirty="0" err="1">
                <a:latin typeface="Courier New"/>
                <a:cs typeface="Courier New"/>
              </a:rPr>
              <a:t>seqfile.txt</a:t>
            </a:r>
            <a:r>
              <a:rPr lang="en-US" sz="900" dirty="0">
                <a:latin typeface="Courier New"/>
                <a:cs typeface="Courier New"/>
              </a:rPr>
              <a:t>       * sequence data filename</a:t>
            </a:r>
          </a:p>
          <a:p>
            <a:r>
              <a:rPr lang="en-US" sz="900" dirty="0">
                <a:latin typeface="Courier New"/>
                <a:cs typeface="Courier New"/>
              </a:rPr>
              <a:t>     </a:t>
            </a:r>
            <a:r>
              <a:rPr lang="en-US" sz="900" b="1" dirty="0" err="1">
                <a:latin typeface="Courier New"/>
                <a:cs typeface="Courier New"/>
              </a:rPr>
              <a:t>treefile</a:t>
            </a:r>
            <a:r>
              <a:rPr lang="en-US" sz="900" b="1" dirty="0">
                <a:latin typeface="Courier New"/>
                <a:cs typeface="Courier New"/>
              </a:rPr>
              <a:t> = teeM3.txt</a:t>
            </a:r>
            <a:r>
              <a:rPr lang="en-US" sz="900" dirty="0">
                <a:latin typeface="Courier New"/>
                <a:cs typeface="Courier New"/>
              </a:rPr>
              <a:t>         * SET THIS for tree file with ML branch …</a:t>
            </a:r>
          </a:p>
          <a:p>
            <a:r>
              <a:rPr lang="en-US" sz="900" dirty="0">
                <a:latin typeface="Courier New"/>
                <a:cs typeface="Courier New"/>
              </a:rPr>
              <a:t>      </a:t>
            </a:r>
            <a:r>
              <a:rPr lang="en-US" sz="900" dirty="0" err="1">
                <a:latin typeface="Courier New"/>
                <a:cs typeface="Courier New"/>
              </a:rPr>
              <a:t>outfile</a:t>
            </a:r>
            <a:r>
              <a:rPr lang="en-US" sz="900" dirty="0">
                <a:latin typeface="Courier New"/>
                <a:cs typeface="Courier New"/>
              </a:rPr>
              <a:t> = </a:t>
            </a:r>
            <a:r>
              <a:rPr lang="en-US" sz="900" dirty="0" err="1">
                <a:latin typeface="Courier New"/>
                <a:cs typeface="Courier New"/>
              </a:rPr>
              <a:t>results.txt</a:t>
            </a:r>
            <a:r>
              <a:rPr lang="en-US" sz="900" dirty="0">
                <a:latin typeface="Courier New"/>
                <a:cs typeface="Courier New"/>
              </a:rPr>
              <a:t>       * main result file name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      noisy = 9         * lots of rubbish on the screen</a:t>
            </a:r>
          </a:p>
          <a:p>
            <a:r>
              <a:rPr lang="en-US" sz="900" dirty="0">
                <a:latin typeface="Courier New"/>
                <a:cs typeface="Courier New"/>
              </a:rPr>
              <a:t>      verbose = 1         * detailed output</a:t>
            </a:r>
          </a:p>
          <a:p>
            <a:r>
              <a:rPr lang="en-US" sz="900" dirty="0">
                <a:latin typeface="Courier New"/>
                <a:cs typeface="Courier New"/>
              </a:rPr>
              <a:t>      </a:t>
            </a:r>
            <a:r>
              <a:rPr lang="en-US" sz="900" dirty="0" err="1">
                <a:latin typeface="Courier New"/>
                <a:cs typeface="Courier New"/>
              </a:rPr>
              <a:t>runmode</a:t>
            </a:r>
            <a:r>
              <a:rPr lang="en-US" sz="900" dirty="0">
                <a:latin typeface="Courier New"/>
                <a:cs typeface="Courier New"/>
              </a:rPr>
              <a:t> = 0         * user defined tree</a:t>
            </a:r>
          </a:p>
          <a:p>
            <a:r>
              <a:rPr lang="en-US" sz="900" dirty="0">
                <a:latin typeface="Courier New"/>
                <a:cs typeface="Courier New"/>
              </a:rPr>
              <a:t>      </a:t>
            </a:r>
            <a:r>
              <a:rPr lang="en-US" sz="900" dirty="0" err="1">
                <a:latin typeface="Courier New"/>
                <a:cs typeface="Courier New"/>
              </a:rPr>
              <a:t>seqtype</a:t>
            </a:r>
            <a:r>
              <a:rPr lang="en-US" sz="900" dirty="0">
                <a:latin typeface="Courier New"/>
                <a:cs typeface="Courier New"/>
              </a:rPr>
              <a:t> = 1         * codons</a:t>
            </a:r>
          </a:p>
          <a:p>
            <a:r>
              <a:rPr lang="en-US" sz="900" dirty="0">
                <a:latin typeface="Courier New"/>
                <a:cs typeface="Courier New"/>
              </a:rPr>
              <a:t>    </a:t>
            </a:r>
            <a:r>
              <a:rPr lang="en-US" sz="900" dirty="0" err="1">
                <a:latin typeface="Courier New"/>
                <a:cs typeface="Courier New"/>
              </a:rPr>
              <a:t>CodonFreq</a:t>
            </a:r>
            <a:r>
              <a:rPr lang="en-US" sz="900" dirty="0">
                <a:latin typeface="Courier New"/>
                <a:cs typeface="Courier New"/>
              </a:rPr>
              <a:t> = 2         * F3X4 for codon frequencies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      model = 0         * one omega ratio for all branches</a:t>
            </a:r>
          </a:p>
          <a:p>
            <a:r>
              <a:rPr lang="en-US" sz="900" dirty="0">
                <a:latin typeface="Courier New"/>
                <a:cs typeface="Courier New"/>
              </a:rPr>
              <a:t>      </a:t>
            </a:r>
            <a:r>
              <a:rPr lang="en-US" sz="900" b="1" dirty="0" err="1">
                <a:latin typeface="Courier New"/>
                <a:cs typeface="Courier New"/>
              </a:rPr>
              <a:t>NSsites</a:t>
            </a:r>
            <a:r>
              <a:rPr lang="en-US" sz="900" b="1" dirty="0">
                <a:latin typeface="Courier New"/>
                <a:cs typeface="Courier New"/>
              </a:rPr>
              <a:t> = 3         </a:t>
            </a:r>
            <a:r>
              <a:rPr lang="en-US" sz="900" dirty="0">
                <a:latin typeface="Courier New"/>
                <a:cs typeface="Courier New"/>
              </a:rPr>
              <a:t>* RESET THIS for for all models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      </a:t>
            </a:r>
            <a:r>
              <a:rPr lang="en-US" sz="900" dirty="0" err="1">
                <a:latin typeface="Courier New"/>
                <a:cs typeface="Courier New"/>
              </a:rPr>
              <a:t>icode</a:t>
            </a:r>
            <a:r>
              <a:rPr lang="en-US" sz="900" dirty="0">
                <a:latin typeface="Courier New"/>
                <a:cs typeface="Courier New"/>
              </a:rPr>
              <a:t> = 0         * universal code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  </a:t>
            </a:r>
            <a:r>
              <a:rPr lang="en-US" sz="900" dirty="0" err="1">
                <a:latin typeface="Courier New"/>
                <a:cs typeface="Courier New"/>
              </a:rPr>
              <a:t>fix_kappa</a:t>
            </a:r>
            <a:r>
              <a:rPr lang="en-US" sz="900" dirty="0">
                <a:latin typeface="Courier New"/>
                <a:cs typeface="Courier New"/>
              </a:rPr>
              <a:t> = 1         * kappa fixed</a:t>
            </a:r>
          </a:p>
          <a:p>
            <a:r>
              <a:rPr lang="en-US" sz="900" dirty="0">
                <a:latin typeface="Courier New"/>
                <a:cs typeface="Courier New"/>
              </a:rPr>
              <a:t>        </a:t>
            </a:r>
            <a:r>
              <a:rPr lang="en-US" sz="900" b="1" dirty="0">
                <a:latin typeface="Courier New"/>
                <a:cs typeface="Courier New"/>
              </a:rPr>
              <a:t>kappa = 3.69796   </a:t>
            </a:r>
            <a:r>
              <a:rPr lang="en-US" sz="900" dirty="0">
                <a:latin typeface="Courier New"/>
                <a:cs typeface="Courier New"/>
              </a:rPr>
              <a:t>* RESET THIS for all models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  </a:t>
            </a:r>
            <a:r>
              <a:rPr lang="en-US" sz="900" dirty="0" err="1">
                <a:latin typeface="Courier New"/>
                <a:cs typeface="Courier New"/>
              </a:rPr>
              <a:t>fix_omega</a:t>
            </a:r>
            <a:r>
              <a:rPr lang="en-US" sz="900" dirty="0">
                <a:latin typeface="Courier New"/>
                <a:cs typeface="Courier New"/>
              </a:rPr>
              <a:t> = 0         * omega to be estimated </a:t>
            </a:r>
          </a:p>
          <a:p>
            <a:r>
              <a:rPr lang="en-US" sz="900" dirty="0">
                <a:latin typeface="Courier New"/>
                <a:cs typeface="Courier New"/>
              </a:rPr>
              <a:t>        omega = 5         * initial omega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      </a:t>
            </a:r>
            <a:r>
              <a:rPr lang="en-US" sz="900" b="1" dirty="0" err="1">
                <a:latin typeface="Courier New"/>
                <a:cs typeface="Courier New"/>
              </a:rPr>
              <a:t>ncatG</a:t>
            </a:r>
            <a:r>
              <a:rPr lang="en-US" sz="900" b="1" dirty="0">
                <a:latin typeface="Courier New"/>
                <a:cs typeface="Courier New"/>
              </a:rPr>
              <a:t> = 3         </a:t>
            </a:r>
            <a:r>
              <a:rPr lang="en-US" sz="900" dirty="0">
                <a:latin typeface="Courier New"/>
                <a:cs typeface="Courier New"/>
              </a:rPr>
              <a:t>* RESET THIS for models M3, M7 and M8        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  </a:t>
            </a:r>
            <a:r>
              <a:rPr lang="en-US" sz="900" dirty="0" err="1">
                <a:latin typeface="Courier New"/>
                <a:cs typeface="Courier New"/>
              </a:rPr>
              <a:t>fix_blength</a:t>
            </a:r>
            <a:r>
              <a:rPr lang="en-US" sz="900" dirty="0">
                <a:latin typeface="Courier New"/>
                <a:cs typeface="Courier New"/>
              </a:rPr>
              <a:t> = 2         * fixed branch lengths from tree file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endParaRPr lang="en-US" sz="900" dirty="0">
              <a:latin typeface="Courier New"/>
              <a:cs typeface="Courier New"/>
            </a:endParaRP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		 * Model M0 settings:</a:t>
            </a:r>
          </a:p>
          <a:p>
            <a:r>
              <a:rPr lang="en-US" sz="900" dirty="0">
                <a:latin typeface="Courier New"/>
                <a:cs typeface="Courier New"/>
              </a:rPr>
              <a:t>    			  * </a:t>
            </a:r>
            <a:r>
              <a:rPr lang="en-US" sz="900" dirty="0" err="1">
                <a:latin typeface="Courier New"/>
                <a:cs typeface="Courier New"/>
              </a:rPr>
              <a:t>treefile</a:t>
            </a:r>
            <a:r>
              <a:rPr lang="en-US" sz="900" dirty="0">
                <a:latin typeface="Courier New"/>
                <a:cs typeface="Courier New"/>
              </a:rPr>
              <a:t> = treeM0.txt      * SET THIS for tree file ...</a:t>
            </a:r>
          </a:p>
          <a:p>
            <a:r>
              <a:rPr lang="en-US" sz="900" dirty="0">
                <a:latin typeface="Courier New"/>
                <a:cs typeface="Courier New"/>
              </a:rPr>
              <a:t>   			  * </a:t>
            </a:r>
            <a:r>
              <a:rPr lang="en-US" sz="900" dirty="0" err="1">
                <a:latin typeface="Courier New"/>
                <a:cs typeface="Courier New"/>
              </a:rPr>
              <a:t>NSsites</a:t>
            </a:r>
            <a:r>
              <a:rPr lang="en-US" sz="900" dirty="0">
                <a:latin typeface="Courier New"/>
                <a:cs typeface="Courier New"/>
              </a:rPr>
              <a:t> = 0                * SET THIS for M0</a:t>
            </a:r>
          </a:p>
          <a:p>
            <a:r>
              <a:rPr lang="en-US" sz="900" dirty="0">
                <a:latin typeface="Courier New"/>
                <a:cs typeface="Courier New"/>
              </a:rPr>
              <a:t>                      * kappa = 3.49676            * SET THIS to fix kappa ...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		 * Model M3 (k=3) settings:</a:t>
            </a:r>
          </a:p>
          <a:p>
            <a:r>
              <a:rPr lang="en-US" sz="900" dirty="0">
                <a:latin typeface="Courier New"/>
                <a:cs typeface="Courier New"/>
              </a:rPr>
              <a:t>                      * </a:t>
            </a:r>
            <a:r>
              <a:rPr lang="en-US" sz="900" dirty="0" err="1">
                <a:latin typeface="Courier New"/>
                <a:cs typeface="Courier New"/>
              </a:rPr>
              <a:t>treefile</a:t>
            </a:r>
            <a:r>
              <a:rPr lang="en-US" sz="900" dirty="0">
                <a:latin typeface="Courier New"/>
                <a:cs typeface="Courier New"/>
              </a:rPr>
              <a:t> = treeM3.txt      * SET THIS for tree file …</a:t>
            </a:r>
          </a:p>
          <a:p>
            <a:r>
              <a:rPr lang="en-US" sz="900" dirty="0">
                <a:latin typeface="Courier New"/>
                <a:cs typeface="Courier New"/>
              </a:rPr>
              <a:t>                      * </a:t>
            </a:r>
            <a:r>
              <a:rPr lang="en-US" sz="900" dirty="0" err="1">
                <a:latin typeface="Courier New"/>
                <a:cs typeface="Courier New"/>
              </a:rPr>
              <a:t>NSsites</a:t>
            </a:r>
            <a:r>
              <a:rPr lang="en-US" sz="900" dirty="0">
                <a:latin typeface="Courier New"/>
                <a:cs typeface="Courier New"/>
              </a:rPr>
              <a:t> = 3                * SET THIS for M3</a:t>
            </a:r>
          </a:p>
          <a:p>
            <a:r>
              <a:rPr lang="en-US" sz="900" dirty="0">
                <a:latin typeface="Courier New"/>
                <a:cs typeface="Courier New"/>
              </a:rPr>
              <a:t>                      * kappa = 3.69796            * SET THIS to fix kappa …</a:t>
            </a:r>
          </a:p>
          <a:p>
            <a:r>
              <a:rPr lang="en-US" sz="900" dirty="0">
                <a:latin typeface="Courier New"/>
                <a:cs typeface="Courier New"/>
              </a:rPr>
              <a:t>                      * </a:t>
            </a:r>
            <a:r>
              <a:rPr lang="en-US" sz="900" dirty="0" err="1">
                <a:latin typeface="Courier New"/>
                <a:cs typeface="Courier New"/>
              </a:rPr>
              <a:t>ncatG</a:t>
            </a:r>
            <a:r>
              <a:rPr lang="en-US" sz="900" dirty="0">
                <a:latin typeface="Courier New"/>
                <a:cs typeface="Courier New"/>
              </a:rPr>
              <a:t> = 3                  * SET THIS for model M3 </a:t>
            </a:r>
          </a:p>
          <a:p>
            <a:endParaRPr lang="en-US" sz="900" dirty="0">
              <a:latin typeface="Courier New"/>
              <a:cs typeface="Courier New"/>
            </a:endParaRPr>
          </a:p>
          <a:p>
            <a:r>
              <a:rPr lang="en-US" sz="900" dirty="0">
                <a:latin typeface="Courier New"/>
                <a:cs typeface="Courier New"/>
              </a:rPr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30" y="347370"/>
            <a:ext cx="6162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cs typeface="Verdana"/>
              </a:rPr>
              <a:t>Configuração</a:t>
            </a:r>
            <a:r>
              <a:rPr lang="en-US" sz="1600" b="1" dirty="0">
                <a:cs typeface="Verdana"/>
              </a:rPr>
              <a:t> do </a:t>
            </a:r>
            <a:r>
              <a:rPr lang="en-US" sz="1600" b="1" dirty="0" err="1">
                <a:cs typeface="Verdana"/>
              </a:rPr>
              <a:t>arquivo</a:t>
            </a:r>
            <a:r>
              <a:rPr lang="en-US" sz="1600" b="1" dirty="0">
                <a:cs typeface="Verdana"/>
              </a:rPr>
              <a:t> </a:t>
            </a:r>
            <a:r>
              <a:rPr lang="en-US" sz="1600" b="1" dirty="0" err="1">
                <a:cs typeface="Verdana"/>
              </a:rPr>
              <a:t>controle</a:t>
            </a:r>
            <a:r>
              <a:rPr lang="en-US" sz="1600" b="1" dirty="0">
                <a:cs typeface="Verdana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codeml.ctl</a:t>
            </a:r>
            <a:r>
              <a:rPr lang="en-US" sz="1600" b="1" dirty="0">
                <a:cs typeface="Courier New"/>
              </a:rPr>
              <a:t> para a</a:t>
            </a:r>
            <a:r>
              <a:rPr lang="en-US" sz="1600" b="1" dirty="0">
                <a:cs typeface="Verdana"/>
              </a:rPr>
              <a:t> </a:t>
            </a:r>
            <a:r>
              <a:rPr lang="en-US" sz="1600" b="1" i="1" dirty="0" err="1"/>
              <a:t>Atividade</a:t>
            </a:r>
            <a:r>
              <a:rPr lang="en-US" sz="1600" b="1" i="1" dirty="0"/>
              <a:t> 4:  </a:t>
            </a:r>
            <a:r>
              <a:rPr lang="en-US" sz="1600" b="1" i="1" dirty="0" err="1"/>
              <a:t>Investigando</a:t>
            </a:r>
            <a:r>
              <a:rPr lang="en-US" sz="1600" b="1" i="1" dirty="0"/>
              <a:t> a </a:t>
            </a:r>
            <a:r>
              <a:rPr lang="en-US" sz="1600" b="1" i="1" dirty="0" err="1"/>
              <a:t>variabilidade</a:t>
            </a:r>
            <a:r>
              <a:rPr lang="en-US" sz="1600" b="1" i="1" dirty="0"/>
              <a:t> das </a:t>
            </a:r>
            <a:r>
              <a:rPr lang="en-US" sz="1600" b="1" i="1" dirty="0" err="1"/>
              <a:t>pressões</a:t>
            </a:r>
            <a:r>
              <a:rPr lang="en-US" sz="1600" b="1" i="1" dirty="0"/>
              <a:t> </a:t>
            </a:r>
            <a:r>
              <a:rPr lang="en-US" sz="1600" b="1" i="1" dirty="0" err="1"/>
              <a:t>seletivas</a:t>
            </a:r>
            <a:r>
              <a:rPr lang="en-US" sz="1600" b="1" i="1" dirty="0"/>
              <a:t> entre </a:t>
            </a:r>
            <a:r>
              <a:rPr lang="en-US" sz="1600" b="1" i="1" dirty="0" err="1"/>
              <a:t>sítios</a:t>
            </a:r>
            <a:endParaRPr lang="en-US" sz="1600" dirty="0"/>
          </a:p>
        </p:txBody>
      </p:sp>
      <p:sp>
        <p:nvSpPr>
          <p:cNvPr id="7" name="Folded Corner 6"/>
          <p:cNvSpPr/>
          <p:nvPr/>
        </p:nvSpPr>
        <p:spPr>
          <a:xfrm rot="10800000">
            <a:off x="4751421" y="1390282"/>
            <a:ext cx="1905000" cy="883605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9896" y="1476832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Mude</a:t>
            </a:r>
            <a:r>
              <a:rPr lang="en-US" sz="1000" dirty="0">
                <a:latin typeface="Verdana"/>
                <a:cs typeface="Verdana"/>
              </a:rPr>
              <a:t> o valor da </a:t>
            </a:r>
            <a:r>
              <a:rPr lang="en-US" sz="1000" dirty="0" err="1">
                <a:latin typeface="Verdana"/>
                <a:cs typeface="Verdana"/>
              </a:rPr>
              <a:t>opção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treefile</a:t>
            </a:r>
            <a:r>
              <a:rPr lang="en-US" sz="1200" dirty="0">
                <a:latin typeface="Courier New"/>
                <a:cs typeface="Courier New"/>
              </a:rPr>
              <a:t> =</a:t>
            </a:r>
            <a:r>
              <a:rPr lang="en-US" sz="1000" dirty="0">
                <a:latin typeface="Verdana"/>
                <a:cs typeface="Verdana"/>
              </a:rPr>
              <a:t> para </a:t>
            </a:r>
            <a:r>
              <a:rPr lang="en-US" sz="1000" dirty="0" err="1">
                <a:latin typeface="Verdana"/>
                <a:cs typeface="Verdana"/>
              </a:rPr>
              <a:t>modificar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dirty="0" err="1">
                <a:latin typeface="Verdana"/>
                <a:cs typeface="Verdana"/>
              </a:rPr>
              <a:t>árvore</a:t>
            </a:r>
            <a:r>
              <a:rPr lang="en-US" sz="1000" dirty="0">
                <a:latin typeface="Verdana"/>
                <a:cs typeface="Verdana"/>
              </a:rPr>
              <a:t> que </a:t>
            </a:r>
            <a:r>
              <a:rPr lang="en-US" sz="1000" dirty="0" err="1">
                <a:latin typeface="Verdana"/>
                <a:cs typeface="Verdana"/>
              </a:rPr>
              <a:t>será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usada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pelo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CODEML</a:t>
            </a:r>
            <a:r>
              <a:rPr lang="en-US" sz="1000" dirty="0">
                <a:latin typeface="Verdana"/>
                <a:cs typeface="Verdana"/>
              </a:rPr>
              <a:t>.  </a:t>
            </a:r>
            <a:endParaRPr lang="en-US" sz="1000" b="1" dirty="0">
              <a:latin typeface="Verdana"/>
              <a:cs typeface="Verdana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579860" y="3014545"/>
            <a:ext cx="309678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 rot="10800000">
            <a:off x="4762604" y="2456080"/>
            <a:ext cx="1905000" cy="762842"/>
          </a:xfrm>
          <a:prstGeom prst="foldedCorner">
            <a:avLst>
              <a:gd name="adj" fmla="val 12258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0706" y="2473750"/>
            <a:ext cx="196447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Coloque</a:t>
            </a:r>
            <a:r>
              <a:rPr lang="en-US" sz="1000" dirty="0">
                <a:latin typeface="Verdana"/>
                <a:cs typeface="Verdana"/>
              </a:rPr>
              <a:t>  </a:t>
            </a:r>
            <a:r>
              <a:rPr lang="en-US" sz="1100" dirty="0">
                <a:latin typeface="Courier New"/>
                <a:cs typeface="Courier New"/>
              </a:rPr>
              <a:t>model = </a:t>
            </a:r>
            <a:r>
              <a:rPr lang="en-US" sz="1000" dirty="0">
                <a:latin typeface="Verdana"/>
                <a:cs typeface="Verdana"/>
              </a:rPr>
              <a:t>0, 1, 2, 3, 7, </a:t>
            </a:r>
            <a:r>
              <a:rPr lang="en-US" sz="1000" dirty="0" err="1">
                <a:latin typeface="Verdana"/>
                <a:cs typeface="Verdana"/>
              </a:rPr>
              <a:t>ou</a:t>
            </a:r>
            <a:r>
              <a:rPr lang="en-US" sz="1000" dirty="0">
                <a:latin typeface="Verdana"/>
                <a:cs typeface="Verdana"/>
              </a:rPr>
              <a:t> 8 para </a:t>
            </a:r>
            <a:r>
              <a:rPr lang="en-US" sz="1000" dirty="0" err="1">
                <a:latin typeface="Verdana"/>
                <a:cs typeface="Verdana"/>
              </a:rPr>
              <a:t>especificar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modelos</a:t>
            </a:r>
            <a:r>
              <a:rPr lang="en-US" sz="1000" dirty="0">
                <a:latin typeface="Verdana"/>
                <a:cs typeface="Verdana"/>
              </a:rPr>
              <a:t> de </a:t>
            </a:r>
            <a:r>
              <a:rPr lang="en-US" sz="1000" dirty="0" err="1">
                <a:latin typeface="Verdana"/>
                <a:cs typeface="Verdana"/>
              </a:rPr>
              <a:t>sítio</a:t>
            </a:r>
            <a:r>
              <a:rPr lang="en-US" sz="1000" dirty="0">
                <a:latin typeface="Verdana"/>
                <a:cs typeface="Verdana"/>
              </a:rPr>
              <a:t> M0, M1a, M2a, M3, M7, e M8.</a:t>
            </a:r>
            <a:endParaRPr lang="en-US" sz="1000" b="1" dirty="0">
              <a:latin typeface="Verdana"/>
              <a:cs typeface="Verdan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60402" y="1652535"/>
            <a:ext cx="2487047" cy="2087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 rot="10800000">
            <a:off x="1717665" y="7479849"/>
            <a:ext cx="1905000" cy="859817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63439" y="7550579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Estes </a:t>
            </a:r>
            <a:r>
              <a:rPr lang="en-US" sz="1000" dirty="0" err="1">
                <a:latin typeface="Verdana"/>
                <a:cs typeface="Verdana"/>
              </a:rPr>
              <a:t>comentários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listam</a:t>
            </a:r>
            <a:r>
              <a:rPr lang="en-US" sz="1000" dirty="0">
                <a:latin typeface="Verdana"/>
                <a:cs typeface="Verdana"/>
              </a:rPr>
              <a:t> as </a:t>
            </a:r>
            <a:r>
              <a:rPr lang="en-US" sz="1000" dirty="0" err="1">
                <a:latin typeface="Verdana"/>
                <a:cs typeface="Verdana"/>
              </a:rPr>
              <a:t>configurações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necessárias</a:t>
            </a:r>
            <a:r>
              <a:rPr lang="en-US" sz="1000" dirty="0">
                <a:latin typeface="Verdana"/>
                <a:cs typeface="Verdana"/>
              </a:rPr>
              <a:t> para </a:t>
            </a:r>
            <a:r>
              <a:rPr lang="en-US" sz="1000" dirty="0" err="1">
                <a:latin typeface="Verdana"/>
                <a:cs typeface="Verdana"/>
              </a:rPr>
              <a:t>rodar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cada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modelo</a:t>
            </a:r>
            <a:r>
              <a:rPr lang="en-US" sz="1000" dirty="0">
                <a:latin typeface="Verdana"/>
                <a:cs typeface="Verdana"/>
              </a:rPr>
              <a:t> de </a:t>
            </a:r>
            <a:r>
              <a:rPr lang="en-US" sz="1000" dirty="0" err="1">
                <a:latin typeface="Verdana"/>
                <a:cs typeface="Verdana"/>
              </a:rPr>
              <a:t>sítio</a:t>
            </a:r>
            <a:r>
              <a:rPr lang="en-US" sz="1000" dirty="0">
                <a:latin typeface="Verdana"/>
                <a:cs typeface="Verdana"/>
              </a:rPr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905207" y="6812486"/>
            <a:ext cx="0" cy="49438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004295" y="3788255"/>
            <a:ext cx="2703527" cy="57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rot="10800000">
            <a:off x="4763691" y="3503584"/>
            <a:ext cx="2011494" cy="908383"/>
          </a:xfrm>
          <a:prstGeom prst="foldedCorner">
            <a:avLst>
              <a:gd name="adj" fmla="val 21468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93521" y="3530775"/>
            <a:ext cx="196447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Especifique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valores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abaixo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na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opção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kappa =</a:t>
            </a:r>
            <a:r>
              <a:rPr lang="en-US" sz="1000" dirty="0">
                <a:latin typeface="Verdana"/>
                <a:cs typeface="Verdana"/>
              </a:rPr>
              <a:t> Estes </a:t>
            </a:r>
            <a:r>
              <a:rPr lang="en-US" sz="1000" dirty="0" err="1">
                <a:latin typeface="Verdana"/>
                <a:cs typeface="Verdana"/>
              </a:rPr>
              <a:t>valores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já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são</a:t>
            </a:r>
            <a:r>
              <a:rPr lang="en-US" sz="1000" dirty="0">
                <a:latin typeface="Verdana"/>
                <a:cs typeface="Verdana"/>
              </a:rPr>
              <a:t> as MLEs do </a:t>
            </a:r>
            <a:r>
              <a:rPr lang="en-US" sz="1000" dirty="0" err="1">
                <a:latin typeface="Verdana"/>
                <a:cs typeface="Verdana"/>
              </a:rPr>
              <a:t>parâmetro</a:t>
            </a:r>
            <a:r>
              <a:rPr lang="en-US" sz="1000" dirty="0">
                <a:latin typeface="Verdana"/>
                <a:cs typeface="Verdana"/>
              </a:rPr>
              <a:t> k (</a:t>
            </a:r>
            <a:r>
              <a:rPr lang="en-US" sz="1000" dirty="0" err="1">
                <a:latin typeface="Verdana"/>
                <a:cs typeface="Verdana"/>
              </a:rPr>
              <a:t>economiza</a:t>
            </a:r>
            <a:r>
              <a:rPr lang="en-US" sz="1000" dirty="0">
                <a:latin typeface="Verdana"/>
                <a:cs typeface="Verdana"/>
              </a:rPr>
              <a:t> tempo).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30" name="Folded Corner 29"/>
          <p:cNvSpPr/>
          <p:nvPr/>
        </p:nvSpPr>
        <p:spPr>
          <a:xfrm rot="10800000">
            <a:off x="4762600" y="4590664"/>
            <a:ext cx="2334649" cy="971935"/>
          </a:xfrm>
          <a:prstGeom prst="foldedCorner">
            <a:avLst>
              <a:gd name="adj" fmla="val 21468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74350" y="4638050"/>
            <a:ext cx="22228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Coloque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ncatG</a:t>
            </a:r>
            <a:r>
              <a:rPr lang="en-US" sz="1100" dirty="0">
                <a:latin typeface="Courier New"/>
                <a:cs typeface="Courier New"/>
              </a:rPr>
              <a:t> =</a:t>
            </a:r>
            <a:r>
              <a:rPr lang="en-US" sz="1000" dirty="0">
                <a:latin typeface="Verdana"/>
                <a:cs typeface="Verdana"/>
              </a:rPr>
              <a:t> 3 para o </a:t>
            </a:r>
            <a:r>
              <a:rPr lang="en-US" sz="1000" dirty="0" err="1">
                <a:latin typeface="Verdana"/>
                <a:cs typeface="Verdana"/>
              </a:rPr>
              <a:t>modelo</a:t>
            </a:r>
            <a:r>
              <a:rPr lang="en-US" sz="1000" dirty="0">
                <a:latin typeface="Verdana"/>
                <a:cs typeface="Verdana"/>
              </a:rPr>
              <a:t> M3 e </a:t>
            </a:r>
            <a:r>
              <a:rPr lang="en-US" sz="1000" dirty="0" err="1">
                <a:latin typeface="Verdana"/>
                <a:cs typeface="Verdana"/>
              </a:rPr>
              <a:t>mude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dirty="0" err="1">
                <a:latin typeface="Verdana"/>
                <a:cs typeface="Verdana"/>
              </a:rPr>
              <a:t>opção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ncatG</a:t>
            </a:r>
            <a:r>
              <a:rPr lang="en-US" sz="1000" dirty="0">
                <a:latin typeface="Verdana"/>
                <a:cs typeface="Verdana"/>
              </a:rPr>
              <a:t> para 10 </a:t>
            </a:r>
            <a:r>
              <a:rPr lang="en-US" sz="1000" dirty="0" err="1">
                <a:latin typeface="Verdana"/>
                <a:cs typeface="Verdana"/>
              </a:rPr>
              <a:t>nos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modelos</a:t>
            </a:r>
            <a:r>
              <a:rPr lang="en-US" sz="1000" dirty="0">
                <a:latin typeface="Verdana"/>
                <a:cs typeface="Verdana"/>
              </a:rPr>
              <a:t> M7 e M8. Outros </a:t>
            </a:r>
            <a:r>
              <a:rPr lang="en-US" sz="1000" dirty="0" err="1">
                <a:latin typeface="Verdana"/>
                <a:cs typeface="Verdana"/>
              </a:rPr>
              <a:t>modelos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vão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ignorar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esta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opção</a:t>
            </a:r>
            <a:r>
              <a:rPr lang="en-US" sz="1000" dirty="0">
                <a:latin typeface="Verdana"/>
                <a:cs typeface="Verdana"/>
              </a:rPr>
              <a:t>.</a:t>
            </a:r>
            <a:endParaRPr lang="en-US" sz="1000" b="1" dirty="0">
              <a:latin typeface="Verdana"/>
              <a:cs typeface="Verdana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1631192" y="4523704"/>
            <a:ext cx="3045453" cy="48009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 rot="10800000">
            <a:off x="4199462" y="7178320"/>
            <a:ext cx="2397517" cy="1618309"/>
          </a:xfrm>
          <a:prstGeom prst="foldedCorner">
            <a:avLst>
              <a:gd name="adj" fmla="val 1023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16985" y="7223143"/>
            <a:ext cx="227999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Verdana"/>
                <a:cs typeface="Verdana"/>
              </a:rPr>
              <a:t>OBS:</a:t>
            </a:r>
            <a:r>
              <a:rPr lang="en-US" sz="1000" dirty="0">
                <a:latin typeface="Verdana"/>
                <a:cs typeface="Verdana"/>
              </a:rPr>
              <a:t> As </a:t>
            </a:r>
            <a:r>
              <a:rPr lang="en-US" sz="1000" dirty="0" err="1">
                <a:latin typeface="Verdana"/>
                <a:cs typeface="Verdana"/>
              </a:rPr>
              <a:t>configurações</a:t>
            </a:r>
            <a:r>
              <a:rPr lang="en-US" sz="1000" dirty="0">
                <a:latin typeface="Verdana"/>
                <a:cs typeface="Verdana"/>
              </a:rPr>
              <a:t> para </a:t>
            </a:r>
            <a:r>
              <a:rPr lang="en-US" sz="1000" dirty="0" err="1">
                <a:latin typeface="Verdana"/>
                <a:cs typeface="Verdana"/>
              </a:rPr>
              <a:t>os</a:t>
            </a:r>
            <a:r>
              <a:rPr lang="en-US" sz="1000" dirty="0">
                <a:latin typeface="Verdana"/>
                <a:cs typeface="Verdana"/>
              </a:rPr>
              <a:t> outros </a:t>
            </a:r>
            <a:r>
              <a:rPr lang="en-US" sz="1000" dirty="0" err="1">
                <a:latin typeface="Verdana"/>
                <a:cs typeface="Verdana"/>
              </a:rPr>
              <a:t>modelos</a:t>
            </a:r>
            <a:r>
              <a:rPr lang="en-US" sz="1000" dirty="0">
                <a:latin typeface="Verdana"/>
                <a:cs typeface="Verdana"/>
              </a:rPr>
              <a:t> (M1a, M2a, M7 e M8) </a:t>
            </a:r>
            <a:r>
              <a:rPr lang="en-US" sz="1000" dirty="0" err="1">
                <a:latin typeface="Verdana"/>
                <a:cs typeface="Verdana"/>
              </a:rPr>
              <a:t>estão</a:t>
            </a:r>
            <a:r>
              <a:rPr lang="en-US" sz="1000" dirty="0">
                <a:latin typeface="Verdana"/>
                <a:cs typeface="Verdana"/>
              </a:rPr>
              <a:t> no </a:t>
            </a:r>
            <a:r>
              <a:rPr lang="en-US" sz="1000" dirty="0" err="1">
                <a:latin typeface="Verdana"/>
                <a:cs typeface="Verdana"/>
              </a:rPr>
              <a:t>arquivo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controle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codeml.ctl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dirty="0">
                <a:latin typeface="Verdana"/>
                <a:cs typeface="Verdana"/>
              </a:rPr>
              <a:t>As </a:t>
            </a:r>
            <a:r>
              <a:rPr lang="en-US" sz="1000" dirty="0" err="1">
                <a:latin typeface="Verdana"/>
                <a:cs typeface="Verdana"/>
              </a:rPr>
              <a:t>árvores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usadas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em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cada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modelo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já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estão</a:t>
            </a:r>
            <a:r>
              <a:rPr lang="en-US" sz="1000" dirty="0">
                <a:latin typeface="Verdana"/>
                <a:cs typeface="Verdana"/>
              </a:rPr>
              <a:t> com as MLEs para </a:t>
            </a:r>
            <a:r>
              <a:rPr lang="en-US" sz="1000" dirty="0" err="1">
                <a:latin typeface="Verdana"/>
                <a:cs typeface="Verdana"/>
              </a:rPr>
              <a:t>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comprimentos</a:t>
            </a:r>
            <a:r>
              <a:rPr lang="en-US" sz="1000" dirty="0">
                <a:latin typeface="Verdana"/>
                <a:cs typeface="Verdana"/>
              </a:rPr>
              <a:t> de </a:t>
            </a:r>
            <a:r>
              <a:rPr lang="en-US" sz="1000" dirty="0" err="1">
                <a:latin typeface="Verdana"/>
                <a:cs typeface="Verdana"/>
              </a:rPr>
              <a:t>ramos</a:t>
            </a:r>
            <a:r>
              <a:rPr lang="en-US" sz="1000" dirty="0">
                <a:latin typeface="Verdana"/>
                <a:cs typeface="Verdana"/>
              </a:rPr>
              <a:t> (para </a:t>
            </a:r>
            <a:r>
              <a:rPr lang="en-US" sz="1000" dirty="0" err="1">
                <a:latin typeface="Verdana"/>
                <a:cs typeface="Verdana"/>
              </a:rPr>
              <a:t>economizar</a:t>
            </a:r>
            <a:r>
              <a:rPr lang="en-US" sz="1000" dirty="0">
                <a:latin typeface="Verdana"/>
                <a:cs typeface="Verdana"/>
              </a:rPr>
              <a:t> tempo).</a:t>
            </a:r>
          </a:p>
        </p:txBody>
      </p:sp>
    </p:spTree>
    <p:extLst>
      <p:ext uri="{BB962C8B-B14F-4D97-AF65-F5344CB8AC3E}">
        <p14:creationId xmlns:p14="http://schemas.microsoft.com/office/powerpoint/2010/main" val="117418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463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Verdana</vt:lpstr>
      <vt:lpstr>Office Theme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Bielawski</dc:creator>
  <cp:lastModifiedBy>Leticia Magpali Moura Estevao</cp:lastModifiedBy>
  <cp:revision>48</cp:revision>
  <cp:lastPrinted>2012-03-05T19:22:11Z</cp:lastPrinted>
  <dcterms:created xsi:type="dcterms:W3CDTF">2012-02-29T19:02:21Z</dcterms:created>
  <dcterms:modified xsi:type="dcterms:W3CDTF">2023-06-09T14:40:30Z</dcterms:modified>
</cp:coreProperties>
</file>