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7"/>
    <p:restoredTop sz="90319"/>
  </p:normalViewPr>
  <p:slideViewPr>
    <p:cSldViewPr snapToObjects="1">
      <p:cViewPr varScale="1">
        <p:scale>
          <a:sx n="144" d="100"/>
          <a:sy n="144" d="100"/>
        </p:scale>
        <p:origin x="1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5776-B55D-5A4C-8C2F-6D252F2AC40B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688D-57CA-F248-919E-B6499DB8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6688D-57CA-F248-919E-B6499DB88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905000"/>
            <a:ext cx="80772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TREE #  1:  ((((3, 4), 1), 2), 5);   MP score: 154</a:t>
            </a:r>
          </a:p>
          <a:p>
            <a:r>
              <a:rPr lang="en-US" sz="1000" dirty="0">
                <a:latin typeface="Courier New"/>
                <a:cs typeface="Courier New"/>
              </a:rPr>
              <a:t>This is a rooted tree.  Please check!</a:t>
            </a:r>
          </a:p>
          <a:p>
            <a:r>
              <a:rPr lang="en-US" sz="1000" dirty="0" err="1">
                <a:latin typeface="Courier New"/>
                <a:cs typeface="Courier New"/>
              </a:rPr>
              <a:t>lnL(ntime</a:t>
            </a:r>
            <a:r>
              <a:rPr lang="en-US" sz="1000" dirty="0">
                <a:latin typeface="Courier New"/>
                <a:cs typeface="Courier New"/>
              </a:rPr>
              <a:t>:  8  </a:t>
            </a:r>
            <a:r>
              <a:rPr lang="en-US" sz="1000" dirty="0" err="1">
                <a:latin typeface="Courier New"/>
                <a:cs typeface="Courier New"/>
              </a:rPr>
              <a:t>np</a:t>
            </a:r>
            <a:r>
              <a:rPr lang="en-US" sz="1000" dirty="0">
                <a:latin typeface="Courier New"/>
                <a:cs typeface="Courier New"/>
              </a:rPr>
              <a:t>: 10):  -1055.334638     +0.000000</a:t>
            </a:r>
          </a:p>
          <a:p>
            <a:r>
              <a:rPr lang="en-US" sz="1000" dirty="0">
                <a:latin typeface="Courier New"/>
                <a:cs typeface="Courier New"/>
              </a:rPr>
              <a:t>   6..7     7..8     8..9     9..3     9..4     8..1     7..2     6..5  </a:t>
            </a:r>
          </a:p>
          <a:p>
            <a:r>
              <a:rPr lang="en-US" sz="1000" dirty="0">
                <a:latin typeface="Courier New"/>
                <a:cs typeface="Courier New"/>
              </a:rPr>
              <a:t> 0.600255 0.085489 0.209403 0.355149 0.794944 0.249128 0.231447 0.575094 1.801114 0.079244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Note: Branch length is defined as number of nucleotide substitutions per </a:t>
            </a:r>
            <a:r>
              <a:rPr lang="en-US" sz="1000" dirty="0" err="1">
                <a:latin typeface="Courier New"/>
                <a:cs typeface="Courier New"/>
              </a:rPr>
              <a:t>codon</a:t>
            </a:r>
            <a:r>
              <a:rPr lang="en-US" sz="1000" dirty="0">
                <a:latin typeface="Courier New"/>
                <a:cs typeface="Courier New"/>
              </a:rPr>
              <a:t> (not per nucleotide site).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tree length =   3.10091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((((3: 0.355149, 4: 0.794944): 0.209403, 1: 0.249128): 0.085489, 2: 0.231447): 0.600255, 5: 0.575094);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((((rabbit: 0.355149, rat: 0.794944): 0.209403, human: 0.249128): 0.085489, goat-cow: 0.231447): 0.600255, marsupial: 0.575094);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Detailed output identifying parameters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kappa (</a:t>
            </a:r>
            <a:r>
              <a:rPr lang="en-US" sz="1000" dirty="0" err="1">
                <a:latin typeface="Courier New"/>
                <a:cs typeface="Courier New"/>
              </a:rPr>
              <a:t>ts/tv</a:t>
            </a:r>
            <a:r>
              <a:rPr lang="en-US" sz="1000" dirty="0">
                <a:latin typeface="Courier New"/>
                <a:cs typeface="Courier New"/>
              </a:rPr>
              <a:t>) =  1.80111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omega (</a:t>
            </a:r>
            <a:r>
              <a:rPr lang="en-US" sz="1000" dirty="0" err="1">
                <a:latin typeface="Courier New"/>
                <a:cs typeface="Courier New"/>
              </a:rPr>
              <a:t>dN/dS</a:t>
            </a:r>
            <a:r>
              <a:rPr lang="en-US" sz="1000" dirty="0">
                <a:latin typeface="Courier New"/>
                <a:cs typeface="Courier New"/>
              </a:rPr>
              <a:t>) =  0.07924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4336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Verdana"/>
                <a:cs typeface="Verdana"/>
              </a:rPr>
              <a:t>Arquivo</a:t>
            </a:r>
            <a:r>
              <a:rPr lang="en-US" sz="1400" b="1" dirty="0">
                <a:latin typeface="Verdana"/>
                <a:cs typeface="Verdana"/>
              </a:rPr>
              <a:t> de </a:t>
            </a:r>
            <a:r>
              <a:rPr lang="en-US" sz="1400" b="1" dirty="0" err="1">
                <a:latin typeface="Verdana"/>
                <a:cs typeface="Verdana"/>
              </a:rPr>
              <a:t>ajuda</a:t>
            </a:r>
            <a:r>
              <a:rPr lang="en-US" sz="1400" b="1" dirty="0">
                <a:latin typeface="Verdana"/>
                <a:cs typeface="Verdana"/>
              </a:rPr>
              <a:t> - </a:t>
            </a:r>
            <a:r>
              <a:rPr lang="en-US" sz="1400" b="1" dirty="0" err="1">
                <a:latin typeface="Verdana"/>
                <a:cs typeface="Verdana"/>
              </a:rPr>
              <a:t>Atividade</a:t>
            </a:r>
            <a:r>
              <a:rPr lang="en-US" sz="1400" b="1" dirty="0">
                <a:latin typeface="Verdana"/>
                <a:cs typeface="Verdana"/>
              </a:rPr>
              <a:t> 4: </a:t>
            </a:r>
            <a:r>
              <a:rPr lang="en-US" sz="1400" dirty="0">
                <a:latin typeface="Verdana"/>
                <a:cs typeface="Verdana"/>
              </a:rPr>
              <a:t>As </a:t>
            </a:r>
            <a:r>
              <a:rPr lang="en-US" sz="1400" dirty="0" err="1">
                <a:latin typeface="Verdana"/>
                <a:cs typeface="Verdana"/>
              </a:rPr>
              <a:t>caixas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abaixo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mostram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parte</a:t>
            </a:r>
            <a:r>
              <a:rPr lang="en-US" sz="1400" dirty="0">
                <a:latin typeface="Verdana"/>
                <a:cs typeface="Verdana"/>
              </a:rPr>
              <a:t> do </a:t>
            </a:r>
            <a:r>
              <a:rPr lang="en-US" sz="1400" dirty="0" err="1">
                <a:latin typeface="Verdana"/>
                <a:cs typeface="Verdana"/>
              </a:rPr>
              <a:t>arquivo</a:t>
            </a:r>
            <a:r>
              <a:rPr lang="en-US" sz="1400" dirty="0">
                <a:latin typeface="Verdana"/>
                <a:cs typeface="Verdana"/>
              </a:rPr>
              <a:t> de </a:t>
            </a:r>
            <a:r>
              <a:rPr lang="en-US" sz="1400" dirty="0" err="1">
                <a:latin typeface="Verdana"/>
                <a:cs typeface="Verdana"/>
              </a:rPr>
              <a:t>saída</a:t>
            </a:r>
            <a:r>
              <a:rPr lang="en-US" sz="1400" dirty="0">
                <a:latin typeface="Verdana"/>
                <a:cs typeface="Verdana"/>
              </a:rPr>
              <a:t> para 3 </a:t>
            </a:r>
            <a:r>
              <a:rPr lang="en-US" sz="1400" dirty="0" err="1">
                <a:latin typeface="Verdana"/>
                <a:cs typeface="Verdana"/>
              </a:rPr>
              <a:t>modelos</a:t>
            </a:r>
            <a:r>
              <a:rPr lang="en-US" sz="1400" dirty="0">
                <a:latin typeface="Verdana"/>
                <a:cs typeface="Verdana"/>
              </a:rPr>
              <a:t>: M0, M3 e M8, com </a:t>
            </a:r>
            <a:r>
              <a:rPr lang="en-US" sz="1400" dirty="0" err="1">
                <a:latin typeface="Verdana"/>
                <a:cs typeface="Verdana"/>
              </a:rPr>
              <a:t>informações</a:t>
            </a:r>
            <a:r>
              <a:rPr lang="en-US" sz="1400" dirty="0">
                <a:latin typeface="Verdana"/>
                <a:cs typeface="Verdana"/>
              </a:rPr>
              <a:t> que </a:t>
            </a:r>
            <a:r>
              <a:rPr lang="en-US" sz="1400" dirty="0" err="1">
                <a:latin typeface="Verdana"/>
                <a:cs typeface="Verdana"/>
              </a:rPr>
              <a:t>vão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te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ajudar</a:t>
            </a:r>
            <a:r>
              <a:rPr lang="en-US" sz="1400" dirty="0">
                <a:latin typeface="Verdana"/>
                <a:cs typeface="Verdana"/>
              </a:rPr>
              <a:t> a </a:t>
            </a:r>
            <a:r>
              <a:rPr lang="en-US" sz="1400" dirty="0" err="1">
                <a:latin typeface="Verdana"/>
                <a:cs typeface="Verdana"/>
              </a:rPr>
              <a:t>completar</a:t>
            </a:r>
            <a:r>
              <a:rPr lang="en-US" sz="1400" dirty="0">
                <a:latin typeface="Verdana"/>
                <a:cs typeface="Verdana"/>
              </a:rPr>
              <a:t> a </a:t>
            </a:r>
            <a:r>
              <a:rPr lang="en-US" sz="1400" dirty="0" err="1">
                <a:latin typeface="Verdana"/>
                <a:cs typeface="Verdana"/>
              </a:rPr>
              <a:t>Atividade</a:t>
            </a:r>
            <a:r>
              <a:rPr lang="en-US" sz="1400" dirty="0">
                <a:latin typeface="Verdana"/>
                <a:cs typeface="Verdana"/>
              </a:rPr>
              <a:t> 4. </a:t>
            </a:r>
            <a:r>
              <a:rPr lang="en-US" sz="1400" dirty="0" err="1">
                <a:latin typeface="Verdana"/>
                <a:cs typeface="Verdana"/>
              </a:rPr>
              <a:t>Repare</a:t>
            </a:r>
            <a:r>
              <a:rPr lang="en-US" sz="1400" dirty="0">
                <a:latin typeface="Verdana"/>
                <a:cs typeface="Verdana"/>
              </a:rPr>
              <a:t> que </a:t>
            </a:r>
            <a:r>
              <a:rPr lang="en-US" sz="1400" dirty="0" err="1">
                <a:latin typeface="Verdana"/>
                <a:cs typeface="Verdana"/>
              </a:rPr>
              <a:t>estes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exemplos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são</a:t>
            </a:r>
            <a:r>
              <a:rPr lang="en-US" sz="1400" dirty="0">
                <a:latin typeface="Verdana"/>
                <a:cs typeface="Verdana"/>
              </a:rPr>
              <a:t> para um dataset </a:t>
            </a:r>
            <a:r>
              <a:rPr lang="en-US" sz="1400" dirty="0" err="1">
                <a:latin typeface="Verdana"/>
                <a:cs typeface="Verdana"/>
              </a:rPr>
              <a:t>menor</a:t>
            </a:r>
            <a:r>
              <a:rPr lang="en-US" sz="1400" dirty="0">
                <a:latin typeface="Verdana"/>
                <a:cs typeface="Verdana"/>
              </a:rPr>
              <a:t> do que o que </a:t>
            </a:r>
            <a:r>
              <a:rPr lang="en-US" sz="1400" dirty="0" err="1">
                <a:latin typeface="Verdana"/>
                <a:cs typeface="Verdana"/>
              </a:rPr>
              <a:t>você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vai</a:t>
            </a:r>
            <a:r>
              <a:rPr lang="en-US" sz="1400" dirty="0">
                <a:latin typeface="Verdana"/>
                <a:cs typeface="Verdana"/>
              </a:rPr>
              <a:t> usar </a:t>
            </a:r>
            <a:r>
              <a:rPr lang="en-US" sz="1400" dirty="0" err="1">
                <a:latin typeface="Verdana"/>
                <a:cs typeface="Verdana"/>
              </a:rPr>
              <a:t>na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Atividade</a:t>
            </a:r>
            <a:r>
              <a:rPr lang="en-US" sz="1400" dirty="0">
                <a:latin typeface="Verdana"/>
                <a:cs typeface="Verdana"/>
              </a:rPr>
              <a:t> 4 (</a:t>
            </a:r>
            <a:r>
              <a:rPr lang="en-US" sz="1400" dirty="0" err="1">
                <a:latin typeface="Verdana"/>
                <a:cs typeface="Verdana"/>
              </a:rPr>
              <a:t>isso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foi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feito</a:t>
            </a:r>
            <a:r>
              <a:rPr lang="en-US" sz="1400" dirty="0">
                <a:latin typeface="Verdana"/>
                <a:cs typeface="Verdana"/>
              </a:rPr>
              <a:t> para que </a:t>
            </a:r>
            <a:r>
              <a:rPr lang="en-US" sz="1400" dirty="0" err="1">
                <a:latin typeface="Verdana"/>
                <a:cs typeface="Verdana"/>
              </a:rPr>
              <a:t>pudessem</a:t>
            </a:r>
            <a:r>
              <a:rPr lang="en-US" sz="1400" dirty="0">
                <a:latin typeface="Verdana"/>
                <a:cs typeface="Verdana"/>
              </a:rPr>
              <a:t> caber </a:t>
            </a:r>
            <a:r>
              <a:rPr lang="en-US" sz="1400" dirty="0" err="1">
                <a:latin typeface="Verdana"/>
                <a:cs typeface="Verdana"/>
              </a:rPr>
              <a:t>nas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páginas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deste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arquivo</a:t>
            </a:r>
            <a:r>
              <a:rPr lang="en-US" sz="1400" dirty="0">
                <a:latin typeface="Verdana"/>
                <a:cs typeface="Verdana"/>
              </a:rPr>
              <a:t> de </a:t>
            </a:r>
            <a:r>
              <a:rPr lang="en-US" sz="1400" dirty="0" err="1">
                <a:latin typeface="Verdana"/>
                <a:cs typeface="Verdana"/>
              </a:rPr>
              <a:t>ajuda</a:t>
            </a:r>
            <a:r>
              <a:rPr lang="en-US" sz="1400" dirty="0">
                <a:latin typeface="Verdana"/>
                <a:cs typeface="Verdana"/>
              </a:rPr>
              <a:t>). </a:t>
            </a:r>
          </a:p>
        </p:txBody>
      </p:sp>
      <p:sp>
        <p:nvSpPr>
          <p:cNvPr id="49" name="Folded Corner 48"/>
          <p:cNvSpPr/>
          <p:nvPr/>
        </p:nvSpPr>
        <p:spPr>
          <a:xfrm rot="10800000">
            <a:off x="3990972" y="2558654"/>
            <a:ext cx="2165201" cy="889913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61717" y="2667648"/>
            <a:ext cx="20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o valor de log likelihood (</a:t>
            </a:r>
            <a:r>
              <a:rPr lang="en-US" sz="1000" dirty="0" err="1">
                <a:latin typeface="Verdana"/>
                <a:cs typeface="Verdana"/>
              </a:rPr>
              <a:t>lnL</a:t>
            </a:r>
            <a:r>
              <a:rPr lang="en-US" sz="1000" dirty="0">
                <a:latin typeface="Verdana"/>
                <a:cs typeface="Verdana"/>
              </a:rPr>
              <a:t>), </a:t>
            </a:r>
            <a:r>
              <a:rPr lang="en-US" sz="1000" dirty="0" err="1">
                <a:latin typeface="Verdana"/>
                <a:cs typeface="Verdana"/>
              </a:rPr>
              <a:t>calculado</a:t>
            </a:r>
            <a:r>
              <a:rPr lang="en-US" sz="1000" dirty="0">
                <a:latin typeface="Verdana"/>
                <a:cs typeface="Verdana"/>
              </a:rPr>
              <a:t> para um dataset com 5 </a:t>
            </a:r>
            <a:r>
              <a:rPr lang="en-US" sz="1000" dirty="0" err="1">
                <a:latin typeface="Verdana"/>
                <a:cs typeface="Verdana"/>
              </a:rPr>
              <a:t>sequências</a:t>
            </a:r>
            <a:endParaRPr lang="en-US" sz="1000" dirty="0">
              <a:latin typeface="Verdana"/>
              <a:cs typeface="Verdana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3467100" y="2797578"/>
            <a:ext cx="495300" cy="122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1521023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Caixa 1 - </a:t>
            </a:r>
            <a:r>
              <a:rPr lang="en-US" sz="1400" dirty="0" err="1">
                <a:latin typeface="Verdana"/>
                <a:cs typeface="Verdana"/>
              </a:rPr>
              <a:t>parte</a:t>
            </a:r>
            <a:r>
              <a:rPr lang="en-US" sz="1400" dirty="0">
                <a:latin typeface="Verdana"/>
                <a:cs typeface="Verdana"/>
              </a:rPr>
              <a:t> dos </a:t>
            </a:r>
            <a:r>
              <a:rPr lang="en-US" sz="1400" dirty="0" err="1">
                <a:latin typeface="Verdana"/>
                <a:cs typeface="Verdana"/>
              </a:rPr>
              <a:t>resultados</a:t>
            </a:r>
            <a:r>
              <a:rPr lang="en-US" sz="1400" dirty="0">
                <a:latin typeface="Verdana"/>
                <a:cs typeface="Verdana"/>
              </a:rPr>
              <a:t> para o </a:t>
            </a:r>
            <a:r>
              <a:rPr lang="en-US" sz="1400" dirty="0" err="1">
                <a:latin typeface="Verdana"/>
                <a:cs typeface="Verdana"/>
              </a:rPr>
              <a:t>modelo</a:t>
            </a:r>
            <a:r>
              <a:rPr lang="en-US" sz="1400" dirty="0">
                <a:latin typeface="Verdana"/>
                <a:cs typeface="Verdana"/>
              </a:rPr>
              <a:t> de codon </a:t>
            </a:r>
            <a:r>
              <a:rPr lang="en-US" sz="1400" b="1" dirty="0">
                <a:latin typeface="Verdana"/>
                <a:cs typeface="Verdana"/>
              </a:rPr>
              <a:t>M0</a:t>
            </a:r>
            <a:r>
              <a:rPr lang="en-US" sz="1400" dirty="0">
                <a:latin typeface="Verdana"/>
                <a:cs typeface="Verdana"/>
              </a:rPr>
              <a:t>, com </a:t>
            </a:r>
            <a:r>
              <a:rPr lang="en-US" sz="1400" dirty="0" err="1">
                <a:latin typeface="Verdana"/>
                <a:cs typeface="Verdana"/>
              </a:rPr>
              <a:t>comentários</a:t>
            </a:r>
            <a:r>
              <a:rPr lang="en-US" sz="1400" dirty="0">
                <a:latin typeface="Verdana"/>
                <a:cs typeface="Verdana"/>
              </a:rPr>
              <a:t>:</a:t>
            </a:r>
          </a:p>
        </p:txBody>
      </p:sp>
      <p:sp>
        <p:nvSpPr>
          <p:cNvPr id="8" name="Folded Corner 7"/>
          <p:cNvSpPr/>
          <p:nvPr/>
        </p:nvSpPr>
        <p:spPr>
          <a:xfrm flipH="1">
            <a:off x="3089273" y="5435600"/>
            <a:ext cx="3498949" cy="461662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2301" y="5461000"/>
            <a:ext cx="351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Esta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estimativa</a:t>
            </a:r>
            <a:r>
              <a:rPr lang="en-US" sz="1000" dirty="0">
                <a:latin typeface="Verdana"/>
                <a:cs typeface="Verdana"/>
              </a:rPr>
              <a:t> de ML do </a:t>
            </a:r>
            <a:r>
              <a:rPr lang="en-US" sz="1000" dirty="0" err="1">
                <a:latin typeface="Verdana"/>
                <a:cs typeface="Verdana"/>
              </a:rPr>
              <a:t>parâmetro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ômega</a:t>
            </a:r>
            <a:r>
              <a:rPr lang="en-US" sz="1000" dirty="0">
                <a:latin typeface="Verdana"/>
                <a:cs typeface="Verdana"/>
              </a:rPr>
              <a:t>, para o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M0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470152" y="5537200"/>
            <a:ext cx="57784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 rot="10800000">
            <a:off x="3073400" y="4891387"/>
            <a:ext cx="3514823" cy="461662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55950" y="4927539"/>
            <a:ext cx="343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Esta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estimativa</a:t>
            </a:r>
            <a:r>
              <a:rPr lang="en-US" sz="1000" dirty="0">
                <a:latin typeface="Verdana"/>
                <a:cs typeface="Verdana"/>
              </a:rPr>
              <a:t> de ML (</a:t>
            </a:r>
            <a:r>
              <a:rPr lang="en-US" sz="1000" dirty="0" err="1">
                <a:latin typeface="Verdana"/>
                <a:cs typeface="Verdana"/>
              </a:rPr>
              <a:t>máximo</a:t>
            </a:r>
            <a:r>
              <a:rPr lang="en-US" sz="1000" dirty="0">
                <a:latin typeface="Verdana"/>
                <a:cs typeface="Verdana"/>
              </a:rPr>
              <a:t> likelihood) do </a:t>
            </a:r>
            <a:r>
              <a:rPr lang="en-US" sz="1000" dirty="0" err="1">
                <a:latin typeface="Verdana"/>
                <a:cs typeface="Verdana"/>
              </a:rPr>
              <a:t>parâmetro</a:t>
            </a:r>
            <a:r>
              <a:rPr lang="en-US" sz="1000" dirty="0">
                <a:latin typeface="Verdana"/>
                <a:cs typeface="Verdana"/>
              </a:rPr>
              <a:t> kappa, para o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M0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460627" y="5245098"/>
            <a:ext cx="587375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807720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Model 3: discrete (3 categories)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TREE #  1:  ((((3, 4), 1), 2), 5);   MP score: 154</a:t>
            </a:r>
          </a:p>
          <a:p>
            <a:r>
              <a:rPr lang="en-US" sz="1000" dirty="0">
                <a:latin typeface="Courier New"/>
                <a:cs typeface="Courier New"/>
              </a:rPr>
              <a:t>This is a rooted tree.  Please check!</a:t>
            </a:r>
          </a:p>
          <a:p>
            <a:r>
              <a:rPr lang="en-US" sz="1000" dirty="0" err="1">
                <a:latin typeface="Courier New"/>
                <a:cs typeface="Courier New"/>
              </a:rPr>
              <a:t>lnL(ntime</a:t>
            </a:r>
            <a:r>
              <a:rPr lang="en-US" sz="1000" dirty="0">
                <a:latin typeface="Courier New"/>
                <a:cs typeface="Courier New"/>
              </a:rPr>
              <a:t>:  8  </a:t>
            </a:r>
            <a:r>
              <a:rPr lang="en-US" sz="1000" dirty="0" err="1">
                <a:latin typeface="Courier New"/>
                <a:cs typeface="Courier New"/>
              </a:rPr>
              <a:t>np</a:t>
            </a:r>
            <a:r>
              <a:rPr lang="en-US" sz="1000" dirty="0">
                <a:latin typeface="Courier New"/>
                <a:cs typeface="Courier New"/>
              </a:rPr>
              <a:t>: 14):  -1045.839986     +0.000000</a:t>
            </a:r>
          </a:p>
          <a:p>
            <a:r>
              <a:rPr lang="en-US" sz="1000" dirty="0">
                <a:latin typeface="Courier New"/>
                <a:cs typeface="Courier New"/>
              </a:rPr>
              <a:t>   6..7     7..8     8..9     9..3     9..4     8..1     7..2     6..5  </a:t>
            </a:r>
          </a:p>
          <a:p>
            <a:r>
              <a:rPr lang="en-US" sz="1000" dirty="0">
                <a:latin typeface="Courier New"/>
                <a:cs typeface="Courier New"/>
              </a:rPr>
              <a:t> 0.695909 0.078848 0.194592 0.373577 0.883911 0.285355 0.219268 0.631211 1.823190 0.464043 0.514623 0.008677 0.142536 1.344918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Note: Branch length is defined as number of nucleotide substitutions per </a:t>
            </a:r>
            <a:r>
              <a:rPr lang="en-US" sz="1000" dirty="0" err="1">
                <a:latin typeface="Courier New"/>
                <a:cs typeface="Courier New"/>
              </a:rPr>
              <a:t>codon</a:t>
            </a:r>
            <a:r>
              <a:rPr lang="en-US" sz="1000" dirty="0">
                <a:latin typeface="Courier New"/>
                <a:cs typeface="Courier New"/>
              </a:rPr>
              <a:t> (not per nucleotide site).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tree length =   3.36267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((((3: 0.373577, 4: 0.883911): 0.194592, 1: 0.285355): 0.078848, 2: 0.219268): 0.695909, 5: 0.631211);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((((rabbit: 0.373577, rat: 0.883911): 0.194592, human: 0.285355): 0.078848, goat-cow: 0.219268): 0.695909, marsupial: 0.631211);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Detailed output identifying parameters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kappa (</a:t>
            </a:r>
            <a:r>
              <a:rPr lang="en-US" sz="1000" dirty="0" err="1">
                <a:latin typeface="Courier New"/>
                <a:cs typeface="Courier New"/>
              </a:rPr>
              <a:t>ts/tv</a:t>
            </a:r>
            <a:r>
              <a:rPr lang="en-US" sz="1000" dirty="0">
                <a:latin typeface="Courier New"/>
                <a:cs typeface="Courier New"/>
              </a:rPr>
              <a:t>) =  1.82319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 err="1">
                <a:latin typeface="Courier New"/>
                <a:cs typeface="Courier New"/>
              </a:rPr>
              <a:t>dN/dS</a:t>
            </a:r>
            <a:r>
              <a:rPr lang="en-US" sz="1000" dirty="0">
                <a:latin typeface="Courier New"/>
                <a:cs typeface="Courier New"/>
              </a:rPr>
              <a:t> for site classes (K=3)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 err="1">
                <a:latin typeface="Courier New"/>
                <a:cs typeface="Courier New"/>
              </a:rPr>
              <a:t>p</a:t>
            </a:r>
            <a:r>
              <a:rPr lang="en-US" sz="1000" dirty="0">
                <a:latin typeface="Courier New"/>
                <a:cs typeface="Courier New"/>
              </a:rPr>
              <a:t>:   0.46404  0.51462  0.02133</a:t>
            </a:r>
          </a:p>
          <a:p>
            <a:r>
              <a:rPr lang="en-US" sz="1000" dirty="0" err="1">
                <a:latin typeface="Courier New"/>
                <a:cs typeface="Courier New"/>
              </a:rPr>
              <a:t>w</a:t>
            </a:r>
            <a:r>
              <a:rPr lang="en-US" sz="1000" dirty="0">
                <a:latin typeface="Courier New"/>
                <a:cs typeface="Courier New"/>
              </a:rPr>
              <a:t>:   0.00868  0.14254  1.34492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9" name="Folded Corner 48"/>
          <p:cNvSpPr/>
          <p:nvPr/>
        </p:nvSpPr>
        <p:spPr>
          <a:xfrm rot="10800000">
            <a:off x="3990975" y="1342431"/>
            <a:ext cx="1993900" cy="856297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006850" y="1427202"/>
            <a:ext cx="208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o valor de log likelihood (</a:t>
            </a:r>
            <a:r>
              <a:rPr lang="en-US" sz="1000" dirty="0" err="1">
                <a:latin typeface="Verdana"/>
                <a:cs typeface="Verdana"/>
              </a:rPr>
              <a:t>lnL</a:t>
            </a:r>
            <a:r>
              <a:rPr lang="en-US" sz="1000" dirty="0">
                <a:latin typeface="Verdana"/>
                <a:cs typeface="Verdana"/>
              </a:rPr>
              <a:t>), </a:t>
            </a:r>
            <a:r>
              <a:rPr lang="en-US" sz="1000" dirty="0" err="1">
                <a:latin typeface="Verdana"/>
                <a:cs typeface="Verdana"/>
              </a:rPr>
              <a:t>calculado</a:t>
            </a:r>
            <a:r>
              <a:rPr lang="en-US" sz="1000" dirty="0">
                <a:latin typeface="Verdana"/>
                <a:cs typeface="Verdana"/>
              </a:rPr>
              <a:t> para o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M3 </a:t>
            </a:r>
            <a:r>
              <a:rPr lang="en-US" sz="1000" dirty="0" err="1">
                <a:latin typeface="Verdana"/>
                <a:cs typeface="Verdana"/>
              </a:rPr>
              <a:t>usando</a:t>
            </a:r>
            <a:r>
              <a:rPr lang="en-US" sz="1000" dirty="0">
                <a:latin typeface="Verdana"/>
                <a:cs typeface="Verdana"/>
              </a:rPr>
              <a:t> o </a:t>
            </a:r>
            <a:r>
              <a:rPr lang="en-US" sz="1000" dirty="0" err="1">
                <a:latin typeface="Verdana"/>
                <a:cs typeface="Verdana"/>
              </a:rPr>
              <a:t>mesmo</a:t>
            </a:r>
            <a:r>
              <a:rPr lang="en-US" sz="1000" dirty="0">
                <a:latin typeface="Verdana"/>
                <a:cs typeface="Verdana"/>
              </a:rPr>
              <a:t> dataset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3467100" y="1967273"/>
            <a:ext cx="495300" cy="122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304800"/>
            <a:ext cx="838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Verdana"/>
                <a:cs typeface="Verdana"/>
              </a:rPr>
              <a:t>Caixa 2 - </a:t>
            </a:r>
            <a:r>
              <a:rPr lang="en-US" sz="1300" dirty="0" err="1">
                <a:latin typeface="Verdana"/>
                <a:cs typeface="Verdana"/>
              </a:rPr>
              <a:t>Veja</a:t>
            </a:r>
            <a:r>
              <a:rPr lang="en-US" sz="1300" dirty="0">
                <a:latin typeface="Verdana"/>
                <a:cs typeface="Verdana"/>
              </a:rPr>
              <a:t> </a:t>
            </a:r>
            <a:r>
              <a:rPr lang="en-US" sz="1300" dirty="0" err="1">
                <a:latin typeface="Verdana"/>
                <a:cs typeface="Verdana"/>
              </a:rPr>
              <a:t>aqui</a:t>
            </a:r>
            <a:r>
              <a:rPr lang="en-US" sz="1300" dirty="0">
                <a:latin typeface="Verdana"/>
                <a:cs typeface="Verdana"/>
              </a:rPr>
              <a:t> </a:t>
            </a:r>
            <a:r>
              <a:rPr lang="en-US" sz="1300" u="sng" dirty="0" err="1">
                <a:latin typeface="Verdana"/>
                <a:cs typeface="Verdana"/>
              </a:rPr>
              <a:t>parte</a:t>
            </a:r>
            <a:r>
              <a:rPr lang="en-US" sz="1300" dirty="0">
                <a:latin typeface="Verdana"/>
                <a:cs typeface="Verdana"/>
              </a:rPr>
              <a:t> dos </a:t>
            </a:r>
            <a:r>
              <a:rPr lang="en-US" sz="1300" dirty="0" err="1">
                <a:latin typeface="Verdana"/>
                <a:cs typeface="Verdana"/>
              </a:rPr>
              <a:t>resultados</a:t>
            </a:r>
            <a:r>
              <a:rPr lang="en-US" sz="1300" dirty="0">
                <a:latin typeface="Verdana"/>
                <a:cs typeface="Verdana"/>
              </a:rPr>
              <a:t> para o </a:t>
            </a:r>
            <a:r>
              <a:rPr lang="en-US" sz="1300" dirty="0" err="1">
                <a:latin typeface="Verdana"/>
                <a:cs typeface="Verdana"/>
              </a:rPr>
              <a:t>modelo</a:t>
            </a:r>
            <a:r>
              <a:rPr lang="en-US" sz="1300" dirty="0">
                <a:latin typeface="Verdana"/>
                <a:cs typeface="Verdana"/>
              </a:rPr>
              <a:t> de </a:t>
            </a:r>
            <a:r>
              <a:rPr lang="en-US" sz="1300" dirty="0" err="1">
                <a:latin typeface="Verdana"/>
                <a:cs typeface="Verdana"/>
              </a:rPr>
              <a:t>códon</a:t>
            </a:r>
            <a:r>
              <a:rPr lang="en-US" sz="1300" dirty="0">
                <a:latin typeface="Verdana"/>
                <a:cs typeface="Verdana"/>
              </a:rPr>
              <a:t> </a:t>
            </a:r>
            <a:r>
              <a:rPr lang="en-US" sz="1300" b="1" dirty="0">
                <a:latin typeface="Verdana"/>
                <a:cs typeface="Verdana"/>
              </a:rPr>
              <a:t>M3</a:t>
            </a:r>
            <a:r>
              <a:rPr lang="en-US" sz="1300" dirty="0">
                <a:latin typeface="Verdana"/>
                <a:cs typeface="Verdana"/>
              </a:rPr>
              <a:t>, com </a:t>
            </a:r>
            <a:r>
              <a:rPr lang="en-US" sz="1300" i="1" dirty="0">
                <a:latin typeface="Verdana"/>
                <a:cs typeface="Verdana"/>
              </a:rPr>
              <a:t>k</a:t>
            </a:r>
            <a:r>
              <a:rPr lang="en-US" sz="1300" dirty="0">
                <a:latin typeface="Verdana"/>
                <a:cs typeface="Verdana"/>
              </a:rPr>
              <a:t>=3 classes de </a:t>
            </a:r>
            <a:r>
              <a:rPr lang="en-US" sz="1300" dirty="0" err="1">
                <a:latin typeface="Verdana"/>
                <a:cs typeface="Verdana"/>
              </a:rPr>
              <a:t>sítio</a:t>
            </a:r>
            <a:r>
              <a:rPr lang="en-US" sz="1300" dirty="0">
                <a:latin typeface="Verdana"/>
                <a:cs typeface="Verdana"/>
              </a:rPr>
              <a:t>:</a:t>
            </a:r>
          </a:p>
        </p:txBody>
      </p:sp>
      <p:sp>
        <p:nvSpPr>
          <p:cNvPr id="8" name="Folded Corner 7"/>
          <p:cNvSpPr/>
          <p:nvPr/>
        </p:nvSpPr>
        <p:spPr>
          <a:xfrm flipH="1">
            <a:off x="3581397" y="5405736"/>
            <a:ext cx="2286691" cy="425511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95702" y="5405737"/>
            <a:ext cx="217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Estimativas</a:t>
            </a:r>
            <a:r>
              <a:rPr lang="en-US" sz="1000" dirty="0">
                <a:latin typeface="Verdana"/>
                <a:cs typeface="Verdana"/>
              </a:rPr>
              <a:t> ML do </a:t>
            </a:r>
            <a:r>
              <a:rPr lang="en-US" sz="1000" b="1" dirty="0" err="1">
                <a:latin typeface="Verdana"/>
                <a:cs typeface="Verdana"/>
              </a:rPr>
              <a:t>ômega</a:t>
            </a:r>
            <a:r>
              <a:rPr lang="en-US" sz="1000" b="1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nas</a:t>
            </a:r>
            <a:r>
              <a:rPr lang="en-US" sz="1000" dirty="0">
                <a:latin typeface="Verdana"/>
                <a:cs typeface="Verdana"/>
              </a:rPr>
              <a:t> classes</a:t>
            </a:r>
            <a:r>
              <a:rPr lang="en-US" sz="1000" b="1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de </a:t>
            </a:r>
            <a:r>
              <a:rPr lang="en-US" sz="1000" dirty="0" err="1">
                <a:latin typeface="Verdana"/>
                <a:cs typeface="Verdana"/>
              </a:rPr>
              <a:t>sítio</a:t>
            </a:r>
            <a:r>
              <a:rPr lang="en-US" sz="1000" dirty="0">
                <a:latin typeface="Verdana"/>
                <a:cs typeface="Verdana"/>
              </a:rPr>
              <a:t> 1, 2 e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952751" y="5459412"/>
            <a:ext cx="57784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129758" y="50424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815557" y="50424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066800" y="4338938"/>
            <a:ext cx="454937" cy="461662"/>
            <a:chOff x="3888463" y="3602642"/>
            <a:chExt cx="454937" cy="461662"/>
          </a:xfrm>
        </p:grpSpPr>
        <p:sp>
          <p:nvSpPr>
            <p:cNvPr id="26" name="Folded Corner 25"/>
            <p:cNvSpPr/>
            <p:nvPr/>
          </p:nvSpPr>
          <p:spPr>
            <a:xfrm rot="10800000">
              <a:off x="3888463" y="3602642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p</a:t>
              </a:r>
              <a:r>
                <a:rPr lang="en-US" sz="1400" b="1" baseline="-25000" dirty="0">
                  <a:latin typeface="Verdana"/>
                  <a:cs typeface="Verdana"/>
                </a:rPr>
                <a:t>0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>
            <a:off x="2501357" y="50678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965451" y="5308600"/>
            <a:ext cx="57784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 rot="10800000">
            <a:off x="3600449" y="4872337"/>
            <a:ext cx="2267669" cy="461662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2" y="4935837"/>
            <a:ext cx="240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Estimativas</a:t>
            </a:r>
            <a:r>
              <a:rPr lang="en-US" sz="1000" dirty="0">
                <a:latin typeface="Verdana"/>
                <a:cs typeface="Verdana"/>
              </a:rPr>
              <a:t> ML das </a:t>
            </a:r>
            <a:r>
              <a:rPr lang="en-US" sz="1000" b="1" dirty="0" err="1">
                <a:latin typeface="Verdana"/>
                <a:cs typeface="Verdana"/>
              </a:rPr>
              <a:t>proporções</a:t>
            </a:r>
            <a:r>
              <a:rPr lang="en-US" sz="1000" b="1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de </a:t>
            </a:r>
            <a:r>
              <a:rPr lang="en-US" sz="1000" dirty="0" err="1">
                <a:latin typeface="Verdana"/>
                <a:cs typeface="Verdana"/>
              </a:rPr>
              <a:t>sítios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nas</a:t>
            </a:r>
            <a:r>
              <a:rPr lang="en-US" sz="1000" dirty="0">
                <a:latin typeface="Verdana"/>
                <a:cs typeface="Verdana"/>
              </a:rPr>
              <a:t> classes 1, 2 e 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54863" y="4343400"/>
            <a:ext cx="454937" cy="461662"/>
            <a:chOff x="3888463" y="3602642"/>
            <a:chExt cx="454937" cy="461662"/>
          </a:xfrm>
        </p:grpSpPr>
        <p:sp>
          <p:nvSpPr>
            <p:cNvPr id="34" name="Folded Corner 33"/>
            <p:cNvSpPr/>
            <p:nvPr/>
          </p:nvSpPr>
          <p:spPr>
            <a:xfrm rot="10800000">
              <a:off x="3888463" y="3602642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p</a:t>
              </a:r>
              <a:r>
                <a:rPr lang="en-US" sz="1400" b="1" baseline="-25000" dirty="0">
                  <a:latin typeface="Verdana"/>
                  <a:cs typeface="Verdana"/>
                </a:rPr>
                <a:t>1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8400" y="4343400"/>
            <a:ext cx="454937" cy="461662"/>
            <a:chOff x="3888463" y="3602642"/>
            <a:chExt cx="454937" cy="461662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3888463" y="3602642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p</a:t>
              </a:r>
              <a:r>
                <a:rPr lang="en-US" sz="1400" b="1" baseline="-25000" dirty="0">
                  <a:latin typeface="Verdana"/>
                  <a:cs typeface="Verdana"/>
                </a:rPr>
                <a:t>2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63" y="5939138"/>
            <a:ext cx="454937" cy="461662"/>
            <a:chOff x="3888463" y="3601358"/>
            <a:chExt cx="454937" cy="461662"/>
          </a:xfrm>
        </p:grpSpPr>
        <p:sp>
          <p:nvSpPr>
            <p:cNvPr id="40" name="Folded Corner 39"/>
            <p:cNvSpPr/>
            <p:nvPr/>
          </p:nvSpPr>
          <p:spPr>
            <a:xfrm rot="10800000">
              <a:off x="3888463" y="3601358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ω</a:t>
              </a:r>
              <a:r>
                <a:rPr lang="en-US" sz="1400" b="1" baseline="-25000" dirty="0">
                  <a:latin typeface="Times New Roman"/>
                  <a:cs typeface="Times New Roman"/>
                </a:rPr>
                <a:t>0</a:t>
              </a: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rot="5400000">
            <a:off x="1129757" y="57282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754863" y="5939138"/>
            <a:ext cx="454937" cy="461662"/>
            <a:chOff x="3888463" y="3601358"/>
            <a:chExt cx="454937" cy="461662"/>
          </a:xfrm>
        </p:grpSpPr>
        <p:sp>
          <p:nvSpPr>
            <p:cNvPr id="53" name="Folded Corner 52"/>
            <p:cNvSpPr/>
            <p:nvPr/>
          </p:nvSpPr>
          <p:spPr>
            <a:xfrm rot="10800000">
              <a:off x="3888463" y="3601358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ω</a:t>
              </a:r>
              <a:r>
                <a:rPr lang="en-US" sz="1400" b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5400000">
            <a:off x="1815557" y="57282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440663" y="5939138"/>
            <a:ext cx="454937" cy="461662"/>
            <a:chOff x="3888463" y="3601358"/>
            <a:chExt cx="454937" cy="461662"/>
          </a:xfrm>
        </p:grpSpPr>
        <p:sp>
          <p:nvSpPr>
            <p:cNvPr id="57" name="Folded Corner 56"/>
            <p:cNvSpPr/>
            <p:nvPr/>
          </p:nvSpPr>
          <p:spPr>
            <a:xfrm rot="10800000">
              <a:off x="3888463" y="3601358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ω</a:t>
              </a:r>
              <a:r>
                <a:rPr lang="en-US" sz="1400" b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rot="5400000">
            <a:off x="2501357" y="57282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80772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Model 8: </a:t>
            </a:r>
            <a:r>
              <a:rPr lang="en-US" sz="1000" dirty="0" err="1">
                <a:latin typeface="Courier New"/>
                <a:cs typeface="Courier New"/>
              </a:rPr>
              <a:t>beta&amp;w</a:t>
            </a:r>
            <a:r>
              <a:rPr lang="en-US" sz="1000" dirty="0">
                <a:latin typeface="Courier New"/>
                <a:cs typeface="Courier New"/>
              </a:rPr>
              <a:t>&gt;1 (11 categories)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TREE #  1:  ((((3, 4), 1), 2), 5);   MP score: 154</a:t>
            </a:r>
          </a:p>
          <a:p>
            <a:r>
              <a:rPr lang="en-US" sz="1000" dirty="0">
                <a:latin typeface="Courier New"/>
                <a:cs typeface="Courier New"/>
              </a:rPr>
              <a:t>This is a rooted tree.  Please check!</a:t>
            </a:r>
          </a:p>
          <a:p>
            <a:r>
              <a:rPr lang="en-US" sz="1000" dirty="0" err="1">
                <a:latin typeface="Courier New"/>
                <a:cs typeface="Courier New"/>
              </a:rPr>
              <a:t>lnL(ntime</a:t>
            </a:r>
            <a:r>
              <a:rPr lang="en-US" sz="1000" dirty="0">
                <a:latin typeface="Courier New"/>
                <a:cs typeface="Courier New"/>
              </a:rPr>
              <a:t>:  8  </a:t>
            </a:r>
            <a:r>
              <a:rPr lang="en-US" sz="1000" dirty="0" err="1">
                <a:latin typeface="Courier New"/>
                <a:cs typeface="Courier New"/>
              </a:rPr>
              <a:t>np</a:t>
            </a:r>
            <a:r>
              <a:rPr lang="en-US" sz="1000" dirty="0">
                <a:latin typeface="Courier New"/>
                <a:cs typeface="Courier New"/>
              </a:rPr>
              <a:t>: 13):  -1046.003808     +0.000000</a:t>
            </a:r>
          </a:p>
          <a:p>
            <a:r>
              <a:rPr lang="en-US" sz="1000" dirty="0">
                <a:latin typeface="Courier New"/>
                <a:cs typeface="Courier New"/>
              </a:rPr>
              <a:t>   6..7     7..8     8..9     9..3     9..4     8..1     7..2     6..5  </a:t>
            </a:r>
          </a:p>
          <a:p>
            <a:r>
              <a:rPr lang="en-US" sz="1000" dirty="0">
                <a:latin typeface="Courier New"/>
                <a:cs typeface="Courier New"/>
              </a:rPr>
              <a:t> 0.694589 0.081476 0.198355 0.369476 0.877899 0.279892 0.219450 0.635145 1.831201 0.984555 0.693123 7.401686 1.438893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Note: Branch length is defined as number of nucleotide substitutions per </a:t>
            </a:r>
            <a:r>
              <a:rPr lang="en-US" sz="1000" dirty="0" err="1">
                <a:latin typeface="Courier New"/>
                <a:cs typeface="Courier New"/>
              </a:rPr>
              <a:t>codon</a:t>
            </a:r>
            <a:r>
              <a:rPr lang="en-US" sz="1000" dirty="0">
                <a:latin typeface="Courier New"/>
                <a:cs typeface="Courier New"/>
              </a:rPr>
              <a:t> (not per nucleotide site).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tree length =   3.35628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((((3: 0.369476, 4: 0.877899): 0.198355, 1: 0.279892): 0.081476, 2: 0.219450): 0.694589, 5: 0.635145);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((((rabbit: 0.369476, rat: 0.877899): 0.198355, human: 0.279892): 0.081476, goat-cow: 0.219450): 0.694589, marsupial: 0.635145);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Detailed output identifying parameters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kappa (</a:t>
            </a:r>
            <a:r>
              <a:rPr lang="en-US" sz="1000" dirty="0" err="1">
                <a:latin typeface="Courier New"/>
                <a:cs typeface="Courier New"/>
              </a:rPr>
              <a:t>ts/tv</a:t>
            </a:r>
            <a:r>
              <a:rPr lang="en-US" sz="1000" dirty="0">
                <a:latin typeface="Courier New"/>
                <a:cs typeface="Courier New"/>
              </a:rPr>
              <a:t>) =  1.83120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Parameters in M8 (</a:t>
            </a:r>
            <a:r>
              <a:rPr lang="en-US" sz="1000" dirty="0" err="1">
                <a:latin typeface="Courier New"/>
                <a:cs typeface="Courier New"/>
              </a:rPr>
              <a:t>beta&amp;w</a:t>
            </a:r>
            <a:r>
              <a:rPr lang="en-US" sz="1000" dirty="0">
                <a:latin typeface="Courier New"/>
                <a:cs typeface="Courier New"/>
              </a:rPr>
              <a:t>&gt;1):</a:t>
            </a:r>
          </a:p>
          <a:p>
            <a:r>
              <a:rPr lang="en-US" sz="1000" dirty="0">
                <a:latin typeface="Courier New"/>
                <a:cs typeface="Courier New"/>
              </a:rPr>
              <a:t>  p0=  0.98456  </a:t>
            </a:r>
            <a:r>
              <a:rPr lang="en-US" sz="1000" dirty="0" err="1">
                <a:latin typeface="Courier New"/>
                <a:cs typeface="Courier New"/>
              </a:rPr>
              <a:t>p</a:t>
            </a:r>
            <a:r>
              <a:rPr lang="en-US" sz="1000" dirty="0">
                <a:latin typeface="Courier New"/>
                <a:cs typeface="Courier New"/>
              </a:rPr>
              <a:t>=  0.69312 </a:t>
            </a:r>
            <a:r>
              <a:rPr lang="en-US" sz="1000" dirty="0" err="1">
                <a:latin typeface="Courier New"/>
                <a:cs typeface="Courier New"/>
              </a:rPr>
              <a:t>q</a:t>
            </a:r>
            <a:r>
              <a:rPr lang="en-US" sz="1000" dirty="0">
                <a:latin typeface="Courier New"/>
                <a:cs typeface="Courier New"/>
              </a:rPr>
              <a:t>=  7.40169</a:t>
            </a:r>
          </a:p>
          <a:p>
            <a:r>
              <a:rPr lang="en-US" sz="1000" dirty="0">
                <a:latin typeface="Courier New"/>
                <a:cs typeface="Courier New"/>
              </a:rPr>
              <a:t> (p1=  0.01544) </a:t>
            </a:r>
            <a:r>
              <a:rPr lang="en-US" sz="1000" dirty="0" err="1">
                <a:latin typeface="Courier New"/>
                <a:cs typeface="Courier New"/>
              </a:rPr>
              <a:t>w</a:t>
            </a:r>
            <a:r>
              <a:rPr lang="en-US" sz="1000" dirty="0">
                <a:latin typeface="Courier New"/>
                <a:cs typeface="Courier New"/>
              </a:rPr>
              <a:t>=  1.43889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9" name="Folded Corner 48"/>
          <p:cNvSpPr/>
          <p:nvPr/>
        </p:nvSpPr>
        <p:spPr>
          <a:xfrm rot="10800000">
            <a:off x="3990975" y="1342432"/>
            <a:ext cx="1993900" cy="862432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048466" y="1419704"/>
            <a:ext cx="208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o valor de log likelihood (</a:t>
            </a:r>
            <a:r>
              <a:rPr lang="en-US" sz="1000" dirty="0" err="1">
                <a:latin typeface="Verdana"/>
                <a:cs typeface="Verdana"/>
              </a:rPr>
              <a:t>lnL</a:t>
            </a:r>
            <a:r>
              <a:rPr lang="en-US" sz="1000" dirty="0">
                <a:latin typeface="Verdana"/>
                <a:cs typeface="Verdana"/>
              </a:rPr>
              <a:t>), </a:t>
            </a:r>
            <a:r>
              <a:rPr lang="en-US" sz="1000" dirty="0" err="1">
                <a:latin typeface="Verdana"/>
                <a:cs typeface="Verdana"/>
              </a:rPr>
              <a:t>calculado</a:t>
            </a:r>
            <a:r>
              <a:rPr lang="en-US" sz="1000" dirty="0">
                <a:latin typeface="Verdana"/>
                <a:cs typeface="Verdana"/>
              </a:rPr>
              <a:t> para o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M8 </a:t>
            </a:r>
            <a:r>
              <a:rPr lang="en-US" sz="1000" dirty="0" err="1">
                <a:latin typeface="Verdana"/>
                <a:cs typeface="Verdana"/>
              </a:rPr>
              <a:t>usando</a:t>
            </a:r>
            <a:r>
              <a:rPr lang="en-US" sz="1000" dirty="0">
                <a:latin typeface="Verdana"/>
                <a:cs typeface="Verdana"/>
              </a:rPr>
              <a:t> o </a:t>
            </a:r>
            <a:r>
              <a:rPr lang="en-US" sz="1000" dirty="0" err="1">
                <a:latin typeface="Verdana"/>
                <a:cs typeface="Verdana"/>
              </a:rPr>
              <a:t>mesmo</a:t>
            </a:r>
            <a:r>
              <a:rPr lang="en-US" sz="1000" dirty="0">
                <a:latin typeface="Verdana"/>
                <a:cs typeface="Verdana"/>
              </a:rPr>
              <a:t> dataset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3467100" y="1967273"/>
            <a:ext cx="495300" cy="122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3048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Caixa 3 - </a:t>
            </a:r>
            <a:r>
              <a:rPr lang="en-US" sz="1400" dirty="0" err="1">
                <a:latin typeface="Verdana"/>
                <a:cs typeface="Verdana"/>
              </a:rPr>
              <a:t>Veja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aqui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u="sng" dirty="0" err="1">
                <a:latin typeface="Verdana"/>
                <a:cs typeface="Verdana"/>
              </a:rPr>
              <a:t>parte</a:t>
            </a:r>
            <a:r>
              <a:rPr lang="en-US" sz="1400" dirty="0">
                <a:latin typeface="Verdana"/>
                <a:cs typeface="Verdana"/>
              </a:rPr>
              <a:t> dos </a:t>
            </a:r>
            <a:r>
              <a:rPr lang="en-US" sz="1400" dirty="0" err="1">
                <a:latin typeface="Verdana"/>
                <a:cs typeface="Verdana"/>
              </a:rPr>
              <a:t>resultados</a:t>
            </a:r>
            <a:r>
              <a:rPr lang="en-US" sz="1400" dirty="0">
                <a:latin typeface="Verdana"/>
                <a:cs typeface="Verdana"/>
              </a:rPr>
              <a:t> para o </a:t>
            </a:r>
            <a:r>
              <a:rPr lang="en-US" sz="1400" dirty="0" err="1">
                <a:latin typeface="Verdana"/>
                <a:cs typeface="Verdana"/>
              </a:rPr>
              <a:t>modelo</a:t>
            </a:r>
            <a:r>
              <a:rPr lang="en-US" sz="1400" dirty="0">
                <a:latin typeface="Verdana"/>
                <a:cs typeface="Verdana"/>
              </a:rPr>
              <a:t> de </a:t>
            </a:r>
            <a:r>
              <a:rPr lang="en-US" sz="1400" dirty="0" err="1">
                <a:latin typeface="Verdana"/>
                <a:cs typeface="Verdana"/>
              </a:rPr>
              <a:t>códon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b="1" dirty="0">
                <a:latin typeface="Verdana"/>
                <a:cs typeface="Verdana"/>
              </a:rPr>
              <a:t>M8</a:t>
            </a:r>
            <a:r>
              <a:rPr lang="en-US" sz="1400" dirty="0">
                <a:latin typeface="Verdana"/>
                <a:cs typeface="Verdana"/>
              </a:rPr>
              <a:t>: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256754" y="47249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272754" y="47122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/>
        </p:nvGrpSpPr>
        <p:grpSpPr>
          <a:xfrm>
            <a:off x="1196063" y="4013200"/>
            <a:ext cx="454937" cy="461662"/>
            <a:chOff x="3888463" y="3602642"/>
            <a:chExt cx="454937" cy="461662"/>
          </a:xfrm>
        </p:grpSpPr>
        <p:sp>
          <p:nvSpPr>
            <p:cNvPr id="26" name="Folded Corner 25"/>
            <p:cNvSpPr/>
            <p:nvPr/>
          </p:nvSpPr>
          <p:spPr>
            <a:xfrm rot="10800000">
              <a:off x="3888463" y="3602642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p</a:t>
              </a:r>
              <a:r>
                <a:rPr lang="en-US" sz="1400" b="1" baseline="-25000" dirty="0">
                  <a:latin typeface="Verdana"/>
                  <a:cs typeface="Verdana"/>
                </a:rPr>
                <a:t>0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10800000">
            <a:off x="3657601" y="5003800"/>
            <a:ext cx="57784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 rot="10800000">
            <a:off x="6756397" y="4267196"/>
            <a:ext cx="2190725" cy="2400655"/>
          </a:xfrm>
          <a:prstGeom prst="foldedCorner">
            <a:avLst>
              <a:gd name="adj" fmla="val 10943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08800" y="4306431"/>
            <a:ext cx="20383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"/>
                <a:cs typeface="Verdana"/>
              </a:rPr>
              <a:t>OBS:</a:t>
            </a:r>
            <a:endParaRPr lang="en-US" sz="1000" dirty="0">
              <a:latin typeface="Verdana"/>
              <a:cs typeface="Verdana"/>
            </a:endParaRP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b="1" i="1" dirty="0">
                <a:latin typeface="Verdana"/>
                <a:cs typeface="Verdana"/>
              </a:rPr>
              <a:t>p</a:t>
            </a:r>
            <a:r>
              <a:rPr lang="en-US" sz="1000" dirty="0">
                <a:latin typeface="Verdana"/>
                <a:cs typeface="Verdana"/>
              </a:rPr>
              <a:t> e </a:t>
            </a:r>
            <a:r>
              <a:rPr lang="en-US" sz="1000" b="1" i="1" dirty="0">
                <a:latin typeface="Verdana"/>
                <a:cs typeface="Verdana"/>
              </a:rPr>
              <a:t>q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são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parâmetros</a:t>
            </a:r>
            <a:r>
              <a:rPr lang="en-US" sz="1000" dirty="0">
                <a:latin typeface="Verdana"/>
                <a:cs typeface="Verdana"/>
              </a:rPr>
              <a:t> de forma para a </a:t>
            </a:r>
            <a:r>
              <a:rPr lang="en-US" sz="1000" dirty="0" err="1">
                <a:latin typeface="Verdana"/>
                <a:cs typeface="Verdana"/>
              </a:rPr>
              <a:t>distribuição</a:t>
            </a:r>
            <a:r>
              <a:rPr lang="en-US" sz="1000" dirty="0">
                <a:latin typeface="Verdana"/>
                <a:cs typeface="Verdana"/>
              </a:rPr>
              <a:t> Beta</a:t>
            </a: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b="1" i="1" dirty="0">
                <a:latin typeface="Verdana"/>
                <a:cs typeface="Verdana"/>
              </a:rPr>
              <a:t>p</a:t>
            </a:r>
            <a:r>
              <a:rPr lang="en-US" sz="1000" b="1" baseline="-25000" dirty="0">
                <a:latin typeface="Verdana"/>
                <a:cs typeface="Verdana"/>
              </a:rPr>
              <a:t>0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b="1" dirty="0" err="1">
                <a:latin typeface="Verdana"/>
                <a:cs typeface="Verdana"/>
              </a:rPr>
              <a:t>proporção</a:t>
            </a:r>
            <a:r>
              <a:rPr lang="en-US" sz="1000" b="1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de </a:t>
            </a:r>
            <a:r>
              <a:rPr lang="en-US" sz="1000" dirty="0" err="1">
                <a:latin typeface="Verdana"/>
                <a:cs typeface="Verdana"/>
              </a:rPr>
              <a:t>sítios</a:t>
            </a:r>
            <a:r>
              <a:rPr lang="en-US" sz="1000" dirty="0">
                <a:latin typeface="Verdana"/>
                <a:cs typeface="Verdana"/>
              </a:rPr>
              <a:t> beta-</a:t>
            </a:r>
            <a:r>
              <a:rPr lang="en-US" sz="1000" dirty="0" err="1">
                <a:latin typeface="Verdana"/>
                <a:cs typeface="Verdana"/>
              </a:rPr>
              <a:t>distribuídos</a:t>
            </a:r>
            <a:endParaRPr lang="en-US" sz="1000" dirty="0">
              <a:latin typeface="Verdana"/>
              <a:cs typeface="Verdana"/>
            </a:endParaRP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b="1" i="1" dirty="0">
                <a:latin typeface="Verdana"/>
                <a:cs typeface="Verdana"/>
              </a:rPr>
              <a:t>p</a:t>
            </a:r>
            <a:r>
              <a:rPr lang="en-US" sz="1000" b="1" baseline="-25000" dirty="0">
                <a:latin typeface="Verdana"/>
                <a:cs typeface="Verdana"/>
              </a:rPr>
              <a:t>1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b="1" dirty="0" err="1">
                <a:latin typeface="Verdana"/>
                <a:cs typeface="Verdana"/>
              </a:rPr>
              <a:t>proporção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sítios</a:t>
            </a:r>
            <a:r>
              <a:rPr lang="en-US" sz="1000" dirty="0">
                <a:latin typeface="Verdana"/>
                <a:cs typeface="Verdana"/>
              </a:rPr>
              <a:t> com </a:t>
            </a:r>
            <a:r>
              <a:rPr lang="en-US" sz="1000" i="1" dirty="0" err="1">
                <a:latin typeface="Verdana"/>
                <a:cs typeface="Verdana"/>
              </a:rPr>
              <a:t>ω</a:t>
            </a:r>
            <a:r>
              <a:rPr lang="en-US" sz="1000" i="1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&gt; 1</a:t>
            </a: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dirty="0">
                <a:latin typeface="Verdana"/>
                <a:cs typeface="Verdana"/>
              </a:rPr>
              <a:t>Um dos </a:t>
            </a:r>
            <a:r>
              <a:rPr lang="en-US" sz="1000" dirty="0" err="1">
                <a:latin typeface="Verdana"/>
                <a:cs typeface="Verdana"/>
              </a:rPr>
              <a:t>valores</a:t>
            </a:r>
            <a:r>
              <a:rPr lang="en-US" sz="1000" b="1" i="1" dirty="0">
                <a:latin typeface="Verdana"/>
                <a:cs typeface="Verdana"/>
              </a:rPr>
              <a:t> </a:t>
            </a:r>
            <a:r>
              <a:rPr lang="en-US" sz="1000" b="1" i="1" dirty="0" err="1">
                <a:latin typeface="Verdana"/>
                <a:cs typeface="Verdana"/>
              </a:rPr>
              <a:t>ω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restrito</a:t>
            </a:r>
            <a:r>
              <a:rPr lang="en-US" sz="1000" dirty="0">
                <a:latin typeface="Verdana"/>
                <a:cs typeface="Verdana"/>
              </a:rPr>
              <a:t> para </a:t>
            </a:r>
            <a:r>
              <a:rPr lang="en-US" sz="1000" dirty="0" err="1">
                <a:latin typeface="Verdana"/>
                <a:cs typeface="Verdana"/>
              </a:rPr>
              <a:t>ficar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acima</a:t>
            </a:r>
            <a:r>
              <a:rPr lang="en-US" sz="1000" dirty="0">
                <a:latin typeface="Verdana"/>
                <a:cs typeface="Verdana"/>
              </a:rPr>
              <a:t> de  1</a:t>
            </a:r>
          </a:p>
          <a:p>
            <a:endParaRPr lang="en-US" sz="1000" dirty="0">
              <a:latin typeface="Verdana"/>
              <a:cs typeface="Verdana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1155700" y="5647038"/>
            <a:ext cx="454937" cy="461662"/>
            <a:chOff x="3888463" y="3602642"/>
            <a:chExt cx="454937" cy="461662"/>
          </a:xfrm>
        </p:grpSpPr>
        <p:sp>
          <p:nvSpPr>
            <p:cNvPr id="34" name="Folded Corner 33"/>
            <p:cNvSpPr/>
            <p:nvPr/>
          </p:nvSpPr>
          <p:spPr>
            <a:xfrm rot="10800000">
              <a:off x="3888463" y="3602642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43351" y="3638922"/>
              <a:ext cx="400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Times New Roman"/>
                  <a:cs typeface="Times New Roman"/>
                </a:rPr>
                <a:t>p</a:t>
              </a:r>
              <a:r>
                <a:rPr lang="en-US" sz="1400" b="1" baseline="-25000" dirty="0">
                  <a:latin typeface="Verdana"/>
                  <a:cs typeface="Verdana"/>
                </a:rPr>
                <a:t>1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2133600" y="4013200"/>
            <a:ext cx="1333499" cy="461662"/>
            <a:chOff x="3888463" y="3598180"/>
            <a:chExt cx="454937" cy="461662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3888463" y="3598180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88463" y="3638922"/>
              <a:ext cx="454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Verdana"/>
                  <a:cs typeface="Verdana"/>
                </a:rPr>
                <a:t>Parâmetro</a:t>
              </a:r>
              <a:r>
                <a:rPr lang="en-US" sz="1000" dirty="0">
                  <a:latin typeface="Verdana"/>
                  <a:cs typeface="Verdana"/>
                </a:rPr>
                <a:t> beta </a:t>
              </a:r>
              <a:r>
                <a:rPr lang="en-US" sz="1400" b="1" i="1" dirty="0">
                  <a:latin typeface="Times New Roman"/>
                  <a:cs typeface="Times New Roman"/>
                </a:rPr>
                <a:t>p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034263" y="5651500"/>
            <a:ext cx="759737" cy="776228"/>
            <a:chOff x="3888463" y="3601358"/>
            <a:chExt cx="454937" cy="776228"/>
          </a:xfrm>
        </p:grpSpPr>
        <p:sp>
          <p:nvSpPr>
            <p:cNvPr id="40" name="Folded Corner 39"/>
            <p:cNvSpPr/>
            <p:nvPr/>
          </p:nvSpPr>
          <p:spPr>
            <a:xfrm rot="10800000">
              <a:off x="3888463" y="3601358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1" y="3638922"/>
              <a:ext cx="4000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err="1">
                  <a:latin typeface="Times New Roman"/>
                  <a:cs typeface="Times New Roman"/>
                </a:rPr>
                <a:t>ω</a:t>
              </a:r>
              <a:r>
                <a:rPr lang="en-US" sz="1400" b="1" dirty="0">
                  <a:latin typeface="Times New Roman"/>
                  <a:cs typeface="Times New Roman"/>
                </a:rPr>
                <a:t> &gt; 1</a:t>
              </a:r>
              <a:endParaRPr lang="en-US" sz="1400" b="1" baseline="-250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rot="5400000">
            <a:off x="1256754" y="54361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2272757" y="5448843"/>
            <a:ext cx="331289" cy="3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5"/>
          <p:cNvGrpSpPr/>
          <p:nvPr/>
        </p:nvGrpSpPr>
        <p:grpSpPr>
          <a:xfrm>
            <a:off x="4279901" y="4755393"/>
            <a:ext cx="1333499" cy="461662"/>
            <a:chOff x="3888463" y="3598180"/>
            <a:chExt cx="454937" cy="461662"/>
          </a:xfrm>
        </p:grpSpPr>
        <p:sp>
          <p:nvSpPr>
            <p:cNvPr id="42" name="Folded Corner 41"/>
            <p:cNvSpPr/>
            <p:nvPr/>
          </p:nvSpPr>
          <p:spPr>
            <a:xfrm rot="10800000">
              <a:off x="3888463" y="3598180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88463" y="3638922"/>
              <a:ext cx="454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Verdana"/>
                  <a:cs typeface="Verdana"/>
                </a:rPr>
                <a:t>Parâmetro</a:t>
              </a:r>
              <a:r>
                <a:rPr lang="en-US" sz="1000" dirty="0">
                  <a:latin typeface="Verdana"/>
                  <a:cs typeface="Verdana"/>
                </a:rPr>
                <a:t> beta </a:t>
              </a:r>
              <a:r>
                <a:rPr lang="en-US" sz="1400" b="1" i="1" dirty="0">
                  <a:latin typeface="Times New Roman"/>
                  <a:cs typeface="Times New Roman"/>
                </a:rPr>
                <a:t>q</a:t>
              </a:r>
              <a:endParaRPr lang="en-US" sz="1400" b="1" dirty="0">
                <a:latin typeface="Verdana"/>
                <a:cs typeface="Verdan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899</Words>
  <Application>Microsoft Macintosh PowerPoint</Application>
  <PresentationFormat>On-screen Show (4:3)</PresentationFormat>
  <Paragraphs>121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Bielawski</dc:creator>
  <cp:lastModifiedBy>Leticia Magpali Moura Estevao</cp:lastModifiedBy>
  <cp:revision>111</cp:revision>
  <cp:lastPrinted>2012-03-05T18:31:08Z</cp:lastPrinted>
  <dcterms:created xsi:type="dcterms:W3CDTF">2010-07-24T23:56:49Z</dcterms:created>
  <dcterms:modified xsi:type="dcterms:W3CDTF">2023-06-09T17:53:57Z</dcterms:modified>
</cp:coreProperties>
</file>