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/>
    <p:restoredTop sz="94660"/>
  </p:normalViewPr>
  <p:slideViewPr>
    <p:cSldViewPr snapToObjects="1">
      <p:cViewPr varScale="1">
        <p:scale>
          <a:sx n="159" d="100"/>
          <a:sy n="159" d="100"/>
        </p:scale>
        <p:origin x="19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5C7-31A8-0B47-B364-4E2C0CA73A44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05000"/>
            <a:ext cx="8077200" cy="4431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Supplemental results for CODEML (</a:t>
            </a:r>
            <a:r>
              <a:rPr lang="en-US" sz="1200" dirty="0" err="1">
                <a:latin typeface="Courier New"/>
                <a:cs typeface="Courier New"/>
              </a:rPr>
              <a:t>seqf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seqfile.txt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treef</a:t>
            </a:r>
            <a:r>
              <a:rPr lang="en-US" sz="1200" dirty="0">
                <a:latin typeface="Courier New"/>
                <a:cs typeface="Courier New"/>
              </a:rPr>
              <a:t>: treefile_M3.txt)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err="1">
                <a:latin typeface="Courier New"/>
                <a:cs typeface="Courier New"/>
              </a:rPr>
              <a:t>dN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dS</a:t>
            </a:r>
            <a:r>
              <a:rPr lang="en-US" sz="1200" dirty="0">
                <a:latin typeface="Courier New"/>
                <a:cs typeface="Courier New"/>
              </a:rPr>
              <a:t> (w) for site classes (K=3)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p:   0.59386  0.35208  0.05406</a:t>
            </a:r>
          </a:p>
          <a:p>
            <a:r>
              <a:rPr lang="en-US" sz="1200" dirty="0">
                <a:latin typeface="Courier New"/>
                <a:cs typeface="Courier New"/>
              </a:rPr>
              <a:t>w:   0.01530  0.63889  3.57869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Naive Empirical Bayes (NEB) probabilities for 3 classes&amp; </a:t>
            </a:r>
            <a:r>
              <a:rPr lang="en-US" sz="1200" dirty="0" err="1">
                <a:latin typeface="Courier New"/>
                <a:cs typeface="Courier New"/>
              </a:rPr>
              <a:t>postmean_w</a:t>
            </a:r>
            <a:r>
              <a:rPr lang="en-US" sz="1200" dirty="0">
                <a:latin typeface="Courier New"/>
                <a:cs typeface="Courier New"/>
              </a:rPr>
              <a:t> &amp; P(w&gt;1)</a:t>
            </a:r>
          </a:p>
          <a:p>
            <a:r>
              <a:rPr lang="en-US" sz="1200" dirty="0">
                <a:latin typeface="Courier New"/>
                <a:cs typeface="Courier New"/>
              </a:rPr>
              <a:t>(amino acids refer to 1st sequence: NC_009613_150024290)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1 M   </a:t>
            </a:r>
            <a:r>
              <a:rPr lang="en-US" sz="1200" b="1" dirty="0">
                <a:latin typeface="Courier New"/>
                <a:cs typeface="Courier New"/>
              </a:rPr>
              <a:t>0.98022</a:t>
            </a:r>
            <a:r>
              <a:rPr lang="en-US" sz="1200" dirty="0">
                <a:latin typeface="Courier New"/>
                <a:cs typeface="Courier New"/>
              </a:rPr>
              <a:t> 0.01978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0.028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2 R   0.03293 </a:t>
            </a:r>
            <a:r>
              <a:rPr lang="en-US" sz="1200" b="1" dirty="0">
                <a:latin typeface="Courier New"/>
                <a:cs typeface="Courier New"/>
              </a:rPr>
              <a:t>0.96706</a:t>
            </a:r>
            <a:r>
              <a:rPr lang="en-US" sz="1200" dirty="0">
                <a:latin typeface="Courier New"/>
                <a:cs typeface="Courier New"/>
              </a:rPr>
              <a:t> 0.00001 (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)  0.618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3 K   </a:t>
            </a:r>
            <a:r>
              <a:rPr lang="en-US" sz="1200" b="1" dirty="0">
                <a:latin typeface="Courier New"/>
                <a:cs typeface="Courier New"/>
              </a:rPr>
              <a:t>0.98409</a:t>
            </a:r>
            <a:r>
              <a:rPr lang="en-US" sz="1200" dirty="0">
                <a:latin typeface="Courier New"/>
                <a:cs typeface="Courier New"/>
              </a:rPr>
              <a:t> 0.01591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0.025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4 L   </a:t>
            </a:r>
            <a:r>
              <a:rPr lang="en-US" sz="1200" b="1" dirty="0">
                <a:latin typeface="Courier New"/>
                <a:cs typeface="Courier New"/>
              </a:rPr>
              <a:t>0.94220</a:t>
            </a:r>
            <a:r>
              <a:rPr lang="en-US" sz="1200" dirty="0">
                <a:latin typeface="Courier New"/>
                <a:cs typeface="Courier New"/>
              </a:rPr>
              <a:t> 0.05780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0.051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5 L   </a:t>
            </a:r>
            <a:r>
              <a:rPr lang="en-US" sz="1200" b="1" dirty="0">
                <a:latin typeface="Courier New"/>
                <a:cs typeface="Courier New"/>
              </a:rPr>
              <a:t>0.94220</a:t>
            </a:r>
            <a:r>
              <a:rPr lang="en-US" sz="1200" dirty="0">
                <a:latin typeface="Courier New"/>
                <a:cs typeface="Courier New"/>
              </a:rPr>
              <a:t> 0.05780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0.051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6 F   </a:t>
            </a:r>
            <a:r>
              <a:rPr lang="en-US" sz="1200" b="1" dirty="0">
                <a:latin typeface="Courier New"/>
                <a:cs typeface="Courier New"/>
              </a:rPr>
              <a:t>0.97240</a:t>
            </a:r>
            <a:r>
              <a:rPr lang="en-US" sz="1200" dirty="0">
                <a:latin typeface="Courier New"/>
                <a:cs typeface="Courier New"/>
              </a:rPr>
              <a:t> 0.02760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0.033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7 I   0.00000 0.43277 </a:t>
            </a:r>
            <a:r>
              <a:rPr lang="en-US" sz="1200" b="1" dirty="0">
                <a:latin typeface="Courier New"/>
                <a:cs typeface="Courier New"/>
              </a:rPr>
              <a:t>0.56723</a:t>
            </a:r>
            <a:r>
              <a:rPr lang="en-US" sz="1200" dirty="0">
                <a:latin typeface="Courier New"/>
                <a:cs typeface="Courier New"/>
              </a:rPr>
              <a:t> ( </a:t>
            </a:r>
            <a:r>
              <a:rPr lang="en-US" sz="1200" b="1" dirty="0">
                <a:latin typeface="Courier New"/>
                <a:cs typeface="Courier New"/>
              </a:rPr>
              <a:t>3</a:t>
            </a:r>
            <a:r>
              <a:rPr lang="en-US" sz="1200" dirty="0">
                <a:latin typeface="Courier New"/>
                <a:cs typeface="Courier New"/>
              </a:rPr>
              <a:t>)  2.306  0.567</a:t>
            </a:r>
          </a:p>
          <a:p>
            <a:r>
              <a:rPr lang="en-US" sz="1200" dirty="0">
                <a:latin typeface="Courier New"/>
                <a:cs typeface="Courier New"/>
              </a:rPr>
              <a:t>   8 I   </a:t>
            </a:r>
            <a:r>
              <a:rPr lang="en-US" sz="1200" b="1" dirty="0">
                <a:latin typeface="Courier New"/>
                <a:cs typeface="Courier New"/>
              </a:rPr>
              <a:t>0.98735</a:t>
            </a:r>
            <a:r>
              <a:rPr lang="en-US" sz="1200" dirty="0">
                <a:latin typeface="Courier New"/>
                <a:cs typeface="Courier New"/>
              </a:rPr>
              <a:t> 0.01265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0.023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 9 L   </a:t>
            </a:r>
            <a:r>
              <a:rPr lang="en-US" sz="1200" b="1" dirty="0">
                <a:latin typeface="Courier New"/>
                <a:cs typeface="Courier New"/>
              </a:rPr>
              <a:t>0.94220</a:t>
            </a:r>
            <a:r>
              <a:rPr lang="en-US" sz="1200" dirty="0">
                <a:latin typeface="Courier New"/>
                <a:cs typeface="Courier New"/>
              </a:rPr>
              <a:t> 0.05780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0.051  0.000</a:t>
            </a:r>
          </a:p>
          <a:p>
            <a:r>
              <a:rPr lang="en-US" sz="1200" dirty="0">
                <a:latin typeface="Courier New"/>
                <a:cs typeface="Courier New"/>
              </a:rPr>
              <a:t>  10 M   </a:t>
            </a:r>
            <a:r>
              <a:rPr lang="en-US" sz="1200" b="1" dirty="0">
                <a:latin typeface="Courier New"/>
                <a:cs typeface="Courier New"/>
              </a:rPr>
              <a:t>0.64260</a:t>
            </a:r>
            <a:r>
              <a:rPr lang="en-US" sz="1200" dirty="0">
                <a:latin typeface="Courier New"/>
                <a:cs typeface="Courier New"/>
              </a:rPr>
              <a:t> 0.35740 0.00000 ( </a:t>
            </a:r>
            <a:r>
              <a:rPr lang="en-US" sz="1200" b="1" dirty="0">
                <a:latin typeface="Courier New"/>
                <a:cs typeface="Courier New"/>
              </a:rPr>
              <a:t>1</a:t>
            </a:r>
            <a:r>
              <a:rPr lang="en-US" sz="1200" dirty="0">
                <a:latin typeface="Courier New"/>
                <a:cs typeface="Courier New"/>
              </a:rPr>
              <a:t>)  0.238  0.000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1936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Verdana"/>
                <a:cs typeface="Verdana"/>
              </a:rPr>
              <a:t>Arquivo</a:t>
            </a:r>
            <a:r>
              <a:rPr lang="en-US" sz="1200" b="1" dirty="0">
                <a:latin typeface="Verdana"/>
                <a:cs typeface="Verdana"/>
              </a:rPr>
              <a:t> de </a:t>
            </a:r>
            <a:r>
              <a:rPr lang="en-US" sz="1200" b="1" dirty="0" err="1">
                <a:latin typeface="Verdana"/>
                <a:cs typeface="Verdana"/>
              </a:rPr>
              <a:t>ajuda</a:t>
            </a:r>
            <a:r>
              <a:rPr lang="en-US" sz="1200" b="1" dirty="0">
                <a:latin typeface="Verdana"/>
                <a:cs typeface="Verdana"/>
              </a:rPr>
              <a:t> - </a:t>
            </a:r>
            <a:r>
              <a:rPr lang="en-US" sz="1200" b="1" dirty="0" err="1">
                <a:latin typeface="Verdana"/>
                <a:cs typeface="Verdana"/>
              </a:rPr>
              <a:t>rst</a:t>
            </a:r>
            <a:r>
              <a:rPr lang="en-US" sz="1200" b="1" dirty="0">
                <a:latin typeface="Verdana"/>
                <a:cs typeface="Verdana"/>
              </a:rPr>
              <a:t>: </a:t>
            </a:r>
            <a:r>
              <a:rPr lang="en-US" sz="1200" dirty="0" err="1">
                <a:latin typeface="Verdana"/>
                <a:cs typeface="Verdana"/>
              </a:rPr>
              <a:t>Após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rodar</a:t>
            </a:r>
            <a:r>
              <a:rPr lang="en-US" sz="1200" dirty="0">
                <a:latin typeface="Verdana"/>
                <a:cs typeface="Verdana"/>
              </a:rPr>
              <a:t>, o </a:t>
            </a:r>
            <a:r>
              <a:rPr lang="en-US" sz="1200" dirty="0">
                <a:latin typeface="Courier New"/>
                <a:cs typeface="Courier New"/>
              </a:rPr>
              <a:t>CODEML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também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vai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produzir</a:t>
            </a:r>
            <a:r>
              <a:rPr lang="en-US" sz="1200" dirty="0">
                <a:latin typeface="Verdana"/>
                <a:cs typeface="Verdana"/>
              </a:rPr>
              <a:t> um </a:t>
            </a:r>
            <a:r>
              <a:rPr lang="en-US" sz="1200" dirty="0" err="1">
                <a:latin typeface="Verdana"/>
                <a:cs typeface="Verdana"/>
              </a:rPr>
              <a:t>arquivo</a:t>
            </a:r>
            <a:r>
              <a:rPr lang="en-US" sz="1200" dirty="0">
                <a:latin typeface="Verdana"/>
                <a:cs typeface="Verdana"/>
              </a:rPr>
              <a:t> de </a:t>
            </a:r>
            <a:r>
              <a:rPr lang="en-US" sz="1200" dirty="0" err="1">
                <a:latin typeface="Verdana"/>
                <a:cs typeface="Verdana"/>
              </a:rPr>
              <a:t>resultados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complementar</a:t>
            </a:r>
            <a:r>
              <a:rPr lang="en-US" sz="1200" dirty="0">
                <a:latin typeface="Verdana"/>
                <a:cs typeface="Verdana"/>
              </a:rPr>
              <a:t>, </a:t>
            </a:r>
            <a:r>
              <a:rPr lang="en-US" sz="1200" dirty="0" err="1">
                <a:latin typeface="Verdana"/>
                <a:cs typeface="Verdana"/>
              </a:rPr>
              <a:t>chamado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rst</a:t>
            </a:r>
            <a:r>
              <a:rPr lang="en-US" sz="1200" dirty="0">
                <a:latin typeface="Verdana"/>
                <a:cs typeface="Verdana"/>
              </a:rPr>
              <a:t>. O </a:t>
            </a:r>
            <a:r>
              <a:rPr lang="en-US" sz="1200" dirty="0" err="1">
                <a:latin typeface="Verdana"/>
                <a:cs typeface="Verdana"/>
              </a:rPr>
              <a:t>arquivo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rst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contém</a:t>
            </a:r>
            <a:r>
              <a:rPr lang="en-US" sz="1200" dirty="0">
                <a:latin typeface="Verdana"/>
                <a:cs typeface="Verdana"/>
              </a:rPr>
              <a:t> as </a:t>
            </a:r>
            <a:r>
              <a:rPr lang="en-US" sz="1200" dirty="0" err="1">
                <a:latin typeface="Verdana"/>
                <a:cs typeface="Verdana"/>
              </a:rPr>
              <a:t>probabilidades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posteriores</a:t>
            </a:r>
            <a:r>
              <a:rPr lang="en-US" sz="1200" dirty="0">
                <a:latin typeface="Verdana"/>
                <a:cs typeface="Verdana"/>
              </a:rPr>
              <a:t> de que </a:t>
            </a:r>
            <a:r>
              <a:rPr lang="en-US" sz="1200" dirty="0" err="1">
                <a:latin typeface="Verdana"/>
                <a:cs typeface="Verdana"/>
              </a:rPr>
              <a:t>cada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sítio</a:t>
            </a:r>
            <a:r>
              <a:rPr lang="en-US" sz="1200" dirty="0">
                <a:latin typeface="Verdana"/>
                <a:cs typeface="Verdana"/>
              </a:rPr>
              <a:t> no </a:t>
            </a:r>
            <a:r>
              <a:rPr lang="en-US" sz="1200" dirty="0" err="1">
                <a:latin typeface="Verdana"/>
                <a:cs typeface="Verdana"/>
              </a:rPr>
              <a:t>alinhamento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tenha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evoluído</a:t>
            </a:r>
            <a:r>
              <a:rPr lang="en-US" sz="1200" dirty="0">
                <a:latin typeface="Verdana"/>
                <a:cs typeface="Verdana"/>
              </a:rPr>
              <a:t> sob as </a:t>
            </a:r>
            <a:r>
              <a:rPr lang="en-US" sz="1200" dirty="0" err="1">
                <a:latin typeface="Verdana"/>
                <a:cs typeface="Verdana"/>
              </a:rPr>
              <a:t>diferentes</a:t>
            </a:r>
            <a:r>
              <a:rPr lang="en-US" sz="1200" dirty="0">
                <a:latin typeface="Verdana"/>
                <a:cs typeface="Verdana"/>
              </a:rPr>
              <a:t> classes de </a:t>
            </a:r>
            <a:r>
              <a:rPr lang="en-US" sz="1200" dirty="0" err="1">
                <a:latin typeface="Verdana"/>
                <a:cs typeface="Verdana"/>
              </a:rPr>
              <a:t>sítio</a:t>
            </a:r>
            <a:r>
              <a:rPr lang="en-US" sz="1200" dirty="0">
                <a:latin typeface="Verdana"/>
                <a:cs typeface="Verdana"/>
              </a:rPr>
              <a:t> de um dado </a:t>
            </a:r>
            <a:r>
              <a:rPr lang="en-US" sz="1200" dirty="0" err="1">
                <a:latin typeface="Verdana"/>
                <a:cs typeface="Verdana"/>
              </a:rPr>
              <a:t>modelo</a:t>
            </a:r>
            <a:r>
              <a:rPr lang="en-US" sz="1200" dirty="0">
                <a:latin typeface="Verdana"/>
                <a:cs typeface="Verdana"/>
              </a:rPr>
              <a:t> (as </a:t>
            </a:r>
            <a:r>
              <a:rPr lang="en-US" sz="1200" dirty="0" err="1">
                <a:latin typeface="Verdana"/>
                <a:cs typeface="Verdana"/>
              </a:rPr>
              <a:t>probabilidades</a:t>
            </a:r>
            <a:r>
              <a:rPr lang="en-US" sz="1200" dirty="0">
                <a:latin typeface="Verdana"/>
                <a:cs typeface="Verdana"/>
              </a:rPr>
              <a:t> sempre </a:t>
            </a:r>
            <a:r>
              <a:rPr lang="en-US" sz="1200" dirty="0" err="1">
                <a:latin typeface="Verdana"/>
                <a:cs typeface="Verdana"/>
              </a:rPr>
              <a:t>somam</a:t>
            </a:r>
            <a:r>
              <a:rPr lang="en-US" sz="1200" dirty="0">
                <a:latin typeface="Verdana"/>
                <a:cs typeface="Verdana"/>
              </a:rPr>
              <a:t> 1.0 para </a:t>
            </a:r>
            <a:r>
              <a:rPr lang="en-US" sz="1200" dirty="0" err="1">
                <a:latin typeface="Verdana"/>
                <a:cs typeface="Verdana"/>
              </a:rPr>
              <a:t>cada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sítio</a:t>
            </a:r>
            <a:r>
              <a:rPr lang="en-US" sz="1200" dirty="0">
                <a:latin typeface="Verdana"/>
                <a:cs typeface="Verdana"/>
              </a:rPr>
              <a:t>). </a:t>
            </a:r>
            <a:r>
              <a:rPr lang="en-US" sz="1200" dirty="0" err="1">
                <a:latin typeface="Verdana"/>
                <a:cs typeface="Verdana"/>
              </a:rPr>
              <a:t>Ele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também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contém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os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resultados</a:t>
            </a:r>
            <a:r>
              <a:rPr lang="en-US" sz="1200" dirty="0">
                <a:latin typeface="Verdana"/>
                <a:cs typeface="Verdana"/>
              </a:rPr>
              <a:t> para as </a:t>
            </a:r>
            <a:r>
              <a:rPr lang="en-US" sz="1200" dirty="0" err="1">
                <a:latin typeface="Verdana"/>
                <a:cs typeface="Verdana"/>
              </a:rPr>
              <a:t>análises</a:t>
            </a:r>
            <a:r>
              <a:rPr lang="en-US" sz="1200" dirty="0">
                <a:latin typeface="Verdana"/>
                <a:cs typeface="Verdana"/>
              </a:rPr>
              <a:t> NEB (e BEB para </a:t>
            </a:r>
            <a:r>
              <a:rPr lang="en-US" sz="1200" dirty="0" err="1">
                <a:latin typeface="Verdana"/>
                <a:cs typeface="Verdana"/>
              </a:rPr>
              <a:t>alguns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modelos</a:t>
            </a:r>
            <a:r>
              <a:rPr lang="en-US" sz="1200" dirty="0">
                <a:latin typeface="Verdana"/>
                <a:cs typeface="Verdana"/>
              </a:rPr>
              <a:t>). </a:t>
            </a:r>
            <a:r>
              <a:rPr lang="en-US" sz="1200" dirty="0" err="1">
                <a:latin typeface="Verdana"/>
                <a:cs typeface="Verdana"/>
              </a:rPr>
              <a:t>Os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resultados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mostrados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abaixo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são</a:t>
            </a:r>
            <a:r>
              <a:rPr lang="en-US" sz="1200" dirty="0">
                <a:latin typeface="Verdana"/>
                <a:cs typeface="Verdana"/>
              </a:rPr>
              <a:t> da </a:t>
            </a:r>
            <a:r>
              <a:rPr lang="en-US" sz="1200" dirty="0" err="1">
                <a:latin typeface="Verdana"/>
                <a:cs typeface="Verdana"/>
              </a:rPr>
              <a:t>análise</a:t>
            </a:r>
            <a:r>
              <a:rPr lang="en-US" sz="1200" dirty="0">
                <a:latin typeface="Verdana"/>
                <a:cs typeface="Verdana"/>
              </a:rPr>
              <a:t> da </a:t>
            </a:r>
            <a:r>
              <a:rPr lang="en-US" sz="1200" dirty="0" err="1">
                <a:latin typeface="Verdana"/>
                <a:cs typeface="Verdana"/>
              </a:rPr>
              <a:t>Atividade</a:t>
            </a:r>
            <a:r>
              <a:rPr lang="en-US" sz="1200" dirty="0">
                <a:latin typeface="Verdana"/>
                <a:cs typeface="Verdana"/>
              </a:rPr>
              <a:t> 4, com o </a:t>
            </a:r>
            <a:r>
              <a:rPr lang="en-US" sz="1200" dirty="0" err="1">
                <a:latin typeface="Verdana"/>
                <a:cs typeface="Verdana"/>
              </a:rPr>
              <a:t>modelo</a:t>
            </a:r>
            <a:r>
              <a:rPr lang="en-US" sz="1200" dirty="0">
                <a:latin typeface="Verdana"/>
                <a:cs typeface="Verdana"/>
              </a:rPr>
              <a:t> M3. </a:t>
            </a:r>
          </a:p>
        </p:txBody>
      </p:sp>
      <p:sp>
        <p:nvSpPr>
          <p:cNvPr id="49" name="Folded Corner 48"/>
          <p:cNvSpPr/>
          <p:nvPr/>
        </p:nvSpPr>
        <p:spPr>
          <a:xfrm rot="10800000">
            <a:off x="5935023" y="3642485"/>
            <a:ext cx="2351129" cy="1233446"/>
          </a:xfrm>
          <a:prstGeom prst="foldedCorner">
            <a:avLst>
              <a:gd name="adj" fmla="val 18538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98392" y="3690080"/>
            <a:ext cx="2187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Aqui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você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encontra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resultados</a:t>
            </a:r>
            <a:r>
              <a:rPr lang="en-US" sz="1000" dirty="0">
                <a:latin typeface="Verdana"/>
                <a:cs typeface="Verdana"/>
              </a:rPr>
              <a:t> para o </a:t>
            </a:r>
            <a:r>
              <a:rPr lang="en-US" sz="1000" dirty="0" err="1">
                <a:latin typeface="Verdana"/>
                <a:cs typeface="Verdana"/>
              </a:rPr>
              <a:t>método</a:t>
            </a:r>
            <a:r>
              <a:rPr lang="en-US" sz="1000" dirty="0">
                <a:latin typeface="Verdana"/>
                <a:cs typeface="Verdana"/>
              </a:rPr>
              <a:t> NEB. </a:t>
            </a:r>
          </a:p>
          <a:p>
            <a:r>
              <a:rPr lang="en-US" sz="1000" dirty="0">
                <a:latin typeface="Verdana"/>
                <a:cs typeface="Verdana"/>
              </a:rPr>
              <a:t>OBS: Para </a:t>
            </a:r>
            <a:r>
              <a:rPr lang="en-US" sz="1000" dirty="0" err="1">
                <a:latin typeface="Verdana"/>
                <a:cs typeface="Verdana"/>
              </a:rPr>
              <a:t>alguns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modelos</a:t>
            </a:r>
            <a:r>
              <a:rPr lang="en-US" sz="1000" dirty="0">
                <a:latin typeface="Verdana"/>
                <a:cs typeface="Verdana"/>
              </a:rPr>
              <a:t>, </a:t>
            </a:r>
            <a:r>
              <a:rPr lang="en-US" sz="1000" dirty="0" err="1">
                <a:latin typeface="Verdana"/>
                <a:cs typeface="Verdana"/>
              </a:rPr>
              <a:t>também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são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incluídos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resultados</a:t>
            </a:r>
            <a:r>
              <a:rPr lang="en-US" sz="1000" dirty="0">
                <a:latin typeface="Verdana"/>
                <a:cs typeface="Verdana"/>
              </a:rPr>
              <a:t> do </a:t>
            </a:r>
            <a:r>
              <a:rPr lang="en-US" sz="1000" dirty="0" err="1">
                <a:latin typeface="Verdana"/>
                <a:cs typeface="Verdana"/>
              </a:rPr>
              <a:t>método</a:t>
            </a:r>
            <a:r>
              <a:rPr lang="en-US" sz="1000" dirty="0">
                <a:latin typeface="Verdana"/>
                <a:cs typeface="Verdana"/>
              </a:rPr>
              <a:t> BEB, que </a:t>
            </a:r>
            <a:r>
              <a:rPr lang="en-US" sz="1000" dirty="0" err="1">
                <a:latin typeface="Verdana"/>
                <a:cs typeface="Verdana"/>
              </a:rPr>
              <a:t>aparecem</a:t>
            </a:r>
            <a:r>
              <a:rPr lang="en-US" sz="1000" dirty="0">
                <a:latin typeface="Verdana"/>
                <a:cs typeface="Verdana"/>
              </a:rPr>
              <a:t> logo </a:t>
            </a:r>
            <a:r>
              <a:rPr lang="en-US" sz="1000" dirty="0" err="1">
                <a:latin typeface="Verdana"/>
                <a:cs typeface="Verdana"/>
              </a:rPr>
              <a:t>depois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desta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seção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5468940" y="3819592"/>
            <a:ext cx="399204" cy="26609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1338079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Verdana"/>
                <a:cs typeface="Verdana"/>
              </a:rPr>
              <a:t>Veja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aqui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uma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parte</a:t>
            </a:r>
            <a:r>
              <a:rPr lang="en-US" sz="1200" dirty="0">
                <a:latin typeface="Verdana"/>
                <a:cs typeface="Verdana"/>
              </a:rPr>
              <a:t> do </a:t>
            </a:r>
            <a:r>
              <a:rPr lang="en-US" sz="1200" dirty="0" err="1">
                <a:latin typeface="Verdana"/>
                <a:cs typeface="Verdana"/>
              </a:rPr>
              <a:t>arquivo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</a:rPr>
              <a:t>rst</a:t>
            </a:r>
            <a:r>
              <a:rPr lang="en-US" sz="1200" dirty="0">
                <a:latin typeface="Verdana"/>
                <a:cs typeface="Verdana"/>
              </a:rPr>
              <a:t>, com </a:t>
            </a:r>
            <a:r>
              <a:rPr lang="en-US" sz="1200" dirty="0" err="1">
                <a:latin typeface="Verdana"/>
                <a:cs typeface="Verdana"/>
              </a:rPr>
              <a:t>comentários</a:t>
            </a:r>
            <a:r>
              <a:rPr lang="en-US" sz="1200" dirty="0">
                <a:latin typeface="Verdana"/>
                <a:cs typeface="Verdana"/>
              </a:rPr>
              <a:t>, para o </a:t>
            </a:r>
            <a:r>
              <a:rPr lang="en-US" sz="1200" dirty="0" err="1">
                <a:latin typeface="Verdana"/>
                <a:cs typeface="Verdana"/>
              </a:rPr>
              <a:t>modelo</a:t>
            </a:r>
            <a:r>
              <a:rPr lang="en-US" sz="1200" dirty="0">
                <a:latin typeface="Verdana"/>
                <a:cs typeface="Verdana"/>
              </a:rPr>
              <a:t> de codon </a:t>
            </a:r>
            <a:r>
              <a:rPr lang="en-US" sz="1200" b="1" dirty="0">
                <a:latin typeface="Verdana"/>
                <a:cs typeface="Verdana"/>
              </a:rPr>
              <a:t>M3 </a:t>
            </a:r>
            <a:r>
              <a:rPr lang="en-US" sz="1200" dirty="0">
                <a:latin typeface="Verdana"/>
                <a:cs typeface="Verdana"/>
              </a:rPr>
              <a:t>com </a:t>
            </a:r>
            <a:r>
              <a:rPr lang="en-US" sz="1200" i="1" dirty="0">
                <a:latin typeface="Verdana"/>
                <a:cs typeface="Verdana"/>
              </a:rPr>
              <a:t>k</a:t>
            </a:r>
            <a:r>
              <a:rPr lang="en-US" sz="1200" dirty="0">
                <a:latin typeface="Verdana"/>
                <a:cs typeface="Verdana"/>
              </a:rPr>
              <a:t> = 3 classes de </a:t>
            </a:r>
            <a:r>
              <a:rPr lang="en-US" sz="1200" dirty="0" err="1">
                <a:latin typeface="Verdana"/>
                <a:cs typeface="Verdana"/>
              </a:rPr>
              <a:t>sítio</a:t>
            </a:r>
            <a:r>
              <a:rPr lang="en-US" sz="1200" dirty="0">
                <a:latin typeface="Verdana"/>
                <a:cs typeface="Verdana"/>
              </a:rPr>
              <a:t>:</a:t>
            </a:r>
          </a:p>
        </p:txBody>
      </p:sp>
      <p:sp>
        <p:nvSpPr>
          <p:cNvPr id="11" name="Folded Corner 10"/>
          <p:cNvSpPr/>
          <p:nvPr/>
        </p:nvSpPr>
        <p:spPr>
          <a:xfrm rot="10800000">
            <a:off x="4102100" y="2256023"/>
            <a:ext cx="1993900" cy="971039"/>
          </a:xfrm>
          <a:prstGeom prst="foldedCorner">
            <a:avLst>
              <a:gd name="adj" fmla="val 33480"/>
            </a:avLst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97412" y="2339984"/>
            <a:ext cx="1905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As MLEs (</a:t>
            </a:r>
            <a:r>
              <a:rPr lang="en-US" sz="1000" dirty="0" err="1">
                <a:latin typeface="Verdana"/>
                <a:cs typeface="Verdana"/>
              </a:rPr>
              <a:t>Estimativas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Máximo</a:t>
            </a:r>
            <a:r>
              <a:rPr lang="en-US" sz="1000" dirty="0">
                <a:latin typeface="Verdana"/>
                <a:cs typeface="Verdana"/>
              </a:rPr>
              <a:t> Likelihood) para </a:t>
            </a:r>
            <a:r>
              <a:rPr lang="en-US" sz="1000" dirty="0" err="1">
                <a:latin typeface="Verdana"/>
                <a:cs typeface="Verdana"/>
              </a:rPr>
              <a:t>cada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classe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sítio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aparecem</a:t>
            </a:r>
            <a:r>
              <a:rPr lang="en-US" sz="1000" dirty="0">
                <a:latin typeface="Verdana"/>
                <a:cs typeface="Verdana"/>
              </a:rPr>
              <a:t> no topo do </a:t>
            </a:r>
            <a:r>
              <a:rPr lang="en-US" sz="1000" dirty="0" err="1">
                <a:latin typeface="Verdana"/>
                <a:cs typeface="Verdana"/>
              </a:rPr>
              <a:t>arquivo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rst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24253" y="3048000"/>
            <a:ext cx="520699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88225" y="6259058"/>
            <a:ext cx="2022376" cy="461662"/>
            <a:chOff x="5613400" y="4489390"/>
            <a:chExt cx="2336799" cy="461662"/>
          </a:xfrm>
        </p:grpSpPr>
        <p:sp>
          <p:nvSpPr>
            <p:cNvPr id="14" name="Folded Corner 13"/>
            <p:cNvSpPr/>
            <p:nvPr/>
          </p:nvSpPr>
          <p:spPr>
            <a:xfrm rot="10800000">
              <a:off x="5613400" y="4489390"/>
              <a:ext cx="2235199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5953" y="4514790"/>
              <a:ext cx="2254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/>
                  <a:cs typeface="Verdana"/>
                </a:rPr>
                <a:t>OBS:  </a:t>
              </a:r>
              <a:r>
                <a:rPr lang="en-US" sz="1000" dirty="0">
                  <a:latin typeface="Verdana"/>
                  <a:cs typeface="Verdana"/>
                </a:rPr>
                <a:t>“PP” </a:t>
              </a:r>
              <a:r>
                <a:rPr lang="en-US" sz="1000" dirty="0" err="1">
                  <a:latin typeface="Verdana"/>
                  <a:cs typeface="Verdana"/>
                </a:rPr>
                <a:t>significa</a:t>
              </a:r>
              <a:r>
                <a:rPr lang="en-US" sz="1000" dirty="0">
                  <a:latin typeface="Verdana"/>
                  <a:cs typeface="Verdana"/>
                </a:rPr>
                <a:t> “</a:t>
              </a:r>
              <a:r>
                <a:rPr lang="en-US" sz="1000" dirty="0" err="1">
                  <a:latin typeface="Verdana"/>
                  <a:cs typeface="Verdana"/>
                </a:rPr>
                <a:t>probabilidade</a:t>
              </a:r>
              <a:r>
                <a:rPr lang="en-US" sz="1000" dirty="0">
                  <a:latin typeface="Verdana"/>
                  <a:cs typeface="Verdana"/>
                </a:rPr>
                <a:t> posterior”</a:t>
              </a:r>
            </a:p>
          </p:txBody>
        </p:sp>
      </p:grp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3965404" y="5802473"/>
            <a:ext cx="193234" cy="16517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35"/>
          <p:cNvGrpSpPr/>
          <p:nvPr/>
        </p:nvGrpSpPr>
        <p:grpSpPr>
          <a:xfrm>
            <a:off x="228602" y="6091538"/>
            <a:ext cx="920477" cy="687073"/>
            <a:chOff x="3881127" y="3598180"/>
            <a:chExt cx="462273" cy="687073"/>
          </a:xfrm>
        </p:grpSpPr>
        <p:sp>
          <p:nvSpPr>
            <p:cNvPr id="27" name="Folded Corner 26"/>
            <p:cNvSpPr/>
            <p:nvPr/>
          </p:nvSpPr>
          <p:spPr>
            <a:xfrm rot="10800000">
              <a:off x="3881127" y="3598180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8463" y="3638922"/>
              <a:ext cx="454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Verdana"/>
                  <a:cs typeface="Verdana"/>
                </a:rPr>
                <a:t>Posição</a:t>
              </a:r>
              <a:r>
                <a:rPr lang="en-US" sz="900" dirty="0">
                  <a:latin typeface="Verdana"/>
                  <a:cs typeface="Verdana"/>
                </a:rPr>
                <a:t> no </a:t>
              </a:r>
              <a:r>
                <a:rPr lang="en-US" sz="900" dirty="0" err="1">
                  <a:latin typeface="Verdana"/>
                  <a:cs typeface="Verdana"/>
                </a:rPr>
                <a:t>alinhamento</a:t>
              </a:r>
              <a:endParaRPr lang="en-US" sz="900" b="1" dirty="0">
                <a:latin typeface="Verdana"/>
                <a:cs typeface="Verdana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rot="5400000">
            <a:off x="812735" y="5950014"/>
            <a:ext cx="203328" cy="1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114798" y="6019299"/>
            <a:ext cx="1419395" cy="665269"/>
            <a:chOff x="3965403" y="6091538"/>
            <a:chExt cx="876302" cy="665269"/>
          </a:xfrm>
        </p:grpSpPr>
        <p:sp>
          <p:nvSpPr>
            <p:cNvPr id="36" name="Folded Corner 35"/>
            <p:cNvSpPr/>
            <p:nvPr/>
          </p:nvSpPr>
          <p:spPr>
            <a:xfrm rot="10800000">
              <a:off x="3965403" y="6091538"/>
              <a:ext cx="876302" cy="480414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20261" y="6110476"/>
              <a:ext cx="79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Verdana"/>
                  <a:cs typeface="Verdana"/>
                </a:rPr>
                <a:t>Classe</a:t>
              </a:r>
              <a:r>
                <a:rPr lang="en-US" sz="900" dirty="0">
                  <a:latin typeface="Verdana"/>
                  <a:cs typeface="Verdana"/>
                </a:rPr>
                <a:t> de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com a </a:t>
              </a:r>
              <a:r>
                <a:rPr lang="en-US" sz="900" dirty="0" err="1">
                  <a:latin typeface="Verdana"/>
                  <a:cs typeface="Verdana"/>
                </a:rPr>
                <a:t>maior</a:t>
              </a:r>
              <a:r>
                <a:rPr lang="en-US" sz="900" dirty="0">
                  <a:latin typeface="Verdana"/>
                  <a:cs typeface="Verdana"/>
                </a:rPr>
                <a:t> PP </a:t>
              </a:r>
              <a:endParaRPr lang="en-US" sz="900" b="1" dirty="0">
                <a:latin typeface="Verdana"/>
                <a:cs typeface="Verdana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1237937" y="6091537"/>
            <a:ext cx="819463" cy="646331"/>
            <a:chOff x="3844439" y="3598180"/>
            <a:chExt cx="542989" cy="461662"/>
          </a:xfrm>
        </p:grpSpPr>
        <p:sp>
          <p:nvSpPr>
            <p:cNvPr id="39" name="Folded Corner 38"/>
            <p:cNvSpPr/>
            <p:nvPr/>
          </p:nvSpPr>
          <p:spPr>
            <a:xfrm rot="10800000">
              <a:off x="3888463" y="3598180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44439" y="3638922"/>
              <a:ext cx="542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Verdana"/>
                  <a:cs typeface="Verdana"/>
                </a:rPr>
                <a:t>PP da </a:t>
              </a:r>
              <a:r>
                <a:rPr lang="en-US" sz="900" dirty="0" err="1">
                  <a:latin typeface="Verdana"/>
                  <a:cs typeface="Verdana"/>
                </a:rPr>
                <a:t>classe</a:t>
              </a:r>
              <a:r>
                <a:rPr lang="en-US" sz="900" dirty="0">
                  <a:latin typeface="Verdana"/>
                  <a:cs typeface="Verdana"/>
                </a:rPr>
                <a:t> de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1 </a:t>
              </a:r>
            </a:p>
          </p:txBody>
        </p:sp>
      </p:grpSp>
      <p:grpSp>
        <p:nvGrpSpPr>
          <p:cNvPr id="48" name="Group 35"/>
          <p:cNvGrpSpPr/>
          <p:nvPr/>
        </p:nvGrpSpPr>
        <p:grpSpPr>
          <a:xfrm>
            <a:off x="2157482" y="6091536"/>
            <a:ext cx="777672" cy="629185"/>
            <a:chOff x="3931618" y="3598179"/>
            <a:chExt cx="449315" cy="461662"/>
          </a:xfrm>
        </p:grpSpPr>
        <p:sp>
          <p:nvSpPr>
            <p:cNvPr id="52" name="Folded Corner 51"/>
            <p:cNvSpPr/>
            <p:nvPr/>
          </p:nvSpPr>
          <p:spPr>
            <a:xfrm rot="10800000">
              <a:off x="3949541" y="3598179"/>
              <a:ext cx="393858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1618" y="3658397"/>
              <a:ext cx="449315" cy="3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Verdana"/>
                  <a:cs typeface="Verdana"/>
                </a:rPr>
                <a:t>PP da </a:t>
              </a:r>
              <a:r>
                <a:rPr lang="en-US" sz="900" dirty="0" err="1">
                  <a:latin typeface="Verdana"/>
                  <a:cs typeface="Verdana"/>
                </a:rPr>
                <a:t>classe</a:t>
              </a:r>
              <a:r>
                <a:rPr lang="en-US" sz="900" dirty="0">
                  <a:latin typeface="Verdana"/>
                  <a:cs typeface="Verdana"/>
                </a:rPr>
                <a:t> de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2</a:t>
              </a:r>
            </a:p>
          </p:txBody>
        </p:sp>
      </p:grpSp>
      <p:grpSp>
        <p:nvGrpSpPr>
          <p:cNvPr id="54" name="Group 35"/>
          <p:cNvGrpSpPr/>
          <p:nvPr/>
        </p:nvGrpSpPr>
        <p:grpSpPr>
          <a:xfrm>
            <a:off x="3080249" y="6085581"/>
            <a:ext cx="869526" cy="551642"/>
            <a:chOff x="3888463" y="3596098"/>
            <a:chExt cx="467026" cy="507831"/>
          </a:xfrm>
        </p:grpSpPr>
        <p:sp>
          <p:nvSpPr>
            <p:cNvPr id="55" name="Folded Corner 54"/>
            <p:cNvSpPr/>
            <p:nvPr/>
          </p:nvSpPr>
          <p:spPr>
            <a:xfrm rot="10800000">
              <a:off x="3888463" y="3598180"/>
              <a:ext cx="454937" cy="46166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94626" y="3596098"/>
              <a:ext cx="46086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Verdana"/>
                  <a:cs typeface="Verdana"/>
                </a:rPr>
                <a:t>PP da </a:t>
              </a:r>
              <a:r>
                <a:rPr lang="en-US" sz="900" dirty="0" err="1">
                  <a:latin typeface="Verdana"/>
                  <a:cs typeface="Verdana"/>
                </a:rPr>
                <a:t>classe</a:t>
              </a:r>
              <a:r>
                <a:rPr lang="en-US" sz="900" dirty="0">
                  <a:latin typeface="Verdana"/>
                  <a:cs typeface="Verdana"/>
                </a:rPr>
                <a:t> de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3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rot="5400000">
            <a:off x="1701735" y="5943535"/>
            <a:ext cx="203328" cy="1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2412935" y="5950014"/>
            <a:ext cx="203328" cy="1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251135" y="5950014"/>
            <a:ext cx="203328" cy="1"/>
          </a:xfrm>
          <a:prstGeom prst="straightConnector1">
            <a:avLst/>
          </a:prstGeom>
          <a:ln>
            <a:solidFill>
              <a:srgbClr val="FFFF00"/>
            </a:solidFill>
            <a:headEnd type="arrow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114800" y="5074257"/>
            <a:ext cx="609600" cy="182305"/>
          </a:xfrm>
          <a:prstGeom prst="roundRect">
            <a:avLst>
              <a:gd name="adj" fmla="val 39308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800600" y="5083175"/>
            <a:ext cx="533400" cy="182305"/>
          </a:xfrm>
          <a:prstGeom prst="roundRect">
            <a:avLst>
              <a:gd name="adj" fmla="val 39308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636838" y="4999373"/>
            <a:ext cx="2247530" cy="266089"/>
            <a:chOff x="5410197" y="5464175"/>
            <a:chExt cx="1968501" cy="230831"/>
          </a:xfrm>
        </p:grpSpPr>
        <p:sp>
          <p:nvSpPr>
            <p:cNvPr id="72" name="Folded Corner 71"/>
            <p:cNvSpPr/>
            <p:nvPr/>
          </p:nvSpPr>
          <p:spPr>
            <a:xfrm rot="10800000">
              <a:off x="5410197" y="5464175"/>
              <a:ext cx="1968501" cy="230831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5301" y="5468506"/>
              <a:ext cx="1830329" cy="2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Verdana"/>
                  <a:cs typeface="Verdana"/>
                </a:rPr>
                <a:t>PP de que o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1 </a:t>
              </a:r>
              <a:r>
                <a:rPr lang="en-US" sz="900" dirty="0" err="1">
                  <a:latin typeface="Verdana"/>
                  <a:cs typeface="Verdana"/>
                </a:rPr>
                <a:t>tenha</a:t>
              </a:r>
              <a:r>
                <a:rPr lang="en-US" sz="900" dirty="0">
                  <a:latin typeface="Verdana"/>
                  <a:cs typeface="Verdana"/>
                </a:rPr>
                <a:t> </a:t>
              </a:r>
              <a:r>
                <a:rPr lang="en-US" sz="900" i="1" dirty="0" err="1">
                  <a:latin typeface="Verdana"/>
                  <a:cs typeface="Verdana"/>
                </a:rPr>
                <a:t>ω</a:t>
              </a:r>
              <a:r>
                <a:rPr lang="en-US" sz="900" i="1" dirty="0">
                  <a:latin typeface="Verdana"/>
                  <a:cs typeface="Verdana"/>
                </a:rPr>
                <a:t> &gt; 1</a:t>
              </a:r>
              <a:r>
                <a:rPr lang="en-US" sz="900" dirty="0">
                  <a:latin typeface="Verdana"/>
                  <a:cs typeface="Verdana"/>
                </a:rPr>
                <a:t>  </a:t>
              </a:r>
              <a:endParaRPr lang="en-US" sz="900" b="1" dirty="0">
                <a:latin typeface="Verdana"/>
                <a:cs typeface="Verdana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635200" y="5423731"/>
            <a:ext cx="2719825" cy="237517"/>
            <a:chOff x="5578471" y="5248882"/>
            <a:chExt cx="2386473" cy="237517"/>
          </a:xfrm>
        </p:grpSpPr>
        <p:sp>
          <p:nvSpPr>
            <p:cNvPr id="75" name="Folded Corner 74"/>
            <p:cNvSpPr/>
            <p:nvPr/>
          </p:nvSpPr>
          <p:spPr>
            <a:xfrm rot="10800000">
              <a:off x="5578471" y="5255567"/>
              <a:ext cx="1828804" cy="230832"/>
            </a:xfrm>
            <a:prstGeom prst="foldedCorner">
              <a:avLst>
                <a:gd name="adj" fmla="val 33480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34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78476" y="5248882"/>
              <a:ext cx="2386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Verdana"/>
                  <a:cs typeface="Verdana"/>
                </a:rPr>
                <a:t>ω</a:t>
              </a:r>
              <a:r>
                <a:rPr lang="en-US" sz="900" i="1" dirty="0">
                  <a:latin typeface="Verdana"/>
                  <a:cs typeface="Verdana"/>
                </a:rPr>
                <a:t> </a:t>
              </a:r>
              <a:r>
                <a:rPr lang="en-US" sz="900" dirty="0" err="1">
                  <a:latin typeface="Verdana"/>
                  <a:cs typeface="Verdana"/>
                </a:rPr>
                <a:t>médio</a:t>
              </a:r>
              <a:r>
                <a:rPr lang="en-US" sz="900" dirty="0">
                  <a:latin typeface="Verdana"/>
                  <a:cs typeface="Verdana"/>
                </a:rPr>
                <a:t> posterior para o </a:t>
              </a:r>
              <a:r>
                <a:rPr lang="en-US" sz="900" dirty="0" err="1">
                  <a:latin typeface="Verdana"/>
                  <a:cs typeface="Verdana"/>
                </a:rPr>
                <a:t>sítio</a:t>
              </a:r>
              <a:r>
                <a:rPr lang="en-US" sz="900" dirty="0">
                  <a:latin typeface="Verdana"/>
                  <a:cs typeface="Verdana"/>
                </a:rPr>
                <a:t> 7</a:t>
              </a:r>
              <a:endParaRPr lang="en-US" sz="900" b="1" dirty="0">
                <a:latin typeface="Verdana"/>
                <a:cs typeface="Verdana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 flipV="1">
            <a:off x="4724401" y="5256562"/>
            <a:ext cx="815974" cy="26067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359404" y="5157192"/>
            <a:ext cx="219072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>
            <a:off x="3352800" y="2841564"/>
            <a:ext cx="136525" cy="41275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0800000">
            <a:off x="930274" y="2847971"/>
            <a:ext cx="136525" cy="41275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408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Verdana</vt:lpstr>
      <vt:lpstr>Office Theme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Bielawski</dc:creator>
  <cp:lastModifiedBy>Leticia Magpali Moura Estevao</cp:lastModifiedBy>
  <cp:revision>115</cp:revision>
  <cp:lastPrinted>2012-03-05T18:20:51Z</cp:lastPrinted>
  <dcterms:created xsi:type="dcterms:W3CDTF">2010-07-24T23:53:01Z</dcterms:created>
  <dcterms:modified xsi:type="dcterms:W3CDTF">2023-06-09T14:29:09Z</dcterms:modified>
</cp:coreProperties>
</file>