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7" r:id="rId4"/>
    <p:sldId id="258" r:id="rId5"/>
    <p:sldId id="259" r:id="rId6"/>
    <p:sldId id="260" r:id="rId7"/>
    <p:sldId id="264" r:id="rId8"/>
    <p:sldId id="266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0CF"/>
    <a:srgbClr val="5774A0"/>
    <a:srgbClr val="628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/>
    <p:restoredTop sz="94663"/>
  </p:normalViewPr>
  <p:slideViewPr>
    <p:cSldViewPr snapToGrid="0" snapToObjects="1">
      <p:cViewPr varScale="1">
        <p:scale>
          <a:sx n="128" d="100"/>
          <a:sy n="128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2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6/9/23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6/9/23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6/9/23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6/9/23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3338-B248-DA43-9258-75A8AB11EBED}" type="datetimeFigureOut">
              <a:rPr lang="en-US" smtClean="0"/>
              <a:t>6/9/23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8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1.e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emf"/><Relationship Id="rId25" Type="http://schemas.openxmlformats.org/officeDocument/2006/relationships/image" Target="../media/image13.emf"/><Relationship Id="rId2" Type="http://schemas.openxmlformats.org/officeDocument/2006/relationships/image" Target="../media/image2.emf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7.emf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emf"/><Relationship Id="rId23" Type="http://schemas.openxmlformats.org/officeDocument/2006/relationships/image" Target="../media/image12.emf"/><Relationship Id="rId28" Type="http://schemas.openxmlformats.org/officeDocument/2006/relationships/oleObject" Target="../embeddings/oleObject14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FBBA1-4D0E-E44F-94FC-44DB7F44C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1" t="8715" r="3192" b="45501"/>
          <a:stretch/>
        </p:blipFill>
        <p:spPr>
          <a:xfrm>
            <a:off x="556858" y="1796432"/>
            <a:ext cx="8445564" cy="26460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37CA39-BB85-A043-9097-D706607C6A3C}"/>
              </a:ext>
            </a:extLst>
          </p:cNvPr>
          <p:cNvSpPr/>
          <p:nvPr/>
        </p:nvSpPr>
        <p:spPr>
          <a:xfrm>
            <a:off x="1156975" y="4619011"/>
            <a:ext cx="70264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OBS: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Esta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NÃO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05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É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a </a:t>
            </a:r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distribuição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para o gene </a:t>
            </a:r>
            <a:r>
              <a:rPr lang="en-US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nef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E0AFC-AA43-0843-8F31-63A2F49D4A79}"/>
              </a:ext>
            </a:extLst>
          </p:cNvPr>
          <p:cNvSpPr/>
          <p:nvPr/>
        </p:nvSpPr>
        <p:spPr>
          <a:xfrm>
            <a:off x="1156975" y="1735442"/>
            <a:ext cx="70264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Exemplo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de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uma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distribuição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das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probabilidades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posteriores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de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pressão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seletiva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entre 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sítios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B9F2CF-7B10-A9F0-C2E3-66A9BCE4CAC9}"/>
              </a:ext>
            </a:extLst>
          </p:cNvPr>
          <p:cNvSpPr/>
          <p:nvPr/>
        </p:nvSpPr>
        <p:spPr>
          <a:xfrm>
            <a:off x="3088198" y="2362209"/>
            <a:ext cx="1731228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Região evoluindo rapidamente</a:t>
            </a:r>
            <a:endParaRPr lang="en-US" sz="800" dirty="0">
              <a:solidFill>
                <a:schemeClr val="tx1"/>
              </a:solidFill>
              <a:latin typeface="Avenir Next" panose="020B0503020202020204" pitchFamily="34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B47977-2D0F-F6F3-29CF-2A7833CC5EA3}"/>
              </a:ext>
            </a:extLst>
          </p:cNvPr>
          <p:cNvSpPr/>
          <p:nvPr/>
        </p:nvSpPr>
        <p:spPr>
          <a:xfrm>
            <a:off x="6045310" y="2362410"/>
            <a:ext cx="1731228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Região conservada</a:t>
            </a:r>
            <a:endParaRPr lang="en-US" sz="800" dirty="0">
              <a:solidFill>
                <a:schemeClr val="tx1"/>
              </a:solidFill>
              <a:latin typeface="Avenir Next" panose="020B0503020202020204" pitchFamily="34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B4301-77FE-7919-0DC5-D78C33F3EBBD}"/>
              </a:ext>
            </a:extLst>
          </p:cNvPr>
          <p:cNvSpPr/>
          <p:nvPr/>
        </p:nvSpPr>
        <p:spPr>
          <a:xfrm rot="16200000">
            <a:off x="-271443" y="3227823"/>
            <a:ext cx="1731228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Probabilidades posteriores</a:t>
            </a:r>
            <a:endParaRPr lang="en-US" sz="800" dirty="0">
              <a:solidFill>
                <a:schemeClr val="tx1"/>
              </a:solidFill>
              <a:latin typeface="Avenir Next" panose="020B0503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08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rot="541961">
            <a:off x="333407" y="1085265"/>
            <a:ext cx="4934061" cy="4467693"/>
            <a:chOff x="484267" y="1096365"/>
            <a:chExt cx="4934061" cy="44676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2467" t="17041" r="8832" b="8898"/>
            <a:stretch/>
          </p:blipFill>
          <p:spPr>
            <a:xfrm>
              <a:off x="484267" y="1096365"/>
              <a:ext cx="4934061" cy="4467693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4468065" y="4468640"/>
              <a:ext cx="804070" cy="438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28447" y="5062504"/>
              <a:ext cx="1105594" cy="4385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705339" y="4936387"/>
            <a:ext cx="92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Times New Roman"/>
                <a:cs typeface="Times New Roman"/>
              </a:rPr>
              <a:t>ω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0913" y="4381391"/>
            <a:ext cx="922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latin typeface="Times New Roman"/>
                <a:cs typeface="Times New Roman"/>
              </a:rPr>
              <a:t>κ</a:t>
            </a:r>
            <a:endParaRPr lang="en-US" sz="2000" i="1" dirty="0">
              <a:latin typeface="Times New Roman"/>
              <a:cs typeface="Times New Roman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653622" y="4381391"/>
            <a:ext cx="2334638" cy="1143000"/>
          </a:xfrm>
          <a:prstGeom prst="roundRect">
            <a:avLst>
              <a:gd name="adj" fmla="val 10355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778611" y="4457540"/>
            <a:ext cx="2209648" cy="10002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GB" sz="1400" b="1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Gene</a:t>
            </a:r>
            <a:r>
              <a:rPr lang="en-GB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: </a:t>
            </a:r>
            <a:r>
              <a:rPr lang="en-GB" sz="1400" i="1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GstD1</a:t>
            </a:r>
          </a:p>
          <a:p>
            <a:pPr defTabSz="762000" eaLnBrk="0" hangingPunct="0">
              <a:spcBef>
                <a:spcPct val="50000"/>
              </a:spcBef>
            </a:pPr>
            <a:r>
              <a:rPr lang="en-GB" sz="1400" b="1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Parâmetros</a:t>
            </a:r>
            <a:r>
              <a:rPr lang="en-GB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:  </a:t>
            </a:r>
            <a:r>
              <a:rPr lang="en-GB" sz="1400" i="1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  <a:sym typeface="Symbol" charset="2"/>
              </a:rPr>
              <a:t> </a:t>
            </a:r>
            <a:r>
              <a:rPr lang="en-GB" sz="1400" i="1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e  </a:t>
            </a:r>
            <a:r>
              <a:rPr lang="en-GB" sz="1600" i="1" dirty="0" err="1">
                <a:solidFill>
                  <a:srgbClr val="000000"/>
                </a:solidFill>
                <a:latin typeface="Avenir Next" panose="020B0503020202020204" pitchFamily="34" charset="0"/>
                <a:cs typeface="Times New Roman"/>
              </a:rPr>
              <a:t>κ</a:t>
            </a:r>
            <a:endParaRPr lang="en-GB" sz="1600" i="1" dirty="0">
              <a:solidFill>
                <a:srgbClr val="000000"/>
              </a:solidFill>
              <a:latin typeface="Avenir Next" panose="020B0503020202020204" pitchFamily="34" charset="0"/>
              <a:cs typeface="Times New Roman"/>
            </a:endParaRPr>
          </a:p>
          <a:p>
            <a:pPr defTabSz="762000" eaLnBrk="0" hangingPunct="0">
              <a:spcBef>
                <a:spcPct val="50000"/>
              </a:spcBef>
            </a:pPr>
            <a:r>
              <a:rPr lang="en-GB" sz="1400" b="1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Valor</a:t>
            </a:r>
            <a:r>
              <a:rPr lang="en-GB" sz="1400" b="1" i="1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lang="en-GB" sz="1400" b="1" i="1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lnL</a:t>
            </a:r>
            <a:r>
              <a:rPr lang="en-GB" sz="1400" b="1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 :  </a:t>
            </a:r>
            <a:r>
              <a:rPr lang="en-GB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- #####.### 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5573491" y="2764407"/>
            <a:ext cx="1600200" cy="533400"/>
          </a:xfrm>
          <a:prstGeom prst="line">
            <a:avLst/>
          </a:prstGeom>
          <a:ln>
            <a:solidFill>
              <a:srgbClr val="000000"/>
            </a:solidFill>
          </a:ln>
          <a:effectLst>
            <a:outerShdw blurRad="46355" dist="45339" dir="318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106891" y="2764406"/>
            <a:ext cx="1600201" cy="53340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46355" dist="45339" dir="318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8110839">
            <a:off x="5755964" y="1629556"/>
            <a:ext cx="108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>
                <a:solidFill>
                  <a:srgbClr val="000000"/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Century Gothic"/>
                <a:cs typeface="Century Gothic"/>
              </a:rPr>
              <a:t>D.simulans</a:t>
            </a:r>
            <a:endParaRPr lang="en-US" sz="1400" i="1" dirty="0">
              <a:solidFill>
                <a:srgbClr val="000000"/>
              </a:solidFill>
              <a:effectLst>
                <a:outerShdw blurRad="50800" dist="50800" dir="2700000">
                  <a:srgbClr val="000000">
                    <a:alpha val="43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30" name="TextBox 29"/>
          <p:cNvSpPr txBox="1"/>
          <p:nvPr/>
        </p:nvSpPr>
        <p:spPr>
          <a:xfrm rot="18110839">
            <a:off x="6695336" y="1401759"/>
            <a:ext cx="1623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0000"/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Century Gothic"/>
                <a:cs typeface="Century Gothic"/>
              </a:rPr>
              <a:t>D. melanogaster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92691" y="3599630"/>
            <a:ext cx="1087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Century Gothic"/>
                <a:cs typeface="Century Gothic"/>
              </a:rPr>
              <a:t>Ancestral </a:t>
            </a:r>
            <a:r>
              <a:rPr lang="en-US" sz="1400" dirty="0" err="1">
                <a:solidFill>
                  <a:srgbClr val="000000"/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Century Gothic"/>
                <a:cs typeface="Century Gothic"/>
              </a:rPr>
              <a:t>comum</a:t>
            </a:r>
            <a:endParaRPr lang="en-US" sz="1400" dirty="0">
              <a:solidFill>
                <a:srgbClr val="000000"/>
              </a:solidFill>
              <a:effectLst>
                <a:outerShdw blurRad="50800" dist="50800" dir="2700000">
                  <a:srgbClr val="000000">
                    <a:alpha val="43000"/>
                  </a:srgbClr>
                </a:outerShdw>
              </a:effectLst>
              <a:latin typeface="Century Gothic"/>
              <a:cs typeface="Century Gothic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564091" y="375500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46355" dist="35687" dir="336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99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/>
          <p:cNvGrpSpPr/>
          <p:nvPr/>
        </p:nvGrpSpPr>
        <p:grpSpPr>
          <a:xfrm>
            <a:off x="6301394" y="3397512"/>
            <a:ext cx="2078323" cy="1628142"/>
            <a:chOff x="6301394" y="3397512"/>
            <a:chExt cx="2078323" cy="1628142"/>
          </a:xfrm>
        </p:grpSpPr>
        <p:grpSp>
          <p:nvGrpSpPr>
            <p:cNvPr id="148" name="Group 147"/>
            <p:cNvGrpSpPr/>
            <p:nvPr/>
          </p:nvGrpSpPr>
          <p:grpSpPr>
            <a:xfrm>
              <a:off x="6301394" y="3397512"/>
              <a:ext cx="2078323" cy="1628142"/>
              <a:chOff x="6575510" y="3362052"/>
              <a:chExt cx="2078323" cy="1448332"/>
            </a:xfrm>
          </p:grpSpPr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75510" y="3362052"/>
                <a:ext cx="2078323" cy="1448332"/>
              </a:xfrm>
              <a:prstGeom prst="rect">
                <a:avLst/>
              </a:prstGeom>
            </p:spPr>
          </p:pic>
          <p:sp>
            <p:nvSpPr>
              <p:cNvPr id="146" name="Rectangle 145"/>
              <p:cNvSpPr/>
              <p:nvPr/>
            </p:nvSpPr>
            <p:spPr>
              <a:xfrm>
                <a:off x="6575510" y="3587682"/>
                <a:ext cx="185979" cy="5611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Rectangle 171"/>
            <p:cNvSpPr/>
            <p:nvPr/>
          </p:nvSpPr>
          <p:spPr>
            <a:xfrm>
              <a:off x="8089591" y="4553840"/>
              <a:ext cx="290126" cy="1765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493386" y="929219"/>
          <a:ext cx="1960364" cy="1466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521200" imgH="4889500" progId="MSGraph.Chart.8">
                  <p:embed followColorScheme="full"/>
                </p:oleObj>
              </mc:Choice>
              <mc:Fallback>
                <p:oleObj name="Chart" r:id="rId3" imgW="4521200" imgH="4889500" progId="MSGraph.Chart.8">
                  <p:embed followColorScheme="full"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386" y="929219"/>
                        <a:ext cx="1960364" cy="1466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507224" y="3283437"/>
          <a:ext cx="2011060" cy="152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5" imgW="4521200" imgH="4889500" progId="MSGraph.Chart.8">
                  <p:embed followColorScheme="full"/>
                </p:oleObj>
              </mc:Choice>
              <mc:Fallback>
                <p:oleObj name="Chart" r:id="rId5" imgW="4521200" imgH="4889500" progId="MSGraph.Chart.8">
                  <p:embed followColorScheme="full"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224" y="3283437"/>
                        <a:ext cx="2011060" cy="1526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3903648" y="877636"/>
          <a:ext cx="1998948" cy="1517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7" imgW="4521200" imgH="4889500" progId="MSGraph.Chart.8">
                  <p:embed followColorScheme="full"/>
                </p:oleObj>
              </mc:Choice>
              <mc:Fallback>
                <p:oleObj name="Chart" r:id="rId7" imgW="4521200" imgH="4889500" progId="MSGraph.Chart.8">
                  <p:embed followColorScheme="full"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648" y="877636"/>
                        <a:ext cx="1998948" cy="1517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3945824" y="3266176"/>
          <a:ext cx="2033801" cy="154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9" imgW="4521200" imgH="4889500" progId="MSGraph.Chart.8">
                  <p:embed followColorScheme="full"/>
                </p:oleObj>
              </mc:Choice>
              <mc:Fallback>
                <p:oleObj name="Chart" r:id="rId9" imgW="4521200" imgH="4889500" progId="MSGraph.Chart.8">
                  <p:embed followColorScheme="full"/>
                  <p:pic>
                    <p:nvPicPr>
                      <p:cNvPr id="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824" y="3266176"/>
                        <a:ext cx="2033801" cy="154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" name="TextBox 140"/>
          <p:cNvSpPr txBox="1"/>
          <p:nvPr/>
        </p:nvSpPr>
        <p:spPr>
          <a:xfrm>
            <a:off x="356346" y="1352185"/>
            <a:ext cx="438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" panose="020B0503020202020204" pitchFamily="34" charset="0"/>
              </a:rPr>
              <a:t>H</a:t>
            </a:r>
            <a:r>
              <a:rPr lang="en-US" sz="1600" baseline="-25000" dirty="0">
                <a:latin typeface="Avenir Next" panose="020B0503020202020204" pitchFamily="34" charset="0"/>
              </a:rPr>
              <a:t>0</a:t>
            </a:r>
            <a:endParaRPr lang="en-US" sz="1600" dirty="0">
              <a:latin typeface="Avenir Next" panose="020B0503020202020204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92894" y="3744132"/>
            <a:ext cx="402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" panose="020B0503020202020204" pitchFamily="34" charset="0"/>
              </a:rPr>
              <a:t>H</a:t>
            </a:r>
            <a:r>
              <a:rPr lang="en-US" sz="1600" baseline="-25000" dirty="0">
                <a:latin typeface="Avenir Next" panose="020B0503020202020204" pitchFamily="34" charset="0"/>
              </a:rPr>
              <a:t>a</a:t>
            </a:r>
            <a:endParaRPr lang="en-US" sz="1600" dirty="0">
              <a:latin typeface="Avenir Next" panose="020B0503020202020204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543266" y="1474504"/>
            <a:ext cx="1732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/>
                <a:cs typeface="Arial"/>
              </a:rPr>
              <a:t>Proportion of sites</a:t>
            </a:r>
          </a:p>
        </p:txBody>
      </p:sp>
      <p:sp>
        <p:nvSpPr>
          <p:cNvPr id="144" name="TextBox 143"/>
          <p:cNvSpPr txBox="1"/>
          <p:nvPr/>
        </p:nvSpPr>
        <p:spPr>
          <a:xfrm rot="16200000">
            <a:off x="567312" y="3962727"/>
            <a:ext cx="17322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/>
                <a:cs typeface="Arial"/>
              </a:rPr>
              <a:t>Proportion of sites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6301394" y="966684"/>
            <a:ext cx="1963533" cy="1554877"/>
            <a:chOff x="6575510" y="877636"/>
            <a:chExt cx="1963533" cy="1543268"/>
          </a:xfrm>
        </p:grpSpPr>
        <p:pic>
          <p:nvPicPr>
            <p:cNvPr id="139" name="Picture 13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75510" y="877636"/>
              <a:ext cx="1963533" cy="1543268"/>
            </a:xfrm>
            <a:prstGeom prst="rect">
              <a:avLst/>
            </a:prstGeom>
          </p:spPr>
        </p:pic>
        <p:sp>
          <p:nvSpPr>
            <p:cNvPr id="145" name="Rectangle 144"/>
            <p:cNvSpPr/>
            <p:nvPr/>
          </p:nvSpPr>
          <p:spPr>
            <a:xfrm>
              <a:off x="6575510" y="1160321"/>
              <a:ext cx="185979" cy="5611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9" name="TextBox 148"/>
          <p:cNvSpPr txBox="1"/>
          <p:nvPr/>
        </p:nvSpPr>
        <p:spPr>
          <a:xfrm>
            <a:off x="2445821" y="542061"/>
            <a:ext cx="60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" panose="020B0503020202020204" pitchFamily="34" charset="0"/>
              </a:rPr>
              <a:t>M0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4763725" y="539112"/>
            <a:ext cx="60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" panose="020B0503020202020204" pitchFamily="34" charset="0"/>
              </a:rPr>
              <a:t>M1a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035943" y="535236"/>
            <a:ext cx="60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" panose="020B0503020202020204" pitchFamily="34" charset="0"/>
              </a:rPr>
              <a:t>M7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445821" y="2994018"/>
            <a:ext cx="60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" panose="020B0503020202020204" pitchFamily="34" charset="0"/>
              </a:rPr>
              <a:t>M3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763725" y="2991069"/>
            <a:ext cx="60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" panose="020B0503020202020204" pitchFamily="34" charset="0"/>
              </a:rPr>
              <a:t>M2a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035943" y="2987193"/>
            <a:ext cx="605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venir Next" panose="020B0503020202020204" pitchFamily="34" charset="0"/>
              </a:rPr>
              <a:t>M8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320119" y="5645721"/>
            <a:ext cx="234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1: M0 vs. M3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para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investigar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pressões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seletivas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variando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 entre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sítios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  <a:cs typeface="Arial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975131" y="5652959"/>
            <a:ext cx="226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2: M1a vs. M2a </a:t>
            </a:r>
            <a:r>
              <a:rPr lang="en-US" sz="1200" dirty="0">
                <a:solidFill>
                  <a:schemeClr val="tx1"/>
                </a:solidFill>
                <a:latin typeface="Avenir Next" panose="020B0503020202020204" pitchFamily="34" charset="0"/>
              </a:rPr>
              <a:t>para </a:t>
            </a:r>
            <a:r>
              <a:rPr lang="en-US" sz="1200" dirty="0" err="1">
                <a:solidFill>
                  <a:schemeClr val="tx1"/>
                </a:solidFill>
                <a:latin typeface="Avenir Next" panose="020B0503020202020204" pitchFamily="34" charset="0"/>
              </a:rPr>
              <a:t>investigar</a:t>
            </a:r>
            <a:r>
              <a:rPr lang="en-US" sz="1200" dirty="0">
                <a:solidFill>
                  <a:schemeClr val="tx1"/>
                </a:solidFill>
                <a:latin typeface="Avenir Next" panose="020B0503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venir Next" panose="020B0503020202020204" pitchFamily="34" charset="0"/>
              </a:rPr>
              <a:t>sítios</a:t>
            </a:r>
            <a:r>
              <a:rPr lang="en-US" sz="1200" dirty="0">
                <a:solidFill>
                  <a:schemeClr val="tx1"/>
                </a:solidFill>
                <a:latin typeface="Avenir Next" panose="020B0503020202020204" pitchFamily="34" charset="0"/>
              </a:rPr>
              <a:t> sob </a:t>
            </a:r>
            <a:r>
              <a:rPr lang="en-US" sz="1200" dirty="0" err="1">
                <a:solidFill>
                  <a:schemeClr val="tx1"/>
                </a:solidFill>
                <a:latin typeface="Avenir Next" panose="020B0503020202020204" pitchFamily="34" charset="0"/>
              </a:rPr>
              <a:t>seleção</a:t>
            </a:r>
            <a:r>
              <a:rPr lang="en-US" sz="1200" dirty="0">
                <a:solidFill>
                  <a:schemeClr val="tx1"/>
                </a:solidFill>
                <a:latin typeface="Avenir Next" panose="020B0503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venir Next" panose="020B0503020202020204" pitchFamily="34" charset="0"/>
              </a:rPr>
              <a:t>positiva</a:t>
            </a:r>
            <a:endParaRPr lang="en-US" sz="1200" dirty="0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473721" y="5646781"/>
            <a:ext cx="2127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3: M7 vs. M8 </a:t>
            </a:r>
            <a:r>
              <a:rPr lang="en-US" sz="1200" dirty="0">
                <a:solidFill>
                  <a:schemeClr val="tx1"/>
                </a:solidFill>
                <a:latin typeface="Avenir Next" panose="020B0503020202020204" pitchFamily="34" charset="0"/>
              </a:rPr>
              <a:t>para </a:t>
            </a:r>
            <a:r>
              <a:rPr lang="en-US" sz="1200" dirty="0" err="1">
                <a:solidFill>
                  <a:schemeClr val="tx1"/>
                </a:solidFill>
                <a:latin typeface="Avenir Next" panose="020B0503020202020204" pitchFamily="34" charset="0"/>
              </a:rPr>
              <a:t>investigar</a:t>
            </a:r>
            <a:r>
              <a:rPr lang="en-US" sz="1200" dirty="0">
                <a:solidFill>
                  <a:schemeClr val="tx1"/>
                </a:solidFill>
                <a:latin typeface="Avenir Next" panose="020B0503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venir Next" panose="020B0503020202020204" pitchFamily="34" charset="0"/>
              </a:rPr>
              <a:t>sítios</a:t>
            </a:r>
            <a:r>
              <a:rPr lang="en-US" sz="1200" dirty="0">
                <a:solidFill>
                  <a:schemeClr val="tx1"/>
                </a:solidFill>
                <a:latin typeface="Avenir Next" panose="020B0503020202020204" pitchFamily="34" charset="0"/>
              </a:rPr>
              <a:t> sob </a:t>
            </a:r>
            <a:r>
              <a:rPr lang="en-US" sz="1200" dirty="0" err="1">
                <a:solidFill>
                  <a:schemeClr val="tx1"/>
                </a:solidFill>
                <a:latin typeface="Avenir Next" panose="020B0503020202020204" pitchFamily="34" charset="0"/>
              </a:rPr>
              <a:t>seleção</a:t>
            </a:r>
            <a:r>
              <a:rPr lang="en-US" sz="1200" dirty="0">
                <a:solidFill>
                  <a:schemeClr val="tx1"/>
                </a:solidFill>
                <a:latin typeface="Avenir Next" panose="020B0503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venir Next" panose="020B0503020202020204" pitchFamily="34" charset="0"/>
              </a:rPr>
              <a:t>positiva</a:t>
            </a:r>
            <a:endParaRPr lang="en-US" sz="1200" dirty="0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47716" y="5656258"/>
            <a:ext cx="560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venir Next" panose="020B0503020202020204" pitchFamily="34" charset="0"/>
              </a:rPr>
              <a:t>LRT</a:t>
            </a:r>
          </a:p>
        </p:txBody>
      </p:sp>
      <p:graphicFrame>
        <p:nvGraphicFramePr>
          <p:cNvPr id="159" name="Object 3"/>
          <p:cNvGraphicFramePr>
            <a:graphicFrameLocks noChangeAspect="1"/>
          </p:cNvGraphicFramePr>
          <p:nvPr/>
        </p:nvGraphicFramePr>
        <p:xfrm>
          <a:off x="2319673" y="2283260"/>
          <a:ext cx="456789" cy="15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58800" imgH="190500" progId="Equation.3">
                  <p:embed/>
                </p:oleObj>
              </mc:Choice>
              <mc:Fallback>
                <p:oleObj name="Equation" r:id="rId12" imgW="558800" imgH="190500" progId="Equation.3">
                  <p:embed/>
                  <p:pic>
                    <p:nvPicPr>
                      <p:cNvPr id="1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673" y="2283260"/>
                        <a:ext cx="456789" cy="1583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3"/>
          <p:cNvGraphicFramePr>
            <a:graphicFrameLocks noChangeAspect="1"/>
          </p:cNvGraphicFramePr>
          <p:nvPr/>
        </p:nvGraphicFramePr>
        <p:xfrm>
          <a:off x="4249738" y="2334620"/>
          <a:ext cx="40481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5300" imgH="190500" progId="Equation.3">
                  <p:embed/>
                </p:oleObj>
              </mc:Choice>
              <mc:Fallback>
                <p:oleObj name="Equation" r:id="rId14" imgW="495300" imgH="190500" progId="Equation.3">
                  <p:embed/>
                  <p:pic>
                    <p:nvPicPr>
                      <p:cNvPr id="16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2334620"/>
                        <a:ext cx="404812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3"/>
          <p:cNvGraphicFramePr>
            <a:graphicFrameLocks noChangeAspect="1"/>
          </p:cNvGraphicFramePr>
          <p:nvPr/>
        </p:nvGraphicFramePr>
        <p:xfrm>
          <a:off x="4822825" y="2321920"/>
          <a:ext cx="373063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7200" imgH="241300" progId="Equation.3">
                  <p:embed/>
                </p:oleObj>
              </mc:Choice>
              <mc:Fallback>
                <p:oleObj name="Equation" r:id="rId16" imgW="457200" imgH="241300" progId="Equation.3">
                  <p:embed/>
                  <p:pic>
                    <p:nvPicPr>
                      <p:cNvPr id="1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2321920"/>
                        <a:ext cx="373063" cy="200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3"/>
          <p:cNvGraphicFramePr>
            <a:graphicFrameLocks noChangeAspect="1"/>
          </p:cNvGraphicFramePr>
          <p:nvPr/>
        </p:nvGraphicFramePr>
        <p:xfrm>
          <a:off x="4322473" y="4795332"/>
          <a:ext cx="404812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5300" imgH="190500" progId="Equation.3">
                  <p:embed/>
                </p:oleObj>
              </mc:Choice>
              <mc:Fallback>
                <p:oleObj name="Equation" r:id="rId18" imgW="495300" imgH="190500" progId="Equation.3">
                  <p:embed/>
                  <p:pic>
                    <p:nvPicPr>
                      <p:cNvPr id="16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473" y="4795332"/>
                        <a:ext cx="404812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3"/>
          <p:cNvGraphicFramePr>
            <a:graphicFrameLocks noChangeAspect="1"/>
          </p:cNvGraphicFramePr>
          <p:nvPr/>
        </p:nvGraphicFramePr>
        <p:xfrm>
          <a:off x="4895560" y="4782632"/>
          <a:ext cx="373063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57200" imgH="241300" progId="Equation.3">
                  <p:embed/>
                </p:oleObj>
              </mc:Choice>
              <mc:Fallback>
                <p:oleObj name="Equation" r:id="rId19" imgW="457200" imgH="241300" progId="Equation.3">
                  <p:embed/>
                  <p:pic>
                    <p:nvPicPr>
                      <p:cNvPr id="1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560" y="4782632"/>
                        <a:ext cx="373063" cy="200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3"/>
          <p:cNvGraphicFramePr>
            <a:graphicFrameLocks noChangeAspect="1"/>
          </p:cNvGraphicFramePr>
          <p:nvPr/>
        </p:nvGraphicFramePr>
        <p:xfrm>
          <a:off x="5445125" y="4795015"/>
          <a:ext cx="39528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2600" imgH="190500" progId="Equation.3">
                  <p:embed/>
                </p:oleObj>
              </mc:Choice>
              <mc:Fallback>
                <p:oleObj name="Equation" r:id="rId20" imgW="482600" imgH="190500" progId="Equation.3">
                  <p:embed/>
                  <p:pic>
                    <p:nvPicPr>
                      <p:cNvPr id="16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4795015"/>
                        <a:ext cx="395288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3"/>
          <p:cNvGraphicFramePr>
            <a:graphicFrameLocks noChangeAspect="1"/>
          </p:cNvGraphicFramePr>
          <p:nvPr/>
        </p:nvGraphicFramePr>
        <p:xfrm>
          <a:off x="1820863" y="4765675"/>
          <a:ext cx="45720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58800" imgH="190500" progId="Equation.3">
                  <p:embed/>
                </p:oleObj>
              </mc:Choice>
              <mc:Fallback>
                <p:oleObj name="Equation" r:id="rId22" imgW="558800" imgH="190500" progId="Equation.3">
                  <p:embed/>
                  <p:pic>
                    <p:nvPicPr>
                      <p:cNvPr id="16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4765675"/>
                        <a:ext cx="457200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" name="Object 3"/>
          <p:cNvGraphicFramePr>
            <a:graphicFrameLocks noChangeAspect="1"/>
          </p:cNvGraphicFramePr>
          <p:nvPr/>
        </p:nvGraphicFramePr>
        <p:xfrm>
          <a:off x="2968552" y="4768861"/>
          <a:ext cx="39528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2600" imgH="190500" progId="Equation.3">
                  <p:embed/>
                </p:oleObj>
              </mc:Choice>
              <mc:Fallback>
                <p:oleObj name="Equation" r:id="rId24" imgW="482600" imgH="190500" progId="Equation.3">
                  <p:embed/>
                  <p:pic>
                    <p:nvPicPr>
                      <p:cNvPr id="1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552" y="4768861"/>
                        <a:ext cx="395288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3"/>
          <p:cNvGraphicFramePr>
            <a:graphicFrameLocks noChangeAspect="1"/>
          </p:cNvGraphicFramePr>
          <p:nvPr/>
        </p:nvGraphicFramePr>
        <p:xfrm>
          <a:off x="2378075" y="4767263"/>
          <a:ext cx="45720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58800" imgH="190500" progId="Equation.3">
                  <p:embed/>
                </p:oleObj>
              </mc:Choice>
              <mc:Fallback>
                <p:oleObj name="Equation" r:id="rId26" imgW="558800" imgH="190500" progId="Equation.3">
                  <p:embed/>
                  <p:pic>
                    <p:nvPicPr>
                      <p:cNvPr id="16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767263"/>
                        <a:ext cx="457200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6256338" y="2279401"/>
            <a:ext cx="229426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Avenir Next" panose="020B0503020202020204" pitchFamily="34" charset="0"/>
              </a:rPr>
              <a:t>razão</a:t>
            </a:r>
            <a:r>
              <a:rPr lang="en-US" sz="1050" dirty="0">
                <a:solidFill>
                  <a:schemeClr val="tx1"/>
                </a:solidFill>
                <a:latin typeface="Avenir Next" panose="020B0503020202020204" pitchFamily="34" charset="0"/>
              </a:rPr>
              <a:t> </a:t>
            </a:r>
            <a:r>
              <a:rPr lang="el-GR" sz="1050" dirty="0">
                <a:solidFill>
                  <a:schemeClr val="tx1"/>
                </a:solidFill>
                <a:latin typeface="Avenir Next" panose="020B0503020202020204" pitchFamily="34" charset="0"/>
              </a:rPr>
              <a:t>ω</a:t>
            </a:r>
            <a:r>
              <a:rPr lang="pt-BR" sz="1050" dirty="0">
                <a:solidFill>
                  <a:schemeClr val="tx1"/>
                </a:solidFill>
                <a:latin typeface="Avenir Next" panose="020B0503020202020204" pitchFamily="34" charset="0"/>
              </a:rPr>
              <a:t> 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Avenir Next" panose="020B0503020202020204" pitchFamily="34" charset="0"/>
              </a:rPr>
              <a:t>(depende dos parâmetros </a:t>
            </a:r>
            <a:r>
              <a:rPr lang="pt-BR" sz="1050" dirty="0" err="1">
                <a:solidFill>
                  <a:schemeClr val="tx1"/>
                </a:solidFill>
                <a:latin typeface="Avenir Next" panose="020B0503020202020204" pitchFamily="34" charset="0"/>
              </a:rPr>
              <a:t>p</a:t>
            </a:r>
            <a:r>
              <a:rPr lang="pt-BR" sz="1050" dirty="0">
                <a:solidFill>
                  <a:schemeClr val="tx1"/>
                </a:solidFill>
                <a:latin typeface="Avenir Next" panose="020B0503020202020204" pitchFamily="34" charset="0"/>
              </a:rPr>
              <a:t> e </a:t>
            </a:r>
            <a:r>
              <a:rPr lang="pt-BR" sz="1050" dirty="0" err="1">
                <a:solidFill>
                  <a:schemeClr val="tx1"/>
                </a:solidFill>
                <a:latin typeface="Avenir Next" panose="020B0503020202020204" pitchFamily="34" charset="0"/>
              </a:rPr>
              <a:t>q</a:t>
            </a:r>
            <a:r>
              <a:rPr lang="pt-BR" sz="1050" dirty="0">
                <a:solidFill>
                  <a:schemeClr val="tx1"/>
                </a:solidFill>
                <a:latin typeface="Avenir Next" panose="020B0503020202020204" pitchFamily="34" charset="0"/>
              </a:rPr>
              <a:t>)</a:t>
            </a:r>
            <a:endParaRPr lang="en-US" sz="1050" dirty="0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graphicFrame>
        <p:nvGraphicFramePr>
          <p:cNvPr id="171" name="Object 3"/>
          <p:cNvGraphicFramePr>
            <a:graphicFrameLocks noChangeAspect="1"/>
          </p:cNvGraphicFramePr>
          <p:nvPr/>
        </p:nvGraphicFramePr>
        <p:xfrm>
          <a:off x="8156941" y="4529431"/>
          <a:ext cx="28098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42900" imgH="190500" progId="Equation.3">
                  <p:embed/>
                </p:oleObj>
              </mc:Choice>
              <mc:Fallback>
                <p:oleObj name="Equation" r:id="rId28" imgW="342900" imgH="190500" progId="Equation.3">
                  <p:embed/>
                  <p:pic>
                    <p:nvPicPr>
                      <p:cNvPr id="1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941" y="4529431"/>
                        <a:ext cx="280988" cy="15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438176-C3DD-5E44-5BD0-AB31B8B87B0E}"/>
              </a:ext>
            </a:extLst>
          </p:cNvPr>
          <p:cNvSpPr txBox="1"/>
          <p:nvPr/>
        </p:nvSpPr>
        <p:spPr>
          <a:xfrm>
            <a:off x="6301394" y="4812768"/>
            <a:ext cx="2294263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Avenir Next" panose="020B0503020202020204" pitchFamily="34" charset="0"/>
              </a:rPr>
              <a:t>razão</a:t>
            </a:r>
            <a:r>
              <a:rPr lang="en-US" sz="1050" dirty="0">
                <a:solidFill>
                  <a:schemeClr val="tx1"/>
                </a:solidFill>
                <a:latin typeface="Avenir Next" panose="020B0503020202020204" pitchFamily="34" charset="0"/>
              </a:rPr>
              <a:t> </a:t>
            </a:r>
            <a:r>
              <a:rPr lang="el-GR" sz="1050" dirty="0">
                <a:solidFill>
                  <a:schemeClr val="tx1"/>
                </a:solidFill>
                <a:latin typeface="Avenir Next" panose="020B0503020202020204" pitchFamily="34" charset="0"/>
              </a:rPr>
              <a:t>ω</a:t>
            </a:r>
            <a:r>
              <a:rPr lang="pt-BR" sz="1050" dirty="0">
                <a:solidFill>
                  <a:schemeClr val="tx1"/>
                </a:solidFill>
                <a:latin typeface="Avenir Next" panose="020B0503020202020204" pitchFamily="34" charset="0"/>
              </a:rPr>
              <a:t> </a:t>
            </a:r>
          </a:p>
          <a:p>
            <a:pPr algn="ctr"/>
            <a:r>
              <a:rPr lang="pt-BR" sz="1050" dirty="0">
                <a:solidFill>
                  <a:schemeClr val="tx1"/>
                </a:solidFill>
                <a:latin typeface="Avenir Next" panose="020B0503020202020204" pitchFamily="34" charset="0"/>
              </a:rPr>
              <a:t>(depende dos parâmetros </a:t>
            </a:r>
            <a:r>
              <a:rPr lang="pt-BR" sz="1050" dirty="0" err="1">
                <a:solidFill>
                  <a:schemeClr val="tx1"/>
                </a:solidFill>
                <a:latin typeface="Avenir Next" panose="020B0503020202020204" pitchFamily="34" charset="0"/>
              </a:rPr>
              <a:t>p</a:t>
            </a:r>
            <a:r>
              <a:rPr lang="pt-BR" sz="1050" dirty="0">
                <a:solidFill>
                  <a:schemeClr val="tx1"/>
                </a:solidFill>
                <a:latin typeface="Avenir Next" panose="020B0503020202020204" pitchFamily="34" charset="0"/>
              </a:rPr>
              <a:t> e </a:t>
            </a:r>
            <a:r>
              <a:rPr lang="pt-BR" sz="1050" dirty="0" err="1">
                <a:solidFill>
                  <a:schemeClr val="tx1"/>
                </a:solidFill>
                <a:latin typeface="Avenir Next" panose="020B0503020202020204" pitchFamily="34" charset="0"/>
              </a:rPr>
              <a:t>q</a:t>
            </a:r>
            <a:r>
              <a:rPr lang="pt-BR" sz="1050" dirty="0">
                <a:solidFill>
                  <a:schemeClr val="tx1"/>
                </a:solidFill>
                <a:latin typeface="Avenir Next" panose="020B0503020202020204" pitchFamily="34" charset="0"/>
              </a:rPr>
              <a:t>)</a:t>
            </a:r>
            <a:endParaRPr lang="en-US" sz="1050" dirty="0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5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5B1230-562C-5744-A61F-5DEF9244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09" y="1407442"/>
            <a:ext cx="4871224" cy="404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26B5E-2132-4C4A-8F52-23323A56C8D8}"/>
              </a:ext>
            </a:extLst>
          </p:cNvPr>
          <p:cNvSpPr/>
          <p:nvPr/>
        </p:nvSpPr>
        <p:spPr>
          <a:xfrm>
            <a:off x="6133137" y="1077943"/>
            <a:ext cx="2246558" cy="723384"/>
          </a:xfrm>
          <a:prstGeom prst="roundRect">
            <a:avLst>
              <a:gd name="adj" fmla="val 1050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180975" dist="63500" dir="2700000" algn="tl" rotWithShape="0">
              <a:prstClr val="black">
                <a:alpha val="67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4F9670D-E253-D245-8A6F-A55330FA1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090" y="1148082"/>
            <a:ext cx="2123605" cy="6617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GB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Parâmetros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:  </a:t>
            </a:r>
            <a:r>
              <a:rPr lang="en-GB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t 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e  </a:t>
            </a:r>
            <a:r>
              <a:rPr lang="en-GB" sz="16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ω</a:t>
            </a:r>
            <a:r>
              <a:rPr lang="en-GB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</a:p>
          <a:p>
            <a:pPr defTabSz="762000" eaLnBrk="0" hangingPunct="0">
              <a:spcBef>
                <a:spcPct val="50000"/>
              </a:spcBef>
            </a:pPr>
            <a:r>
              <a:rPr lang="en-GB" sz="1400" b="1" dirty="0">
                <a:solidFill>
                  <a:srgbClr val="262626"/>
                </a:solidFill>
                <a:latin typeface="Avenir Next" panose="020B0503020202020204" pitchFamily="34" charset="0"/>
                <a:cs typeface="Century Gothic"/>
              </a:rPr>
              <a:t>Gene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: </a:t>
            </a:r>
            <a:r>
              <a:rPr lang="en-GB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GstD</a:t>
            </a:r>
            <a:endParaRPr lang="en-GB" sz="1400" i="1" dirty="0">
              <a:solidFill>
                <a:schemeClr val="tx1">
                  <a:lumMod val="85000"/>
                  <a:lumOff val="15000"/>
                </a:schemeClr>
              </a:solidFill>
              <a:latin typeface="Avenir Next" panose="020B0503020202020204" pitchFamily="34" charset="0"/>
              <a:cs typeface="Century Gothic"/>
            </a:endParaRPr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F3E519AA-7C2C-CF42-8FED-9CFB7778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295" y="709187"/>
            <a:ext cx="4727634" cy="433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DC049A-2A8D-DD4E-9D86-336542874213}"/>
              </a:ext>
            </a:extLst>
          </p:cNvPr>
          <p:cNvCxnSpPr/>
          <p:nvPr/>
        </p:nvCxnSpPr>
        <p:spPr>
          <a:xfrm rot="16200000" flipH="1">
            <a:off x="6084841" y="3508067"/>
            <a:ext cx="1600200" cy="5778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46355" dist="45339" dir="318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002B95-6C7C-E34C-ABA7-AEC1B402DA09}"/>
              </a:ext>
            </a:extLst>
          </p:cNvPr>
          <p:cNvCxnSpPr/>
          <p:nvPr/>
        </p:nvCxnSpPr>
        <p:spPr>
          <a:xfrm rot="5400000">
            <a:off x="6662692" y="3508066"/>
            <a:ext cx="1600201" cy="5778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46355" dist="45339" dir="318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7CAFD4-796C-CD45-BAC6-76E446685F72}"/>
              </a:ext>
            </a:extLst>
          </p:cNvPr>
          <p:cNvSpPr txBox="1"/>
          <p:nvPr/>
        </p:nvSpPr>
        <p:spPr>
          <a:xfrm rot="18110839">
            <a:off x="6261152" y="2395442"/>
            <a:ext cx="108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Avenir Next" panose="020B0503020202020204" pitchFamily="34" charset="0"/>
                <a:cs typeface="Century Gothic"/>
              </a:rPr>
              <a:t>espécie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Avenir Next" panose="020B0503020202020204" pitchFamily="34" charset="0"/>
                <a:cs typeface="Century Gothic"/>
              </a:rPr>
              <a:t>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E6832-AF52-2742-8CFB-96A25C58381B}"/>
              </a:ext>
            </a:extLst>
          </p:cNvPr>
          <p:cNvSpPr txBox="1"/>
          <p:nvPr/>
        </p:nvSpPr>
        <p:spPr>
          <a:xfrm rot="18110839">
            <a:off x="7416029" y="2395443"/>
            <a:ext cx="108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Avenir Next" panose="020B0503020202020204" pitchFamily="34" charset="0"/>
                <a:cs typeface="Century Gothic"/>
              </a:rPr>
              <a:t>espécie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Avenir Next" panose="020B0503020202020204" pitchFamily="34" charset="0"/>
                <a:cs typeface="Century Gothic"/>
              </a:rPr>
              <a:t>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6655C-980C-C140-A09A-9A68D192182D}"/>
              </a:ext>
            </a:extLst>
          </p:cNvPr>
          <p:cNvSpPr txBox="1"/>
          <p:nvPr/>
        </p:nvSpPr>
        <p:spPr>
          <a:xfrm>
            <a:off x="7080165" y="4673292"/>
            <a:ext cx="117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Avenir Next" panose="020B0503020202020204" pitchFamily="34" charset="0"/>
                <a:cs typeface="Century Gothic"/>
              </a:rPr>
              <a:t>ancestral</a:t>
            </a:r>
          </a:p>
          <a:p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Avenir Next" panose="020B0503020202020204" pitchFamily="34" charset="0"/>
                <a:cs typeface="Century Gothic"/>
              </a:rPr>
              <a:t>comum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50800" dir="2700000">
                  <a:srgbClr val="000000">
                    <a:alpha val="43000"/>
                  </a:srgbClr>
                </a:outerShdw>
              </a:effectLst>
              <a:latin typeface="Avenir Next" panose="020B0503020202020204" pitchFamily="34" charset="0"/>
              <a:cs typeface="Century Gothic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3BC0D1-0371-7644-9A6C-F6CD3384C56D}"/>
              </a:ext>
            </a:extLst>
          </p:cNvPr>
          <p:cNvSpPr/>
          <p:nvPr/>
        </p:nvSpPr>
        <p:spPr>
          <a:xfrm>
            <a:off x="7091316" y="4520892"/>
            <a:ext cx="165100" cy="15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6355" dist="35687" dir="336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D68508-CBB5-7F42-AC02-CCD5B932A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55" t="18373" r="7481" b="22691"/>
          <a:stretch/>
        </p:blipFill>
        <p:spPr>
          <a:xfrm rot="5400000">
            <a:off x="4116526" y="4731569"/>
            <a:ext cx="824676" cy="7290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89C4AE-87F4-174D-B07C-57792E2395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8555" t="18373" r="7481" b="22691"/>
          <a:stretch/>
        </p:blipFill>
        <p:spPr>
          <a:xfrm rot="5400000" flipV="1">
            <a:off x="750482" y="4768169"/>
            <a:ext cx="824676" cy="8642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C79C59B-6DB7-984B-B3C6-AA0076FA050C}"/>
              </a:ext>
            </a:extLst>
          </p:cNvPr>
          <p:cNvSpPr/>
          <p:nvPr/>
        </p:nvSpPr>
        <p:spPr>
          <a:xfrm>
            <a:off x="498295" y="4520892"/>
            <a:ext cx="1263598" cy="1233137"/>
          </a:xfrm>
          <a:prstGeom prst="rect">
            <a:avLst/>
          </a:prstGeom>
          <a:solidFill>
            <a:schemeClr val="bg1">
              <a:alpha val="672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E21F4-2DDF-0648-8D51-353888F9882D}"/>
              </a:ext>
            </a:extLst>
          </p:cNvPr>
          <p:cNvSpPr txBox="1"/>
          <p:nvPr/>
        </p:nvSpPr>
        <p:spPr>
          <a:xfrm>
            <a:off x="1352693" y="5655456"/>
            <a:ext cx="4625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Estes </a:t>
            </a:r>
            <a:r>
              <a:rPr lang="en-US" sz="1600" dirty="0" err="1">
                <a:latin typeface="+mj-lt"/>
              </a:rPr>
              <a:t>são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os</a:t>
            </a:r>
            <a:r>
              <a:rPr lang="en-US" sz="1600" dirty="0">
                <a:latin typeface="+mj-lt"/>
              </a:rPr>
              <a:t> “</a:t>
            </a:r>
            <a:r>
              <a:rPr lang="en-US" sz="1600" dirty="0" err="1">
                <a:latin typeface="+mj-lt"/>
              </a:rPr>
              <a:t>botões</a:t>
            </a:r>
            <a:r>
              <a:rPr lang="en-US" sz="1600" dirty="0">
                <a:latin typeface="+mj-lt"/>
              </a:rPr>
              <a:t>” que </a:t>
            </a:r>
            <a:r>
              <a:rPr lang="en-US" sz="1600" dirty="0" err="1">
                <a:latin typeface="+mj-lt"/>
              </a:rPr>
              <a:t>você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vai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mexer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nas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análises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725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2F9CED3-AD94-F740-9107-E03925AF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456" y="3581335"/>
            <a:ext cx="7013979" cy="284693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err="1">
                <a:latin typeface="Courier New" charset="0"/>
              </a:rPr>
              <a:t>tabela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u="sng" dirty="0" err="1">
                <a:latin typeface="Courier New" charset="0"/>
              </a:rPr>
              <a:t>parcial</a:t>
            </a:r>
            <a:r>
              <a:rPr lang="en-US" sz="1400" dirty="0">
                <a:latin typeface="Courier New" charset="0"/>
              </a:rPr>
              <a:t> do </a:t>
            </a:r>
            <a:r>
              <a:rPr lang="en-US" sz="1400" dirty="0" err="1">
                <a:latin typeface="Courier New" charset="0"/>
              </a:rPr>
              <a:t>uso</a:t>
            </a:r>
            <a:r>
              <a:rPr lang="en-US" sz="1400" dirty="0">
                <a:latin typeface="Courier New" charset="0"/>
              </a:rPr>
              <a:t> de codons para o </a:t>
            </a:r>
            <a:r>
              <a:rPr lang="en-US" sz="1400" b="1" i="1" dirty="0">
                <a:latin typeface="Courier New" charset="0"/>
              </a:rPr>
              <a:t>gene</a:t>
            </a:r>
            <a:r>
              <a:rPr lang="en-US" sz="1400" dirty="0">
                <a:latin typeface="Courier New" charset="0"/>
              </a:rPr>
              <a:t> </a:t>
            </a:r>
            <a:r>
              <a:rPr lang="en-US" sz="1400" b="1" i="1" dirty="0" err="1">
                <a:latin typeface="Courier New" charset="0"/>
              </a:rPr>
              <a:t>GstD</a:t>
            </a:r>
            <a:r>
              <a:rPr lang="en-US" sz="1400" b="1" dirty="0">
                <a:latin typeface="Courier New" charset="0"/>
              </a:rPr>
              <a:t> de </a:t>
            </a:r>
            <a:r>
              <a:rPr lang="en-US" sz="1400" b="1" i="1" dirty="0">
                <a:latin typeface="Courier New" charset="0"/>
              </a:rPr>
              <a:t>Drosophila</a:t>
            </a:r>
          </a:p>
          <a:p>
            <a:pPr>
              <a:spcBef>
                <a:spcPct val="50000"/>
              </a:spcBef>
            </a:pPr>
            <a:r>
              <a:rPr lang="en-US" sz="1000" dirty="0">
                <a:latin typeface="Courier New" charset="0"/>
              </a:rPr>
              <a:t>------------------------------------------------------------------------------</a:t>
            </a:r>
          </a:p>
          <a:p>
            <a:pPr>
              <a:spcBef>
                <a:spcPct val="50000"/>
              </a:spcBef>
            </a:pPr>
            <a:r>
              <a:rPr lang="en-US" sz="1000" b="1" dirty="0" err="1">
                <a:latin typeface="Courier New" charset="0"/>
              </a:rPr>
              <a:t>Phe</a:t>
            </a:r>
            <a:r>
              <a:rPr lang="en-US" sz="1000" b="1" dirty="0">
                <a:latin typeface="Courier New" charset="0"/>
              </a:rPr>
              <a:t> F 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TTT       0</a:t>
            </a:r>
            <a:r>
              <a:rPr lang="en-US" sz="1000" b="1" dirty="0">
                <a:latin typeface="Courier New" charset="0"/>
              </a:rPr>
              <a:t> | Ser S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TCT       0</a:t>
            </a:r>
            <a:r>
              <a:rPr lang="en-US" sz="1000" b="1" dirty="0">
                <a:latin typeface="Courier New" charset="0"/>
              </a:rPr>
              <a:t> | Tyr Y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TAT       1</a:t>
            </a:r>
            <a:r>
              <a:rPr lang="en-US" sz="1000" b="1" dirty="0">
                <a:latin typeface="Courier New" charset="0"/>
              </a:rPr>
              <a:t> | </a:t>
            </a:r>
            <a:r>
              <a:rPr lang="en-US" sz="1000" b="1" dirty="0" err="1">
                <a:latin typeface="Courier New" charset="0"/>
              </a:rPr>
              <a:t>Cys</a:t>
            </a:r>
            <a:r>
              <a:rPr lang="en-US" sz="1000" b="1" dirty="0">
                <a:latin typeface="Courier New" charset="0"/>
              </a:rPr>
              <a:t> C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TGT       0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latin typeface="Courier New" charset="0"/>
              </a:rPr>
              <a:t>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TTC      27 </a:t>
            </a:r>
            <a:r>
              <a:rPr lang="en-US" sz="1000" b="1" dirty="0">
                <a:latin typeface="Courier New" charset="0"/>
              </a:rPr>
              <a:t>| 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TCC      15 </a:t>
            </a:r>
            <a:r>
              <a:rPr lang="en-US" sz="1000" b="1" dirty="0">
                <a:latin typeface="Courier New" charset="0"/>
              </a:rPr>
              <a:t>| 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TAC      22 </a:t>
            </a:r>
            <a:r>
              <a:rPr lang="en-US" sz="1000" b="1" dirty="0">
                <a:latin typeface="Courier New" charset="0"/>
              </a:rPr>
              <a:t>| 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TGC       6</a:t>
            </a:r>
          </a:p>
          <a:p>
            <a:pPr>
              <a:spcBef>
                <a:spcPct val="50000"/>
              </a:spcBef>
            </a:pPr>
            <a:r>
              <a:rPr lang="en-US" sz="1000" b="1" dirty="0" err="1">
                <a:latin typeface="Courier New" charset="0"/>
              </a:rPr>
              <a:t>Leu</a:t>
            </a:r>
            <a:r>
              <a:rPr lang="en-US" sz="1000" b="1" dirty="0">
                <a:latin typeface="Courier New" charset="0"/>
              </a:rPr>
              <a:t> L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TTA     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0 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TCA       0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| *** *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TAA       0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| *** *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TGA       0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TTG       1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TCG       1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TAG       0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| </a:t>
            </a:r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Trp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W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TGG       8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latin typeface="Courier New" charset="0"/>
              </a:rPr>
              <a:t>------------------------------------------------------------------------------</a:t>
            </a:r>
          </a:p>
          <a:p>
            <a:pPr>
              <a:spcBef>
                <a:spcPct val="50000"/>
              </a:spcBef>
            </a:pPr>
            <a:r>
              <a:rPr lang="en-US" sz="1000" b="1" dirty="0" err="1">
                <a:solidFill>
                  <a:srgbClr val="000000"/>
                </a:solidFill>
                <a:latin typeface="Courier New" charset="0"/>
              </a:rPr>
              <a:t>Leu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 L</a:t>
            </a:r>
            <a:r>
              <a:rPr lang="en-US" sz="1000" b="1" dirty="0">
                <a:latin typeface="Courier New" charset="0"/>
              </a:rPr>
              <a:t>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CTT       2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Pro P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CCT       1 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| His H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CAT       0 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| </a:t>
            </a:r>
            <a:r>
              <a:rPr lang="en-US" sz="1000" b="1" dirty="0" err="1">
                <a:solidFill>
                  <a:srgbClr val="404040"/>
                </a:solidFill>
                <a:latin typeface="Courier New" charset="0"/>
              </a:rPr>
              <a:t>Arg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R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CGT       1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CTC       2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CCC      15 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CAC       4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CGC       7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CTA       0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CCA       3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</a:t>
            </a:r>
            <a:r>
              <a:rPr lang="en-US" sz="1000" b="1" dirty="0" err="1">
                <a:solidFill>
                  <a:srgbClr val="404040"/>
                </a:solidFill>
                <a:latin typeface="Courier New" charset="0"/>
              </a:rPr>
              <a:t>Gln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Q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CAA       0 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CGA       0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CTG      29 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CCG       1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CAG      14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CGG       0</a:t>
            </a:r>
          </a:p>
          <a:p>
            <a:pPr>
              <a:spcBef>
                <a:spcPct val="50000"/>
              </a:spcBef>
            </a:pPr>
            <a:r>
              <a:rPr lang="en-US" sz="1000" dirty="0">
                <a:solidFill>
                  <a:srgbClr val="404040"/>
                </a:solidFill>
                <a:latin typeface="Courier New" charset="0"/>
              </a:rPr>
              <a:t>------------------------------------------------------------------------------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42D5C01-2009-AC49-87CF-04F7E83C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58" y="957275"/>
            <a:ext cx="435315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sz="1600" b="1" dirty="0" err="1">
                <a:solidFill>
                  <a:srgbClr val="800000"/>
                </a:solidFill>
                <a:latin typeface="Verdana" charset="0"/>
                <a:ea typeface="Arial" charset="0"/>
                <a:cs typeface="Arial" charset="0"/>
              </a:rPr>
              <a:t>transições</a:t>
            </a:r>
            <a:r>
              <a:rPr lang="en-US" sz="1600" dirty="0">
                <a:solidFill>
                  <a:srgbClr val="262626"/>
                </a:solidFill>
                <a:latin typeface="Verdana" charset="0"/>
                <a:ea typeface="Arial" charset="0"/>
                <a:cs typeface="Arial" charset="0"/>
              </a:rPr>
              <a:t> vs.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Arial" charset="0"/>
                <a:cs typeface="Arial" charset="0"/>
              </a:rPr>
              <a:t>transversões</a:t>
            </a:r>
            <a:endParaRPr lang="en-GB" sz="1600" dirty="0">
              <a:solidFill>
                <a:srgbClr val="262626"/>
              </a:solidFill>
              <a:latin typeface="Verdana" charset="0"/>
              <a:ea typeface="Arial" charset="0"/>
              <a:cs typeface="Arial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6FE029C-8CFA-214C-BD05-3E664C4BF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18" y="2938112"/>
            <a:ext cx="601545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sz="1600" dirty="0" err="1">
                <a:solidFill>
                  <a:srgbClr val="262626"/>
                </a:solidFill>
                <a:latin typeface="Verdana" charset="0"/>
                <a:ea typeface="Arial" charset="0"/>
                <a:cs typeface="Arial" charset="0"/>
              </a:rPr>
              <a:t>códons</a:t>
            </a:r>
            <a:r>
              <a:rPr lang="en-US" sz="1600" dirty="0">
                <a:solidFill>
                  <a:srgbClr val="262626"/>
                </a:solidFill>
                <a:latin typeface="Verdana" charset="0"/>
                <a:ea typeface="Arial" charset="0"/>
                <a:cs typeface="Arial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Verdana" charset="0"/>
                <a:ea typeface="Arial" charset="0"/>
                <a:cs typeface="Arial" charset="0"/>
              </a:rPr>
              <a:t>favorecidos</a:t>
            </a:r>
            <a:r>
              <a:rPr lang="en-US" sz="1600" dirty="0">
                <a:solidFill>
                  <a:srgbClr val="262626"/>
                </a:solidFill>
                <a:latin typeface="Verdana" charset="0"/>
                <a:ea typeface="Arial" charset="0"/>
                <a:cs typeface="Arial" charset="0"/>
              </a:rPr>
              <a:t> vs. </a:t>
            </a:r>
            <a:r>
              <a:rPr lang="en-US" sz="1600" b="1" dirty="0" err="1">
                <a:solidFill>
                  <a:srgbClr val="595959"/>
                </a:solidFill>
                <a:latin typeface="Verdana" charset="0"/>
                <a:ea typeface="Arial" charset="0"/>
                <a:cs typeface="Arial" charset="0"/>
              </a:rPr>
              <a:t>não-favorecidos</a:t>
            </a:r>
            <a:r>
              <a:rPr lang="en-US" sz="1600" dirty="0">
                <a:solidFill>
                  <a:srgbClr val="262626"/>
                </a:solidFill>
                <a:latin typeface="Verdana" charset="0"/>
                <a:ea typeface="Arial" charset="0"/>
                <a:cs typeface="Arial" charset="0"/>
              </a:rPr>
              <a:t>:</a:t>
            </a:r>
            <a:endParaRPr lang="en-GB" sz="1600" dirty="0">
              <a:solidFill>
                <a:srgbClr val="262626"/>
              </a:solidFill>
              <a:latin typeface="Verdana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9C5DA-EB44-F64B-9D24-9387BDDE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675" y="911118"/>
            <a:ext cx="2366210" cy="15641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7C52CE8-833D-244A-91E7-E55599F8BC05}"/>
              </a:ext>
            </a:extLst>
          </p:cNvPr>
          <p:cNvGrpSpPr/>
          <p:nvPr/>
        </p:nvGrpSpPr>
        <p:grpSpPr>
          <a:xfrm>
            <a:off x="6872068" y="1268153"/>
            <a:ext cx="2051769" cy="806488"/>
            <a:chOff x="5889816" y="1926973"/>
            <a:chExt cx="1893941" cy="80648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8613E22-2A63-3D43-A44E-39876985E59A}"/>
                </a:ext>
              </a:extLst>
            </p:cNvPr>
            <p:cNvSpPr/>
            <p:nvPr/>
          </p:nvSpPr>
          <p:spPr>
            <a:xfrm>
              <a:off x="5889816" y="1926973"/>
              <a:ext cx="1893941" cy="80238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7A4852-E67B-E147-AF18-5AC6FF2F00E7}"/>
                </a:ext>
              </a:extLst>
            </p:cNvPr>
            <p:cNvSpPr txBox="1"/>
            <p:nvPr/>
          </p:nvSpPr>
          <p:spPr>
            <a:xfrm>
              <a:off x="5945866" y="1937922"/>
              <a:ext cx="1817305" cy="795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i="1" dirty="0">
                  <a:latin typeface="Century Gothic"/>
                  <a:cs typeface="Century Gothic"/>
                </a:rPr>
                <a:t>Kappa</a:t>
              </a:r>
              <a:r>
                <a:rPr lang="en-US" sz="2000" b="1" dirty="0">
                  <a:solidFill>
                    <a:srgbClr val="800000"/>
                  </a:solidFill>
                  <a:latin typeface="Century Gothic"/>
                  <a:cs typeface="Century Gothic"/>
                </a:rPr>
                <a:t> </a:t>
              </a:r>
              <a:r>
                <a:rPr lang="en-US" sz="2000" dirty="0">
                  <a:latin typeface="Century Gothic"/>
                  <a:cs typeface="Century Gothic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Century Gothic"/>
                  <a:cs typeface="Century Gothic"/>
                </a:rPr>
                <a:t>ts</a:t>
              </a:r>
              <a:r>
                <a:rPr lang="en-US" sz="2000" dirty="0">
                  <a:latin typeface="Century Gothic"/>
                  <a:cs typeface="Century Gothic"/>
                </a:rPr>
                <a:t>/tv) = 2.71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15C910-185B-B843-95AC-5F17E8A66C27}"/>
              </a:ext>
            </a:extLst>
          </p:cNvPr>
          <p:cNvSpPr/>
          <p:nvPr/>
        </p:nvSpPr>
        <p:spPr>
          <a:xfrm>
            <a:off x="1961094" y="4482963"/>
            <a:ext cx="1695969" cy="1664204"/>
          </a:xfrm>
          <a:prstGeom prst="roundRect">
            <a:avLst>
              <a:gd name="adj" fmla="val 6877"/>
            </a:avLst>
          </a:prstGeom>
          <a:noFill/>
          <a:ln w="12700" cmpd="sng">
            <a:solidFill>
              <a:schemeClr val="tx1"/>
            </a:solidFill>
          </a:ln>
          <a:effectLst>
            <a:outerShdw blurRad="60325" dist="38100" dir="2700000" algn="tl" rotWithShape="0">
              <a:prstClr val="black">
                <a:alpha val="78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">
            <a:extLst>
              <a:ext uri="{FF2B5EF4-FFF2-40B4-BE49-F238E27FC236}">
                <a16:creationId xmlns:a16="http://schemas.microsoft.com/office/drawing/2014/main" id="{BA87817B-46E6-214D-A0AC-A54F32B95051}"/>
              </a:ext>
            </a:extLst>
          </p:cNvPr>
          <p:cNvGrpSpPr>
            <a:grpSpLocks/>
          </p:cNvGrpSpPr>
          <p:nvPr/>
        </p:nvGrpSpPr>
        <p:grpSpPr bwMode="auto">
          <a:xfrm>
            <a:off x="3753177" y="584348"/>
            <a:ext cx="2384425" cy="1831978"/>
            <a:chOff x="2036" y="891"/>
            <a:chExt cx="1502" cy="1154"/>
          </a:xfrm>
        </p:grpSpPr>
        <p:sp>
          <p:nvSpPr>
            <p:cNvPr id="5" name="Text Box 69">
              <a:extLst>
                <a:ext uri="{FF2B5EF4-FFF2-40B4-BE49-F238E27FC236}">
                  <a16:creationId xmlns:a16="http://schemas.microsoft.com/office/drawing/2014/main" id="{C9151290-07B1-6141-81BB-449945EC5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219"/>
              <a:ext cx="150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AA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ea typeface="Times New Roman" charset="0"/>
                  <a:cs typeface="Century Gothic"/>
                </a:rPr>
                <a:t>→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ea typeface="Times New Roman" charset="0"/>
                  <a:cs typeface="Century Gothic"/>
                </a:rPr>
                <a:t>C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ea typeface="Times New Roman" charset="0"/>
                  <a:cs typeface="Century Gothic"/>
                </a:rPr>
                <a:t>AA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 → A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C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AA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 →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AAC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Times New Roman" charset="0"/>
                <a:cs typeface="Century Gothic"/>
              </a:endParaRPr>
            </a:p>
          </p:txBody>
        </p:sp>
        <p:sp>
          <p:nvSpPr>
            <p:cNvPr id="6" name="Text Box 78">
              <a:extLst>
                <a:ext uri="{FF2B5EF4-FFF2-40B4-BE49-F238E27FC236}">
                  <a16:creationId xmlns:a16="http://schemas.microsoft.com/office/drawing/2014/main" id="{ABC10712-E6AB-724A-9975-514E09314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" y="891"/>
              <a:ext cx="12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 err="1">
                  <a:solidFill>
                    <a:srgbClr val="404040"/>
                  </a:solidFill>
                  <a:latin typeface="Avenir Next" panose="020B0503020202020204" pitchFamily="34" charset="0"/>
                  <a:cs typeface="Century Gothic"/>
                </a:rPr>
                <a:t>Exemplo</a:t>
              </a:r>
              <a:r>
                <a:rPr lang="en-US" sz="1600" dirty="0">
                  <a:solidFill>
                    <a:srgbClr val="404040"/>
                  </a:solidFill>
                  <a:latin typeface="Century Gothic"/>
                  <a:cs typeface="Century Gothic"/>
                </a:rPr>
                <a:t>: A → C</a:t>
              </a:r>
              <a:r>
                <a:rPr lang="en-US" dirty="0">
                  <a:latin typeface="Century Gothic"/>
                  <a:cs typeface="Century Gothic"/>
                </a:rPr>
                <a:t> 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0F8091-B240-764A-A254-B47F9908F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46445"/>
              </p:ext>
            </p:extLst>
          </p:nvPr>
        </p:nvGraphicFramePr>
        <p:xfrm>
          <a:off x="1371979" y="2995145"/>
          <a:ext cx="6948300" cy="2186000"/>
        </p:xfrm>
        <a:graphic>
          <a:graphicData uri="http://schemas.openxmlformats.org/drawingml/2006/table">
            <a:tbl>
              <a:tblPr firstRow="1" bandRow="1">
                <a:effectLst>
                  <a:outerShdw blurRad="57150" dist="63500" dir="2700000" algn="tl" rotWithShape="0">
                    <a:srgbClr val="000000">
                      <a:alpha val="43000"/>
                    </a:srgbClr>
                  </a:outerShdw>
                </a:effectLst>
                <a:tableStyleId>{5C22544A-7EE6-4342-B048-85BDC9FD1C3A}</a:tableStyleId>
              </a:tblPr>
              <a:tblGrid>
                <a:gridCol w="132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200"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  <a:latin typeface="Avenir Next" panose="020B0503020202020204" pitchFamily="34" charset="0"/>
                          <a:cs typeface="Century Gothic"/>
                        </a:rPr>
                        <a:t>Códon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" panose="020B0503020202020204" pitchFamily="34" charset="0"/>
                          <a:cs typeface="Century Gothic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Avenir Next" panose="020B0503020202020204" pitchFamily="34" charset="0"/>
                          <a:cs typeface="Century Gothic"/>
                        </a:rPr>
                        <a:t>alvo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" panose="020B0503020202020204" pitchFamily="34" charset="0"/>
                          <a:cs typeface="Century Gothic"/>
                        </a:rPr>
                        <a:t> (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Avenir Next" panose="020B0503020202020204" pitchFamily="34" charset="0"/>
                          <a:cs typeface="Century Gothic"/>
                        </a:rPr>
                        <a:t>nucleotídeo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" panose="020B0503020202020204" pitchFamily="34" charset="0"/>
                          <a:cs typeface="Century Gothic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Century Gothic"/>
                        <a:cs typeface="Century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venir Next" panose="020B0503020202020204" pitchFamily="34" charset="0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venir Next" panose="020B0503020202020204" pitchFamily="34" charset="0"/>
                          <a:ea typeface="Times New Roman" charset="0"/>
                          <a:cs typeface="Century Gothic"/>
                        </a:rPr>
                        <a:t>CAA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venir Next" panose="020B0503020202020204" pitchFamily="34" charset="0"/>
                          <a:cs typeface="Century Gothic"/>
                        </a:rPr>
                        <a:t>ACA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venir Next" panose="020B0503020202020204" pitchFamily="34" charset="0"/>
                          <a:cs typeface="Century Gothic"/>
                        </a:rPr>
                        <a:t>AAC</a:t>
                      </a:r>
                      <a:endParaRPr lang="en-US" sz="1800" b="1" dirty="0">
                        <a:latin typeface="Avenir Next" panose="020B0503020202020204" pitchFamily="34" charset="0"/>
                        <a:ea typeface="Times New Roman" charset="0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venir Next" panose="020B0503020202020204" pitchFamily="34" charset="0"/>
                          <a:ea typeface="Times New Roman" charset="0"/>
                          <a:cs typeface="Century Gothic"/>
                        </a:rPr>
                        <a:t>NP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Avenir Next" panose="020B0503020202020204" pitchFamily="34" charset="0"/>
                          <a:cs typeface="Century Gothic"/>
                        </a:rPr>
                        <a:t>Fequal</a:t>
                      </a:r>
                      <a:endParaRPr lang="en-US" b="1" dirty="0">
                        <a:latin typeface="Avenir Next" panose="020B0503020202020204" pitchFamily="34" charset="0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/>
                          <a:cs typeface="Century Gothic"/>
                        </a:rPr>
                        <a:t>1/61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/>
                          <a:cs typeface="Century Gothic"/>
                        </a:rPr>
                        <a:t>1/61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/>
                          <a:cs typeface="Century Gothic"/>
                        </a:rPr>
                        <a:t>1/61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entury Gothic"/>
                          <a:cs typeface="Century Gothic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venir Next" panose="020B0503020202020204" pitchFamily="34" charset="0"/>
                          <a:cs typeface="Century Gothic"/>
                        </a:rPr>
                        <a:t>F3×4 (GY)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venir Next" panose="020B0503020202020204" pitchFamily="34" charset="0"/>
                          <a:cs typeface="Century Gothic"/>
                        </a:rPr>
                        <a:t>F61 (GY)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-108" charset="2"/>
                        </a:rPr>
                        <a:t>π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8" charset="0"/>
                          <a:sym typeface="Symbol" pitchFamily="-108" charset="2"/>
                        </a:rPr>
                        <a:t>CAA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08" charset="0"/>
                        <a:sym typeface="Symbol" pitchFamily="-108" charset="2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-108" charset="2"/>
                        </a:rPr>
                        <a:t>π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8" charset="0"/>
                          <a:sym typeface="Symbol" pitchFamily="-108" charset="2"/>
                        </a:rPr>
                        <a:t>ACA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08" charset="0"/>
                        <a:sym typeface="Symbol" pitchFamily="-108" charset="2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-108" charset="2"/>
                        </a:rPr>
                        <a:t>π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8" charset="0"/>
                          <a:sym typeface="Symbol" pitchFamily="-108" charset="2"/>
                        </a:rPr>
                        <a:t>AAC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08" charset="0"/>
                        <a:sym typeface="Symbol" pitchFamily="-108" charset="2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  <a:sym typeface="Symbol" pitchFamily="-108" charset="2"/>
                        </a:rPr>
                        <a:t>61</a:t>
                      </a: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B2DA4F-F886-7D4C-B905-F203C033E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97179"/>
              </p:ext>
            </p:extLst>
          </p:nvPr>
        </p:nvGraphicFramePr>
        <p:xfrm>
          <a:off x="3042963" y="4320864"/>
          <a:ext cx="900418" cy="40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241300" progId="Equation.3">
                  <p:embed/>
                </p:oleObj>
              </mc:Choice>
              <mc:Fallback>
                <p:oleObj name="Equation" r:id="rId2" imgW="533400" imgH="2413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2963" y="4320864"/>
                        <a:ext cx="900418" cy="407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CAE5475-98D9-3A43-84DE-35E597A2A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172443"/>
              </p:ext>
            </p:extLst>
          </p:nvPr>
        </p:nvGraphicFramePr>
        <p:xfrm>
          <a:off x="4654206" y="4336807"/>
          <a:ext cx="900418" cy="40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400" imgH="241300" progId="Equation.3">
                  <p:embed/>
                </p:oleObj>
              </mc:Choice>
              <mc:Fallback>
                <p:oleObj name="Equation" r:id="rId4" imgW="533400" imgH="2413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4206" y="4336807"/>
                        <a:ext cx="900418" cy="407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163E829-559C-264D-9293-0D9DC3D892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914581"/>
              </p:ext>
            </p:extLst>
          </p:nvPr>
        </p:nvGraphicFramePr>
        <p:xfrm>
          <a:off x="6233961" y="4321272"/>
          <a:ext cx="900418" cy="40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400" imgH="241300" progId="Equation.3">
                  <p:embed/>
                </p:oleObj>
              </mc:Choice>
              <mc:Fallback>
                <p:oleObj name="Equation" r:id="rId6" imgW="533400" imgH="2413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3961" y="4321272"/>
                        <a:ext cx="900418" cy="407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4E24C93-95F5-924D-A8C4-B381565C3CDB}"/>
              </a:ext>
            </a:extLst>
          </p:cNvPr>
          <p:cNvSpPr txBox="1"/>
          <p:nvPr/>
        </p:nvSpPr>
        <p:spPr>
          <a:xfrm>
            <a:off x="1342341" y="5229924"/>
            <a:ext cx="697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OBS: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Existem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várias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outras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formas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modelar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frequências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 de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códons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; mas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essas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são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 as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únicas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 que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vamos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 usar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nas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nossas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atividades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.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93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DD84F0-BFD5-D44C-8026-95EF34666566}"/>
              </a:ext>
            </a:extLst>
          </p:cNvPr>
          <p:cNvSpPr txBox="1"/>
          <p:nvPr/>
        </p:nvSpPr>
        <p:spPr>
          <a:xfrm>
            <a:off x="254000" y="728536"/>
            <a:ext cx="8636000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>
                <a:latin typeface="Avenir Next" panose="020B0503020202020204" pitchFamily="34" charset="0"/>
                <a:cs typeface="Courier New"/>
              </a:rPr>
              <a:t>Mais</a:t>
            </a:r>
            <a:r>
              <a:rPr lang="en-CA" sz="1400" dirty="0">
                <a:latin typeface="Avenir Next" panose="020B0503020202020204" pitchFamily="34" charset="0"/>
                <a:cs typeface="Courier New"/>
              </a:rPr>
              <a:t> </a:t>
            </a:r>
            <a:r>
              <a:rPr lang="en-CA" sz="1400" dirty="0" err="1">
                <a:latin typeface="Avenir Next" panose="020B0503020202020204" pitchFamily="34" charset="0"/>
                <a:cs typeface="Courier New"/>
              </a:rPr>
              <a:t>detalhes</a:t>
            </a:r>
            <a:r>
              <a:rPr lang="en-CA" sz="1400" dirty="0">
                <a:latin typeface="Avenir Next" panose="020B0503020202020204" pitchFamily="34" charset="0"/>
                <a:cs typeface="Courier New"/>
              </a:rPr>
              <a:t> </a:t>
            </a:r>
            <a:r>
              <a:rPr lang="en-CA" sz="1400" dirty="0" err="1">
                <a:latin typeface="Avenir Next" panose="020B0503020202020204" pitchFamily="34" charset="0"/>
                <a:cs typeface="Courier New"/>
              </a:rPr>
              <a:t>sobre</a:t>
            </a:r>
            <a:r>
              <a:rPr lang="en-CA" sz="1400" dirty="0">
                <a:latin typeface="Avenir Next" panose="020B0503020202020204" pitchFamily="34" charset="0"/>
                <a:cs typeface="Courier New"/>
              </a:rPr>
              <a:t> as </a:t>
            </a:r>
            <a:r>
              <a:rPr lang="en-CA" sz="1400" dirty="0" err="1">
                <a:latin typeface="Avenir Next" panose="020B0503020202020204" pitchFamily="34" charset="0"/>
                <a:cs typeface="Courier New"/>
              </a:rPr>
              <a:t>premissas</a:t>
            </a:r>
            <a:r>
              <a:rPr lang="en-CA" sz="1400" dirty="0">
                <a:latin typeface="Avenir Next" panose="020B0503020202020204" pitchFamily="34" charset="0"/>
                <a:cs typeface="Courier New"/>
              </a:rPr>
              <a:t> que </a:t>
            </a:r>
            <a:r>
              <a:rPr lang="en-CA" sz="1400" dirty="0" err="1">
                <a:latin typeface="Avenir Next" panose="020B0503020202020204" pitchFamily="34" charset="0"/>
                <a:cs typeface="Courier New"/>
              </a:rPr>
              <a:t>vamos</a:t>
            </a:r>
            <a:r>
              <a:rPr lang="en-CA" sz="1400" dirty="0">
                <a:latin typeface="Avenir Next" panose="020B0503020202020204" pitchFamily="34" charset="0"/>
                <a:cs typeface="Courier New"/>
              </a:rPr>
              <a:t> </a:t>
            </a:r>
            <a:r>
              <a:rPr lang="en-CA" sz="1400" dirty="0" err="1">
                <a:latin typeface="Avenir Next" panose="020B0503020202020204" pitchFamily="34" charset="0"/>
                <a:cs typeface="Courier New"/>
              </a:rPr>
              <a:t>testar</a:t>
            </a:r>
            <a:r>
              <a:rPr lang="en-CA" sz="1400" dirty="0">
                <a:latin typeface="Avenir Next" panose="020B0503020202020204" pitchFamily="34" charset="0"/>
                <a:cs typeface="Courier New"/>
              </a:rPr>
              <a:t> no </a:t>
            </a:r>
            <a:r>
              <a:rPr lang="en-CA" sz="1400" dirty="0" err="1">
                <a:latin typeface="Avenir Next" panose="020B0503020202020204" pitchFamily="34" charset="0"/>
                <a:cs typeface="Courier New"/>
              </a:rPr>
              <a:t>Exerício</a:t>
            </a:r>
            <a:r>
              <a:rPr lang="en-CA" sz="1400" dirty="0">
                <a:latin typeface="Avenir Next" panose="020B0503020202020204" pitchFamily="34" charset="0"/>
                <a:cs typeface="Courier New"/>
              </a:rPr>
              <a:t> 2</a:t>
            </a:r>
            <a:endParaRPr lang="en-CA" sz="1400" dirty="0">
              <a:latin typeface="Courier New"/>
              <a:cs typeface="Courier New"/>
            </a:endParaRPr>
          </a:p>
          <a:p>
            <a:r>
              <a:rPr lang="en-CA" sz="1400" dirty="0">
                <a:latin typeface="Courier New"/>
                <a:cs typeface="Courier New"/>
              </a:rPr>
              <a:t>   </a:t>
            </a:r>
          </a:p>
          <a:p>
            <a:r>
              <a:rPr lang="en-CA" sz="1400" dirty="0">
                <a:latin typeface="Courier New"/>
                <a:cs typeface="Courier New"/>
              </a:rPr>
              <a:t>	</a:t>
            </a:r>
          </a:p>
          <a:p>
            <a:r>
              <a:rPr lang="en-CA" sz="1400" dirty="0">
                <a:latin typeface="Courier New"/>
                <a:cs typeface="Courier New"/>
              </a:rPr>
              <a:t>       </a:t>
            </a:r>
            <a:r>
              <a:rPr lang="en-CA" sz="1400" b="1" dirty="0">
                <a:latin typeface="Avenir Next" panose="020B0503020202020204" pitchFamily="34" charset="0"/>
                <a:cs typeface="Courier New"/>
              </a:rPr>
              <a:t>Assumption set 1: 	Codon bias = none;		  Ts/Tv bias = none</a:t>
            </a:r>
          </a:p>
          <a:p>
            <a:r>
              <a:rPr lang="en-CA" sz="1400" dirty="0">
                <a:latin typeface="Courier New"/>
                <a:cs typeface="Courier New"/>
              </a:rPr>
              <a:t>	   Control file..		</a:t>
            </a:r>
            <a:r>
              <a:rPr lang="en-CA" sz="1400" dirty="0" err="1">
                <a:latin typeface="Courier New"/>
                <a:cs typeface="Courier New"/>
              </a:rPr>
              <a:t>CodonFreq</a:t>
            </a:r>
            <a:r>
              <a:rPr lang="en-CA" sz="1400" dirty="0">
                <a:latin typeface="Courier New"/>
                <a:cs typeface="Courier New"/>
              </a:rPr>
              <a:t>=0;  		 kappa=1;  </a:t>
            </a:r>
            <a:r>
              <a:rPr lang="en-CA" sz="1400" dirty="0" err="1">
                <a:latin typeface="Courier New"/>
                <a:cs typeface="Courier New"/>
              </a:rPr>
              <a:t>fix_kappa</a:t>
            </a:r>
            <a:r>
              <a:rPr lang="en-CA" sz="1400" dirty="0">
                <a:latin typeface="Courier New"/>
                <a:cs typeface="Courier New"/>
              </a:rPr>
              <a:t>=1</a:t>
            </a:r>
          </a:p>
          <a:p>
            <a:endParaRPr lang="en-CA" sz="1400" dirty="0">
              <a:latin typeface="Courier New"/>
              <a:cs typeface="Courier New"/>
            </a:endParaRPr>
          </a:p>
          <a:p>
            <a:endParaRPr lang="en-CA" sz="1400" dirty="0">
              <a:latin typeface="Courier New"/>
              <a:cs typeface="Courier New"/>
            </a:endParaRPr>
          </a:p>
          <a:p>
            <a:r>
              <a:rPr lang="en-CA" sz="1400" dirty="0">
                <a:latin typeface="Courier New"/>
                <a:cs typeface="Courier New"/>
              </a:rPr>
              <a:t>       </a:t>
            </a:r>
            <a:r>
              <a:rPr lang="en-CA" sz="1400" b="1" dirty="0">
                <a:latin typeface="Avenir Next" panose="020B0503020202020204" pitchFamily="34" charset="0"/>
                <a:cs typeface="Courier New"/>
              </a:rPr>
              <a:t>Assumption set 2: 	Codon bias = none;		  Ts/Tv bias = Yes</a:t>
            </a:r>
          </a:p>
          <a:p>
            <a:r>
              <a:rPr lang="en-CA" sz="1400" dirty="0">
                <a:latin typeface="Courier New"/>
                <a:cs typeface="Courier New"/>
              </a:rPr>
              <a:t>	   Control file..		</a:t>
            </a:r>
            <a:r>
              <a:rPr lang="en-CA" sz="1400" dirty="0" err="1">
                <a:latin typeface="Courier New"/>
                <a:cs typeface="Courier New"/>
              </a:rPr>
              <a:t>CodonFreq</a:t>
            </a:r>
            <a:r>
              <a:rPr lang="en-CA" sz="1400" dirty="0">
                <a:latin typeface="Courier New"/>
                <a:cs typeface="Courier New"/>
              </a:rPr>
              <a:t>=0;  		 kappa=1;  </a:t>
            </a:r>
            <a:r>
              <a:rPr lang="en-CA" sz="1400" dirty="0" err="1">
                <a:latin typeface="Courier New"/>
                <a:cs typeface="Courier New"/>
              </a:rPr>
              <a:t>fix_kappa</a:t>
            </a:r>
            <a:r>
              <a:rPr lang="en-CA" sz="1400" dirty="0">
                <a:latin typeface="Courier New"/>
                <a:cs typeface="Courier New"/>
              </a:rPr>
              <a:t>=0</a:t>
            </a:r>
          </a:p>
          <a:p>
            <a:endParaRPr lang="en-CA" sz="1400" dirty="0">
              <a:latin typeface="Courier New"/>
              <a:cs typeface="Courier New"/>
            </a:endParaRPr>
          </a:p>
          <a:p>
            <a:endParaRPr lang="en-CA" sz="1400" dirty="0">
              <a:latin typeface="Courier New"/>
              <a:cs typeface="Courier New"/>
            </a:endParaRPr>
          </a:p>
          <a:p>
            <a:r>
              <a:rPr lang="en-CA" sz="1400" dirty="0">
                <a:latin typeface="Courier New"/>
                <a:cs typeface="Courier New"/>
              </a:rPr>
              <a:t>       </a:t>
            </a:r>
            <a:r>
              <a:rPr lang="en-CA" sz="1400" b="1" dirty="0">
                <a:latin typeface="Avenir Next" panose="020B0503020202020204" pitchFamily="34" charset="0"/>
                <a:cs typeface="Courier New"/>
              </a:rPr>
              <a:t>Assumption set 3: 	Codon bias = yes [F3x4];	  Ts/Tv bias = none</a:t>
            </a:r>
          </a:p>
          <a:p>
            <a:r>
              <a:rPr lang="en-CA" sz="1400" dirty="0">
                <a:latin typeface="Courier New"/>
                <a:cs typeface="Courier New"/>
              </a:rPr>
              <a:t>	   Control file..		</a:t>
            </a:r>
            <a:r>
              <a:rPr lang="en-CA" sz="1400" dirty="0" err="1">
                <a:latin typeface="Courier New"/>
                <a:cs typeface="Courier New"/>
              </a:rPr>
              <a:t>CodonFreq</a:t>
            </a:r>
            <a:r>
              <a:rPr lang="en-CA" sz="1400" dirty="0">
                <a:latin typeface="Courier New"/>
                <a:cs typeface="Courier New"/>
              </a:rPr>
              <a:t>=2;  		 kappa=1;  </a:t>
            </a:r>
            <a:r>
              <a:rPr lang="en-CA" sz="1400" dirty="0" err="1">
                <a:latin typeface="Courier New"/>
                <a:cs typeface="Courier New"/>
              </a:rPr>
              <a:t>fix_kappa</a:t>
            </a:r>
            <a:r>
              <a:rPr lang="en-CA" sz="1400" dirty="0">
                <a:latin typeface="Courier New"/>
                <a:cs typeface="Courier New"/>
              </a:rPr>
              <a:t>=1</a:t>
            </a:r>
          </a:p>
          <a:p>
            <a:endParaRPr lang="en-CA" sz="1400" dirty="0">
              <a:latin typeface="Courier New"/>
              <a:cs typeface="Courier New"/>
            </a:endParaRPr>
          </a:p>
          <a:p>
            <a:endParaRPr lang="en-CA" sz="1400" dirty="0">
              <a:latin typeface="Courier New"/>
              <a:cs typeface="Courier New"/>
            </a:endParaRPr>
          </a:p>
          <a:p>
            <a:r>
              <a:rPr lang="en-CA" sz="1400" dirty="0">
                <a:latin typeface="Courier New"/>
                <a:cs typeface="Courier New"/>
              </a:rPr>
              <a:t>       </a:t>
            </a:r>
            <a:r>
              <a:rPr lang="en-CA" sz="1400" b="1" dirty="0">
                <a:latin typeface="Avenir Next" panose="020B0503020202020204" pitchFamily="34" charset="0"/>
                <a:cs typeface="Courier New"/>
              </a:rPr>
              <a:t>Assumption set 4: 	Codon bias = yes [F3x4]; 	  Ts/Tv bias = Yes</a:t>
            </a:r>
          </a:p>
          <a:p>
            <a:r>
              <a:rPr lang="en-CA" sz="1400" dirty="0">
                <a:latin typeface="Courier New"/>
                <a:cs typeface="Courier New"/>
              </a:rPr>
              <a:t>	   Control file..		</a:t>
            </a:r>
            <a:r>
              <a:rPr lang="en-CA" sz="1400" dirty="0" err="1">
                <a:latin typeface="Courier New"/>
                <a:cs typeface="Courier New"/>
              </a:rPr>
              <a:t>CodonFreq</a:t>
            </a:r>
            <a:r>
              <a:rPr lang="en-CA" sz="1400" dirty="0">
                <a:latin typeface="Courier New"/>
                <a:cs typeface="Courier New"/>
              </a:rPr>
              <a:t>=2;  		 kappa=1;  </a:t>
            </a:r>
            <a:r>
              <a:rPr lang="en-CA" sz="1400" dirty="0" err="1">
                <a:latin typeface="Courier New"/>
                <a:cs typeface="Courier New"/>
              </a:rPr>
              <a:t>fix_kappa</a:t>
            </a:r>
            <a:r>
              <a:rPr lang="en-CA" sz="1400" dirty="0">
                <a:latin typeface="Courier New"/>
                <a:cs typeface="Courier New"/>
              </a:rPr>
              <a:t>=0</a:t>
            </a:r>
          </a:p>
          <a:p>
            <a:endParaRPr lang="en-CA" sz="1400" dirty="0">
              <a:latin typeface="Courier New"/>
              <a:cs typeface="Courier New"/>
            </a:endParaRPr>
          </a:p>
          <a:p>
            <a:endParaRPr lang="en-CA" sz="1400" dirty="0">
              <a:latin typeface="Courier New"/>
              <a:cs typeface="Courier New"/>
            </a:endParaRPr>
          </a:p>
          <a:p>
            <a:r>
              <a:rPr lang="en-CA" sz="1400" dirty="0">
                <a:latin typeface="Courier New"/>
                <a:cs typeface="Courier New"/>
              </a:rPr>
              <a:t>       </a:t>
            </a:r>
            <a:r>
              <a:rPr lang="en-CA" sz="1400" b="1" dirty="0">
                <a:latin typeface="Avenir Next" panose="020B0503020202020204" pitchFamily="34" charset="0"/>
                <a:cs typeface="Courier New"/>
              </a:rPr>
              <a:t>Assumption set 5: 	Codon bias = yes [F61]; 	  Ts/Tv bias = none</a:t>
            </a:r>
          </a:p>
          <a:p>
            <a:r>
              <a:rPr lang="en-CA" sz="1400" dirty="0">
                <a:latin typeface="Courier New"/>
                <a:cs typeface="Courier New"/>
              </a:rPr>
              <a:t>	   Control file..		</a:t>
            </a:r>
            <a:r>
              <a:rPr lang="en-CA" sz="1400" dirty="0" err="1">
                <a:latin typeface="Courier New"/>
                <a:cs typeface="Courier New"/>
              </a:rPr>
              <a:t>CodonFreq</a:t>
            </a:r>
            <a:r>
              <a:rPr lang="en-CA" sz="1400" dirty="0">
                <a:latin typeface="Courier New"/>
                <a:cs typeface="Courier New"/>
              </a:rPr>
              <a:t>=3;  		 kappa=1;  </a:t>
            </a:r>
            <a:r>
              <a:rPr lang="en-CA" sz="1400" dirty="0" err="1">
                <a:latin typeface="Courier New"/>
                <a:cs typeface="Courier New"/>
              </a:rPr>
              <a:t>fix_kappa</a:t>
            </a:r>
            <a:r>
              <a:rPr lang="en-CA" sz="1400" dirty="0">
                <a:latin typeface="Courier New"/>
                <a:cs typeface="Courier New"/>
              </a:rPr>
              <a:t>=1</a:t>
            </a:r>
          </a:p>
          <a:p>
            <a:endParaRPr lang="en-CA" sz="1400" dirty="0">
              <a:latin typeface="Courier New"/>
              <a:cs typeface="Courier New"/>
            </a:endParaRPr>
          </a:p>
          <a:p>
            <a:endParaRPr lang="en-CA" sz="1400" dirty="0">
              <a:latin typeface="Courier New"/>
              <a:cs typeface="Courier New"/>
            </a:endParaRPr>
          </a:p>
          <a:p>
            <a:r>
              <a:rPr lang="en-CA" sz="1400" dirty="0">
                <a:latin typeface="Courier New"/>
                <a:cs typeface="Courier New"/>
              </a:rPr>
              <a:t>       </a:t>
            </a:r>
            <a:r>
              <a:rPr lang="en-CA" sz="1400" b="1" dirty="0">
                <a:latin typeface="Avenir Next" panose="020B0503020202020204" pitchFamily="34" charset="0"/>
                <a:cs typeface="Courier New"/>
              </a:rPr>
              <a:t>Assumption set 6: 	Codon bias = yes [F61]; 	  Ts/Tv bias = Yes</a:t>
            </a:r>
          </a:p>
          <a:p>
            <a:r>
              <a:rPr lang="en-CA" sz="1400" dirty="0">
                <a:latin typeface="Courier New"/>
                <a:cs typeface="Courier New"/>
              </a:rPr>
              <a:t>	   Control file..		</a:t>
            </a:r>
            <a:r>
              <a:rPr lang="en-CA" sz="1400" dirty="0" err="1">
                <a:latin typeface="Courier New"/>
                <a:cs typeface="Courier New"/>
              </a:rPr>
              <a:t>CodonFreq</a:t>
            </a:r>
            <a:r>
              <a:rPr lang="en-CA" sz="1400" dirty="0">
                <a:latin typeface="Courier New"/>
                <a:cs typeface="Courier New"/>
              </a:rPr>
              <a:t>=3;  		 kappa=1;  </a:t>
            </a:r>
            <a:r>
              <a:rPr lang="en-CA" sz="1400" dirty="0" err="1">
                <a:latin typeface="Courier New"/>
                <a:cs typeface="Courier New"/>
              </a:rPr>
              <a:t>fix_kappa</a:t>
            </a:r>
            <a:r>
              <a:rPr lang="en-CA" sz="1400" dirty="0">
                <a:latin typeface="Courier New"/>
                <a:cs typeface="Courier New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29674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8C367-4FCC-16FD-40C1-59C3A943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027"/>
            <a:ext cx="7772400" cy="60059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12AE22-BC3E-C93A-24C2-0174D86BACF3}"/>
              </a:ext>
            </a:extLst>
          </p:cNvPr>
          <p:cNvSpPr/>
          <p:nvPr/>
        </p:nvSpPr>
        <p:spPr>
          <a:xfrm>
            <a:off x="1560414" y="3809327"/>
            <a:ext cx="809452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Classe</a:t>
            </a: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 de </a:t>
            </a:r>
            <a:r>
              <a:rPr 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sítio</a:t>
            </a: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 0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B784F-C029-9DC5-5ECB-1B59B17A5B1F}"/>
              </a:ext>
            </a:extLst>
          </p:cNvPr>
          <p:cNvSpPr/>
          <p:nvPr/>
        </p:nvSpPr>
        <p:spPr>
          <a:xfrm>
            <a:off x="2269344" y="3809327"/>
            <a:ext cx="899565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Classe</a:t>
            </a: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 de </a:t>
            </a:r>
            <a:r>
              <a:rPr lang="en-US" sz="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sítio</a:t>
            </a:r>
            <a:r>
              <a:rPr 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Arial" charset="0"/>
              </a:rPr>
              <a:t> 1</a:t>
            </a:r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B4137F-6CCB-D8C3-BE68-71EB1E1C6A04}"/>
              </a:ext>
            </a:extLst>
          </p:cNvPr>
          <p:cNvSpPr/>
          <p:nvPr/>
        </p:nvSpPr>
        <p:spPr>
          <a:xfrm>
            <a:off x="2978274" y="3809327"/>
            <a:ext cx="899565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err="1">
                <a:solidFill>
                  <a:srgbClr val="2480CF"/>
                </a:solidFill>
                <a:latin typeface="Avenir Next" panose="020B0503020202020204" pitchFamily="34" charset="0"/>
                <a:cs typeface="Arial" charset="0"/>
              </a:rPr>
              <a:t>Classe</a:t>
            </a:r>
            <a:r>
              <a:rPr lang="en-US" sz="600" b="1" dirty="0">
                <a:solidFill>
                  <a:srgbClr val="2480CF"/>
                </a:solidFill>
                <a:latin typeface="Avenir Next" panose="020B0503020202020204" pitchFamily="34" charset="0"/>
                <a:cs typeface="Arial" charset="0"/>
              </a:rPr>
              <a:t> de </a:t>
            </a:r>
            <a:r>
              <a:rPr lang="en-US" sz="600" b="1" dirty="0" err="1">
                <a:solidFill>
                  <a:srgbClr val="2480CF"/>
                </a:solidFill>
                <a:latin typeface="Avenir Next" panose="020B0503020202020204" pitchFamily="34" charset="0"/>
                <a:cs typeface="Arial" charset="0"/>
              </a:rPr>
              <a:t>sítio</a:t>
            </a:r>
            <a:r>
              <a:rPr lang="en-US" sz="600" b="1" dirty="0">
                <a:solidFill>
                  <a:srgbClr val="2480CF"/>
                </a:solidFill>
                <a:latin typeface="Avenir Next" panose="020B0503020202020204" pitchFamily="34" charset="0"/>
                <a:cs typeface="Arial" charset="0"/>
              </a:rPr>
              <a:t> 2a</a:t>
            </a:r>
            <a:endParaRPr lang="en-US" sz="600" dirty="0">
              <a:solidFill>
                <a:srgbClr val="2480CF"/>
              </a:solidFill>
              <a:latin typeface="Avenir Next" panose="020B0503020202020204" pitchFamily="34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C94B25-54D3-B6B8-90F9-CC069799B08A}"/>
              </a:ext>
            </a:extLst>
          </p:cNvPr>
          <p:cNvSpPr/>
          <p:nvPr/>
        </p:nvSpPr>
        <p:spPr>
          <a:xfrm>
            <a:off x="3777317" y="3809327"/>
            <a:ext cx="899565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 err="1">
                <a:solidFill>
                  <a:srgbClr val="2480CF"/>
                </a:solidFill>
                <a:latin typeface="Avenir Next" panose="020B0503020202020204" pitchFamily="34" charset="0"/>
                <a:cs typeface="Arial" charset="0"/>
              </a:rPr>
              <a:t>Classe</a:t>
            </a:r>
            <a:r>
              <a:rPr lang="en-US" sz="600" b="1" dirty="0">
                <a:solidFill>
                  <a:srgbClr val="2480CF"/>
                </a:solidFill>
                <a:latin typeface="Avenir Next" panose="020B0503020202020204" pitchFamily="34" charset="0"/>
                <a:cs typeface="Arial" charset="0"/>
              </a:rPr>
              <a:t> de </a:t>
            </a:r>
            <a:r>
              <a:rPr lang="en-US" sz="600" b="1" dirty="0" err="1">
                <a:solidFill>
                  <a:srgbClr val="2480CF"/>
                </a:solidFill>
                <a:latin typeface="Avenir Next" panose="020B0503020202020204" pitchFamily="34" charset="0"/>
                <a:cs typeface="Arial" charset="0"/>
              </a:rPr>
              <a:t>sítio</a:t>
            </a:r>
            <a:r>
              <a:rPr lang="en-US" sz="600" b="1" dirty="0">
                <a:solidFill>
                  <a:srgbClr val="2480CF"/>
                </a:solidFill>
                <a:latin typeface="Avenir Next" panose="020B0503020202020204" pitchFamily="34" charset="0"/>
                <a:cs typeface="Arial" charset="0"/>
              </a:rPr>
              <a:t> 2b</a:t>
            </a:r>
            <a:endParaRPr lang="en-US" sz="600" dirty="0">
              <a:solidFill>
                <a:srgbClr val="2480CF"/>
              </a:solidFill>
              <a:latin typeface="Avenir Next" panose="020B0503020202020204" pitchFamily="34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F84C5-AA5D-8585-22D3-515C98DFD234}"/>
              </a:ext>
            </a:extLst>
          </p:cNvPr>
          <p:cNvSpPr/>
          <p:nvPr/>
        </p:nvSpPr>
        <p:spPr>
          <a:xfrm>
            <a:off x="4642679" y="4346993"/>
            <a:ext cx="2641600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Classe</a:t>
            </a:r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de </a:t>
            </a:r>
            <a:r>
              <a:rPr lang="en-US" sz="800" b="1" dirty="0" err="1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sítio</a:t>
            </a:r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0: </a:t>
            </a:r>
            <a:r>
              <a:rPr lang="en-US" sz="800" dirty="0" err="1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seleção</a:t>
            </a:r>
            <a:r>
              <a:rPr lang="en-US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purificadora</a:t>
            </a:r>
            <a:r>
              <a:rPr lang="en-US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forte (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ω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0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 &lt; 0)</a:t>
            </a:r>
            <a:r>
              <a:rPr lang="en-US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A3FE6-8CDE-3949-7FA2-66DFDA7DCCF3}"/>
              </a:ext>
            </a:extLst>
          </p:cNvPr>
          <p:cNvSpPr/>
          <p:nvPr/>
        </p:nvSpPr>
        <p:spPr>
          <a:xfrm>
            <a:off x="4642679" y="4633148"/>
            <a:ext cx="2641600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Classe</a:t>
            </a:r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de </a:t>
            </a:r>
            <a:r>
              <a:rPr lang="en-US" sz="800" b="1" dirty="0" err="1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sítio</a:t>
            </a:r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1: </a:t>
            </a:r>
            <a:r>
              <a:rPr lang="en-US" sz="800" dirty="0" err="1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evolução</a:t>
            </a:r>
            <a:r>
              <a:rPr lang="en-US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neutra</a:t>
            </a:r>
            <a:r>
              <a:rPr lang="en-US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(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ω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1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 = 1.0)</a:t>
            </a:r>
            <a:r>
              <a:rPr lang="en-US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57A1E6-6C5B-AA8B-3C52-AB3514A33213}"/>
              </a:ext>
            </a:extLst>
          </p:cNvPr>
          <p:cNvSpPr/>
          <p:nvPr/>
        </p:nvSpPr>
        <p:spPr>
          <a:xfrm>
            <a:off x="4642679" y="4919303"/>
            <a:ext cx="3366535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Classe</a:t>
            </a:r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de </a:t>
            </a:r>
            <a:r>
              <a:rPr lang="en-US" sz="800" b="1" dirty="0" err="1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sítio</a:t>
            </a:r>
            <a:r>
              <a:rPr lang="en-US" sz="800" b="1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2a + 2b: </a:t>
            </a:r>
            <a:r>
              <a:rPr lang="en-US" sz="800" dirty="0" err="1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seleção</a:t>
            </a:r>
            <a:r>
              <a:rPr lang="en-US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positiva</a:t>
            </a:r>
            <a:r>
              <a:rPr lang="en-US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(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ω</a:t>
            </a:r>
            <a:r>
              <a:rPr lang="en-GB" sz="8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FG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 &gt; 1.0)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nos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 </a:t>
            </a:r>
            <a:r>
              <a:rPr lang="en-GB" sz="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ramos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 </a:t>
            </a:r>
            <a:r>
              <a:rPr lang="en-GB" sz="800" b="1" dirty="0">
                <a:solidFill>
                  <a:srgbClr val="2480CF"/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FG</a:t>
            </a:r>
            <a:r>
              <a:rPr lang="en-US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4FD79-E251-DD3D-5888-EFBC9C3299A5}"/>
              </a:ext>
            </a:extLst>
          </p:cNvPr>
          <p:cNvSpPr/>
          <p:nvPr/>
        </p:nvSpPr>
        <p:spPr>
          <a:xfrm rot="19566971">
            <a:off x="3971436" y="1257854"/>
            <a:ext cx="688544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297 e 299</a:t>
            </a:r>
            <a:endParaRPr lang="en-US" sz="800" dirty="0">
              <a:solidFill>
                <a:schemeClr val="tx1"/>
              </a:solidFill>
              <a:latin typeface="Avenir Next" panose="020B0503020202020204" pitchFamily="34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FEC38F-6C53-9510-5B57-D352D0A15384}"/>
              </a:ext>
            </a:extLst>
          </p:cNvPr>
          <p:cNvSpPr/>
          <p:nvPr/>
        </p:nvSpPr>
        <p:spPr>
          <a:xfrm rot="19566971">
            <a:off x="2701825" y="1328615"/>
            <a:ext cx="688544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244</a:t>
            </a:r>
            <a:endParaRPr lang="en-US" sz="800" dirty="0">
              <a:solidFill>
                <a:schemeClr val="tx1"/>
              </a:solidFill>
              <a:latin typeface="Avenir Next" panose="020B0503020202020204" pitchFamily="34" charset="0"/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D35591-2131-1521-6480-470D02FB62CC}"/>
              </a:ext>
            </a:extLst>
          </p:cNvPr>
          <p:cNvSpPr/>
          <p:nvPr/>
        </p:nvSpPr>
        <p:spPr>
          <a:xfrm rot="19566971">
            <a:off x="6308645" y="1199661"/>
            <a:ext cx="688544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397</a:t>
            </a:r>
            <a:endParaRPr lang="en-US" sz="800" dirty="0">
              <a:solidFill>
                <a:schemeClr val="tx1"/>
              </a:solidFill>
              <a:latin typeface="Avenir Next" panose="020B0503020202020204" pitchFamily="34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6CB863-7272-522B-8EB2-04F8A611450B}"/>
              </a:ext>
            </a:extLst>
          </p:cNvPr>
          <p:cNvSpPr/>
          <p:nvPr/>
        </p:nvSpPr>
        <p:spPr>
          <a:xfrm rot="19566971">
            <a:off x="6758657" y="1274057"/>
            <a:ext cx="688544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418</a:t>
            </a:r>
            <a:endParaRPr lang="en-US" sz="800" dirty="0">
              <a:solidFill>
                <a:schemeClr val="tx1"/>
              </a:solidFill>
              <a:latin typeface="Avenir Next" panose="020B0503020202020204" pitchFamily="34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2EE298-80C6-D0A2-0929-B47E91DDAFA6}"/>
              </a:ext>
            </a:extLst>
          </p:cNvPr>
          <p:cNvSpPr/>
          <p:nvPr/>
        </p:nvSpPr>
        <p:spPr>
          <a:xfrm rot="19566971">
            <a:off x="7009480" y="1268901"/>
            <a:ext cx="688544" cy="147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/>
                </a:solidFill>
                <a:latin typeface="Avenir Next" panose="020B0503020202020204" pitchFamily="34" charset="0"/>
                <a:cs typeface="Arial" charset="0"/>
              </a:rPr>
              <a:t>424</a:t>
            </a:r>
            <a:endParaRPr lang="en-US" sz="800" dirty="0">
              <a:solidFill>
                <a:schemeClr val="tx1"/>
              </a:solidFill>
              <a:latin typeface="Avenir Next" panose="020B050302020202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7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034" y="1233121"/>
            <a:ext cx="8495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lain" startAt="5"/>
            </a:pP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60</a:t>
            </a:r>
          </a:p>
          <a:p>
            <a:pPr marL="228600" indent="-228600">
              <a:buAutoNum type="arabicPlain" startAt="5"/>
            </a:pPr>
            <a:endParaRPr lang="en-US" sz="12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Rato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   ATG GCA ACC CTC AAG GAC CAG CTG ATT GTG AAT CTT CTT AAG GAA GAG CAG GCT --- CCC Coelho   ATG GCA GCT CTC AAG GAT CAG CTG ATT CAC AAC CTT CTG AAG GAA GAA CAT GTC --- CCC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Humano   ATG GCA ACT CTA AAG GAT CAG CTG ATT TAT AAT CTT CTA AAG GAA GAA CAG ACC --- CCC </a:t>
            </a:r>
          </a:p>
          <a:p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Galinha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ATG TCT --- CTC AAG GAT CAT CTC ATC CAC AAT GTC CAC AAA GAG GAG CAC GCT CAT GCC </a:t>
            </a:r>
            <a:r>
              <a:rPr lang="en-US" sz="1200" b="1" dirty="0" err="1">
                <a:solidFill>
                  <a:srgbClr val="000000"/>
                </a:solidFill>
                <a:latin typeface="Courier New"/>
                <a:cs typeface="Courier New"/>
              </a:rPr>
              <a:t>Lagarto</a:t>
            </a:r>
            <a:r>
              <a:rPr lang="en-US" sz="1200" b="1" dirty="0">
                <a:solidFill>
                  <a:srgbClr val="000000"/>
                </a:solidFill>
                <a:latin typeface="Courier New"/>
                <a:cs typeface="Courier New"/>
              </a:rPr>
              <a:t>  ATG TCT --- CTC AAG GAG AAG CTG ATC GTA AAT GTT CAC AAA GAA GAG CAG CCC CAT GCC</a:t>
            </a:r>
            <a:endParaRPr lang="is-IS" sz="12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5430" y="3340603"/>
            <a:ext cx="4627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venir Next" panose="020B0503020202020204" pitchFamily="34" charset="0"/>
              </a:rPr>
              <a:t>(((</a:t>
            </a:r>
            <a:r>
              <a:rPr lang="en-US" sz="1600" dirty="0" err="1">
                <a:latin typeface="Avenir Next" panose="020B0503020202020204" pitchFamily="34" charset="0"/>
              </a:rPr>
              <a:t>Rato</a:t>
            </a:r>
            <a:r>
              <a:rPr lang="en-US" sz="1600" dirty="0">
                <a:latin typeface="Avenir Next" panose="020B0503020202020204" pitchFamily="34" charset="0"/>
              </a:rPr>
              <a:t>, Coelho), Humano), (</a:t>
            </a:r>
            <a:r>
              <a:rPr lang="en-US" sz="1600" dirty="0" err="1">
                <a:latin typeface="Avenir Next" panose="020B0503020202020204" pitchFamily="34" charset="0"/>
              </a:rPr>
              <a:t>Galinha</a:t>
            </a:r>
            <a:r>
              <a:rPr lang="en-US" sz="1600" dirty="0">
                <a:latin typeface="Avenir Next" panose="020B0503020202020204" pitchFamily="34" charset="0"/>
              </a:rPr>
              <a:t>, </a:t>
            </a:r>
            <a:r>
              <a:rPr lang="en-US" sz="1600" dirty="0" err="1">
                <a:latin typeface="Avenir Next" panose="020B0503020202020204" pitchFamily="34" charset="0"/>
              </a:rPr>
              <a:t>Lagarto</a:t>
            </a:r>
            <a:r>
              <a:rPr lang="en-US" sz="1600" dirty="0">
                <a:latin typeface="Avenir Next" panose="020B0503020202020204" pitchFamily="34" charset="0"/>
              </a:rPr>
              <a:t>));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1888478" y="3798143"/>
            <a:ext cx="3219450" cy="2157301"/>
            <a:chOff x="3054350" y="3398949"/>
            <a:chExt cx="3219450" cy="215730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62600" y="3398949"/>
              <a:ext cx="353790" cy="722549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6355" dist="45339" dir="318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5916390" y="3398949"/>
              <a:ext cx="357410" cy="722549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6355" dist="45339" dir="318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31940" y="395639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6355" dist="35687" dir="336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943350" y="4590047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6355" dist="35687" dir="336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840190" y="403259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6355" dist="35687" dir="336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921250" y="540385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46355" dist="35687" dir="336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054350" y="3398949"/>
              <a:ext cx="353790" cy="633649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6355" dist="45339" dir="318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408140" y="3398949"/>
              <a:ext cx="304800" cy="633649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6355" dist="45339" dir="318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019550" y="3398949"/>
              <a:ext cx="518890" cy="1267298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6355" dist="45339" dir="318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408140" y="4032598"/>
              <a:ext cx="611410" cy="633649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6355" dist="45339" dir="318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4997450" y="4108798"/>
              <a:ext cx="910780" cy="1371252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outerShdw blurRad="46355" dist="45339" dir="318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019550" y="4666247"/>
              <a:ext cx="977900" cy="813803"/>
            </a:xfrm>
            <a:prstGeom prst="line">
              <a:avLst/>
            </a:prstGeom>
            <a:ln>
              <a:solidFill>
                <a:srgbClr val="000000"/>
              </a:solidFill>
            </a:ln>
            <a:effectLst>
              <a:outerShdw blurRad="46355" dist="45339" dir="318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436671" y="824212"/>
            <a:ext cx="33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Avenir Next" panose="020B0503020202020204" pitchFamily="34" charset="0"/>
                <a:cs typeface="Arial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4771" y="3351707"/>
            <a:ext cx="33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04040"/>
                </a:solidFill>
                <a:latin typeface="Avenir Next" panose="020B0503020202020204" pitchFamily="34" charset="0"/>
                <a:cs typeface="Arial"/>
              </a:rPr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48146" y="3193722"/>
            <a:ext cx="2432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Representação</a:t>
            </a:r>
            <a:r>
              <a:rPr lang="en-US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 das </a:t>
            </a:r>
            <a:r>
              <a:rPr lang="en-US" sz="1400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relações</a:t>
            </a:r>
            <a:r>
              <a:rPr lang="en-US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filogenéticas</a:t>
            </a:r>
            <a:r>
              <a:rPr lang="en-US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 forma de </a:t>
            </a:r>
            <a:r>
              <a:rPr lang="en-US" sz="1400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texto</a:t>
            </a:r>
            <a:r>
              <a:rPr lang="en-US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 simples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693034" y="3559898"/>
            <a:ext cx="6349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28033" y="4507992"/>
            <a:ext cx="265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Diagrama</a:t>
            </a:r>
            <a:r>
              <a:rPr lang="en-US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em</a:t>
            </a:r>
            <a:r>
              <a:rPr lang="en-US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 forma de </a:t>
            </a:r>
            <a:r>
              <a:rPr lang="en-US" sz="1400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árvore</a:t>
            </a:r>
            <a:r>
              <a:rPr lang="en-US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 das </a:t>
            </a:r>
            <a:r>
              <a:rPr lang="en-US" sz="1400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relações</a:t>
            </a:r>
            <a:r>
              <a:rPr lang="en-US" sz="1400" dirty="0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venir Next" panose="020B0503020202020204" pitchFamily="34" charset="0"/>
                <a:cs typeface="Arial"/>
              </a:rPr>
              <a:t>filogenéticas</a:t>
            </a:r>
            <a:endParaRPr lang="en-US" sz="1400" dirty="0">
              <a:solidFill>
                <a:srgbClr val="000000"/>
              </a:solidFill>
              <a:latin typeface="Avenir Next" panose="020B0503020202020204" pitchFamily="34" charset="0"/>
              <a:cs typeface="Arial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5693034" y="4671961"/>
            <a:ext cx="63499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7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4632</TotalTime>
  <Words>845</Words>
  <Application>Microsoft Macintosh PowerPoint</Application>
  <PresentationFormat>On-screen Show (4:3)</PresentationFormat>
  <Paragraphs>122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Avenir Next</vt:lpstr>
      <vt:lpstr>Calibri</vt:lpstr>
      <vt:lpstr>Calibri Light</vt:lpstr>
      <vt:lpstr>Century Gothic</vt:lpstr>
      <vt:lpstr>Courier New</vt:lpstr>
      <vt:lpstr>Times New Roman</vt:lpstr>
      <vt:lpstr>Verdana</vt:lpstr>
      <vt:lpstr>Office Theme</vt:lpstr>
      <vt:lpstr>Equation</vt:lpstr>
      <vt:lpstr>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Bielawski</dc:creator>
  <cp:lastModifiedBy>Leticia Magpali Moura Estevao</cp:lastModifiedBy>
  <cp:revision>40</cp:revision>
  <cp:lastPrinted>2022-05-09T12:39:58Z</cp:lastPrinted>
  <dcterms:created xsi:type="dcterms:W3CDTF">2022-05-06T12:29:04Z</dcterms:created>
  <dcterms:modified xsi:type="dcterms:W3CDTF">2023-06-10T00:39:49Z</dcterms:modified>
</cp:coreProperties>
</file>