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i/ucVbleiSoikfIGST4w6o+b/D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1843087" y="3495675"/>
            <a:ext cx="7800975" cy="1543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-1319211" y="2028825"/>
            <a:ext cx="7800975" cy="4476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342901" y="2133601"/>
            <a:ext cx="3009900" cy="603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3505201" y="2133601"/>
            <a:ext cx="3009900" cy="6034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1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1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1"/>
            <a:ext cx="5111751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33400" y="1143000"/>
            <a:ext cx="8077200" cy="4708981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TREE #  1:  ((1, (2, (3, 4))), (((5, 6), (7, 8)), ((9, 10), (11, 12))));   MP score: 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a rooted tree.  Please check!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lnL(ntime: 22  np: 24):  -3622.841712      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+0.000000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13..14   14..1    14..15   15..2    15..16   16..3    16..4    13..17   17..18   18..19   19..5    19..6    18..20   20..7    20..8    17..21   21..22   22..9    22..10   21..23   23..11   23..12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0.156597 0.634177 0.284375 0.294476 0.237019 0.085391 0.118281 0.186032 0.272413 0.000578 0.102304 0.053046 0.008956 0.038137 0.040882 0.516108 0.216884 0.041978 0.072693 0.154457 0.324002 0.536483 1.819256 0.062469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Note: Branch length is defined as number of nucleotide substitutions per codon (not per nucleotide site).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tree length =   4.37527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((1: 0.634177, (2: 0.294476, (3: 0.085391, 4: 0.118281): 0.237019): 0.284375): 0.156597, (((5: 0.102304, 6: 0.053046): 0.000578, (7: 0.038137, 8: 0.040882): 0.008956): 0.272413, ((9: 0.041978, 10: 0.072693): 0.216884, (11: 0.324002, 12: 0.536483): 0.154457): 0.516108): 0.186032);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((01_meda15r8b9_GR: 0.634177, (02_medA15_R8_1_GR: 0.294476, (03_RED19_GR: 0.085391, 04_MB_100m10_GR: 0.118281): 0.237019): 0.284375): 0.156597, (((05_medA15_R9_3_GR: 0.102304, 06_medA19r9_9_GR: 0.053046): 0.000578, (07_medA15r9b9_GR: 0.038137, 08_medA15_R8_3_GR: 0.040882): 0.008956): 0.272413, ((09_HOT_75m8_BL: 0.041978, 10_palB1_BL: 0.072693): 0.216884, (11_medA19_r8_16_BL: 0.324002, 12_medA17_r8_6_BL: 0.536483): 0.154457): 0.516108): 0.186032);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7200" y="228600"/>
            <a:ext cx="838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Arquivo de ajuda – Atividade 3: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caixa abaixo contém parte dos resultados retirados do arquivo de saída do </a:t>
            </a: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CODEML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Aqui você vai encontrar o valor de log likelihood, necessário para realizar os testes LRT (likelihood ratio test) da Atividade 3.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 rot="10800000">
            <a:off x="4338194" y="2348879"/>
            <a:ext cx="2466054" cy="1985157"/>
          </a:xfrm>
          <a:prstGeom prst="foldedCorner">
            <a:avLst>
              <a:gd fmla="val 12485" name="adj"/>
            </a:avLst>
          </a:prstGeom>
          <a:solidFill>
            <a:srgbClr val="FFFF00"/>
          </a:solidFill>
          <a:ln>
            <a:noFill/>
          </a:ln>
          <a:effectLst>
            <a:outerShdw blurRad="40000" rotWithShape="0" dir="348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380993" y="2538642"/>
            <a:ext cx="243461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Este é o valor de </a:t>
            </a:r>
            <a:r>
              <a:rPr b="1"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log likelihood </a:t>
            </a: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lnL</a:t>
            </a: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calculado para um dataset de 12 sequências da proteína PR.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Neste exemplo, o cálculo foi feito de acordo com uma topologia de árvore fornecida pelo usuário. Essa topologia é mostrada acima em texto simples, a partir da linha que começa com </a:t>
            </a:r>
            <a:r>
              <a:rPr lang="en-US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TREE # 1:</a:t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</p:txBody>
      </p:sp>
      <p:cxnSp>
        <p:nvCxnSpPr>
          <p:cNvPr id="88" name="Google Shape;88;p1"/>
          <p:cNvCxnSpPr/>
          <p:nvPr/>
        </p:nvCxnSpPr>
        <p:spPr>
          <a:xfrm flipH="1">
            <a:off x="3467100" y="2035574"/>
            <a:ext cx="762196" cy="1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89" name="Google Shape;89;p1"/>
          <p:cNvSpPr txBox="1"/>
          <p:nvPr/>
        </p:nvSpPr>
        <p:spPr>
          <a:xfrm>
            <a:off x="457200" y="6005891"/>
            <a:ext cx="838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Obs: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próxima página contém uma parte diferente do arquivo de saída para a mesma análise. Esses resultados vão te ajudar a identificar as estimativas de </a:t>
            </a:r>
            <a:r>
              <a:rPr i="1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ω 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específicas para cada ramo de acordo com as hipóteses H</a:t>
            </a:r>
            <a:r>
              <a:rPr baseline="-25000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H</a:t>
            </a:r>
            <a:r>
              <a:rPr baseline="-25000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H</a:t>
            </a:r>
            <a:r>
              <a:rPr baseline="-25000"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US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2438400" y="1458754"/>
            <a:ext cx="6400800" cy="53245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  <a:effectLst>
            <a:outerShdw blurRad="190500" rotWithShape="0" algn="tl" dir="2700000" dist="889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 &amp; dS for each branch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branch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t       N       S   </a:t>
            </a:r>
            <a:r>
              <a:rPr b="1"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dN/dS      </a:t>
            </a: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      dS  N*dN  S*dS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13..14     0.157   591.8   161.2  0.0625  0.0124  0.1984   7.3  32.0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14..1      0.634   591.8   161.2  0.0625  0.0502  0.8033  29.7 129.5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14..15     0.284   591.8   161.2  0.0625  0.0225  0.3602  13.3  58.1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15..2      0.294   591.8   161.2  0.0625  0.0233  0.3730  13.8  60.1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15..16     0.237   591.8   161.2  0.0625  0.0188  0.3002  11.1  48.4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16..3      0.085   591.8   161.2  0.0625  0.0068  0.1082   4.0  17.4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16..4      0.118   591.8   161.2  0.0625  0.0094  0.1498   5.5  24.1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13..17     0.186   591.8   161.2  0.0625  0.0147  0.2356   8.7  38.0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17..18     0.272   591.8   161.2  0.0625  0.0216  0.3451  12.8  55.6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18..19     0.001   591.8   161.2  0.0625  0.0000  0.0007   0.0   0.1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19..5      0.102   591.8   161.2  0.0625  0.0081  0.1296   4.8  20.9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19..6      0.053   591.8   161.2  0.0625  0.0042  0.0672   2.5  10.8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18..20     0.009   591.8   161.2  0.0625  0.0007  0.0113   0.4   1.8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20..7      0.038   591.8   161.2  0.0625  0.0030  0.0483   1.8   7.8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20..8      0.041   591.8   161.2  0.0625  0.0032  0.0518   1.9   8.3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17..21     0.516   591.8   161.2  0.0625  0.0408  0.6537  24.2 105.4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21..22     0.217   591.8   161.2  0.0625  0.0172  0.2747  10.2  44.3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22..9      0.042   591.8   161.2  0.0625  0.0033  0.0532   2.0   8.6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22..10     0.073   591.8   161.2  0.0625  0.0058  0.0921   3.4  14.8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21..23     0.154   591.8   161.2  0.0625  0.0122  0.1956   7.2  31.5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23..11     0.324   591.8   161.2  0.0625  0.0256  0.4104  15.2  66.2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23..12     0.536   591.8   161.2  0.0625  0.0425  0.6795  25.1 109.5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tree length for dN:       0.3462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tree length for dS:       5.5420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 rot="5400000">
            <a:off x="781062" y="1953460"/>
            <a:ext cx="735687" cy="1905000"/>
          </a:xfrm>
          <a:prstGeom prst="roundRect">
            <a:avLst>
              <a:gd fmla="val 16667" name="adj"/>
            </a:avLst>
          </a:prstGeom>
          <a:solidFill>
            <a:srgbClr val="31859B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251520" y="5158793"/>
            <a:ext cx="1905000" cy="653137"/>
          </a:xfrm>
          <a:prstGeom prst="roundRect">
            <a:avLst>
              <a:gd fmla="val 16667" name="adj"/>
            </a:avLst>
          </a:prstGeom>
          <a:solidFill>
            <a:srgbClr val="6096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57200" y="202049"/>
            <a:ext cx="83820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Arquivo de ajuda – Atividade 3: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caixa abaixo contém resultados retirados do final do arquivo de saída, para o modelo que estima o mesmo </a:t>
            </a:r>
            <a:r>
              <a:rPr i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ω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em todos os ramos da árvore.  Os modelos de ramos (que correspondem às hipóteses H</a:t>
            </a:r>
            <a:r>
              <a:rPr baseline="-25000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H</a:t>
            </a:r>
            <a:r>
              <a:rPr baseline="-25000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&amp; H</a:t>
            </a:r>
            <a:r>
              <a:rPr baseline="-25000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terão valores diferentes de </a:t>
            </a:r>
            <a:r>
              <a:rPr i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ω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para ramos diferentes, de modo que a coluna 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dN/dS</a:t>
            </a:r>
            <a:r>
              <a:rPr b="1"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apresentará valores diferentes, dependendo do modelo e das marcações de ramo especificados no arquivo de árvore (veja a figura na página seguinte).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209092" y="2533689"/>
            <a:ext cx="1905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Ramos</a:t>
            </a:r>
            <a:r>
              <a:rPr b="1"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G0</a:t>
            </a: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These are </a:t>
            </a:r>
            <a:r>
              <a:rPr lang="en-US" sz="1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green-PR</a:t>
            </a: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lineages that pre-date the evolution of blue-PRs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2590800" y="2571750"/>
            <a:ext cx="609600" cy="1217290"/>
          </a:xfrm>
          <a:prstGeom prst="roundRect">
            <a:avLst>
              <a:gd fmla="val 16667" name="adj"/>
            </a:avLst>
          </a:prstGeom>
          <a:solidFill>
            <a:srgbClr val="205867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2602632" y="4872667"/>
            <a:ext cx="609600" cy="152400"/>
          </a:xfrm>
          <a:prstGeom prst="roundRect">
            <a:avLst>
              <a:gd fmla="val 16667" name="adj"/>
            </a:avLst>
          </a:prstGeom>
          <a:solidFill>
            <a:srgbClr val="0000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5194300" y="3789040"/>
            <a:ext cx="609600" cy="1083627"/>
          </a:xfrm>
          <a:prstGeom prst="roundRect">
            <a:avLst>
              <a:gd fmla="val 16667" name="adj"/>
            </a:avLst>
          </a:prstGeom>
          <a:solidFill>
            <a:srgbClr val="CCFFCC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2602632" y="5029200"/>
            <a:ext cx="597768" cy="920080"/>
          </a:xfrm>
          <a:prstGeom prst="roundRect">
            <a:avLst>
              <a:gd fmla="val 16667" name="adj"/>
            </a:avLst>
          </a:prstGeom>
          <a:solidFill>
            <a:srgbClr val="6096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242392" y="4499634"/>
            <a:ext cx="1905000" cy="553998"/>
          </a:xfrm>
          <a:prstGeom prst="roundRect">
            <a:avLst>
              <a:gd fmla="val 16667" name="adj"/>
            </a:avLst>
          </a:prstGeom>
          <a:solidFill>
            <a:srgbClr val="0000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28600" y="3566323"/>
            <a:ext cx="1905000" cy="710863"/>
          </a:xfrm>
          <a:prstGeom prst="roundRect">
            <a:avLst>
              <a:gd fmla="val 16667" name="adj"/>
            </a:avLst>
          </a:prstGeom>
          <a:solidFill>
            <a:srgbClr val="CCFFCC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28600" y="5184194"/>
            <a:ext cx="1905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B2 </a:t>
            </a: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branches: These are all remaining </a:t>
            </a:r>
            <a:r>
              <a:rPr lang="en-US" sz="1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blue-PR </a:t>
            </a: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267072" y="4499634"/>
            <a:ext cx="190500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B1</a:t>
            </a: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branch: This this is the most ancestral </a:t>
            </a:r>
            <a:r>
              <a:rPr lang="en-US" sz="1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blue-PR </a:t>
            </a: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lineage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>
            <a:off x="5194300" y="4869160"/>
            <a:ext cx="609600" cy="152400"/>
          </a:xfrm>
          <a:prstGeom prst="roundRect">
            <a:avLst>
              <a:gd fmla="val 16667" name="adj"/>
            </a:avLst>
          </a:prstGeom>
          <a:solidFill>
            <a:srgbClr val="0000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2590800" y="3789040"/>
            <a:ext cx="609600" cy="1083627"/>
          </a:xfrm>
          <a:prstGeom prst="roundRect">
            <a:avLst>
              <a:gd fmla="val 16667" name="adj"/>
            </a:avLst>
          </a:prstGeom>
          <a:solidFill>
            <a:srgbClr val="CCFFCC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194300" y="5021560"/>
            <a:ext cx="609600" cy="927720"/>
          </a:xfrm>
          <a:prstGeom prst="roundRect">
            <a:avLst>
              <a:gd fmla="val 16667" name="adj"/>
            </a:avLst>
          </a:prstGeom>
          <a:solidFill>
            <a:srgbClr val="6096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2209800" y="2665412"/>
            <a:ext cx="381000" cy="1588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1" name="Google Shape;111;p2"/>
          <p:cNvCxnSpPr/>
          <p:nvPr/>
        </p:nvCxnSpPr>
        <p:spPr>
          <a:xfrm>
            <a:off x="2209800" y="5484812"/>
            <a:ext cx="381000" cy="1588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" name="Google Shape;112;p2"/>
          <p:cNvCxnSpPr/>
          <p:nvPr/>
        </p:nvCxnSpPr>
        <p:spPr>
          <a:xfrm>
            <a:off x="2209800" y="4939580"/>
            <a:ext cx="381000" cy="1588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3" name="Google Shape;113;p2"/>
          <p:cNvCxnSpPr/>
          <p:nvPr/>
        </p:nvCxnSpPr>
        <p:spPr>
          <a:xfrm>
            <a:off x="2209800" y="4038600"/>
            <a:ext cx="381000" cy="1588"/>
          </a:xfrm>
          <a:prstGeom prst="straightConnector1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4" name="Google Shape;114;p2"/>
          <p:cNvSpPr/>
          <p:nvPr/>
        </p:nvSpPr>
        <p:spPr>
          <a:xfrm>
            <a:off x="5194300" y="2571750"/>
            <a:ext cx="609600" cy="1217290"/>
          </a:xfrm>
          <a:prstGeom prst="roundRect">
            <a:avLst>
              <a:gd fmla="val 16667" name="adj"/>
            </a:avLst>
          </a:prstGeom>
          <a:solidFill>
            <a:srgbClr val="31859B">
              <a:alpha val="2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228600" y="3587029"/>
            <a:ext cx="1905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G1</a:t>
            </a: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branches: These are </a:t>
            </a:r>
            <a:r>
              <a:rPr lang="en-US" sz="1000" u="sng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green-PR</a:t>
            </a:r>
            <a:r>
              <a:rPr lang="en-US" sz="1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lineages that post-date the evolution of blue-PRs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"/>
          <p:cNvGrpSpPr/>
          <p:nvPr/>
        </p:nvGrpSpPr>
        <p:grpSpPr>
          <a:xfrm>
            <a:off x="1445309" y="494494"/>
            <a:ext cx="5895614" cy="4737399"/>
            <a:chOff x="1504104" y="518010"/>
            <a:chExt cx="5895614" cy="4737399"/>
          </a:xfrm>
        </p:grpSpPr>
        <p:pic>
          <p:nvPicPr>
            <p:cNvPr descr="export_tree.png" id="121" name="Google Shape;121;p3"/>
            <p:cNvPicPr preferRelativeResize="0"/>
            <p:nvPr/>
          </p:nvPicPr>
          <p:blipFill rotWithShape="1">
            <a:blip r:embed="rId3">
              <a:alphaModFix/>
            </a:blip>
            <a:srcRect b="0" l="1" r="16426" t="0"/>
            <a:stretch/>
          </p:blipFill>
          <p:spPr>
            <a:xfrm>
              <a:off x="1504104" y="714818"/>
              <a:ext cx="4533899" cy="45229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3"/>
            <p:cNvSpPr/>
            <p:nvPr/>
          </p:nvSpPr>
          <p:spPr>
            <a:xfrm>
              <a:off x="3250355" y="1279968"/>
              <a:ext cx="1206499" cy="254000"/>
            </a:xfrm>
            <a:prstGeom prst="rect">
              <a:avLst/>
            </a:prstGeom>
            <a:solidFill>
              <a:srgbClr val="0000FF">
                <a:alpha val="74901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986704" y="2067368"/>
              <a:ext cx="1339849" cy="254000"/>
            </a:xfrm>
            <a:prstGeom prst="rect">
              <a:avLst/>
            </a:prstGeom>
            <a:solidFill>
              <a:srgbClr val="205867">
                <a:alpha val="2980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3250355" y="2848418"/>
              <a:ext cx="1200150" cy="254000"/>
            </a:xfrm>
            <a:prstGeom prst="rect">
              <a:avLst/>
            </a:prstGeom>
            <a:solidFill>
              <a:srgbClr val="CCFFCC">
                <a:alpha val="6000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012102" y="4658168"/>
              <a:ext cx="2438403" cy="254000"/>
            </a:xfrm>
            <a:prstGeom prst="rect">
              <a:avLst/>
            </a:prstGeom>
            <a:solidFill>
              <a:srgbClr val="205867">
                <a:alpha val="2980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4374304" y="1680018"/>
              <a:ext cx="1200150" cy="254000"/>
            </a:xfrm>
            <a:prstGeom prst="rect">
              <a:avLst/>
            </a:prstGeom>
            <a:solidFill>
              <a:srgbClr val="6096FF">
                <a:alpha val="6196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4355253" y="873568"/>
              <a:ext cx="1244601" cy="254000"/>
            </a:xfrm>
            <a:prstGeom prst="rect">
              <a:avLst/>
            </a:prstGeom>
            <a:solidFill>
              <a:srgbClr val="6096FF">
                <a:alpha val="6196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5466500" y="664018"/>
              <a:ext cx="615953" cy="254000"/>
            </a:xfrm>
            <a:prstGeom prst="rect">
              <a:avLst/>
            </a:prstGeom>
            <a:solidFill>
              <a:srgbClr val="6096FF">
                <a:alpha val="6196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5491902" y="1070418"/>
              <a:ext cx="590551" cy="254000"/>
            </a:xfrm>
            <a:prstGeom prst="rect">
              <a:avLst/>
            </a:prstGeom>
            <a:solidFill>
              <a:srgbClr val="6096FF">
                <a:alpha val="6196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504602" y="1470468"/>
              <a:ext cx="590551" cy="254000"/>
            </a:xfrm>
            <a:prstGeom prst="rect">
              <a:avLst/>
            </a:prstGeom>
            <a:solidFill>
              <a:srgbClr val="6096FF">
                <a:alpha val="6196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510954" y="1857818"/>
              <a:ext cx="590551" cy="254000"/>
            </a:xfrm>
            <a:prstGeom prst="rect">
              <a:avLst/>
            </a:prstGeom>
            <a:solidFill>
              <a:srgbClr val="6096FF">
                <a:alpha val="6196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4374304" y="2442018"/>
              <a:ext cx="1200150" cy="254000"/>
            </a:xfrm>
            <a:prstGeom prst="rect">
              <a:avLst/>
            </a:prstGeom>
            <a:solidFill>
              <a:srgbClr val="CCFFCC">
                <a:alpha val="6000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4374304" y="3242118"/>
              <a:ext cx="1200150" cy="254000"/>
            </a:xfrm>
            <a:prstGeom prst="rect">
              <a:avLst/>
            </a:prstGeom>
            <a:solidFill>
              <a:srgbClr val="CCFFCC">
                <a:alpha val="6000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491902" y="2257868"/>
              <a:ext cx="590551" cy="254000"/>
            </a:xfrm>
            <a:prstGeom prst="rect">
              <a:avLst/>
            </a:prstGeom>
            <a:solidFill>
              <a:srgbClr val="CCFFCC">
                <a:alpha val="6000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491902" y="2664268"/>
              <a:ext cx="603251" cy="254000"/>
            </a:xfrm>
            <a:prstGeom prst="rect">
              <a:avLst/>
            </a:prstGeom>
            <a:solidFill>
              <a:srgbClr val="CCFFCC">
                <a:alpha val="6000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491902" y="3032568"/>
              <a:ext cx="596901" cy="254000"/>
            </a:xfrm>
            <a:prstGeom prst="rect">
              <a:avLst/>
            </a:prstGeom>
            <a:solidFill>
              <a:srgbClr val="CCFFCC">
                <a:alpha val="6000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491902" y="3438968"/>
              <a:ext cx="622303" cy="254000"/>
            </a:xfrm>
            <a:prstGeom prst="rect">
              <a:avLst/>
            </a:prstGeom>
            <a:solidFill>
              <a:srgbClr val="CCFFCC">
                <a:alpha val="60000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472850" y="3832668"/>
              <a:ext cx="622303" cy="254000"/>
            </a:xfrm>
            <a:prstGeom prst="rect">
              <a:avLst/>
            </a:prstGeom>
            <a:solidFill>
              <a:srgbClr val="205867">
                <a:alpha val="2980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466500" y="4239068"/>
              <a:ext cx="622303" cy="254000"/>
            </a:xfrm>
            <a:prstGeom prst="rect">
              <a:avLst/>
            </a:prstGeom>
            <a:solidFill>
              <a:srgbClr val="205867">
                <a:alpha val="2980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933107" y="4035868"/>
              <a:ext cx="641347" cy="254000"/>
            </a:xfrm>
            <a:prstGeom prst="rect">
              <a:avLst/>
            </a:prstGeom>
            <a:solidFill>
              <a:srgbClr val="205867">
                <a:alpha val="2980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4374304" y="4321618"/>
              <a:ext cx="622303" cy="254000"/>
            </a:xfrm>
            <a:prstGeom prst="rect">
              <a:avLst/>
            </a:prstGeom>
            <a:solidFill>
              <a:srgbClr val="205867">
                <a:alpha val="2980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4933107" y="4626418"/>
              <a:ext cx="1149346" cy="254000"/>
            </a:xfrm>
            <a:prstGeom prst="rect">
              <a:avLst/>
            </a:prstGeom>
            <a:solidFill>
              <a:srgbClr val="205867">
                <a:alpha val="2980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4374304" y="4996449"/>
              <a:ext cx="1724021" cy="254000"/>
            </a:xfrm>
            <a:prstGeom prst="rect">
              <a:avLst/>
            </a:prstGeom>
            <a:solidFill>
              <a:srgbClr val="205867">
                <a:alpha val="29803"/>
              </a:srgbClr>
            </a:solidFill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6061054" y="633210"/>
              <a:ext cx="9271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palb1</a:t>
              </a:r>
              <a:endParaRPr/>
            </a:p>
          </p:txBody>
        </p:sp>
        <p:sp>
          <p:nvSpPr>
            <p:cNvPr id="145" name="Google Shape;145;p3"/>
            <p:cNvSpPr txBox="1"/>
            <p:nvPr/>
          </p:nvSpPr>
          <p:spPr>
            <a:xfrm>
              <a:off x="6061054" y="1070285"/>
              <a:ext cx="927100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hot_75m8</a:t>
              </a:r>
              <a:endParaRPr/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6061053" y="1461067"/>
              <a:ext cx="1084663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medA17_r8_6</a:t>
              </a: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6061053" y="1844468"/>
              <a:ext cx="1287565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medA19_r8_16</a:t>
              </a:r>
              <a:endParaRPr/>
            </a:p>
          </p:txBody>
        </p:sp>
        <p:sp>
          <p:nvSpPr>
            <p:cNvPr id="148" name="Google Shape;148;p3"/>
            <p:cNvSpPr txBox="1"/>
            <p:nvPr/>
          </p:nvSpPr>
          <p:spPr>
            <a:xfrm>
              <a:off x="6061053" y="2266708"/>
              <a:ext cx="133866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medA15_r8_3</a:t>
              </a:r>
              <a:endParaRPr/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6061054" y="2645643"/>
              <a:ext cx="12875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medA15r9b9</a:t>
              </a: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6061054" y="3036425"/>
              <a:ext cx="128756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medA19r9_9</a:t>
              </a:r>
              <a:endParaRPr/>
            </a:p>
          </p:txBody>
        </p:sp>
        <p:sp>
          <p:nvSpPr>
            <p:cNvPr id="151" name="Google Shape;151;p3"/>
            <p:cNvSpPr txBox="1"/>
            <p:nvPr/>
          </p:nvSpPr>
          <p:spPr>
            <a:xfrm>
              <a:off x="6061053" y="3419826"/>
              <a:ext cx="1338665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medA15_r9_3</a:t>
              </a:r>
              <a:endParaRPr/>
            </a:p>
          </p:txBody>
        </p:sp>
        <p:sp>
          <p:nvSpPr>
            <p:cNvPr id="152" name="Google Shape;152;p3"/>
            <p:cNvSpPr txBox="1"/>
            <p:nvPr/>
          </p:nvSpPr>
          <p:spPr>
            <a:xfrm>
              <a:off x="6061054" y="3824859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red19</a:t>
              </a: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6061053" y="4227310"/>
              <a:ext cx="1170657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mb_100m10</a:t>
              </a:r>
              <a:endParaRPr/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6061054" y="4618092"/>
              <a:ext cx="128756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meda15_R8_1</a:t>
              </a:r>
              <a:endParaRPr/>
            </a:p>
          </p:txBody>
        </p:sp>
        <p:sp>
          <p:nvSpPr>
            <p:cNvPr id="155" name="Google Shape;155;p3"/>
            <p:cNvSpPr txBox="1"/>
            <p:nvPr/>
          </p:nvSpPr>
          <p:spPr>
            <a:xfrm>
              <a:off x="6061053" y="5001493"/>
              <a:ext cx="1338665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meda15r8b9</a:t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190029" y="2078520"/>
              <a:ext cx="196850" cy="204748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 txBox="1"/>
            <p:nvPr/>
          </p:nvSpPr>
          <p:spPr>
            <a:xfrm>
              <a:off x="3370272" y="1116026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B1</a:t>
              </a:r>
              <a:endParaRPr/>
            </a:p>
          </p:txBody>
        </p:sp>
        <p:sp>
          <p:nvSpPr>
            <p:cNvPr id="158" name="Google Shape;158;p3"/>
            <p:cNvSpPr txBox="1"/>
            <p:nvPr/>
          </p:nvSpPr>
          <p:spPr>
            <a:xfrm>
              <a:off x="4533057" y="708468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B2</a:t>
              </a:r>
              <a:endParaRPr/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2214572" y="1902310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G0</a:t>
              </a:r>
              <a:endParaRPr/>
            </a:p>
          </p:txBody>
        </p:sp>
        <p:sp>
          <p:nvSpPr>
            <p:cNvPr id="160" name="Google Shape;160;p3"/>
            <p:cNvSpPr txBox="1"/>
            <p:nvPr/>
          </p:nvSpPr>
          <p:spPr>
            <a:xfrm>
              <a:off x="2678122" y="4480452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G0</a:t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4233872" y="4150210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G0</a:t>
              </a:r>
              <a:endParaRPr/>
            </a:p>
          </p:txBody>
        </p:sp>
        <p:sp>
          <p:nvSpPr>
            <p:cNvPr id="162" name="Google Shape;162;p3"/>
            <p:cNvSpPr txBox="1"/>
            <p:nvPr/>
          </p:nvSpPr>
          <p:spPr>
            <a:xfrm>
              <a:off x="4810991" y="4867760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G0</a:t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4799022" y="4480410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G0</a:t>
              </a:r>
              <a:endParaRPr/>
            </a:p>
          </p:txBody>
        </p:sp>
        <p:sp>
          <p:nvSpPr>
            <p:cNvPr id="164" name="Google Shape;164;p3"/>
            <p:cNvSpPr txBox="1"/>
            <p:nvPr/>
          </p:nvSpPr>
          <p:spPr>
            <a:xfrm>
              <a:off x="5345122" y="4093102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G0</a:t>
              </a:r>
              <a:endParaRPr/>
            </a:p>
          </p:txBody>
        </p:sp>
        <p:sp>
          <p:nvSpPr>
            <p:cNvPr id="165" name="Google Shape;165;p3"/>
            <p:cNvSpPr txBox="1"/>
            <p:nvPr/>
          </p:nvSpPr>
          <p:spPr>
            <a:xfrm>
              <a:off x="5326804" y="3698465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G0</a:t>
              </a: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4799022" y="3891492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G0</a:t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3386879" y="2696018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G1</a:t>
              </a:r>
              <a:endParaRPr/>
            </a:p>
          </p:txBody>
        </p:sp>
        <p:sp>
          <p:nvSpPr>
            <p:cNvPr id="168" name="Google Shape;168;p3"/>
            <p:cNvSpPr txBox="1"/>
            <p:nvPr/>
          </p:nvSpPr>
          <p:spPr>
            <a:xfrm>
              <a:off x="4469557" y="2289618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G1</a:t>
              </a:r>
              <a:endParaRPr/>
            </a:p>
          </p:txBody>
        </p:sp>
        <p:sp>
          <p:nvSpPr>
            <p:cNvPr id="169" name="Google Shape;169;p3"/>
            <p:cNvSpPr txBox="1"/>
            <p:nvPr/>
          </p:nvSpPr>
          <p:spPr>
            <a:xfrm>
              <a:off x="4539400" y="3096152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G1</a:t>
              </a: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5345126" y="2110270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G1</a:t>
              </a:r>
              <a:endParaRPr/>
            </a:p>
          </p:txBody>
        </p:sp>
        <p:sp>
          <p:nvSpPr>
            <p:cNvPr id="171" name="Google Shape;171;p3"/>
            <p:cNvSpPr txBox="1"/>
            <p:nvPr/>
          </p:nvSpPr>
          <p:spPr>
            <a:xfrm>
              <a:off x="5326807" y="2511868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G1</a:t>
              </a: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5320458" y="2899218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G1</a:t>
              </a:r>
              <a:endParaRPr/>
            </a:p>
          </p:txBody>
        </p:sp>
        <p:sp>
          <p:nvSpPr>
            <p:cNvPr id="173" name="Google Shape;173;p3"/>
            <p:cNvSpPr txBox="1"/>
            <p:nvPr/>
          </p:nvSpPr>
          <p:spPr>
            <a:xfrm>
              <a:off x="5326804" y="3286568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G1</a:t>
              </a: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4469557" y="1516076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B2</a:t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5320458" y="1312876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B2</a:t>
              </a:r>
              <a:endParaRPr/>
            </a:p>
          </p:txBody>
        </p:sp>
        <p:sp>
          <p:nvSpPr>
            <p:cNvPr id="176" name="Google Shape;176;p3"/>
            <p:cNvSpPr txBox="1"/>
            <p:nvPr/>
          </p:nvSpPr>
          <p:spPr>
            <a:xfrm>
              <a:off x="5320458" y="1711810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B2</a:t>
              </a: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5326807" y="911668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B2</a:t>
              </a:r>
              <a:endParaRPr/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5320458" y="518010"/>
              <a:ext cx="92710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cap="small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B2</a:t>
              </a:r>
              <a:endParaRPr/>
            </a:p>
          </p:txBody>
        </p:sp>
      </p:grpSp>
      <p:sp>
        <p:nvSpPr>
          <p:cNvPr id="179" name="Google Shape;179;p3"/>
          <p:cNvSpPr/>
          <p:nvPr/>
        </p:nvSpPr>
        <p:spPr>
          <a:xfrm rot="5400000">
            <a:off x="6604697" y="1233029"/>
            <a:ext cx="1477149" cy="254000"/>
          </a:xfrm>
          <a:prstGeom prst="rect">
            <a:avLst/>
          </a:prstGeom>
          <a:solidFill>
            <a:srgbClr val="3366FF">
              <a:alpha val="61960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"/>
          <p:cNvSpPr/>
          <p:nvPr/>
        </p:nvSpPr>
        <p:spPr>
          <a:xfrm rot="5400000">
            <a:off x="5835727" y="3655706"/>
            <a:ext cx="3015092" cy="254000"/>
          </a:xfrm>
          <a:prstGeom prst="rect">
            <a:avLst/>
          </a:prstGeom>
          <a:solidFill>
            <a:srgbClr val="6ECD5D">
              <a:alpha val="61960"/>
            </a:srgbClr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"/>
          <p:cNvSpPr txBox="1"/>
          <p:nvPr/>
        </p:nvSpPr>
        <p:spPr>
          <a:xfrm rot="5400000">
            <a:off x="6683836" y="1229102"/>
            <a:ext cx="17322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PRs sensíveis a azul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/>
          <p:nvPr/>
        </p:nvSpPr>
        <p:spPr>
          <a:xfrm rot="5400000">
            <a:off x="6683836" y="3611040"/>
            <a:ext cx="17322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PRs sensíveis a verde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3130587" y="5485916"/>
            <a:ext cx="319656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G0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G1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G0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≠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G0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≠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G0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=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B2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≠  </a:t>
            </a:r>
            <a:r>
              <a:rPr i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ω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1383352" y="548846"/>
            <a:ext cx="17463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Evolução das proteínas PR sensíveis a azul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3"/>
          <p:cNvCxnSpPr/>
          <p:nvPr/>
        </p:nvCxnSpPr>
        <p:spPr>
          <a:xfrm>
            <a:off x="2245946" y="1256452"/>
            <a:ext cx="885288" cy="787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2010-07-24T23:47:34Z</dcterms:created>
  <dc:creator>Joseph Bielawski</dc:creator>
</cp:coreProperties>
</file>