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69" r:id="rId3"/>
    <p:sldId id="277" r:id="rId4"/>
    <p:sldId id="264" r:id="rId5"/>
    <p:sldId id="270" r:id="rId6"/>
    <p:sldId id="271" r:id="rId7"/>
    <p:sldId id="258" r:id="rId8"/>
    <p:sldId id="263" r:id="rId9"/>
    <p:sldId id="276" r:id="rId10"/>
    <p:sldId id="257" r:id="rId11"/>
    <p:sldId id="262" r:id="rId12"/>
    <p:sldId id="268" r:id="rId13"/>
    <p:sldId id="267" r:id="rId14"/>
    <p:sldId id="261" r:id="rId15"/>
    <p:sldId id="259" r:id="rId16"/>
    <p:sldId id="265" r:id="rId17"/>
    <p:sldId id="260" r:id="rId18"/>
    <p:sldId id="266" r:id="rId19"/>
    <p:sldId id="273" r:id="rId20"/>
    <p:sldId id="274" r:id="rId21"/>
    <p:sldId id="275"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0375B6"/>
    <a:srgbClr val="F37F40"/>
    <a:srgbClr val="00A3E0"/>
    <a:srgbClr val="4786B9"/>
    <a:srgbClr val="FFE469"/>
    <a:srgbClr val="1F5F8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1" autoAdjust="0"/>
    <p:restoredTop sz="94660"/>
  </p:normalViewPr>
  <p:slideViewPr>
    <p:cSldViewPr snapToGrid="0">
      <p:cViewPr varScale="1">
        <p:scale>
          <a:sx n="159" d="100"/>
          <a:sy n="159" d="100"/>
        </p:scale>
        <p:origin x="3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98EAA6-5116-48C0-894F-5197E4875B5A}" type="datetimeFigureOut">
              <a:rPr lang="zh-CN" altLang="en-US" smtClean="0"/>
              <a:t>2025/4/18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ACF6C4-73A4-413A-813D-79BD8B8F5D69}" type="slidenum">
              <a:rPr lang="zh-CN" altLang="en-US" smtClean="0"/>
              <a:t>‹#›</a:t>
            </a:fld>
            <a:endParaRPr lang="zh-CN" altLang="en-US"/>
          </a:p>
        </p:txBody>
      </p:sp>
    </p:spTree>
    <p:extLst>
      <p:ext uri="{BB962C8B-B14F-4D97-AF65-F5344CB8AC3E}">
        <p14:creationId xmlns:p14="http://schemas.microsoft.com/office/powerpoint/2010/main" val="3959960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ACF6C4-73A4-413A-813D-79BD8B8F5D69}" type="slidenum">
              <a:rPr lang="zh-CN" altLang="en-US" smtClean="0"/>
              <a:t>1</a:t>
            </a:fld>
            <a:endParaRPr lang="zh-CN" altLang="en-US"/>
          </a:p>
        </p:txBody>
      </p:sp>
    </p:spTree>
    <p:extLst>
      <p:ext uri="{BB962C8B-B14F-4D97-AF65-F5344CB8AC3E}">
        <p14:creationId xmlns:p14="http://schemas.microsoft.com/office/powerpoint/2010/main" val="2159456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ACF6C4-73A4-413A-813D-79BD8B8F5D69}" type="slidenum">
              <a:rPr lang="zh-CN" altLang="en-US" smtClean="0"/>
              <a:t>10</a:t>
            </a:fld>
            <a:endParaRPr lang="zh-CN" altLang="en-US"/>
          </a:p>
        </p:txBody>
      </p:sp>
    </p:spTree>
    <p:extLst>
      <p:ext uri="{BB962C8B-B14F-4D97-AF65-F5344CB8AC3E}">
        <p14:creationId xmlns:p14="http://schemas.microsoft.com/office/powerpoint/2010/main" val="1348202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2025/4/18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1412690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2025/4/18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3430351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2025/4/18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12054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2025/4/18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2954786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2025/4/18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3504573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F547CA2-D8AE-4990-8773-D5839667DDCD}" type="datetimeFigureOut">
              <a:rPr lang="zh-CN" altLang="en-US" smtClean="0"/>
              <a:t>2025/4/18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2663793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F547CA2-D8AE-4990-8773-D5839667DDCD}" type="datetimeFigureOut">
              <a:rPr lang="zh-CN" altLang="en-US" smtClean="0"/>
              <a:t>2025/4/18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3627440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F547CA2-D8AE-4990-8773-D5839667DDCD}" type="datetimeFigureOut">
              <a:rPr lang="zh-CN" altLang="en-US" smtClean="0"/>
              <a:t>2025/4/18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3405205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F547CA2-D8AE-4990-8773-D5839667DDCD}" type="datetimeFigureOut">
              <a:rPr lang="zh-CN" altLang="en-US" smtClean="0"/>
              <a:t>2025/4/18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1586840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F547CA2-D8AE-4990-8773-D5839667DDCD}" type="datetimeFigureOut">
              <a:rPr lang="zh-CN" altLang="en-US" smtClean="0"/>
              <a:t>2025/4/18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2696123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F547CA2-D8AE-4990-8773-D5839667DDCD}" type="datetimeFigureOut">
              <a:rPr lang="zh-CN" altLang="en-US" smtClean="0"/>
              <a:t>2025/4/18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18883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547CA2-D8AE-4990-8773-D5839667DDCD}" type="datetimeFigureOut">
              <a:rPr lang="zh-CN" altLang="en-US" smtClean="0"/>
              <a:t>2025/4/18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868116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lobal.oup.com/academic/product/the-genetical-theory-of-natural-selection-9780198504405?cc=nl&amp;lang=en&amp;" TargetMode="External"/><Relationship Id="rId3" Type="http://schemas.openxmlformats.org/officeDocument/2006/relationships/hyperlink" Target="https://github.com/Evolutionary-Intelligence/pypop" TargetMode="External"/><Relationship Id="rId7"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pypop.rtfd.io/" TargetMode="Externa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hyperlink" Target="https://link.springer.com/book/10.1007/978-94-015-1320-3"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Evolutionary-Intelligence/DistributedEvolutionaryComputation/blob/main/Pub/AIAA-Journal-(AIAAJ).md"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1088/1748-3190/ac165d" TargetMode="External"/><Relationship Id="rId2" Type="http://schemas.openxmlformats.org/officeDocument/2006/relationships/hyperlink" Target="https://doi.org/10.1088/1748-3190/ad3602"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l.acm.org/doi/10.1145/1531326.1531366"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liebertpub.com/doi/full/10.1089/soro.2018.0149" TargetMode="External"/><Relationship Id="rId3" Type="http://schemas.openxmlformats.org/officeDocument/2006/relationships/slideLayout" Target="../slideLayouts/slideLayout2.xml"/><Relationship Id="rId7" Type="http://schemas.openxmlformats.org/officeDocument/2006/relationships/hyperlink" Target="https://dash.harvard.edu/handle/1/37369463" TargetMode="Externa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hyperlink" Target="https://www.nature.com/articles/s41591-023-02584-1" TargetMode="External"/><Relationship Id="rId11" Type="http://schemas.openxmlformats.org/officeDocument/2006/relationships/image" Target="../media/image17.png"/><Relationship Id="rId5" Type="http://schemas.openxmlformats.org/officeDocument/2006/relationships/hyperlink" Target="https://www.biorxiv.org/content/10.1101/2024.04.12.589164v1" TargetMode="External"/><Relationship Id="rId10" Type="http://schemas.openxmlformats.org/officeDocument/2006/relationships/image" Target="../media/image16.png"/><Relationship Id="rId4" Type="http://schemas.openxmlformats.org/officeDocument/2006/relationships/hyperlink" Target="https://royalsocietypublishing.org/doi/10.1098/rsif.2024.0141" TargetMode="External"/><Relationship Id="rId9" Type="http://schemas.openxmlformats.org/officeDocument/2006/relationships/hyperlink" Target="https://iopscience.iop.org/article/10.1088/1748-3190/aaefa5"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ash.harvard.edu/handle/1/37368472" TargetMode="External"/><Relationship Id="rId2" Type="http://schemas.openxmlformats.org/officeDocument/2006/relationships/hyperlink" Target="https://dash.harvard.edu/handle/1/37378922"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i.org/10.1101/2024.06.20.596072"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ash.harvard.edu/handle/1/37370084" TargetMode="External"/><Relationship Id="rId2" Type="http://schemas.openxmlformats.org/officeDocument/2006/relationships/hyperlink" Target="https://www.nature.com/articles/s41563-020-0798-1"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3ds.com/products/simulia/cst-studio-suite/automatic-optimiz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nccr-automation.ch/news/2023/unprecedented-overflow-why-progress-his-field-alarms-yurii-nesterov" TargetMode="External"/><Relationship Id="rId2" Type="http://schemas.openxmlformats.org/officeDocument/2006/relationships/hyperlink" Target="https://simons.berkeley.edu/people/yurii-nestero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oneweirdkerneltrick.com/part2.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l.acm.org/journal/telo/author-guidelines" TargetMode="External"/><Relationship Id="rId2" Type="http://schemas.openxmlformats.org/officeDocument/2006/relationships/hyperlink" Target="https://direct.mit.edu/evco/pages/submission-guidelines"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hyperlink" Target="https://dl.acm.org/doi/abs/10.1145/3377930.339873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BIMK/PlatEMO" TargetMode="External"/><Relationship Id="rId2" Type="http://schemas.openxmlformats.org/officeDocument/2006/relationships/hyperlink" Target="https://pypop.readthedocs.io/en/latest/software-summary.html" TargetMode="External"/><Relationship Id="rId1" Type="http://schemas.openxmlformats.org/officeDocument/2006/relationships/slideLayout" Target="../slideLayouts/slideLayout2.xml"/><Relationship Id="rId6" Type="http://schemas.openxmlformats.org/officeDocument/2006/relationships/hyperlink" Target="http://www.cmap.polytechnique.fr/~nikolaus.hansen/cmaes_inmatlab.html" TargetMode="External"/><Relationship Id="rId5" Type="http://schemas.openxmlformats.org/officeDocument/2006/relationships/hyperlink" Target="https://divis-gmbh.de/es-software/" TargetMode="External"/><Relationship Id="rId4" Type="http://schemas.openxmlformats.org/officeDocument/2006/relationships/hyperlink" Target="https://www.mathworks.com/products/global-optimization.htm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CMA-ES/pycma" TargetMode="External"/><Relationship Id="rId2" Type="http://schemas.openxmlformats.org/officeDocument/2006/relationships/hyperlink" Target="https://pypop.readthedocs.io/en/latest/software-summary.html" TargetMode="External"/><Relationship Id="rId1" Type="http://schemas.openxmlformats.org/officeDocument/2006/relationships/slideLayout" Target="../slideLayouts/slideLayout2.xml"/><Relationship Id="rId6" Type="http://schemas.openxmlformats.org/officeDocument/2006/relationships/hyperlink" Target="https://esa.github.io/pygmo2/" TargetMode="External"/><Relationship Id="rId5" Type="http://schemas.openxmlformats.org/officeDocument/2006/relationships/hyperlink" Target="https://team.inria.fr/randopt/" TargetMode="External"/><Relationship Id="rId4" Type="http://schemas.openxmlformats.org/officeDocument/2006/relationships/hyperlink" Target="https://www.pepy.tech/projects/cm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7200" b="1" dirty="0" smtClean="0">
                <a:solidFill>
                  <a:srgbClr val="00B050"/>
                </a:solidFill>
                <a:latin typeface="Times New Roman" panose="02020603050405020304" pitchFamily="18" charset="0"/>
                <a:cs typeface="Times New Roman" panose="02020603050405020304" pitchFamily="18" charset="0"/>
              </a:rPr>
              <a:t>PyPop7</a:t>
            </a:r>
            <a:r>
              <a:rPr lang="en-US" altLang="zh-CN" sz="7200" b="1" dirty="0">
                <a:solidFill>
                  <a:srgbClr val="00B050"/>
                </a:solidFill>
                <a:latin typeface="Times New Roman" panose="02020603050405020304" pitchFamily="18" charset="0"/>
                <a:cs typeface="Times New Roman" panose="02020603050405020304" pitchFamily="18" charset="0"/>
              </a:rPr>
              <a:t/>
            </a:r>
            <a:br>
              <a:rPr lang="en-US" altLang="zh-CN" sz="7200" b="1" dirty="0">
                <a:solidFill>
                  <a:srgbClr val="00B050"/>
                </a:solidFill>
                <a:latin typeface="Times New Roman" panose="02020603050405020304" pitchFamily="18" charset="0"/>
                <a:cs typeface="Times New Roman" panose="02020603050405020304" pitchFamily="18" charset="0"/>
              </a:rPr>
            </a:br>
            <a:r>
              <a:rPr lang="en-US" altLang="zh-CN" sz="3200" b="1" dirty="0">
                <a:latin typeface="Times New Roman" panose="02020603050405020304" pitchFamily="18" charset="0"/>
                <a:cs typeface="Times New Roman" panose="02020603050405020304" pitchFamily="18" charset="0"/>
              </a:rPr>
              <a:t>A Pure-PYthon open-source library of POPulation-based </a:t>
            </a:r>
            <a:r>
              <a:rPr lang="en-US" altLang="zh-CN" sz="3200" b="1" dirty="0" smtClean="0">
                <a:latin typeface="Times New Roman" panose="02020603050405020304" pitchFamily="18" charset="0"/>
                <a:cs typeface="Times New Roman" panose="02020603050405020304" pitchFamily="18" charset="0"/>
              </a:rPr>
              <a:t>Global Optimization </a:t>
            </a:r>
            <a:r>
              <a:rPr lang="en-US" altLang="zh-CN" sz="2000" b="1" dirty="0" smtClean="0">
                <a:solidFill>
                  <a:srgbClr val="FF0000"/>
                </a:solidFill>
                <a:latin typeface="Times New Roman" panose="02020603050405020304" pitchFamily="18" charset="0"/>
                <a:cs typeface="Times New Roman" panose="02020603050405020304" pitchFamily="18" charset="0"/>
              </a:rPr>
              <a:t>(in [JMLR-2024</a:t>
            </a:r>
            <a:r>
              <a:rPr lang="en-US" altLang="zh-CN" sz="2000" b="1" dirty="0" smtClean="0">
                <a:solidFill>
                  <a:srgbClr val="FF0000"/>
                </a:solidFill>
                <a:latin typeface="Times New Roman" panose="02020603050405020304" pitchFamily="18" charset="0"/>
                <a:cs typeface="Times New Roman" panose="02020603050405020304" pitchFamily="18" charset="0"/>
              </a:rPr>
              <a:t>])</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a:xfrm>
            <a:off x="1524000" y="3602038"/>
            <a:ext cx="9144000" cy="2387600"/>
          </a:xfrm>
        </p:spPr>
        <p:txBody>
          <a:bodyPr/>
          <a:lstStyle/>
          <a:p>
            <a:pPr>
              <a:lnSpc>
                <a:spcPts val="1400"/>
              </a:lnSpc>
            </a:pP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Evolutionary-Intelligence (led by </a:t>
            </a: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rPr>
              <a:t>Dr. Duan </a:t>
            </a: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rPr>
              <a:t>and Prof</a:t>
            </a: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 Shi)</a:t>
            </a:r>
          </a:p>
          <a:p>
            <a:pPr>
              <a:lnSpc>
                <a:spcPts val="1400"/>
              </a:lnSpc>
            </a:pP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HIT &amp; SUSTech</a:t>
            </a:r>
          </a:p>
          <a:p>
            <a:pPr>
              <a:lnSpc>
                <a:spcPts val="1400"/>
              </a:lnSpc>
            </a:pP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rPr>
              <a:t>(2017 – 2020 / 2021 </a:t>
            </a: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 </a:t>
            </a: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rPr>
              <a:t>2024 / 2025 -)</a:t>
            </a: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a:p>
            <a:pPr>
              <a:lnSpc>
                <a:spcPts val="1400"/>
              </a:lnSpc>
            </a:pP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a:p>
            <a:pPr>
              <a:lnSpc>
                <a:spcPts val="1400"/>
              </a:lnSpc>
            </a:pP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a:p>
            <a:pPr>
              <a:lnSpc>
                <a:spcPts val="1400"/>
              </a:lnSpc>
            </a:pP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hlinkClick r:id="rId3"/>
              </a:rPr>
              <a:t>https://github.com/Evolutionary-Intelligence/pypop</a:t>
            </a: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a:p>
            <a:pPr>
              <a:lnSpc>
                <a:spcPts val="1400"/>
              </a:lnSpc>
            </a:pPr>
            <a:r>
              <a:rPr lang="en-US" altLang="zh-CN" b="1" kern="400" spc="-50" dirty="0">
                <a:latin typeface="Times New Roman" panose="02020603050405020304" pitchFamily="18" charset="0"/>
                <a:cs typeface="Times New Roman" panose="02020603050405020304" pitchFamily="18" charset="0"/>
              </a:rPr>
              <a:t>Online docs: </a:t>
            </a: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hlinkClick r:id="rId4"/>
              </a:rPr>
              <a:t>https://pypop.rtfd.io/</a:t>
            </a: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xmlns="" id="{7B978A18-D237-B506-C9D8-EBD732057F5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41763" y="5778000"/>
            <a:ext cx="1308474" cy="1080000"/>
          </a:xfrm>
          <a:prstGeom prst="rect">
            <a:avLst/>
          </a:prstGeom>
        </p:spPr>
      </p:pic>
      <p:pic>
        <p:nvPicPr>
          <p:cNvPr id="6" name="图片 5"/>
          <p:cNvPicPr>
            <a:picLocks noChangeAspect="1"/>
          </p:cNvPicPr>
          <p:nvPr/>
        </p:nvPicPr>
        <p:blipFill rotWithShape="1">
          <a:blip r:embed="rId6">
            <a:extLst>
              <a:ext uri="{28A0092B-C50C-407E-A947-70E740481C1C}">
                <a14:useLocalDpi xmlns:a14="http://schemas.microsoft.com/office/drawing/2010/main" val="0"/>
              </a:ext>
            </a:extLst>
          </a:blip>
          <a:srcRect l="15631" t="35321" r="11587" b="42495"/>
          <a:stretch/>
        </p:blipFill>
        <p:spPr>
          <a:xfrm>
            <a:off x="9596542" y="0"/>
            <a:ext cx="2595458" cy="559023"/>
          </a:xfrm>
          <a:prstGeom prst="rect">
            <a:avLst/>
          </a:prstGeom>
        </p:spPr>
      </p:pic>
      <p:pic>
        <p:nvPicPr>
          <p:cNvPr id="7" name="Picture 2" descr="Cover for &#10;&#10;The Genetical Theory of Natural Selection&#10;&#10;&#10;&#10;&#10;&#10;&#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2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90541" y="1799151"/>
            <a:ext cx="618917"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hlinkClick r:id="rId8"/>
              </a:rPr>
              <a:t>©</a:t>
            </a:r>
            <a:r>
              <a:rPr lang="en-US" altLang="zh-CN" sz="1200" dirty="0" smtClean="0">
                <a:latin typeface="Times New Roman" panose="02020603050405020304" pitchFamily="18" charset="0"/>
                <a:cs typeface="Times New Roman" panose="02020603050405020304" pitchFamily="18" charset="0"/>
                <a:hlinkClick r:id="rId8"/>
              </a:rPr>
              <a:t>OUP</a:t>
            </a:r>
            <a:endParaRPr lang="zh-CN" altLang="en-US" sz="1200" dirty="0">
              <a:latin typeface="Times New Roman" panose="02020603050405020304" pitchFamily="18" charset="0"/>
              <a:cs typeface="Times New Roman" panose="02020603050405020304" pitchFamily="18" charset="0"/>
            </a:endParaRPr>
          </a:p>
        </p:txBody>
      </p:sp>
      <p:pic>
        <p:nvPicPr>
          <p:cNvPr id="1026" name="Picture 2" descr="https://www.hit.edu.cn/_upload/article/images/d3/ec/8fcaa5d24cb59a8e9660324ef50b/735df70a-538b-4bd6-8e52-3f373085a616.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970241" y="19023"/>
            <a:ext cx="626301"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5204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a:extLst>
              <a:ext uri="{FF2B5EF4-FFF2-40B4-BE49-F238E27FC236}">
                <a16:creationId xmlns:a16="http://schemas.microsoft.com/office/drawing/2014/main" xmlns="" id="{32B4DAF5-17B8-00D5-F318-87A1CAE0A324}"/>
              </a:ext>
            </a:extLst>
          </p:cNvPr>
          <p:cNvGrpSpPr/>
          <p:nvPr/>
        </p:nvGrpSpPr>
        <p:grpSpPr>
          <a:xfrm>
            <a:off x="895877" y="100428"/>
            <a:ext cx="9864027" cy="6589355"/>
            <a:chOff x="895877" y="100428"/>
            <a:chExt cx="9864027" cy="6589355"/>
          </a:xfrm>
        </p:grpSpPr>
        <p:cxnSp>
          <p:nvCxnSpPr>
            <p:cNvPr id="139" name="直接连接符 138"/>
            <p:cNvCxnSpPr/>
            <p:nvPr/>
          </p:nvCxnSpPr>
          <p:spPr>
            <a:xfrm flipH="1">
              <a:off x="6613832" y="5076028"/>
              <a:ext cx="4104817" cy="6946"/>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flipH="1">
              <a:off x="6609769" y="3802129"/>
              <a:ext cx="4104817" cy="6946"/>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0" name="矩形 129"/>
            <p:cNvSpPr/>
            <p:nvPr/>
          </p:nvSpPr>
          <p:spPr>
            <a:xfrm>
              <a:off x="8774618" y="2601805"/>
              <a:ext cx="1928092"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Cross-Entropy Method (CEM)</a:t>
              </a:r>
            </a:p>
          </p:txBody>
        </p:sp>
        <p:sp>
          <p:nvSpPr>
            <p:cNvPr id="134" name="矩形 133"/>
            <p:cNvSpPr/>
            <p:nvPr/>
          </p:nvSpPr>
          <p:spPr>
            <a:xfrm>
              <a:off x="8780721" y="5096618"/>
              <a:ext cx="1928092"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Random Search (RS)</a:t>
              </a:r>
            </a:p>
          </p:txBody>
        </p:sp>
        <p:sp>
          <p:nvSpPr>
            <p:cNvPr id="135" name="矩形 134"/>
            <p:cNvSpPr/>
            <p:nvPr/>
          </p:nvSpPr>
          <p:spPr>
            <a:xfrm>
              <a:off x="6613699" y="5101499"/>
              <a:ext cx="2157347"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Direct/Pattern Search (DS)</a:t>
              </a:r>
            </a:p>
          </p:txBody>
        </p:sp>
        <p:sp>
          <p:nvSpPr>
            <p:cNvPr id="133" name="矩形 132"/>
            <p:cNvSpPr/>
            <p:nvPr/>
          </p:nvSpPr>
          <p:spPr>
            <a:xfrm>
              <a:off x="8772868" y="3818259"/>
              <a:ext cx="1928092"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Evolutionary Programming (EP)</a:t>
              </a:r>
            </a:p>
          </p:txBody>
        </p:sp>
        <p:sp>
          <p:nvSpPr>
            <p:cNvPr id="132" name="矩形 131"/>
            <p:cNvSpPr/>
            <p:nvPr/>
          </p:nvSpPr>
          <p:spPr>
            <a:xfrm>
              <a:off x="6609839" y="3823140"/>
              <a:ext cx="2157347"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Cooperative Co-evolution (CC)</a:t>
              </a:r>
            </a:p>
          </p:txBody>
        </p:sp>
        <p:sp>
          <p:nvSpPr>
            <p:cNvPr id="129" name="矩形 128"/>
            <p:cNvSpPr/>
            <p:nvPr/>
          </p:nvSpPr>
          <p:spPr>
            <a:xfrm>
              <a:off x="6607596" y="2602693"/>
              <a:ext cx="2157347"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Estimation of Distribution (EDA)</a:t>
              </a:r>
            </a:p>
          </p:txBody>
        </p:sp>
        <p:cxnSp>
          <p:nvCxnSpPr>
            <p:cNvPr id="79" name="直接连接符 78"/>
            <p:cNvCxnSpPr/>
            <p:nvPr/>
          </p:nvCxnSpPr>
          <p:spPr>
            <a:xfrm flipH="1">
              <a:off x="6605110" y="2583598"/>
              <a:ext cx="4104817" cy="6946"/>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895877" y="6200034"/>
              <a:ext cx="9081817" cy="489749"/>
              <a:chOff x="906314" y="6200034"/>
              <a:chExt cx="9071380" cy="489749"/>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6260" y="6246909"/>
                <a:ext cx="1331039" cy="360000"/>
              </a:xfrm>
              <a:prstGeom prst="rect">
                <a:avLst/>
              </a:prstGeom>
            </p:spPr>
          </p:pic>
          <p:sp>
            <p:nvSpPr>
              <p:cNvPr id="5" name="矩形 4"/>
              <p:cNvSpPr/>
              <p:nvPr/>
            </p:nvSpPr>
            <p:spPr>
              <a:xfrm>
                <a:off x="906314" y="6200034"/>
                <a:ext cx="1544012" cy="489749"/>
              </a:xfrm>
              <a:prstGeom prst="rect">
                <a:avLst/>
              </a:prstGeom>
              <a:solidFill>
                <a:schemeClr val="bg1">
                  <a:lumMod val="75000"/>
                </a:schemeClr>
              </a:solidFill>
              <a:ln>
                <a:solidFill>
                  <a:schemeClr val="bg1">
                    <a:lumMod val="75000"/>
                  </a:schemeClr>
                </a:solidFill>
              </a:ln>
            </p:spPr>
            <p:txBody>
              <a:bodyPr wrap="non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Computing</a:t>
                </a:r>
              </a:p>
              <a:p>
                <a:pPr algn="ctr">
                  <a:lnSpc>
                    <a:spcPts val="1500"/>
                  </a:lnSpc>
                </a:pPr>
                <a:r>
                  <a:rPr lang="en-US" altLang="zh-CN" b="1" dirty="0">
                    <a:latin typeface="Arial Black" panose="020B0A04020102020204" pitchFamily="34" charset="0"/>
                    <a:cs typeface="Times New Roman" panose="02020603050405020304" pitchFamily="18" charset="0"/>
                  </a:rPr>
                  <a:t>Engine </a:t>
                </a:r>
                <a:endParaRPr lang="zh-CN" altLang="en-US" b="1" dirty="0">
                  <a:latin typeface="Arial Black" panose="020B0A04020102020204" pitchFamily="34" charset="0"/>
                </a:endParaRP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85936" y="6246909"/>
                <a:ext cx="1068796" cy="396000"/>
              </a:xfrm>
              <a:prstGeom prst="rect">
                <a:avLst/>
              </a:prstGeom>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93369" y="6246909"/>
                <a:ext cx="1384325" cy="360000"/>
              </a:xfrm>
              <a:prstGeom prst="rect">
                <a:avLst/>
              </a:prstGeom>
            </p:spPr>
          </p:pic>
        </p:grpSp>
        <p:grpSp>
          <p:nvGrpSpPr>
            <p:cNvPr id="20" name="组合 19"/>
            <p:cNvGrpSpPr/>
            <p:nvPr/>
          </p:nvGrpSpPr>
          <p:grpSpPr>
            <a:xfrm>
              <a:off x="895878" y="100428"/>
              <a:ext cx="9813384" cy="484407"/>
              <a:chOff x="906314" y="100428"/>
              <a:chExt cx="9802947" cy="484407"/>
            </a:xfrm>
          </p:grpSpPr>
          <p:sp>
            <p:nvSpPr>
              <p:cNvPr id="7" name="矩形 6"/>
              <p:cNvSpPr/>
              <p:nvPr/>
            </p:nvSpPr>
            <p:spPr>
              <a:xfrm>
                <a:off x="906314" y="107781"/>
                <a:ext cx="1535979" cy="477054"/>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Online</a:t>
                </a:r>
              </a:p>
              <a:p>
                <a:pPr algn="ctr">
                  <a:lnSpc>
                    <a:spcPts val="1500"/>
                  </a:lnSpc>
                </a:pPr>
                <a:r>
                  <a:rPr lang="en-US" altLang="zh-CN" b="1" dirty="0">
                    <a:latin typeface="Arial Black" panose="020B0A04020102020204" pitchFamily="34" charset="0"/>
                    <a:cs typeface="Times New Roman" panose="02020603050405020304" pitchFamily="18" charset="0"/>
                  </a:rPr>
                  <a:t>Docs </a:t>
                </a:r>
                <a:endParaRPr lang="zh-CN" altLang="en-US" b="1" dirty="0">
                  <a:latin typeface="Arial Black" panose="020B0A04020102020204" pitchFamily="34" charset="0"/>
                </a:endParaRPr>
              </a:p>
            </p:txBody>
          </p:sp>
          <p:sp>
            <p:nvSpPr>
              <p:cNvPr id="10" name="矩形 9"/>
              <p:cNvSpPr/>
              <p:nvPr/>
            </p:nvSpPr>
            <p:spPr>
              <a:xfrm>
                <a:off x="2450326" y="107779"/>
                <a:ext cx="1131454" cy="469487"/>
              </a:xfrm>
              <a:prstGeom prst="rect">
                <a:avLst/>
              </a:prstGeom>
              <a:solidFill>
                <a:schemeClr val="bg1">
                  <a:lumMod val="95000"/>
                </a:schemeClr>
              </a:solidFill>
            </p:spPr>
            <p:txBody>
              <a:bodyPr wrap="square">
                <a:spAutoFit/>
              </a:bodyPr>
              <a:lstStyle/>
              <a:p>
                <a:pPr algn="ctr">
                  <a:lnSpc>
                    <a:spcPts val="1500"/>
                  </a:lnSpc>
                </a:pPr>
                <a:r>
                  <a:rPr lang="en-US" altLang="zh-CN" sz="1200" b="1" dirty="0">
                    <a:latin typeface="Arial Black" panose="020B0A04020102020204" pitchFamily="34" charset="0"/>
                  </a:rPr>
                  <a:t>PyPI Installation</a:t>
                </a:r>
                <a:endParaRPr lang="zh-CN" altLang="en-US" sz="1200" b="1" dirty="0">
                  <a:latin typeface="Arial Black" panose="020B0A04020102020204" pitchFamily="34" charset="0"/>
                </a:endParaRPr>
              </a:p>
            </p:txBody>
          </p:sp>
          <p:sp>
            <p:nvSpPr>
              <p:cNvPr id="12" name="矩形 11"/>
              <p:cNvSpPr/>
              <p:nvPr/>
            </p:nvSpPr>
            <p:spPr>
              <a:xfrm>
                <a:off x="3581780" y="107778"/>
                <a:ext cx="1131454" cy="469487"/>
              </a:xfrm>
              <a:prstGeom prst="rect">
                <a:avLst/>
              </a:prstGeom>
            </p:spPr>
            <p:txBody>
              <a:bodyPr wrap="square">
                <a:spAutoFit/>
              </a:bodyPr>
              <a:lstStyle/>
              <a:p>
                <a:pPr algn="ctr">
                  <a:lnSpc>
                    <a:spcPts val="1500"/>
                  </a:lnSpc>
                </a:pPr>
                <a:r>
                  <a:rPr lang="en-US" altLang="zh-CN" sz="1200" b="1" dirty="0">
                    <a:latin typeface="Arial Black" panose="020B0A04020102020204" pitchFamily="34" charset="0"/>
                  </a:rPr>
                  <a:t>Design Philosophy</a:t>
                </a:r>
                <a:endParaRPr lang="zh-CN" altLang="en-US" sz="1200" b="1" dirty="0">
                  <a:latin typeface="Arial Black" panose="020B0A04020102020204" pitchFamily="34" charset="0"/>
                </a:endParaRPr>
              </a:p>
            </p:txBody>
          </p:sp>
          <p:sp>
            <p:nvSpPr>
              <p:cNvPr id="13" name="矩形 12"/>
              <p:cNvSpPr/>
              <p:nvPr/>
            </p:nvSpPr>
            <p:spPr>
              <a:xfrm>
                <a:off x="4713234" y="103751"/>
                <a:ext cx="1131454" cy="469487"/>
              </a:xfrm>
              <a:prstGeom prst="rect">
                <a:avLst/>
              </a:prstGeom>
              <a:solidFill>
                <a:schemeClr val="bg1">
                  <a:lumMod val="95000"/>
                </a:schemeClr>
              </a:solidFill>
            </p:spPr>
            <p:txBody>
              <a:bodyPr wrap="square">
                <a:spAutoFit/>
              </a:bodyPr>
              <a:lstStyle/>
              <a:p>
                <a:pPr algn="ctr">
                  <a:lnSpc>
                    <a:spcPts val="1500"/>
                  </a:lnSpc>
                </a:pPr>
                <a:r>
                  <a:rPr lang="en-US" altLang="zh-CN" sz="1200" b="1" dirty="0">
                    <a:latin typeface="Arial Black" panose="020B0A04020102020204" pitchFamily="34" charset="0"/>
                  </a:rPr>
                  <a:t>User</a:t>
                </a:r>
              </a:p>
              <a:p>
                <a:pPr algn="ctr">
                  <a:lnSpc>
                    <a:spcPts val="1500"/>
                  </a:lnSpc>
                </a:pPr>
                <a:r>
                  <a:rPr lang="en-US" altLang="zh-CN" sz="1200" b="1" dirty="0">
                    <a:latin typeface="Arial Black" panose="020B0A04020102020204" pitchFamily="34" charset="0"/>
                  </a:rPr>
                  <a:t>Guide</a:t>
                </a:r>
                <a:endParaRPr lang="zh-CN" altLang="en-US" sz="1200" b="1" dirty="0">
                  <a:latin typeface="Arial Black" panose="020B0A04020102020204" pitchFamily="34" charset="0"/>
                </a:endParaRPr>
              </a:p>
            </p:txBody>
          </p:sp>
          <p:sp>
            <p:nvSpPr>
              <p:cNvPr id="15" name="矩形 14"/>
              <p:cNvSpPr/>
              <p:nvPr/>
            </p:nvSpPr>
            <p:spPr>
              <a:xfrm>
                <a:off x="5854607" y="103578"/>
                <a:ext cx="1131454" cy="469487"/>
              </a:xfrm>
              <a:prstGeom prst="rect">
                <a:avLst/>
              </a:prstGeom>
            </p:spPr>
            <p:txBody>
              <a:bodyPr wrap="square">
                <a:spAutoFit/>
              </a:bodyPr>
              <a:lstStyle/>
              <a:p>
                <a:pPr algn="ctr">
                  <a:lnSpc>
                    <a:spcPts val="1500"/>
                  </a:lnSpc>
                </a:pPr>
                <a:r>
                  <a:rPr lang="en-US" altLang="zh-CN" sz="1200" b="1" dirty="0">
                    <a:latin typeface="Arial Black" panose="020B0A04020102020204" pitchFamily="34" charset="0"/>
                  </a:rPr>
                  <a:t>Online Tutorials</a:t>
                </a:r>
              </a:p>
            </p:txBody>
          </p:sp>
          <p:sp>
            <p:nvSpPr>
              <p:cNvPr id="16" name="矩形 15"/>
              <p:cNvSpPr/>
              <p:nvPr/>
            </p:nvSpPr>
            <p:spPr>
              <a:xfrm>
                <a:off x="6988121" y="100428"/>
                <a:ext cx="1178658" cy="477054"/>
              </a:xfrm>
              <a:prstGeom prst="rect">
                <a:avLst/>
              </a:prstGeom>
              <a:solidFill>
                <a:schemeClr val="bg1">
                  <a:lumMod val="95000"/>
                </a:schemeClr>
              </a:solidFill>
            </p:spPr>
            <p:txBody>
              <a:bodyPr wrap="square">
                <a:spAutoFit/>
              </a:bodyPr>
              <a:lstStyle/>
              <a:p>
                <a:pPr algn="ctr">
                  <a:lnSpc>
                    <a:spcPts val="1500"/>
                  </a:lnSpc>
                </a:pPr>
                <a:r>
                  <a:rPr lang="en-US" altLang="zh-CN" sz="1200" b="1" dirty="0">
                    <a:latin typeface="Arial Black" panose="020B0A04020102020204" pitchFamily="34" charset="0"/>
                  </a:rPr>
                  <a:t>API Docs of Optimizers</a:t>
                </a:r>
                <a:endParaRPr lang="zh-CN" altLang="en-US" sz="1200" b="1" dirty="0">
                  <a:latin typeface="Arial Black" panose="020B0A04020102020204" pitchFamily="34" charset="0"/>
                </a:endParaRPr>
              </a:p>
            </p:txBody>
          </p:sp>
          <p:sp>
            <p:nvSpPr>
              <p:cNvPr id="17" name="矩形 16"/>
              <p:cNvSpPr/>
              <p:nvPr/>
            </p:nvSpPr>
            <p:spPr>
              <a:xfrm>
                <a:off x="8174765" y="100428"/>
                <a:ext cx="1272704" cy="477054"/>
              </a:xfrm>
              <a:prstGeom prst="rect">
                <a:avLst/>
              </a:prstGeom>
            </p:spPr>
            <p:txBody>
              <a:bodyPr wrap="square">
                <a:spAutoFit/>
              </a:bodyPr>
              <a:lstStyle/>
              <a:p>
                <a:pPr algn="ctr">
                  <a:lnSpc>
                    <a:spcPts val="1500"/>
                  </a:lnSpc>
                </a:pPr>
                <a:r>
                  <a:rPr lang="en-US" altLang="zh-CN" sz="1200" b="1" dirty="0">
                    <a:latin typeface="Arial Black" panose="020B0A04020102020204" pitchFamily="34" charset="0"/>
                  </a:rPr>
                  <a:t>Development Guide</a:t>
                </a:r>
              </a:p>
            </p:txBody>
          </p:sp>
          <p:sp>
            <p:nvSpPr>
              <p:cNvPr id="19" name="矩形 18"/>
              <p:cNvSpPr/>
              <p:nvPr/>
            </p:nvSpPr>
            <p:spPr>
              <a:xfrm>
                <a:off x="9455455" y="103788"/>
                <a:ext cx="1253806" cy="477054"/>
              </a:xfrm>
              <a:prstGeom prst="rect">
                <a:avLst/>
              </a:prstGeom>
              <a:solidFill>
                <a:schemeClr val="bg1">
                  <a:lumMod val="95000"/>
                </a:schemeClr>
              </a:solidFill>
            </p:spPr>
            <p:txBody>
              <a:bodyPr wrap="square">
                <a:spAutoFit/>
              </a:bodyPr>
              <a:lstStyle/>
              <a:p>
                <a:pPr algn="ctr">
                  <a:lnSpc>
                    <a:spcPts val="1500"/>
                  </a:lnSpc>
                </a:pPr>
                <a:r>
                  <a:rPr lang="en-US" altLang="zh-CN" sz="1200" b="1" dirty="0">
                    <a:latin typeface="Arial Black" panose="020B0A04020102020204" pitchFamily="34" charset="0"/>
                  </a:rPr>
                  <a:t>Applications &amp; Citations</a:t>
                </a:r>
                <a:endParaRPr lang="zh-CN" altLang="en-US" sz="1200" b="1" dirty="0">
                  <a:latin typeface="Arial Black" panose="020B0A04020102020204" pitchFamily="34" charset="0"/>
                </a:endParaRPr>
              </a:p>
            </p:txBody>
          </p:sp>
        </p:grpSp>
        <p:sp>
          <p:nvSpPr>
            <p:cNvPr id="22" name="矩形 21"/>
            <p:cNvSpPr/>
            <p:nvPr/>
          </p:nvSpPr>
          <p:spPr>
            <a:xfrm>
              <a:off x="906315" y="615559"/>
              <a:ext cx="2040530" cy="284693"/>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Benchmarking </a:t>
              </a:r>
              <a:endParaRPr lang="zh-CN" altLang="en-US" b="1" dirty="0">
                <a:latin typeface="Arial Black" panose="020B0A04020102020204" pitchFamily="34" charset="0"/>
              </a:endParaRPr>
            </a:p>
          </p:txBody>
        </p:sp>
        <p:sp>
          <p:nvSpPr>
            <p:cNvPr id="23" name="矩形 22"/>
            <p:cNvSpPr/>
            <p:nvPr/>
          </p:nvSpPr>
          <p:spPr>
            <a:xfrm>
              <a:off x="902321" y="4518482"/>
              <a:ext cx="2040531" cy="284693"/>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Util Functions </a:t>
              </a:r>
              <a:endParaRPr lang="zh-CN" altLang="en-US" b="1" dirty="0">
                <a:latin typeface="Arial Black" panose="020B0A04020102020204" pitchFamily="34" charset="0"/>
              </a:endParaRPr>
            </a:p>
          </p:txBody>
        </p:sp>
        <p:sp>
          <p:nvSpPr>
            <p:cNvPr id="24" name="文本框 23"/>
            <p:cNvSpPr txBox="1"/>
            <p:nvPr/>
          </p:nvSpPr>
          <p:spPr>
            <a:xfrm>
              <a:off x="902321" y="4808496"/>
              <a:ext cx="3340985" cy="1384995"/>
            </a:xfrm>
            <a:prstGeom prst="rect">
              <a:avLst/>
            </a:prstGeom>
            <a:noFill/>
          </p:spPr>
          <p:txBody>
            <a:bodyPr wrap="square" rtlCol="0">
              <a:spAutoFit/>
            </a:bodyPr>
            <a:lstStyle/>
            <a:p>
              <a:pPr marL="285750" indent="-285750">
                <a:buFont typeface="Wingdings" panose="05000000000000000000" pitchFamily="2" charset="2"/>
                <a:buChar char="l"/>
              </a:pPr>
              <a:r>
                <a:rPr lang="en-US" altLang="zh-CN" sz="1200" b="1" dirty="0">
                  <a:latin typeface="Arial Black" panose="020B0A04020102020204" pitchFamily="34" charset="0"/>
                </a:rPr>
                <a:t>Plot 2-D/3-D landscapes</a:t>
              </a:r>
            </a:p>
            <a:p>
              <a:pPr marL="285750" indent="-285750">
                <a:buFont typeface="Wingdings" panose="05000000000000000000" pitchFamily="2" charset="2"/>
                <a:buChar char="l"/>
              </a:pPr>
              <a:r>
                <a:rPr lang="en-US" altLang="zh-CN" sz="1200" b="1" dirty="0">
                  <a:latin typeface="Arial Black" panose="020B0A04020102020204" pitchFamily="34" charset="0"/>
                </a:rPr>
                <a:t>Save optimization data (</a:t>
              </a:r>
              <a:r>
                <a:rPr lang="en-US" altLang="zh-CN" sz="1200" b="1" dirty="0">
                  <a:solidFill>
                    <a:srgbClr val="4786B9"/>
                  </a:solidFill>
                  <a:latin typeface="Arial Black" panose="020B0A04020102020204" pitchFamily="34" charset="0"/>
                </a:rPr>
                <a:t>pickle</a:t>
              </a:r>
              <a:r>
                <a:rPr lang="en-US" altLang="zh-CN" sz="1200" b="1" dirty="0">
                  <a:latin typeface="Arial Black" panose="020B0A04020102020204" pitchFamily="34" charset="0"/>
                </a:rPr>
                <a:t>)</a:t>
              </a:r>
            </a:p>
            <a:p>
              <a:pPr marL="285750" indent="-285750">
                <a:buFont typeface="Wingdings" panose="05000000000000000000" pitchFamily="2" charset="2"/>
                <a:buChar char="l"/>
              </a:pPr>
              <a:r>
                <a:rPr lang="en-US" altLang="zh-CN" sz="1200" b="1" dirty="0">
                  <a:latin typeface="Arial Black" panose="020B0A04020102020204" pitchFamily="34" charset="0"/>
                </a:rPr>
                <a:t>Check optimization results</a:t>
              </a:r>
            </a:p>
            <a:p>
              <a:pPr marL="285750" indent="-285750">
                <a:buFont typeface="Wingdings" panose="05000000000000000000" pitchFamily="2" charset="2"/>
                <a:buChar char="l"/>
              </a:pPr>
              <a:r>
                <a:rPr lang="en-US" altLang="zh-CN" sz="1200" b="1" dirty="0">
                  <a:latin typeface="Arial Black" panose="020B0A04020102020204" pitchFamily="34" charset="0"/>
                </a:rPr>
                <a:t>Plot convergence curves (</a:t>
              </a:r>
              <a:r>
                <a:rPr lang="en-US" altLang="zh-CN" sz="1200" b="1" dirty="0">
                  <a:solidFill>
                    <a:srgbClr val="1F5F84"/>
                  </a:solidFill>
                  <a:latin typeface="Arial Black" panose="020B0A04020102020204" pitchFamily="34" charset="0"/>
                </a:rPr>
                <a:t>matplotlib</a:t>
              </a:r>
              <a:r>
                <a:rPr lang="en-US" altLang="zh-CN" sz="1200" b="1" dirty="0">
                  <a:latin typeface="Arial Black" panose="020B0A04020102020204" pitchFamily="34" charset="0"/>
                </a:rPr>
                <a:t>)</a:t>
              </a:r>
            </a:p>
            <a:p>
              <a:pPr marL="285750" indent="-285750">
                <a:buFont typeface="Wingdings" panose="05000000000000000000" pitchFamily="2" charset="2"/>
                <a:buChar char="l"/>
              </a:pPr>
              <a:r>
                <a:rPr lang="en-US" altLang="zh-CN" sz="1200" b="1" dirty="0">
                  <a:latin typeface="Arial Black" panose="020B0A04020102020204" pitchFamily="34" charset="0"/>
                </a:rPr>
                <a:t>Compare multiple optimizers</a:t>
              </a:r>
            </a:p>
            <a:p>
              <a:pPr marL="285750" indent="-285750">
                <a:buFont typeface="Wingdings" panose="05000000000000000000" pitchFamily="2" charset="2"/>
                <a:buChar char="l"/>
              </a:pPr>
              <a:r>
                <a:rPr lang="en-US" altLang="zh-CN" sz="1200" b="1" dirty="0">
                  <a:latin typeface="Arial Black" panose="020B0A04020102020204" pitchFamily="34" charset="0"/>
                </a:rPr>
                <a:t>Accelerate computation (</a:t>
              </a:r>
              <a:r>
                <a:rPr lang="en-US" altLang="zh-CN" sz="1200" b="1" dirty="0">
                  <a:solidFill>
                    <a:srgbClr val="00A3E0"/>
                  </a:solidFill>
                  <a:latin typeface="Arial Black" panose="020B0A04020102020204" pitchFamily="34" charset="0"/>
                </a:rPr>
                <a:t>Numba</a:t>
              </a:r>
              <a:r>
                <a:rPr lang="en-US" altLang="zh-CN" sz="1200" b="1" dirty="0">
                  <a:latin typeface="Arial Black" panose="020B0A04020102020204" pitchFamily="34" charset="0"/>
                </a:rPr>
                <a:t>)</a:t>
              </a:r>
              <a:endParaRPr lang="zh-CN" altLang="en-US" sz="1200" b="1" dirty="0">
                <a:latin typeface="Arial Black" panose="020B0A04020102020204" pitchFamily="34" charset="0"/>
              </a:endParaRPr>
            </a:p>
          </p:txBody>
        </p:sp>
        <p:sp>
          <p:nvSpPr>
            <p:cNvPr id="25" name="矩形 24"/>
            <p:cNvSpPr/>
            <p:nvPr/>
          </p:nvSpPr>
          <p:spPr>
            <a:xfrm>
              <a:off x="902322" y="3763625"/>
              <a:ext cx="2040530" cy="297389"/>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Test Protocols</a:t>
              </a:r>
              <a:endParaRPr lang="zh-CN" altLang="en-US" b="1" dirty="0">
                <a:latin typeface="Arial Black" panose="020B0A04020102020204" pitchFamily="34" charset="0"/>
              </a:endParaRPr>
            </a:p>
          </p:txBody>
        </p:sp>
        <p:sp>
          <p:nvSpPr>
            <p:cNvPr id="26" name="文本框 25"/>
            <p:cNvSpPr txBox="1"/>
            <p:nvPr/>
          </p:nvSpPr>
          <p:spPr>
            <a:xfrm>
              <a:off x="902987" y="4034520"/>
              <a:ext cx="3340985" cy="461665"/>
            </a:xfrm>
            <a:prstGeom prst="rect">
              <a:avLst/>
            </a:prstGeom>
            <a:noFill/>
          </p:spPr>
          <p:txBody>
            <a:bodyPr wrap="square" rtlCol="0">
              <a:spAutoFit/>
            </a:bodyPr>
            <a:lstStyle/>
            <a:p>
              <a:pPr marL="285750" indent="-285750">
                <a:buFont typeface="Wingdings" panose="05000000000000000000" pitchFamily="2" charset="2"/>
                <a:buChar char="l"/>
              </a:pPr>
              <a:r>
                <a:rPr lang="en-US" altLang="zh-CN" sz="1200" b="1" dirty="0">
                  <a:latin typeface="Arial Black" panose="020B0A04020102020204" pitchFamily="34" charset="0"/>
                </a:rPr>
                <a:t>Repeatability reports</a:t>
              </a:r>
            </a:p>
            <a:p>
              <a:pPr marL="285750" indent="-285750">
                <a:buFont typeface="Wingdings" panose="05000000000000000000" pitchFamily="2" charset="2"/>
                <a:buChar char="l"/>
              </a:pPr>
              <a:r>
                <a:rPr lang="en-US" altLang="zh-CN" sz="1200" b="1" dirty="0">
                  <a:latin typeface="Arial Black" panose="020B0A04020102020204" pitchFamily="34" charset="0"/>
                </a:rPr>
                <a:t>Automatic testing (</a:t>
              </a:r>
              <a:r>
                <a:rPr lang="en-US" altLang="zh-CN" sz="1200" b="1" dirty="0">
                  <a:solidFill>
                    <a:srgbClr val="FF0000"/>
                  </a:solidFill>
                  <a:latin typeface="Arial Black" panose="020B0A04020102020204" pitchFamily="34" charset="0"/>
                </a:rPr>
                <a:t>pytest</a:t>
              </a:r>
              <a:r>
                <a:rPr lang="en-US" altLang="zh-CN" sz="1200" b="1" dirty="0">
                  <a:latin typeface="Arial Black" panose="020B0A04020102020204" pitchFamily="34" charset="0"/>
                </a:rPr>
                <a:t>)</a:t>
              </a:r>
            </a:p>
          </p:txBody>
        </p:sp>
        <p:pic>
          <p:nvPicPr>
            <p:cNvPr id="27" name="图片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78994" y="3764520"/>
              <a:ext cx="569003" cy="540000"/>
            </a:xfrm>
            <a:prstGeom prst="rect">
              <a:avLst/>
            </a:prstGeom>
          </p:spPr>
        </p:pic>
        <p:sp>
          <p:nvSpPr>
            <p:cNvPr id="28" name="文本框 27"/>
            <p:cNvSpPr txBox="1"/>
            <p:nvPr/>
          </p:nvSpPr>
          <p:spPr>
            <a:xfrm>
              <a:off x="899870" y="909190"/>
              <a:ext cx="3340985" cy="3046988"/>
            </a:xfrm>
            <a:prstGeom prst="rect">
              <a:avLst/>
            </a:prstGeom>
            <a:noFill/>
            <a:ln>
              <a:noFill/>
            </a:ln>
          </p:spPr>
          <p:txBody>
            <a:bodyPr wrap="square" rtlCol="0">
              <a:spAutoFit/>
            </a:bodyPr>
            <a:lstStyle/>
            <a:p>
              <a:pPr marL="285750" indent="-285750">
                <a:buFont typeface="Wingdings" panose="05000000000000000000" pitchFamily="2" charset="2"/>
                <a:buChar char="l"/>
              </a:pPr>
              <a:r>
                <a:rPr lang="en-US" altLang="zh-CN" sz="1200" b="1" dirty="0">
                  <a:solidFill>
                    <a:srgbClr val="00B050"/>
                  </a:solidFill>
                  <a:latin typeface="Arial Black" panose="020B0A04020102020204" pitchFamily="34" charset="0"/>
                </a:rPr>
                <a:t>Large-scale BBO:</a:t>
              </a:r>
            </a:p>
            <a:p>
              <a:pPr marL="628650" lvl="1" indent="-171450">
                <a:buFont typeface="Arial" panose="020B0604020202020204" pitchFamily="34" charset="0"/>
                <a:buChar char="•"/>
              </a:pPr>
              <a:r>
                <a:rPr lang="en-US" altLang="zh-CN" sz="1200" b="1" dirty="0">
                  <a:latin typeface="Arial Black" panose="020B0A04020102020204" pitchFamily="34" charset="0"/>
                </a:rPr>
                <a:t>Test local search abilities</a:t>
              </a:r>
            </a:p>
            <a:p>
              <a:pPr marL="628650" lvl="1" indent="-171450">
                <a:buFont typeface="Arial" panose="020B0604020202020204" pitchFamily="34" charset="0"/>
                <a:buChar char="•"/>
              </a:pPr>
              <a:r>
                <a:rPr lang="en-US" altLang="zh-CN" sz="1200" b="1" dirty="0">
                  <a:latin typeface="Arial Black" panose="020B0A04020102020204" pitchFamily="34" charset="0"/>
                </a:rPr>
                <a:t>Test global search abilities</a:t>
              </a:r>
            </a:p>
            <a:p>
              <a:pPr marL="285750" indent="-285750">
                <a:buFont typeface="Wingdings" panose="05000000000000000000" pitchFamily="2" charset="2"/>
                <a:buChar char="l"/>
              </a:pPr>
              <a:r>
                <a:rPr lang="en-US" altLang="zh-CN" sz="1200" b="1" dirty="0">
                  <a:solidFill>
                    <a:srgbClr val="00B050"/>
                  </a:solidFill>
                  <a:latin typeface="Arial Black" panose="020B0A04020102020204" pitchFamily="34" charset="0"/>
                </a:rPr>
                <a:t>Black-box classification:</a:t>
              </a:r>
            </a:p>
            <a:p>
              <a:pPr marL="628650" lvl="1" indent="-171450">
                <a:buFont typeface="Arial" panose="020B0604020202020204" pitchFamily="34" charset="0"/>
                <a:buChar char="•"/>
              </a:pPr>
              <a:r>
                <a:rPr lang="en-US" altLang="zh-CN" sz="1200" b="1" dirty="0">
                  <a:latin typeface="Arial Black" panose="020B0A04020102020204" pitchFamily="34" charset="0"/>
                </a:rPr>
                <a:t>Test on 25 cases (=5 datasets * 5 loss functions)</a:t>
              </a:r>
              <a:endParaRPr lang="en-US" altLang="zh-CN" sz="1200" b="1" i="1" dirty="0">
                <a:latin typeface="Arial Black" panose="020B0A04020102020204" pitchFamily="34" charset="0"/>
              </a:endParaRPr>
            </a:p>
            <a:p>
              <a:pPr marL="285750" indent="-285750">
                <a:buFont typeface="Wingdings" panose="05000000000000000000" pitchFamily="2" charset="2"/>
                <a:buChar char="l"/>
              </a:pPr>
              <a:r>
                <a:rPr lang="en-US" altLang="zh-CN" sz="1200" b="1" dirty="0">
                  <a:solidFill>
                    <a:srgbClr val="00A3E0"/>
                  </a:solidFill>
                  <a:latin typeface="Arial Black" panose="020B0A04020102020204" pitchFamily="34" charset="0"/>
                </a:rPr>
                <a:t>COCO/BBOB interface:</a:t>
              </a:r>
            </a:p>
            <a:p>
              <a:pPr marL="628650" lvl="1" indent="-171450">
                <a:buFont typeface="Arial" panose="020B0604020202020204" pitchFamily="34" charset="0"/>
                <a:buChar char="•"/>
              </a:pPr>
              <a:r>
                <a:rPr lang="en-US" altLang="zh-CN" sz="1200" b="1" dirty="0">
                  <a:latin typeface="Arial Black" panose="020B0A04020102020204" pitchFamily="34" charset="0"/>
                </a:rPr>
                <a:t>Test on 24 different functions</a:t>
              </a:r>
            </a:p>
            <a:p>
              <a:pPr marL="285750" indent="-285750">
                <a:buFont typeface="Wingdings" panose="05000000000000000000" pitchFamily="2" charset="2"/>
                <a:buChar char="l"/>
              </a:pPr>
              <a:r>
                <a:rPr lang="en-US" altLang="zh-CN" sz="1200" b="1" dirty="0">
                  <a:solidFill>
                    <a:srgbClr val="00A3E0"/>
                  </a:solidFill>
                  <a:latin typeface="Arial Black" panose="020B0A04020102020204" pitchFamily="34" charset="0"/>
                </a:rPr>
                <a:t>NeverGrad interface:</a:t>
              </a:r>
            </a:p>
            <a:p>
              <a:pPr marL="628650" lvl="1" indent="-171450">
                <a:buFont typeface="Arial" panose="020B0604020202020204" pitchFamily="34" charset="0"/>
                <a:buChar char="•"/>
              </a:pPr>
              <a:r>
                <a:rPr lang="en-US" altLang="zh-CN" sz="1200" b="1" dirty="0">
                  <a:latin typeface="Arial Black" panose="020B0A04020102020204" pitchFamily="34" charset="0"/>
                </a:rPr>
                <a:t>Test on photonics problems</a:t>
              </a:r>
            </a:p>
            <a:p>
              <a:pPr marL="285750" indent="-285750">
                <a:buFont typeface="Wingdings" panose="05000000000000000000" pitchFamily="2" charset="2"/>
                <a:buChar char="l"/>
              </a:pPr>
              <a:r>
                <a:rPr lang="en-US" altLang="zh-CN" sz="1200" b="1" dirty="0">
                  <a:latin typeface="Arial Black" panose="020B0A04020102020204" pitchFamily="34" charset="0"/>
                </a:rPr>
                <a:t>Direct (neural) policy search:</a:t>
              </a:r>
            </a:p>
            <a:p>
              <a:pPr marL="628650" lvl="1" indent="-171450">
                <a:buFont typeface="Arial" panose="020B0604020202020204" pitchFamily="34" charset="0"/>
                <a:buChar char="•"/>
              </a:pPr>
              <a:r>
                <a:rPr lang="en-US" altLang="zh-CN" sz="1200" b="1" dirty="0">
                  <a:latin typeface="Arial Black" panose="020B0A04020102020204" pitchFamily="34" charset="0"/>
                </a:rPr>
                <a:t>Test on 6 simulation robotics (from </a:t>
              </a:r>
              <a:r>
                <a:rPr lang="en-US" altLang="zh-CN" sz="1200" b="1" dirty="0">
                  <a:solidFill>
                    <a:srgbClr val="00A3E0"/>
                  </a:solidFill>
                  <a:latin typeface="Arial Black" panose="020B0A04020102020204" pitchFamily="34" charset="0"/>
                </a:rPr>
                <a:t>gymnasium</a:t>
              </a:r>
              <a:r>
                <a:rPr lang="en-US" altLang="zh-CN" sz="1200" b="1" dirty="0">
                  <a:latin typeface="Arial Black" panose="020B0A04020102020204" pitchFamily="34" charset="0"/>
                </a:rPr>
                <a:t>)</a:t>
              </a:r>
            </a:p>
            <a:p>
              <a:pPr marL="285750" indent="-285750">
                <a:buFont typeface="Wingdings" panose="05000000000000000000" pitchFamily="2" charset="2"/>
                <a:buChar char="l"/>
              </a:pPr>
              <a:r>
                <a:rPr lang="en-US" altLang="zh-CN" sz="1200" b="1" dirty="0">
                  <a:latin typeface="Arial Black" panose="020B0A04020102020204" pitchFamily="34" charset="0"/>
                </a:rPr>
                <a:t>Lennard-Jones cluster optimization (from </a:t>
              </a:r>
              <a:r>
                <a:rPr lang="en-US" altLang="zh-CN" sz="1200" b="1" dirty="0">
                  <a:solidFill>
                    <a:srgbClr val="00A3E0"/>
                  </a:solidFill>
                  <a:latin typeface="Arial Black" panose="020B0A04020102020204" pitchFamily="34" charset="0"/>
                </a:rPr>
                <a:t>pygmo</a:t>
              </a:r>
              <a:r>
                <a:rPr lang="en-US" altLang="zh-CN" sz="1200" b="1" dirty="0">
                  <a:latin typeface="Arial Black" panose="020B0A04020102020204" pitchFamily="34" charset="0"/>
                </a:rPr>
                <a:t>)</a:t>
              </a:r>
            </a:p>
            <a:p>
              <a:pPr marL="285750" indent="-285750">
                <a:buFont typeface="Wingdings" panose="05000000000000000000" pitchFamily="2" charset="2"/>
                <a:buChar char="l"/>
              </a:pPr>
              <a:endParaRPr lang="en-US" altLang="zh-CN" sz="1200" b="1" dirty="0">
                <a:latin typeface="Arial Black" panose="020B0A04020102020204" pitchFamily="34" charset="0"/>
              </a:endParaRPr>
            </a:p>
          </p:txBody>
        </p:sp>
        <p:pic>
          <p:nvPicPr>
            <p:cNvPr id="29" name="图片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58292" y="4493352"/>
              <a:ext cx="1093731" cy="252000"/>
            </a:xfrm>
            <a:prstGeom prst="rect">
              <a:avLst/>
            </a:prstGeom>
          </p:spPr>
        </p:pic>
        <p:pic>
          <p:nvPicPr>
            <p:cNvPr id="30" name="图片 2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43044" y="597870"/>
              <a:ext cx="804255" cy="360000"/>
            </a:xfrm>
            <a:prstGeom prst="rect">
              <a:avLst/>
            </a:prstGeom>
          </p:spPr>
        </p:pic>
        <p:sp>
          <p:nvSpPr>
            <p:cNvPr id="31" name="矩形 30"/>
            <p:cNvSpPr/>
            <p:nvPr/>
          </p:nvSpPr>
          <p:spPr>
            <a:xfrm>
              <a:off x="4240854" y="611565"/>
              <a:ext cx="2358755" cy="477054"/>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rPr>
                <a:t>Black-Box Optimizers (BBO)</a:t>
              </a:r>
              <a:endParaRPr lang="zh-CN" altLang="en-US" b="1" dirty="0">
                <a:latin typeface="Arial Black" panose="020B0A04020102020204" pitchFamily="34" charset="0"/>
              </a:endParaRPr>
            </a:p>
          </p:txBody>
        </p:sp>
        <p:sp>
          <p:nvSpPr>
            <p:cNvPr id="3" name="矩形 2"/>
            <p:cNvSpPr/>
            <p:nvPr/>
          </p:nvSpPr>
          <p:spPr>
            <a:xfrm>
              <a:off x="4240855" y="1120698"/>
              <a:ext cx="2363589"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Evolution Strategies (ES)</a:t>
              </a:r>
            </a:p>
          </p:txBody>
        </p:sp>
        <p:sp>
          <p:nvSpPr>
            <p:cNvPr id="32" name="矩形 31"/>
            <p:cNvSpPr/>
            <p:nvPr/>
          </p:nvSpPr>
          <p:spPr>
            <a:xfrm>
              <a:off x="6614148" y="1112577"/>
              <a:ext cx="2157347"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Particle Swarm Optimizers (PSO)</a:t>
              </a:r>
            </a:p>
          </p:txBody>
        </p:sp>
        <p:sp>
          <p:nvSpPr>
            <p:cNvPr id="33" name="矩形 32"/>
            <p:cNvSpPr/>
            <p:nvPr/>
          </p:nvSpPr>
          <p:spPr>
            <a:xfrm>
              <a:off x="8777177" y="1107696"/>
              <a:ext cx="1928092"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Differential Evolution (DE)</a:t>
              </a:r>
            </a:p>
          </p:txBody>
        </p:sp>
        <p:sp>
          <p:nvSpPr>
            <p:cNvPr id="9" name="矩形 8"/>
            <p:cNvSpPr/>
            <p:nvPr/>
          </p:nvSpPr>
          <p:spPr>
            <a:xfrm>
              <a:off x="6552533" y="727856"/>
              <a:ext cx="1089202" cy="292388"/>
            </a:xfrm>
            <a:prstGeom prst="rect">
              <a:avLst/>
            </a:prstGeom>
          </p:spPr>
          <p:txBody>
            <a:bodyPr wrap="square">
              <a:spAutoFit/>
            </a:bodyPr>
            <a:lstStyle/>
            <a:p>
              <a:r>
                <a:rPr lang="en-US" altLang="zh-CN" sz="1300" b="1" dirty="0">
                  <a:solidFill>
                    <a:srgbClr val="00B050"/>
                  </a:solidFill>
                  <a:latin typeface="Arial Black" panose="020B0A04020102020204" pitchFamily="34" charset="0"/>
                </a:rPr>
                <a:t>Optimizer</a:t>
              </a:r>
            </a:p>
          </p:txBody>
        </p:sp>
        <p:sp>
          <p:nvSpPr>
            <p:cNvPr id="11" name="矩形 10"/>
            <p:cNvSpPr/>
            <p:nvPr/>
          </p:nvSpPr>
          <p:spPr>
            <a:xfrm>
              <a:off x="7477981" y="766328"/>
              <a:ext cx="3259231" cy="215444"/>
            </a:xfrm>
            <a:prstGeom prst="rect">
              <a:avLst/>
            </a:prstGeom>
          </p:spPr>
          <p:txBody>
            <a:bodyPr wrap="square">
              <a:spAutoFit/>
            </a:bodyPr>
            <a:lstStyle/>
            <a:p>
              <a:r>
                <a:rPr lang="en-US" altLang="zh-CN" sz="800" b="1" dirty="0">
                  <a:latin typeface="Arial Black" panose="020B0A04020102020204" pitchFamily="34" charset="0"/>
                </a:rPr>
                <a:t>(as an open </a:t>
              </a:r>
              <a:r>
                <a:rPr lang="en-US" altLang="zh-CN" sz="800" b="1" dirty="0">
                  <a:solidFill>
                    <a:srgbClr val="00B050"/>
                  </a:solidFill>
                  <a:latin typeface="Arial Black" panose="020B0A04020102020204" pitchFamily="34" charset="0"/>
                </a:rPr>
                <a:t>interface</a:t>
              </a:r>
              <a:r>
                <a:rPr lang="en-US" altLang="zh-CN" sz="800" b="1" dirty="0">
                  <a:latin typeface="Arial Black" panose="020B0A04020102020204" pitchFamily="34" charset="0"/>
                </a:rPr>
                <a:t> to add new/missed BBO)</a:t>
              </a:r>
              <a:endParaRPr lang="zh-CN" altLang="en-US" sz="800" dirty="0"/>
            </a:p>
          </p:txBody>
        </p:sp>
        <p:sp>
          <p:nvSpPr>
            <p:cNvPr id="43" name="矩形 42"/>
            <p:cNvSpPr/>
            <p:nvPr/>
          </p:nvSpPr>
          <p:spPr>
            <a:xfrm>
              <a:off x="4240855" y="3617899"/>
              <a:ext cx="2358755"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Natural Evolution Strategies (NES)</a:t>
              </a:r>
            </a:p>
          </p:txBody>
        </p:sp>
        <p:sp>
          <p:nvSpPr>
            <p:cNvPr id="53" name="矩形 52"/>
            <p:cNvSpPr/>
            <p:nvPr/>
          </p:nvSpPr>
          <p:spPr>
            <a:xfrm>
              <a:off x="4247299" y="5097991"/>
              <a:ext cx="2352311"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Genetic Algorithms</a:t>
              </a:r>
            </a:p>
            <a:p>
              <a:pPr algn="ctr"/>
              <a:r>
                <a:rPr lang="en-US" altLang="zh-CN" sz="1300" b="1" dirty="0">
                  <a:latin typeface="Arial Black" panose="020B0A04020102020204" pitchFamily="34" charset="0"/>
                </a:rPr>
                <a:t>(GA)</a:t>
              </a:r>
            </a:p>
          </p:txBody>
        </p:sp>
        <p:sp>
          <p:nvSpPr>
            <p:cNvPr id="2" name="矩形 1"/>
            <p:cNvSpPr/>
            <p:nvPr/>
          </p:nvSpPr>
          <p:spPr>
            <a:xfrm>
              <a:off x="895877" y="6193163"/>
              <a:ext cx="9813384" cy="49662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0" name="矩形 59"/>
            <p:cNvSpPr/>
            <p:nvPr/>
          </p:nvSpPr>
          <p:spPr>
            <a:xfrm>
              <a:off x="895878" y="4505405"/>
              <a:ext cx="3351421" cy="168775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1" name="矩形 60"/>
            <p:cNvSpPr/>
            <p:nvPr/>
          </p:nvSpPr>
          <p:spPr>
            <a:xfrm>
              <a:off x="895877" y="3770660"/>
              <a:ext cx="3348095" cy="72543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2" name="矩形 61"/>
            <p:cNvSpPr/>
            <p:nvPr/>
          </p:nvSpPr>
          <p:spPr>
            <a:xfrm>
              <a:off x="895877" y="596888"/>
              <a:ext cx="3346860" cy="316664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3" name="矩形 62"/>
            <p:cNvSpPr/>
            <p:nvPr/>
          </p:nvSpPr>
          <p:spPr>
            <a:xfrm>
              <a:off x="895878" y="106408"/>
              <a:ext cx="9813384" cy="48312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cxnSp>
          <p:nvCxnSpPr>
            <p:cNvPr id="36" name="直接连接符 35"/>
            <p:cNvCxnSpPr/>
            <p:nvPr/>
          </p:nvCxnSpPr>
          <p:spPr>
            <a:xfrm flipH="1">
              <a:off x="6599611" y="3603398"/>
              <a:ext cx="5743" cy="148598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6604444" y="1091369"/>
              <a:ext cx="4104817" cy="6946"/>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8768412" y="1120698"/>
              <a:ext cx="12309" cy="5065921"/>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4245753" y="1101356"/>
              <a:ext cx="2361842" cy="2497422"/>
            </a:xfrm>
            <a:prstGeom prst="rect">
              <a:avLst/>
            </a:prstGeom>
            <a:noFill/>
            <a:ln w="1905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7" name="矩形 66"/>
            <p:cNvSpPr/>
            <p:nvPr/>
          </p:nvSpPr>
          <p:spPr>
            <a:xfrm>
              <a:off x="4245753" y="5082974"/>
              <a:ext cx="2350705" cy="1103646"/>
            </a:xfrm>
            <a:prstGeom prst="rect">
              <a:avLst/>
            </a:prstGeom>
            <a:noFill/>
            <a:ln w="1905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4" name="矩形 63"/>
            <p:cNvSpPr/>
            <p:nvPr/>
          </p:nvSpPr>
          <p:spPr>
            <a:xfrm>
              <a:off x="4242737" y="595515"/>
              <a:ext cx="6466523" cy="559110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grpSp>
          <p:nvGrpSpPr>
            <p:cNvPr id="92" name="组合 91"/>
            <p:cNvGrpSpPr/>
            <p:nvPr/>
          </p:nvGrpSpPr>
          <p:grpSpPr>
            <a:xfrm>
              <a:off x="8862705" y="1742797"/>
              <a:ext cx="1752262" cy="677108"/>
              <a:chOff x="3931506" y="2165790"/>
              <a:chExt cx="1752262" cy="677108"/>
            </a:xfrm>
          </p:grpSpPr>
          <p:sp>
            <p:nvSpPr>
              <p:cNvPr id="93" name="矩形 92"/>
              <p:cNvSpPr/>
              <p:nvPr/>
            </p:nvSpPr>
            <p:spPr>
              <a:xfrm>
                <a:off x="3931506" y="2165790"/>
                <a:ext cx="969406"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SHADE</a:t>
                </a:r>
              </a:p>
            </p:txBody>
          </p:sp>
          <p:sp>
            <p:nvSpPr>
              <p:cNvPr id="94" name="矩形 93"/>
              <p:cNvSpPr/>
              <p:nvPr/>
            </p:nvSpPr>
            <p:spPr>
              <a:xfrm>
                <a:off x="4900912" y="2165790"/>
                <a:ext cx="782856"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JADE</a:t>
                </a:r>
              </a:p>
            </p:txBody>
          </p:sp>
          <p:sp>
            <p:nvSpPr>
              <p:cNvPr id="95" name="矩形 94"/>
              <p:cNvSpPr/>
              <p:nvPr/>
            </p:nvSpPr>
            <p:spPr>
              <a:xfrm>
                <a:off x="4087265" y="2504344"/>
                <a:ext cx="657888"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CDE</a:t>
                </a:r>
              </a:p>
            </p:txBody>
          </p:sp>
          <p:sp>
            <p:nvSpPr>
              <p:cNvPr id="96" name="矩形 95"/>
              <p:cNvSpPr/>
              <p:nvPr/>
            </p:nvSpPr>
            <p:spPr>
              <a:xfrm>
                <a:off x="4969648" y="2504344"/>
                <a:ext cx="645383"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TDE</a:t>
                </a:r>
              </a:p>
            </p:txBody>
          </p:sp>
        </p:grpSp>
        <p:grpSp>
          <p:nvGrpSpPr>
            <p:cNvPr id="97" name="组合 96"/>
            <p:cNvGrpSpPr/>
            <p:nvPr/>
          </p:nvGrpSpPr>
          <p:grpSpPr>
            <a:xfrm>
              <a:off x="6644841" y="1612554"/>
              <a:ext cx="2072927" cy="1019983"/>
              <a:chOff x="2459556" y="2119960"/>
              <a:chExt cx="2072927" cy="1019983"/>
            </a:xfrm>
          </p:grpSpPr>
          <p:sp>
            <p:nvSpPr>
              <p:cNvPr id="98" name="矩形 97"/>
              <p:cNvSpPr/>
              <p:nvPr/>
            </p:nvSpPr>
            <p:spPr>
              <a:xfrm>
                <a:off x="2530205" y="2119960"/>
                <a:ext cx="827919"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CPSO</a:t>
                </a:r>
              </a:p>
            </p:txBody>
          </p:sp>
          <p:sp>
            <p:nvSpPr>
              <p:cNvPr id="99" name="矩形 98"/>
              <p:cNvSpPr/>
              <p:nvPr/>
            </p:nvSpPr>
            <p:spPr>
              <a:xfrm>
                <a:off x="3428772" y="2119960"/>
                <a:ext cx="1103711"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CCPSO2</a:t>
                </a:r>
              </a:p>
            </p:txBody>
          </p:sp>
          <p:sp>
            <p:nvSpPr>
              <p:cNvPr id="100" name="矩形 99"/>
              <p:cNvSpPr/>
              <p:nvPr/>
            </p:nvSpPr>
            <p:spPr>
              <a:xfrm>
                <a:off x="2459556" y="2458514"/>
                <a:ext cx="969216" cy="345822"/>
              </a:xfrm>
              <a:prstGeom prst="rect">
                <a:avLst/>
              </a:prstGeom>
            </p:spPr>
            <p:txBody>
              <a:bodyPr wrap="square">
                <a:spAutoFit/>
              </a:bodyPr>
              <a:lstStyle/>
              <a:p>
                <a:r>
                  <a:rPr lang="en-US" altLang="zh-CN" sz="1600" b="1" dirty="0">
                    <a:solidFill>
                      <a:srgbClr val="F37F40"/>
                    </a:solidFill>
                    <a:latin typeface="Arial Black" panose="020B0A04020102020204" pitchFamily="34" charset="0"/>
                  </a:rPr>
                  <a:t>CLPSO</a:t>
                </a:r>
              </a:p>
            </p:txBody>
          </p:sp>
          <p:sp>
            <p:nvSpPr>
              <p:cNvPr id="101" name="矩形 100"/>
              <p:cNvSpPr/>
              <p:nvPr/>
            </p:nvSpPr>
            <p:spPr>
              <a:xfrm>
                <a:off x="3614446" y="2458514"/>
                <a:ext cx="732362"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IPSO</a:t>
                </a:r>
              </a:p>
            </p:txBody>
          </p:sp>
          <p:sp>
            <p:nvSpPr>
              <p:cNvPr id="102" name="矩形 101"/>
              <p:cNvSpPr/>
              <p:nvPr/>
            </p:nvSpPr>
            <p:spPr>
              <a:xfrm>
                <a:off x="2524445" y="2801389"/>
                <a:ext cx="833679"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SPSO</a:t>
                </a:r>
              </a:p>
            </p:txBody>
          </p:sp>
          <p:sp>
            <p:nvSpPr>
              <p:cNvPr id="103" name="矩形 102"/>
              <p:cNvSpPr/>
              <p:nvPr/>
            </p:nvSpPr>
            <p:spPr>
              <a:xfrm>
                <a:off x="3510627" y="2797068"/>
                <a:ext cx="939999"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SPSOL</a:t>
                </a:r>
              </a:p>
            </p:txBody>
          </p:sp>
        </p:grpSp>
        <p:grpSp>
          <p:nvGrpSpPr>
            <p:cNvPr id="104" name="组合 103"/>
            <p:cNvGrpSpPr/>
            <p:nvPr/>
          </p:nvGrpSpPr>
          <p:grpSpPr>
            <a:xfrm>
              <a:off x="4501309" y="5574920"/>
              <a:ext cx="1730875" cy="680149"/>
              <a:chOff x="3978225" y="2663240"/>
              <a:chExt cx="1730875" cy="680149"/>
            </a:xfrm>
          </p:grpSpPr>
          <p:grpSp>
            <p:nvGrpSpPr>
              <p:cNvPr id="105" name="组合 104"/>
              <p:cNvGrpSpPr/>
              <p:nvPr/>
            </p:nvGrpSpPr>
            <p:grpSpPr>
              <a:xfrm>
                <a:off x="3978225" y="2663240"/>
                <a:ext cx="1730875" cy="338554"/>
                <a:chOff x="3978225" y="2663240"/>
                <a:chExt cx="1730875" cy="338554"/>
              </a:xfrm>
            </p:grpSpPr>
            <p:sp>
              <p:nvSpPr>
                <p:cNvPr id="107" name="矩形 106"/>
                <p:cNvSpPr/>
                <p:nvPr/>
              </p:nvSpPr>
              <p:spPr>
                <a:xfrm>
                  <a:off x="3978225" y="2663240"/>
                  <a:ext cx="765475"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GL25</a:t>
                  </a:r>
                </a:p>
              </p:txBody>
            </p:sp>
            <p:sp>
              <p:nvSpPr>
                <p:cNvPr id="108" name="矩形 107"/>
                <p:cNvSpPr/>
                <p:nvPr/>
              </p:nvSpPr>
              <p:spPr>
                <a:xfrm>
                  <a:off x="4743700" y="2663240"/>
                  <a:ext cx="965400"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G3PCX</a:t>
                  </a:r>
                </a:p>
              </p:txBody>
            </p:sp>
          </p:grpSp>
          <p:sp>
            <p:nvSpPr>
              <p:cNvPr id="106" name="矩形 105"/>
              <p:cNvSpPr/>
              <p:nvPr/>
            </p:nvSpPr>
            <p:spPr>
              <a:xfrm>
                <a:off x="4217806" y="3004835"/>
                <a:ext cx="1252622"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GENITOR</a:t>
                </a:r>
              </a:p>
            </p:txBody>
          </p:sp>
        </p:grpSp>
        <p:grpSp>
          <p:nvGrpSpPr>
            <p:cNvPr id="116" name="组合 115"/>
            <p:cNvGrpSpPr/>
            <p:nvPr/>
          </p:nvGrpSpPr>
          <p:grpSpPr>
            <a:xfrm>
              <a:off x="4201479" y="1625686"/>
              <a:ext cx="2437916" cy="1936928"/>
              <a:chOff x="1443749" y="1612529"/>
              <a:chExt cx="2437916" cy="1936928"/>
            </a:xfrm>
          </p:grpSpPr>
          <p:sp>
            <p:nvSpPr>
              <p:cNvPr id="117" name="矩形 116"/>
              <p:cNvSpPr/>
              <p:nvPr/>
            </p:nvSpPr>
            <p:spPr>
              <a:xfrm>
                <a:off x="1537585" y="1612529"/>
                <a:ext cx="86221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MMES</a:t>
                </a:r>
              </a:p>
            </p:txBody>
          </p:sp>
          <p:sp>
            <p:nvSpPr>
              <p:cNvPr id="118" name="矩形 117"/>
              <p:cNvSpPr/>
              <p:nvPr/>
            </p:nvSpPr>
            <p:spPr>
              <a:xfrm>
                <a:off x="2587474" y="1612529"/>
                <a:ext cx="1162878"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LMMAES</a:t>
                </a:r>
              </a:p>
            </p:txBody>
          </p:sp>
          <p:sp>
            <p:nvSpPr>
              <p:cNvPr id="119" name="矩形 118"/>
              <p:cNvSpPr/>
              <p:nvPr/>
            </p:nvSpPr>
            <p:spPr>
              <a:xfrm>
                <a:off x="1443749" y="1903885"/>
                <a:ext cx="1049889"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LMCMA</a:t>
                </a:r>
              </a:p>
            </p:txBody>
          </p:sp>
          <p:sp>
            <p:nvSpPr>
              <p:cNvPr id="120" name="矩形 119"/>
              <p:cNvSpPr/>
              <p:nvPr/>
            </p:nvSpPr>
            <p:spPr>
              <a:xfrm>
                <a:off x="2506680" y="1903885"/>
                <a:ext cx="1324465"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LMCMAES</a:t>
                </a:r>
              </a:p>
            </p:txBody>
          </p:sp>
          <p:sp>
            <p:nvSpPr>
              <p:cNvPr id="121" name="矩形 120"/>
              <p:cNvSpPr/>
              <p:nvPr/>
            </p:nvSpPr>
            <p:spPr>
              <a:xfrm>
                <a:off x="1550790" y="2242439"/>
                <a:ext cx="835806"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RMES</a:t>
                </a:r>
              </a:p>
            </p:txBody>
          </p:sp>
          <p:sp>
            <p:nvSpPr>
              <p:cNvPr id="122" name="矩形 121"/>
              <p:cNvSpPr/>
              <p:nvPr/>
            </p:nvSpPr>
            <p:spPr>
              <a:xfrm>
                <a:off x="2429761" y="2530322"/>
                <a:ext cx="1425781"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SEPCMAES</a:t>
                </a:r>
              </a:p>
            </p:txBody>
          </p:sp>
          <p:sp>
            <p:nvSpPr>
              <p:cNvPr id="123" name="矩形 122"/>
              <p:cNvSpPr/>
              <p:nvPr/>
            </p:nvSpPr>
            <p:spPr>
              <a:xfrm>
                <a:off x="1570754" y="2533795"/>
                <a:ext cx="795877"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R1ES</a:t>
                </a:r>
              </a:p>
            </p:txBody>
          </p:sp>
          <p:sp>
            <p:nvSpPr>
              <p:cNvPr id="124" name="矩形 123"/>
              <p:cNvSpPr/>
              <p:nvPr/>
            </p:nvSpPr>
            <p:spPr>
              <a:xfrm>
                <a:off x="2456158" y="2242439"/>
                <a:ext cx="1425507"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CCMAES</a:t>
                </a:r>
              </a:p>
            </p:txBody>
          </p:sp>
          <p:sp>
            <p:nvSpPr>
              <p:cNvPr id="125" name="矩形 124"/>
              <p:cNvSpPr/>
              <p:nvPr/>
            </p:nvSpPr>
            <p:spPr>
              <a:xfrm>
                <a:off x="1461717" y="2872349"/>
                <a:ext cx="1013950"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DDCMA</a:t>
                </a:r>
              </a:p>
            </p:txBody>
          </p:sp>
          <p:sp>
            <p:nvSpPr>
              <p:cNvPr id="126" name="矩形 125"/>
              <p:cNvSpPr/>
              <p:nvPr/>
            </p:nvSpPr>
            <p:spPr>
              <a:xfrm>
                <a:off x="2661935" y="2872349"/>
                <a:ext cx="1013951"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FMAES</a:t>
                </a:r>
              </a:p>
            </p:txBody>
          </p:sp>
          <p:sp>
            <p:nvSpPr>
              <p:cNvPr id="127" name="矩形 126"/>
              <p:cNvSpPr/>
              <p:nvPr/>
            </p:nvSpPr>
            <p:spPr>
              <a:xfrm>
                <a:off x="1461717" y="3210903"/>
                <a:ext cx="1013950"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CMAES</a:t>
                </a:r>
              </a:p>
            </p:txBody>
          </p:sp>
          <p:sp>
            <p:nvSpPr>
              <p:cNvPr id="128" name="矩形 127"/>
              <p:cNvSpPr/>
              <p:nvPr/>
            </p:nvSpPr>
            <p:spPr>
              <a:xfrm>
                <a:off x="2809538" y="3210903"/>
                <a:ext cx="718743"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 …</a:t>
                </a:r>
              </a:p>
            </p:txBody>
          </p:sp>
        </p:grpSp>
        <p:grpSp>
          <p:nvGrpSpPr>
            <p:cNvPr id="140" name="组合 139"/>
            <p:cNvGrpSpPr/>
            <p:nvPr/>
          </p:nvGrpSpPr>
          <p:grpSpPr>
            <a:xfrm>
              <a:off x="8855034" y="5549286"/>
              <a:ext cx="1752262" cy="677108"/>
              <a:chOff x="3931506" y="2165790"/>
              <a:chExt cx="1752262" cy="677108"/>
            </a:xfrm>
          </p:grpSpPr>
          <p:sp>
            <p:nvSpPr>
              <p:cNvPr id="141" name="矩形 140"/>
              <p:cNvSpPr/>
              <p:nvPr/>
            </p:nvSpPr>
            <p:spPr>
              <a:xfrm>
                <a:off x="3931506" y="2165790"/>
                <a:ext cx="96940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BES</a:t>
                </a:r>
              </a:p>
            </p:txBody>
          </p:sp>
          <p:sp>
            <p:nvSpPr>
              <p:cNvPr id="142" name="矩形 141"/>
              <p:cNvSpPr/>
              <p:nvPr/>
            </p:nvSpPr>
            <p:spPr>
              <a:xfrm>
                <a:off x="4900912" y="2165790"/>
                <a:ext cx="78285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GS</a:t>
                </a:r>
              </a:p>
            </p:txBody>
          </p:sp>
          <p:sp>
            <p:nvSpPr>
              <p:cNvPr id="143" name="矩形 142"/>
              <p:cNvSpPr/>
              <p:nvPr/>
            </p:nvSpPr>
            <p:spPr>
              <a:xfrm>
                <a:off x="4087265" y="2504344"/>
                <a:ext cx="657888"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SRS</a:t>
                </a:r>
              </a:p>
            </p:txBody>
          </p:sp>
          <p:sp>
            <p:nvSpPr>
              <p:cNvPr id="144" name="矩形 143"/>
              <p:cNvSpPr/>
              <p:nvPr/>
            </p:nvSpPr>
            <p:spPr>
              <a:xfrm>
                <a:off x="4969648" y="2504344"/>
                <a:ext cx="645383"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PRS</a:t>
                </a:r>
              </a:p>
            </p:txBody>
          </p:sp>
        </p:grpSp>
        <p:grpSp>
          <p:nvGrpSpPr>
            <p:cNvPr id="145" name="组合 144"/>
            <p:cNvGrpSpPr/>
            <p:nvPr/>
          </p:nvGrpSpPr>
          <p:grpSpPr>
            <a:xfrm>
              <a:off x="6721980" y="5564948"/>
              <a:ext cx="1834246" cy="677108"/>
              <a:chOff x="3849522" y="2165790"/>
              <a:chExt cx="1834246" cy="677108"/>
            </a:xfrm>
          </p:grpSpPr>
          <p:sp>
            <p:nvSpPr>
              <p:cNvPr id="146" name="矩形 145"/>
              <p:cNvSpPr/>
              <p:nvPr/>
            </p:nvSpPr>
            <p:spPr>
              <a:xfrm>
                <a:off x="3849522" y="2173349"/>
                <a:ext cx="1131493"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POWELL</a:t>
                </a:r>
              </a:p>
            </p:txBody>
          </p:sp>
          <p:sp>
            <p:nvSpPr>
              <p:cNvPr id="147" name="矩形 146"/>
              <p:cNvSpPr/>
              <p:nvPr/>
            </p:nvSpPr>
            <p:spPr>
              <a:xfrm>
                <a:off x="4900912" y="2165790"/>
                <a:ext cx="78285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NM</a:t>
                </a:r>
              </a:p>
            </p:txBody>
          </p:sp>
          <p:sp>
            <p:nvSpPr>
              <p:cNvPr id="148" name="矩形 147"/>
              <p:cNvSpPr/>
              <p:nvPr/>
            </p:nvSpPr>
            <p:spPr>
              <a:xfrm>
                <a:off x="4087265" y="2504344"/>
                <a:ext cx="657888"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HJ</a:t>
                </a:r>
              </a:p>
            </p:txBody>
          </p:sp>
          <p:sp>
            <p:nvSpPr>
              <p:cNvPr id="149" name="矩形 148"/>
              <p:cNvSpPr/>
              <p:nvPr/>
            </p:nvSpPr>
            <p:spPr>
              <a:xfrm>
                <a:off x="4969648" y="2504344"/>
                <a:ext cx="645383"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CS</a:t>
                </a:r>
              </a:p>
            </p:txBody>
          </p:sp>
        </p:grpSp>
        <p:grpSp>
          <p:nvGrpSpPr>
            <p:cNvPr id="160" name="组合 159"/>
            <p:cNvGrpSpPr/>
            <p:nvPr/>
          </p:nvGrpSpPr>
          <p:grpSpPr>
            <a:xfrm>
              <a:off x="6687221" y="4360110"/>
              <a:ext cx="1964673" cy="677108"/>
              <a:chOff x="1796201" y="1005237"/>
              <a:chExt cx="1964673" cy="677108"/>
            </a:xfrm>
          </p:grpSpPr>
          <p:sp>
            <p:nvSpPr>
              <p:cNvPr id="161" name="矩形 160"/>
              <p:cNvSpPr/>
              <p:nvPr/>
            </p:nvSpPr>
            <p:spPr>
              <a:xfrm>
                <a:off x="2054932" y="1005237"/>
                <a:ext cx="677885"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HCC</a:t>
                </a:r>
              </a:p>
            </p:txBody>
          </p:sp>
          <p:sp>
            <p:nvSpPr>
              <p:cNvPr id="162" name="矩形 161"/>
              <p:cNvSpPr/>
              <p:nvPr/>
            </p:nvSpPr>
            <p:spPr>
              <a:xfrm>
                <a:off x="2732817" y="1005237"/>
                <a:ext cx="1028057"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COCMA</a:t>
                </a:r>
              </a:p>
            </p:txBody>
          </p:sp>
          <p:sp>
            <p:nvSpPr>
              <p:cNvPr id="163" name="矩形 162"/>
              <p:cNvSpPr/>
              <p:nvPr/>
            </p:nvSpPr>
            <p:spPr>
              <a:xfrm>
                <a:off x="1796201" y="1343791"/>
                <a:ext cx="1195348"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COSYNE</a:t>
                </a:r>
              </a:p>
            </p:txBody>
          </p:sp>
          <p:sp>
            <p:nvSpPr>
              <p:cNvPr id="164" name="矩形 163"/>
              <p:cNvSpPr/>
              <p:nvPr/>
            </p:nvSpPr>
            <p:spPr>
              <a:xfrm>
                <a:off x="2800698" y="1343791"/>
                <a:ext cx="892295"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COEA</a:t>
                </a:r>
              </a:p>
            </p:txBody>
          </p:sp>
        </p:grpSp>
        <p:grpSp>
          <p:nvGrpSpPr>
            <p:cNvPr id="165" name="组合 164"/>
            <p:cNvGrpSpPr/>
            <p:nvPr/>
          </p:nvGrpSpPr>
          <p:grpSpPr>
            <a:xfrm>
              <a:off x="8831468" y="3107288"/>
              <a:ext cx="1928436" cy="677108"/>
              <a:chOff x="4583980" y="2767850"/>
              <a:chExt cx="1928436" cy="677108"/>
            </a:xfrm>
          </p:grpSpPr>
          <p:grpSp>
            <p:nvGrpSpPr>
              <p:cNvPr id="166" name="组合 165"/>
              <p:cNvGrpSpPr/>
              <p:nvPr/>
            </p:nvGrpSpPr>
            <p:grpSpPr>
              <a:xfrm>
                <a:off x="4583980" y="2767850"/>
                <a:ext cx="1928436" cy="338554"/>
                <a:chOff x="4583980" y="2767850"/>
                <a:chExt cx="1928436" cy="338554"/>
              </a:xfrm>
            </p:grpSpPr>
            <p:sp>
              <p:nvSpPr>
                <p:cNvPr id="168" name="矩形 167"/>
                <p:cNvSpPr/>
                <p:nvPr/>
              </p:nvSpPr>
              <p:spPr>
                <a:xfrm>
                  <a:off x="4583980" y="2767850"/>
                  <a:ext cx="100224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DSCEM</a:t>
                  </a:r>
                </a:p>
              </p:txBody>
            </p:sp>
            <p:sp>
              <p:nvSpPr>
                <p:cNvPr id="169" name="矩形 168"/>
                <p:cNvSpPr/>
                <p:nvPr/>
              </p:nvSpPr>
              <p:spPr>
                <a:xfrm>
                  <a:off x="5586226" y="2767850"/>
                  <a:ext cx="926190"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MRAS</a:t>
                  </a:r>
                </a:p>
              </p:txBody>
            </p:sp>
          </p:grpSp>
          <p:sp>
            <p:nvSpPr>
              <p:cNvPr id="167" name="矩形 166"/>
              <p:cNvSpPr/>
              <p:nvPr/>
            </p:nvSpPr>
            <p:spPr>
              <a:xfrm>
                <a:off x="5085103" y="3106404"/>
                <a:ext cx="877090"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SCEM</a:t>
                </a:r>
              </a:p>
            </p:txBody>
          </p:sp>
        </p:grpSp>
        <p:grpSp>
          <p:nvGrpSpPr>
            <p:cNvPr id="170" name="组合 169"/>
            <p:cNvGrpSpPr/>
            <p:nvPr/>
          </p:nvGrpSpPr>
          <p:grpSpPr>
            <a:xfrm>
              <a:off x="9126808" y="4358994"/>
              <a:ext cx="1240265" cy="677108"/>
              <a:chOff x="4980660" y="3199095"/>
              <a:chExt cx="1240265" cy="677108"/>
            </a:xfrm>
          </p:grpSpPr>
          <p:grpSp>
            <p:nvGrpSpPr>
              <p:cNvPr id="171" name="组合 170"/>
              <p:cNvGrpSpPr/>
              <p:nvPr/>
            </p:nvGrpSpPr>
            <p:grpSpPr>
              <a:xfrm>
                <a:off x="4980660" y="3199095"/>
                <a:ext cx="1240265" cy="338554"/>
                <a:chOff x="4980660" y="3199095"/>
                <a:chExt cx="1240265" cy="338554"/>
              </a:xfrm>
            </p:grpSpPr>
            <p:sp>
              <p:nvSpPr>
                <p:cNvPr id="173" name="矩形 172"/>
                <p:cNvSpPr/>
                <p:nvPr/>
              </p:nvSpPr>
              <p:spPr>
                <a:xfrm>
                  <a:off x="4980660" y="3199095"/>
                  <a:ext cx="621538"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LEP</a:t>
                  </a:r>
                </a:p>
              </p:txBody>
            </p:sp>
            <p:sp>
              <p:nvSpPr>
                <p:cNvPr id="174" name="矩形 173"/>
                <p:cNvSpPr/>
                <p:nvPr/>
              </p:nvSpPr>
              <p:spPr>
                <a:xfrm>
                  <a:off x="5602198" y="3199095"/>
                  <a:ext cx="618727"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FEP</a:t>
                  </a:r>
                </a:p>
              </p:txBody>
            </p:sp>
          </p:grpSp>
          <p:sp>
            <p:nvSpPr>
              <p:cNvPr id="172" name="矩形 171"/>
              <p:cNvSpPr/>
              <p:nvPr/>
            </p:nvSpPr>
            <p:spPr>
              <a:xfrm>
                <a:off x="5271464" y="3537649"/>
                <a:ext cx="661468"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CEP</a:t>
                </a:r>
              </a:p>
            </p:txBody>
          </p:sp>
        </p:grpSp>
        <p:grpSp>
          <p:nvGrpSpPr>
            <p:cNvPr id="175" name="组合 174"/>
            <p:cNvGrpSpPr/>
            <p:nvPr/>
          </p:nvGrpSpPr>
          <p:grpSpPr>
            <a:xfrm>
              <a:off x="6750759" y="3104312"/>
              <a:ext cx="1885115" cy="677108"/>
              <a:chOff x="2232608" y="1301462"/>
              <a:chExt cx="1885115" cy="677108"/>
            </a:xfrm>
          </p:grpSpPr>
          <p:sp>
            <p:nvSpPr>
              <p:cNvPr id="176" name="矩形 175"/>
              <p:cNvSpPr/>
              <p:nvPr/>
            </p:nvSpPr>
            <p:spPr>
              <a:xfrm>
                <a:off x="2258155" y="1301462"/>
                <a:ext cx="984172"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RPEDA</a:t>
                </a:r>
              </a:p>
            </p:txBody>
          </p:sp>
          <p:sp>
            <p:nvSpPr>
              <p:cNvPr id="177" name="矩形 176"/>
              <p:cNvSpPr/>
              <p:nvPr/>
            </p:nvSpPr>
            <p:spPr>
              <a:xfrm>
                <a:off x="3242327" y="1301462"/>
                <a:ext cx="858497"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UMDA</a:t>
                </a:r>
              </a:p>
            </p:txBody>
          </p:sp>
          <p:sp>
            <p:nvSpPr>
              <p:cNvPr id="178" name="矩形 177"/>
              <p:cNvSpPr/>
              <p:nvPr/>
            </p:nvSpPr>
            <p:spPr>
              <a:xfrm>
                <a:off x="2232608" y="1640016"/>
                <a:ext cx="1035266"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AEMNA</a:t>
                </a:r>
              </a:p>
            </p:txBody>
          </p:sp>
          <p:sp>
            <p:nvSpPr>
              <p:cNvPr id="179" name="矩形 178"/>
              <p:cNvSpPr/>
              <p:nvPr/>
            </p:nvSpPr>
            <p:spPr>
              <a:xfrm>
                <a:off x="3225428" y="1640016"/>
                <a:ext cx="892295"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EMNA</a:t>
                </a:r>
              </a:p>
            </p:txBody>
          </p:sp>
        </p:grpSp>
        <p:grpSp>
          <p:nvGrpSpPr>
            <p:cNvPr id="14" name="组合 13"/>
            <p:cNvGrpSpPr/>
            <p:nvPr/>
          </p:nvGrpSpPr>
          <p:grpSpPr>
            <a:xfrm>
              <a:off x="4306773" y="4116884"/>
              <a:ext cx="2226917" cy="1023321"/>
              <a:chOff x="3576473" y="2362693"/>
              <a:chExt cx="2226917" cy="1015662"/>
            </a:xfrm>
          </p:grpSpPr>
          <p:sp>
            <p:nvSpPr>
              <p:cNvPr id="18" name="矩形 17"/>
              <p:cNvSpPr/>
              <p:nvPr/>
            </p:nvSpPr>
            <p:spPr>
              <a:xfrm>
                <a:off x="3576473" y="2362693"/>
                <a:ext cx="1023478"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VDCMA</a:t>
                </a:r>
              </a:p>
            </p:txBody>
          </p:sp>
          <p:sp>
            <p:nvSpPr>
              <p:cNvPr id="34" name="矩形 33"/>
              <p:cNvSpPr/>
              <p:nvPr/>
            </p:nvSpPr>
            <p:spPr>
              <a:xfrm>
                <a:off x="4599951" y="2362693"/>
                <a:ext cx="1203439"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VKDCMA</a:t>
                </a:r>
              </a:p>
            </p:txBody>
          </p:sp>
          <p:sp>
            <p:nvSpPr>
              <p:cNvPr id="35" name="矩形 34"/>
              <p:cNvSpPr/>
              <p:nvPr/>
            </p:nvSpPr>
            <p:spPr>
              <a:xfrm>
                <a:off x="3687506" y="2701247"/>
                <a:ext cx="801412"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SNES</a:t>
                </a:r>
              </a:p>
            </p:txBody>
          </p:sp>
          <p:sp>
            <p:nvSpPr>
              <p:cNvPr id="37" name="矩形 36"/>
              <p:cNvSpPr/>
              <p:nvPr/>
            </p:nvSpPr>
            <p:spPr>
              <a:xfrm>
                <a:off x="4723734" y="2701247"/>
                <a:ext cx="955873"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R1NES</a:t>
                </a:r>
              </a:p>
            </p:txBody>
          </p:sp>
          <p:sp>
            <p:nvSpPr>
              <p:cNvPr id="38" name="矩形 37"/>
              <p:cNvSpPr/>
              <p:nvPr/>
            </p:nvSpPr>
            <p:spPr>
              <a:xfrm>
                <a:off x="3675527" y="3039801"/>
                <a:ext cx="825370"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XNES</a:t>
                </a:r>
              </a:p>
            </p:txBody>
          </p:sp>
          <p:sp>
            <p:nvSpPr>
              <p:cNvPr id="39" name="矩形 38"/>
              <p:cNvSpPr/>
              <p:nvPr/>
            </p:nvSpPr>
            <p:spPr>
              <a:xfrm>
                <a:off x="4797604" y="3039801"/>
                <a:ext cx="808132"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ENES</a:t>
                </a:r>
              </a:p>
            </p:txBody>
          </p:sp>
        </p:grpSp>
      </p:grpSp>
    </p:spTree>
    <p:extLst>
      <p:ext uri="{BB962C8B-B14F-4D97-AF65-F5344CB8AC3E}">
        <p14:creationId xmlns:p14="http://schemas.microsoft.com/office/powerpoint/2010/main" val="37807863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Random Search (</a:t>
            </a:r>
            <a:r>
              <a:rPr lang="en-US" altLang="zh-CN" b="1" dirty="0" smtClean="0">
                <a:solidFill>
                  <a:srgbClr val="00B050"/>
                </a:solidFill>
                <a:latin typeface="Times New Roman" panose="02020603050405020304" pitchFamily="18" charset="0"/>
                <a:cs typeface="Times New Roman" panose="02020603050405020304" pitchFamily="18" charset="0"/>
              </a:rPr>
              <a:t>RS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Control/Cybernetics</a:t>
            </a:r>
            <a:endParaRPr lang="en-US" altLang="zh-CN" sz="8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Homeostat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Ashby, 1952]</a:t>
            </a:r>
            <a:r>
              <a:rPr lang="en-US" altLang="zh-CN" b="1" dirty="0" smtClean="0">
                <a:latin typeface="Times New Roman" panose="02020603050405020304" pitchFamily="18" charset="0"/>
                <a:cs typeface="Times New Roman" panose="02020603050405020304" pitchFamily="18" charset="0"/>
              </a:rPr>
              <a:t> </a:t>
            </a:r>
            <a:endParaRPr lang="en-US" altLang="zh-CN" b="1" dirty="0">
              <a:latin typeface="Times New Roman" panose="02020603050405020304" pitchFamily="18" charset="0"/>
              <a:cs typeface="Times New Roman" panose="02020603050405020304" pitchFamily="18" charset="0"/>
            </a:endParaRPr>
          </a:p>
        </p:txBody>
      </p:sp>
      <p:sp>
        <p:nvSpPr>
          <p:cNvPr id="4" name="矩形 3"/>
          <p:cNvSpPr/>
          <p:nvPr/>
        </p:nvSpPr>
        <p:spPr>
          <a:xfrm>
            <a:off x="0" y="6581001"/>
            <a:ext cx="12192000" cy="276999"/>
          </a:xfrm>
          <a:prstGeom prst="rect">
            <a:avLst/>
          </a:prstGeom>
        </p:spPr>
        <p:txBody>
          <a:bodyPr wrap="square">
            <a:spAutoFit/>
          </a:bodyPr>
          <a:lstStyle/>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2"/>
              </a:rPr>
              <a:t>https</a:t>
            </a:r>
            <a:r>
              <a:rPr lang="en-US" altLang="zh-CN" sz="1200" b="1" dirty="0">
                <a:latin typeface="Times New Roman" panose="02020603050405020304" pitchFamily="18" charset="0"/>
                <a:cs typeface="Times New Roman" panose="02020603050405020304" pitchFamily="18" charset="0"/>
                <a:hlinkClick r:id="rId2"/>
              </a:rPr>
              <a:t>://</a:t>
            </a:r>
            <a:r>
              <a:rPr lang="en-US" altLang="zh-CN" sz="1200" b="1" dirty="0" smtClean="0">
                <a:latin typeface="Times New Roman" panose="02020603050405020304" pitchFamily="18" charset="0"/>
                <a:cs typeface="Times New Roman" panose="02020603050405020304" pitchFamily="18" charset="0"/>
                <a:hlinkClick r:id="rId2"/>
              </a:rPr>
              <a:t>link.springer.com/book/10.1007/978-94-015-1320-3</a:t>
            </a:r>
            <a:r>
              <a:rPr lang="en-US" altLang="zh-CN" sz="1200" b="1"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138398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a:latin typeface="Times New Roman" panose="02020603050405020304" pitchFamily="18" charset="0"/>
                <a:cs typeface="Times New Roman" panose="02020603050405020304" pitchFamily="18" charset="0"/>
              </a:rPr>
              <a:t>For </a:t>
            </a:r>
            <a:r>
              <a:rPr lang="en-US" altLang="zh-CN" b="1" dirty="0" smtClean="0">
                <a:latin typeface="Times New Roman" panose="02020603050405020304" pitchFamily="18" charset="0"/>
                <a:cs typeface="Times New Roman" panose="02020603050405020304" pitchFamily="18" charset="0"/>
              </a:rPr>
              <a:t>aeronautics&amp;astronautics</a:t>
            </a:r>
          </a:p>
          <a:p>
            <a:pPr lvl="1"/>
            <a:r>
              <a:rPr lang="en-US" altLang="zh-CN" b="1" dirty="0">
                <a:latin typeface="Times New Roman" panose="02020603050405020304" pitchFamily="18" charset="0"/>
                <a:cs typeface="Times New Roman" panose="02020603050405020304" pitchFamily="18" charset="0"/>
              </a:rPr>
              <a:t>Distributed c</a:t>
            </a:r>
            <a:r>
              <a:rPr lang="en-US" altLang="zh-CN" b="1" dirty="0" smtClean="0">
                <a:latin typeface="Times New Roman" panose="02020603050405020304" pitchFamily="18" charset="0"/>
                <a:cs typeface="Times New Roman" panose="02020603050405020304" pitchFamily="18" charset="0"/>
              </a:rPr>
              <a:t>ompliance </a:t>
            </a:r>
            <a:r>
              <a:rPr lang="en-US" altLang="zh-CN" b="1" dirty="0">
                <a:latin typeface="Times New Roman" panose="02020603050405020304" pitchFamily="18" charset="0"/>
                <a:cs typeface="Times New Roman" panose="02020603050405020304" pitchFamily="18" charset="0"/>
              </a:rPr>
              <a:t>m</a:t>
            </a:r>
            <a:r>
              <a:rPr lang="en-US" altLang="zh-CN" b="1" dirty="0" smtClean="0">
                <a:latin typeface="Times New Roman" panose="02020603050405020304" pitchFamily="18" charset="0"/>
                <a:cs typeface="Times New Roman" panose="02020603050405020304" pitchFamily="18" charset="0"/>
              </a:rPr>
              <a:t>orphing wings</a:t>
            </a:r>
            <a:r>
              <a:rPr lang="en-US" altLang="zh-CN" sz="1200" b="1" dirty="0" smtClean="0">
                <a:latin typeface="Times New Roman" panose="02020603050405020304" pitchFamily="18" charset="0"/>
                <a:cs typeface="Times New Roman" panose="02020603050405020304" pitchFamily="18" charset="0"/>
              </a:rPr>
              <a:t> </a:t>
            </a:r>
            <a:r>
              <a:rPr lang="en-US" altLang="zh-CN" sz="1200" dirty="0">
                <a:solidFill>
                  <a:schemeClr val="bg1">
                    <a:lumMod val="50000"/>
                  </a:schemeClr>
                </a:solidFill>
                <a:latin typeface="Times New Roman" panose="02020603050405020304" pitchFamily="18" charset="0"/>
                <a:cs typeface="Times New Roman" panose="02020603050405020304" pitchFamily="18" charset="0"/>
              </a:rPr>
              <a:t>[Molinari et al.,, 2016, AIAAJ]</a:t>
            </a:r>
            <a:endParaRPr lang="zh-CN" altLang="en-US" sz="1200" dirty="0">
              <a:solidFill>
                <a:schemeClr val="bg1">
                  <a:lumMod val="50000"/>
                </a:schemeClr>
              </a:solidFill>
              <a:latin typeface="Times New Roman" panose="02020603050405020304" pitchFamily="18" charset="0"/>
              <a:cs typeface="Times New Roman" panose="02020603050405020304" pitchFamily="18" charset="0"/>
            </a:endParaRPr>
          </a:p>
          <a:p>
            <a:pPr lvl="1"/>
            <a:endParaRPr lang="en-US" altLang="zh-CN" b="1" dirty="0">
              <a:latin typeface="Times New Roman" panose="02020603050405020304" pitchFamily="18" charset="0"/>
              <a:cs typeface="Times New Roman" panose="02020603050405020304" pitchFamily="18" charset="0"/>
            </a:endParaRPr>
          </a:p>
        </p:txBody>
      </p:sp>
      <p:sp>
        <p:nvSpPr>
          <p:cNvPr id="4" name="矩形 3"/>
          <p:cNvSpPr/>
          <p:nvPr/>
        </p:nvSpPr>
        <p:spPr>
          <a:xfrm>
            <a:off x="0" y="6396335"/>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a:solidFill>
                  <a:schemeClr val="bg1">
                    <a:lumMod val="50000"/>
                  </a:schemeClr>
                </a:solidFill>
                <a:latin typeface="Times New Roman" panose="02020603050405020304" pitchFamily="18" charset="0"/>
                <a:cs typeface="Times New Roman" panose="02020603050405020304" pitchFamily="18" charset="0"/>
                <a:hlinkClick r:id="rId2"/>
              </a:rPr>
              <a:t>https://</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hlinkClick r:id="rId2"/>
              </a:rPr>
              <a:t>arc.aiaa.org/doi/10.2514/1.J055073 </a:t>
            </a:r>
            <a:r>
              <a:rPr lang="en-US" altLang="zh-CN" sz="1200" dirty="0">
                <a:solidFill>
                  <a:schemeClr val="bg1">
                    <a:lumMod val="50000"/>
                  </a:schemeClr>
                </a:solidFill>
                <a:latin typeface="Times New Roman" panose="02020603050405020304" pitchFamily="18" charset="0"/>
                <a:cs typeface="Times New Roman" panose="02020603050405020304" pitchFamily="18" charset="0"/>
              </a:rPr>
              <a:t>[Molinari et al.,, 2016, AIAAJ]</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hlinkClick r:id="rId2"/>
            </a:endParaRPr>
          </a:p>
          <a:p>
            <a:pPr marL="171450" indent="-171450">
              <a:buFont typeface="Arial" panose="020B0604020202020204" pitchFamily="34" charset="0"/>
              <a:buChar char="•"/>
            </a:pP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hlinkClick r:id="rId2"/>
              </a:rPr>
              <a:t>https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hlinkClick r:id="rId2"/>
              </a:rPr>
              <a:t>://github.com/Evolutionary-Intelligence/DistributedEvolutionaryComputation/blob/main/Pub/AIAA-Journal-(AIAAJ).</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hlinkClick r:id="rId2"/>
              </a:rPr>
              <a:t>md</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27818" y="0"/>
            <a:ext cx="1664182" cy="1080000"/>
          </a:xfrm>
          <a:prstGeom prst="rect">
            <a:avLst/>
          </a:prstGeom>
        </p:spPr>
      </p:pic>
      <p:sp>
        <p:nvSpPr>
          <p:cNvPr id="7" name="矩形 6"/>
          <p:cNvSpPr/>
          <p:nvPr/>
        </p:nvSpPr>
        <p:spPr>
          <a:xfrm>
            <a:off x="10449715" y="1080000"/>
            <a:ext cx="1742285" cy="246221"/>
          </a:xfrm>
          <a:prstGeom prst="rect">
            <a:avLst/>
          </a:prstGeom>
        </p:spPr>
        <p:txBody>
          <a:bodyPr wrap="square">
            <a:spAutoFit/>
          </a:bodyPr>
          <a:lstStyle/>
          <a:p>
            <a:r>
              <a:rPr lang="en-US" altLang="zh-CN" sz="1000" dirty="0" smtClean="0">
                <a:solidFill>
                  <a:schemeClr val="bg1">
                    <a:lumMod val="50000"/>
                  </a:schemeClr>
                </a:solidFill>
                <a:latin typeface="Times New Roman" panose="02020603050405020304" pitchFamily="18" charset="0"/>
                <a:cs typeface="Times New Roman" panose="02020603050405020304" pitchFamily="18" charset="0"/>
              </a:rPr>
              <a:t>[Molinari et al.,, 2016, AIAAJ]</a:t>
            </a:r>
            <a:endParaRPr lang="zh-CN" altLang="en-US" sz="1000"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18237" y="6318000"/>
            <a:ext cx="2873763" cy="540000"/>
          </a:xfrm>
          <a:prstGeom prst="rect">
            <a:avLst/>
          </a:prstGeom>
        </p:spPr>
      </p:pic>
    </p:spTree>
    <p:extLst>
      <p:ext uri="{BB962C8B-B14F-4D97-AF65-F5344CB8AC3E}">
        <p14:creationId xmlns:p14="http://schemas.microsoft.com/office/powerpoint/2010/main" val="17940609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For bioinspiration&amp;biomimetics </a:t>
            </a:r>
            <a:r>
              <a:rPr lang="en-US" altLang="zh-CN" b="1" dirty="0">
                <a:latin typeface="Times New Roman" panose="02020603050405020304" pitchFamily="18" charset="0"/>
                <a:cs typeface="Times New Roman" panose="02020603050405020304" pitchFamily="18" charset="0"/>
              </a:rPr>
              <a:t>(bioinspired robotics)</a:t>
            </a:r>
            <a:endParaRPr lang="en-US" altLang="zh-CN" b="1" dirty="0" smtClean="0">
              <a:latin typeface="Times New Roman" panose="02020603050405020304" pitchFamily="18" charset="0"/>
              <a:cs typeface="Times New Roman" panose="02020603050405020304" pitchFamily="18" charset="0"/>
            </a:endParaRPr>
          </a:p>
          <a:p>
            <a:pPr lvl="1"/>
            <a:endParaRPr lang="en-US" altLang="zh-CN" sz="800" b="1" dirty="0" smtClean="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Bipedal </a:t>
            </a:r>
            <a:r>
              <a:rPr lang="en-US" altLang="zh-CN" b="1" dirty="0">
                <a:latin typeface="Times New Roman" panose="02020603050405020304" pitchFamily="18" charset="0"/>
                <a:cs typeface="Times New Roman" panose="02020603050405020304" pitchFamily="18" charset="0"/>
              </a:rPr>
              <a:t>muscle-actuated </a:t>
            </a:r>
            <a:r>
              <a:rPr lang="en-US" altLang="zh-CN" b="1" dirty="0" smtClean="0">
                <a:latin typeface="Times New Roman" panose="02020603050405020304" pitchFamily="18" charset="0"/>
                <a:cs typeface="Times New Roman" panose="02020603050405020304" pitchFamily="18" charset="0"/>
              </a:rPr>
              <a:t>systems</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[Badie&amp;Schmitt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2024,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Bioinspiration&amp;Biomimetics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solidFill>
                  <a:srgbClr val="FF0000"/>
                </a:solidFill>
                <a:latin typeface="Times New Roman" panose="02020603050405020304" pitchFamily="18" charset="0"/>
                <a:cs typeface="Times New Roman" panose="02020603050405020304" pitchFamily="18" charset="0"/>
              </a:rPr>
              <a:t>University of Stuttgart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a:t>
            </a:r>
          </a:p>
          <a:p>
            <a:pPr lvl="1"/>
            <a:r>
              <a:rPr lang="en-US" altLang="zh-CN" b="1" dirty="0" smtClean="0">
                <a:latin typeface="Times New Roman" panose="02020603050405020304" pitchFamily="18" charset="0"/>
                <a:cs typeface="Times New Roman" panose="02020603050405020304" pitchFamily="18" charset="0"/>
              </a:rPr>
              <a:t>Multilevel swarm-based models </a:t>
            </a:r>
            <a:r>
              <a:rPr lang="en-US" altLang="zh-CN" b="1" dirty="0">
                <a:latin typeface="Times New Roman" panose="02020603050405020304" pitchFamily="18" charset="0"/>
                <a:cs typeface="Times New Roman" panose="02020603050405020304" pitchFamily="18" charset="0"/>
              </a:rPr>
              <a:t>of </a:t>
            </a:r>
            <a:r>
              <a:rPr lang="en-US" altLang="zh-CN" b="1" dirty="0" smtClean="0">
                <a:latin typeface="Times New Roman" panose="02020603050405020304" pitchFamily="18" charset="0"/>
                <a:cs typeface="Times New Roman" panose="02020603050405020304" pitchFamily="18" charset="0"/>
              </a:rPr>
              <a:t>collective behaviours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[Cazenille et al., 2022,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Bioinspiration&amp;Biomimetics] (</a:t>
            </a:r>
            <a:r>
              <a:rPr lang="en-US" altLang="zh-CN" sz="1200" b="1" dirty="0" smtClean="0">
                <a:solidFill>
                  <a:srgbClr val="FF0000"/>
                </a:solidFill>
                <a:latin typeface="Times New Roman" panose="02020603050405020304" pitchFamily="18" charset="0"/>
                <a:cs typeface="Times New Roman" panose="02020603050405020304" pitchFamily="18" charset="0"/>
              </a:rPr>
              <a:t>CNRS</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Fish-inspired robots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[Sharifzadeh et al.,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2021,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Bioinspiration&amp;Biomimetics]</a:t>
            </a:r>
            <a:endParaRPr lang="zh-CN" altLang="en-US" sz="1200"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矩形 3"/>
          <p:cNvSpPr/>
          <p:nvPr/>
        </p:nvSpPr>
        <p:spPr>
          <a:xfrm>
            <a:off x="0" y="6211669"/>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2"/>
              </a:rPr>
              <a:t>https://doi.org/10.1088/1748-3190/ad3602</a:t>
            </a:r>
            <a:r>
              <a:rPr lang="en-US" altLang="zh-CN" sz="1200" b="1" dirty="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[Badie&amp;Schmitt, 2024</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endParaRPr lang="en-US" altLang="zh-CN" sz="1200" b="1" dirty="0" smtClean="0">
              <a:latin typeface="Times New Roman" panose="02020603050405020304" pitchFamily="18" charset="0"/>
              <a:cs typeface="Times New Roman" panose="02020603050405020304" pitchFamily="18" charset="0"/>
              <a:hlinkClick r:id="rId3"/>
            </a:endParaRPr>
          </a:p>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3"/>
              </a:rPr>
              <a:t>https</a:t>
            </a:r>
            <a:r>
              <a:rPr lang="en-US" altLang="zh-CN" sz="1200" b="1" dirty="0">
                <a:latin typeface="Times New Roman" panose="02020603050405020304" pitchFamily="18" charset="0"/>
                <a:cs typeface="Times New Roman" panose="02020603050405020304" pitchFamily="18" charset="0"/>
                <a:hlinkClick r:id="rId3"/>
              </a:rPr>
              <a:t>://</a:t>
            </a:r>
            <a:r>
              <a:rPr lang="en-US" altLang="zh-CN" sz="1200" b="1" dirty="0" smtClean="0">
                <a:latin typeface="Times New Roman" panose="02020603050405020304" pitchFamily="18" charset="0"/>
                <a:cs typeface="Times New Roman" panose="02020603050405020304" pitchFamily="18" charset="0"/>
                <a:hlinkClick r:id="rId3"/>
              </a:rPr>
              <a:t>doi.org/10.1088/1748-3190/ac165d</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[Sharifzadeh et al.,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2021]</a:t>
            </a:r>
          </a:p>
        </p:txBody>
      </p:sp>
    </p:spTree>
    <p:extLst>
      <p:ext uri="{BB962C8B-B14F-4D97-AF65-F5344CB8AC3E}">
        <p14:creationId xmlns:p14="http://schemas.microsoft.com/office/powerpoint/2010/main" val="19277387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For computer graphics</a:t>
            </a:r>
          </a:p>
          <a:p>
            <a:pPr lvl="1"/>
            <a:r>
              <a:rPr lang="en-US" altLang="zh-CN" b="1" dirty="0">
                <a:latin typeface="Times New Roman" panose="02020603050405020304" pitchFamily="18" charset="0"/>
                <a:cs typeface="Times New Roman" panose="02020603050405020304" pitchFamily="18" charset="0"/>
              </a:rPr>
              <a:t>Animal locomotion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[Wampler&amp;Popović, 2009, TOG]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University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of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Washington)</a:t>
            </a:r>
          </a:p>
          <a:p>
            <a:pPr lvl="1"/>
            <a:endParaRPr lang="zh-CN" altLang="en-US"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矩形 3"/>
          <p:cNvSpPr/>
          <p:nvPr/>
        </p:nvSpPr>
        <p:spPr>
          <a:xfrm>
            <a:off x="0" y="6211669"/>
            <a:ext cx="12192000" cy="276999"/>
          </a:xfrm>
          <a:prstGeom prst="rect">
            <a:avLst/>
          </a:prstGeom>
        </p:spPr>
        <p:txBody>
          <a:bodyPr wrap="square">
            <a:spAutoFit/>
          </a:bodyPr>
          <a:lstStyle/>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2"/>
              </a:rPr>
              <a:t>https</a:t>
            </a:r>
            <a:r>
              <a:rPr lang="en-US" altLang="zh-CN" sz="1200" b="1" dirty="0">
                <a:latin typeface="Times New Roman" panose="02020603050405020304" pitchFamily="18" charset="0"/>
                <a:cs typeface="Times New Roman" panose="02020603050405020304" pitchFamily="18" charset="0"/>
                <a:hlinkClick r:id="rId2"/>
              </a:rPr>
              <a:t>://</a:t>
            </a:r>
            <a:r>
              <a:rPr lang="en-US" altLang="zh-CN" sz="1200" b="1" dirty="0" smtClean="0">
                <a:latin typeface="Times New Roman" panose="02020603050405020304" pitchFamily="18" charset="0"/>
                <a:cs typeface="Times New Roman" panose="02020603050405020304" pitchFamily="18" charset="0"/>
                <a:hlinkClick r:id="rId2"/>
              </a:rPr>
              <a:t>dl.acm.org/doi/10.1145/1531326.1531366</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[Wampler&amp;Popović, 2009, TOG]</a:t>
            </a:r>
            <a:r>
              <a:rPr lang="en-US" altLang="zh-CN" sz="1200" b="1" dirty="0" smtClean="0">
                <a:latin typeface="Times New Roman" panose="02020603050405020304" pitchFamily="18" charset="0"/>
                <a:cs typeface="Times New Roman" panose="02020603050405020304" pitchFamily="18" charset="0"/>
              </a:rPr>
              <a:t> </a:t>
            </a:r>
            <a:endParaRPr lang="zh-CN" altLang="en-US" sz="1200" b="1"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22509" y="5861001"/>
            <a:ext cx="1769491" cy="720000"/>
          </a:xfrm>
          <a:prstGeom prst="rect">
            <a:avLst/>
          </a:prstGeom>
        </p:spPr>
      </p:pic>
      <p:sp>
        <p:nvSpPr>
          <p:cNvPr id="6" name="矩形 5"/>
          <p:cNvSpPr/>
          <p:nvPr/>
        </p:nvSpPr>
        <p:spPr>
          <a:xfrm>
            <a:off x="10333918" y="6611779"/>
            <a:ext cx="1858082" cy="246221"/>
          </a:xfrm>
          <a:prstGeom prst="rect">
            <a:avLst/>
          </a:prstGeom>
        </p:spPr>
        <p:txBody>
          <a:bodyPr wrap="square">
            <a:spAutoFit/>
          </a:bodyPr>
          <a:lstStyle/>
          <a:p>
            <a:r>
              <a:rPr lang="en-US" altLang="zh-CN" sz="1000" dirty="0">
                <a:solidFill>
                  <a:schemeClr val="bg1">
                    <a:lumMod val="50000"/>
                  </a:schemeClr>
                </a:solidFill>
                <a:latin typeface="Times New Roman" panose="02020603050405020304" pitchFamily="18" charset="0"/>
                <a:cs typeface="Times New Roman" panose="02020603050405020304" pitchFamily="18" charset="0"/>
              </a:rPr>
              <a:t>[Wampler&amp;Popović, 2009, TOG]</a:t>
            </a:r>
            <a:endParaRPr lang="zh-CN" altLang="en-US" sz="1000" dirty="0">
              <a:solidFill>
                <a:schemeClr val="bg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33155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a:latin typeface="Times New Roman" panose="02020603050405020304" pitchFamily="18" charset="0"/>
                <a:cs typeface="Times New Roman" panose="02020603050405020304" pitchFamily="18" charset="0"/>
              </a:rPr>
              <a:t>For robotics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[Siciliano&amp;Khatib, Springer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Handbook of Robotics, 2016]</a:t>
            </a:r>
            <a:endPar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Robotic propulsors</a:t>
            </a:r>
            <a:r>
              <a:rPr lang="en-US" altLang="zh-CN" b="1" dirty="0">
                <a:latin typeface="Times New Roman" panose="02020603050405020304" pitchFamily="18" charset="0"/>
                <a:cs typeface="Times New Roman" panose="02020603050405020304" pitchFamily="18" charset="0"/>
              </a:rPr>
              <a:t> </a:t>
            </a:r>
            <a:r>
              <a:rPr lang="en-US" altLang="zh-CN" sz="1200" b="1" dirty="0" smtClean="0">
                <a:latin typeface="Times New Roman" panose="02020603050405020304" pitchFamily="18" charset="0"/>
                <a:cs typeface="Times New Roman" panose="02020603050405020304" pitchFamily="18" charset="0"/>
              </a:rPr>
              <a:t>self-repair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[Hooper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et al., 2024, RSIF] (</a:t>
            </a:r>
            <a:r>
              <a:rPr lang="en-US" altLang="zh-CN" sz="1200" b="1" dirty="0">
                <a:solidFill>
                  <a:srgbClr val="FF0000"/>
                </a:solidFill>
                <a:latin typeface="Times New Roman" panose="02020603050405020304" pitchFamily="18" charset="0"/>
                <a:cs typeface="Times New Roman" panose="02020603050405020304" pitchFamily="18" charset="0"/>
              </a:rPr>
              <a:t>California Institute of </a:t>
            </a:r>
            <a:r>
              <a:rPr lang="en-US" altLang="zh-CN" sz="1200" b="1" dirty="0" smtClean="0">
                <a:solidFill>
                  <a:srgbClr val="FF0000"/>
                </a:solidFill>
                <a:latin typeface="Times New Roman" panose="02020603050405020304" pitchFamily="18" charset="0"/>
                <a:cs typeface="Times New Roman" panose="02020603050405020304" pitchFamily="18" charset="0"/>
              </a:rPr>
              <a:t>Technology</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trajectory </a:t>
            </a:r>
            <a:r>
              <a:rPr lang="en-US" altLang="zh-CN" sz="1200" b="1" dirty="0" smtClean="0">
                <a:latin typeface="Times New Roman" panose="02020603050405020304" pitchFamily="18" charset="0"/>
                <a:cs typeface="Times New Roman" panose="02020603050405020304" pitchFamily="18" charset="0"/>
              </a:rPr>
              <a:t>optimization</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Martin&amp;Gharib, 2018,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Bioinspiration&amp;Biomimetics]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solidFill>
                  <a:srgbClr val="FF0000"/>
                </a:solidFill>
                <a:latin typeface="Times New Roman" panose="02020603050405020304" pitchFamily="18" charset="0"/>
                <a:cs typeface="Times New Roman" panose="02020603050405020304" pitchFamily="18" charset="0"/>
              </a:rPr>
              <a:t>California Institute of Technology</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a:t>
            </a:r>
            <a:endPar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Biorobotics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[Bruel et al., 2024</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rgbClr val="FF0000"/>
                </a:solidFill>
                <a:latin typeface="Times New Roman" panose="02020603050405020304" pitchFamily="18" charset="0"/>
                <a:cs typeface="Times New Roman" panose="02020603050405020304" pitchFamily="18" charset="0"/>
              </a:rPr>
              <a:t>EPFL</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Auke Ijspeert)</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da-DK" altLang="zh-CN" b="1" dirty="0" smtClean="0">
                <a:latin typeface="Times New Roman" panose="02020603050405020304" pitchFamily="18" charset="0"/>
                <a:cs typeface="Times New Roman" panose="02020603050405020304" pitchFamily="18" charset="0"/>
              </a:rPr>
              <a:t>Personalized neurobiomechanical model</a:t>
            </a:r>
            <a:r>
              <a:rPr lang="da-DK" altLang="zh-CN" sz="1200" b="1" dirty="0" smtClean="0">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Milekovic et al., 2023, </a:t>
            </a:r>
            <a:r>
              <a:rPr lang="da-DK" altLang="zh-CN" sz="1200" b="1" dirty="0">
                <a:solidFill>
                  <a:srgbClr val="FF0000"/>
                </a:solidFill>
                <a:latin typeface="Times New Roman" panose="02020603050405020304" pitchFamily="18" charset="0"/>
                <a:cs typeface="Times New Roman" panose="02020603050405020304" pitchFamily="18" charset="0"/>
              </a:rPr>
              <a:t>Nature Medicine</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EPFL + Lausanne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University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Hospital + China Academy of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Medical Sciences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Institute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of Laboratory Animal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Sciences +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Brown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University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University of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California, San Francisco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Oxford University + …)</a:t>
            </a:r>
          </a:p>
          <a:p>
            <a:pPr lvl="1"/>
            <a:r>
              <a:rPr lang="en-US" altLang="zh-CN" b="1" dirty="0" smtClean="0">
                <a:latin typeface="Times New Roman" panose="02020603050405020304" pitchFamily="18" charset="0"/>
                <a:cs typeface="Times New Roman" panose="02020603050405020304" pitchFamily="18" charset="0"/>
              </a:rPr>
              <a:t>Soft </a:t>
            </a:r>
            <a:r>
              <a:rPr lang="en-US" altLang="zh-CN" b="1" dirty="0">
                <a:latin typeface="Times New Roman" panose="02020603050405020304" pitchFamily="18" charset="0"/>
                <a:cs typeface="Times New Roman" panose="02020603050405020304" pitchFamily="18" charset="0"/>
              </a:rPr>
              <a:t>exosuits </a:t>
            </a:r>
            <a:r>
              <a:rPr lang="en-US" altLang="zh-CN" b="1" dirty="0" smtClean="0">
                <a:latin typeface="Times New Roman" panose="02020603050405020304" pitchFamily="18" charset="0"/>
                <a:cs typeface="Times New Roman" panose="02020603050405020304" pitchFamily="18" charset="0"/>
              </a:rPr>
              <a:t>for gait rehabilitation</a:t>
            </a:r>
            <a:r>
              <a:rPr lang="en-US" altLang="zh-CN" sz="1200" b="1" dirty="0">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[Quinlivan</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2021, Doctoral </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Dissertation, </a:t>
            </a:r>
            <a:r>
              <a:rPr lang="da-DK" altLang="zh-CN" sz="1200" b="1" dirty="0">
                <a:solidFill>
                  <a:srgbClr val="FF0000"/>
                </a:solidFill>
                <a:latin typeface="Times New Roman" panose="02020603050405020304" pitchFamily="18" charset="0"/>
                <a:cs typeface="Times New Roman" panose="02020603050405020304" pitchFamily="18" charset="0"/>
              </a:rPr>
              <a:t>Harvard </a:t>
            </a:r>
            <a:r>
              <a:rPr lang="da-DK" altLang="zh-CN" sz="1200" b="1" dirty="0" smtClean="0">
                <a:solidFill>
                  <a:srgbClr val="FF0000"/>
                </a:solidFill>
                <a:latin typeface="Times New Roman" panose="02020603050405020304" pitchFamily="18" charset="0"/>
                <a:cs typeface="Times New Roman" panose="02020603050405020304" pitchFamily="18" charset="0"/>
              </a:rPr>
              <a:t>University</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endParaRPr lang="en-US" altLang="zh-CN" sz="1200" b="1" dirty="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Fluidic soft robots</a:t>
            </a:r>
            <a:r>
              <a:rPr lang="en-US" altLang="zh-CN" b="1" dirty="0" smtClean="0">
                <a:solidFill>
                  <a:schemeClr val="bg1">
                    <a:lumMod val="50000"/>
                  </a:schemeClr>
                </a:solidFill>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[Vasios et al., 2020, SORO] (</a:t>
            </a:r>
            <a:r>
              <a:rPr lang="da-DK" altLang="zh-CN" sz="1200" b="1" dirty="0" smtClean="0">
                <a:solidFill>
                  <a:srgbClr val="FF0000"/>
                </a:solidFill>
                <a:latin typeface="Times New Roman" panose="02020603050405020304" pitchFamily="18" charset="0"/>
                <a:cs typeface="Times New Roman" panose="02020603050405020304" pitchFamily="18" charset="0"/>
              </a:rPr>
              <a:t>Harvard University</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endParaRPr lang="da-DK" altLang="zh-CN" sz="1200"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矩形 3"/>
          <p:cNvSpPr/>
          <p:nvPr/>
        </p:nvSpPr>
        <p:spPr>
          <a:xfrm>
            <a:off x="0" y="5657671"/>
            <a:ext cx="12192000" cy="1200329"/>
          </a:xfrm>
          <a:prstGeom prst="rect">
            <a:avLst/>
          </a:prstGeom>
        </p:spPr>
        <p:txBody>
          <a:bodyPr wrap="square">
            <a:spAutoFit/>
          </a:bodyPr>
          <a:lstStyle/>
          <a:p>
            <a:pPr marL="171450" indent="-171450">
              <a:buFont typeface="Arial" panose="020B0604020202020204" pitchFamily="34" charset="0"/>
              <a:buChar char="•"/>
            </a:pPr>
            <a:r>
              <a:rPr lang="zh-CN" altLang="en-US" sz="1200" b="1" dirty="0">
                <a:latin typeface="Times New Roman" panose="02020603050405020304" pitchFamily="18" charset="0"/>
                <a:cs typeface="Times New Roman" panose="02020603050405020304" pitchFamily="18" charset="0"/>
                <a:hlinkClick r:id="rId4"/>
              </a:rPr>
              <a:t>https://royalsocietypublishing.org/doi/10.1098/rsif.2024.</a:t>
            </a:r>
            <a:r>
              <a:rPr lang="zh-CN" altLang="en-US" sz="1200" b="1" dirty="0" smtClean="0">
                <a:latin typeface="Times New Roman" panose="02020603050405020304" pitchFamily="18" charset="0"/>
                <a:cs typeface="Times New Roman" panose="02020603050405020304" pitchFamily="18" charset="0"/>
                <a:hlinkClick r:id="rId4"/>
              </a:rPr>
              <a:t>0141</a:t>
            </a:r>
            <a:r>
              <a:rPr lang="zh-CN" altLang="en-US"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[Hooper et al., 2024, RSIF</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5"/>
              </a:rPr>
              <a:t>https://</a:t>
            </a:r>
            <a:r>
              <a:rPr lang="en-US" altLang="zh-CN" sz="1200" b="1" dirty="0" smtClean="0">
                <a:latin typeface="Times New Roman" panose="02020603050405020304" pitchFamily="18" charset="0"/>
                <a:cs typeface="Times New Roman" panose="02020603050405020304" pitchFamily="18" charset="0"/>
                <a:hlinkClick r:id="rId5"/>
              </a:rPr>
              <a:t>www.biorxiv.org/content/10.1101/2024.04.12.589164v1</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[Bruel et al., 2024</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6"/>
              </a:rPr>
              <a:t>https://</a:t>
            </a:r>
            <a:r>
              <a:rPr lang="en-US" altLang="zh-CN" sz="1200" b="1" dirty="0" smtClean="0">
                <a:latin typeface="Times New Roman" panose="02020603050405020304" pitchFamily="18" charset="0"/>
                <a:cs typeface="Times New Roman" panose="02020603050405020304" pitchFamily="18" charset="0"/>
                <a:hlinkClick r:id="rId6"/>
              </a:rPr>
              <a:t>www.nature.com/articles/s41591-023-02584-1</a:t>
            </a:r>
            <a:r>
              <a:rPr lang="en-US" altLang="zh-CN" sz="1200" b="1" dirty="0" smtClean="0">
                <a:latin typeface="Times New Roman" panose="02020603050405020304" pitchFamily="18" charset="0"/>
                <a:cs typeface="Times New Roman" panose="02020603050405020304" pitchFamily="18" charset="0"/>
              </a:rPr>
              <a:t> </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[Milekovic et al., 2023, Nature Medicine</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da-DK" altLang="zh-CN" sz="1200" b="1" dirty="0">
                <a:solidFill>
                  <a:schemeClr val="bg1">
                    <a:lumMod val="50000"/>
                  </a:schemeClr>
                </a:solidFill>
                <a:latin typeface="Times New Roman" panose="02020603050405020304" pitchFamily="18" charset="0"/>
                <a:cs typeface="Times New Roman" panose="02020603050405020304" pitchFamily="18" charset="0"/>
                <a:hlinkClick r:id="rId7"/>
              </a:rPr>
              <a:t>https://</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hlinkClick r:id="rId7"/>
              </a:rPr>
              <a:t>dash.harvard.edu/handle/1/37369463</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 [Quinlivan</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2021</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a:t>
            </a:r>
            <a:endPar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8"/>
              </a:rPr>
              <a:t>https://</a:t>
            </a:r>
            <a:r>
              <a:rPr lang="en-US" altLang="zh-CN" sz="1200" b="1" dirty="0" smtClean="0">
                <a:latin typeface="Times New Roman" panose="02020603050405020304" pitchFamily="18" charset="0"/>
                <a:cs typeface="Times New Roman" panose="02020603050405020304" pitchFamily="18" charset="0"/>
                <a:hlinkClick r:id="rId8"/>
              </a:rPr>
              <a:t>www.liebertpub.com/doi/full/10.1089/soro.2018.0149</a:t>
            </a:r>
            <a:r>
              <a:rPr lang="en-US" altLang="zh-CN" sz="1200" b="1" dirty="0" smtClean="0">
                <a:latin typeface="Times New Roman" panose="02020603050405020304" pitchFamily="18" charset="0"/>
                <a:cs typeface="Times New Roman" panose="02020603050405020304" pitchFamily="18" charset="0"/>
              </a:rPr>
              <a:t> </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[Vasios et al.,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2020</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9"/>
              </a:rPr>
              <a:t>https://</a:t>
            </a:r>
            <a:r>
              <a:rPr lang="en-US" altLang="zh-CN" sz="1200" b="1" dirty="0" smtClean="0">
                <a:latin typeface="Times New Roman" panose="02020603050405020304" pitchFamily="18" charset="0"/>
                <a:cs typeface="Times New Roman" panose="02020603050405020304" pitchFamily="18" charset="0"/>
                <a:hlinkClick r:id="rId9"/>
              </a:rPr>
              <a:t>iopscience.iop.org/article/10.1088/1748-3190/aaefa5</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[Martin&amp;Gharib,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2018]</a:t>
            </a:r>
            <a:endParaRPr lang="en-US" altLang="zh-CN" sz="1200" b="1" dirty="0" smtClean="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59651" y="0"/>
            <a:ext cx="1632349" cy="1080000"/>
          </a:xfrm>
          <a:prstGeom prst="rect">
            <a:avLst/>
          </a:prstGeom>
        </p:spPr>
      </p:pic>
      <p:sp>
        <p:nvSpPr>
          <p:cNvPr id="6" name="矩形 5"/>
          <p:cNvSpPr/>
          <p:nvPr/>
        </p:nvSpPr>
        <p:spPr>
          <a:xfrm>
            <a:off x="10263374" y="1080000"/>
            <a:ext cx="1928626" cy="215444"/>
          </a:xfrm>
          <a:prstGeom prst="rect">
            <a:avLst/>
          </a:prstGeom>
        </p:spPr>
        <p:txBody>
          <a:bodyPr wrap="square">
            <a:spAutoFit/>
          </a:bodyPr>
          <a:lstStyle/>
          <a:p>
            <a:r>
              <a:rPr lang="da-DK" altLang="zh-CN" sz="800" b="1" dirty="0">
                <a:solidFill>
                  <a:schemeClr val="bg1">
                    <a:lumMod val="50000"/>
                  </a:schemeClr>
                </a:solidFill>
                <a:latin typeface="Times New Roman" panose="02020603050405020304" pitchFamily="18" charset="0"/>
                <a:cs typeface="Times New Roman" panose="02020603050405020304" pitchFamily="18" charset="0"/>
              </a:rPr>
              <a:t>[Milekovic et al., 2023, Nature Medicine]</a:t>
            </a:r>
            <a:endParaRPr lang="en-US" altLang="zh-CN" sz="800" b="1" dirty="0">
              <a:latin typeface="Times New Roman" panose="02020603050405020304" pitchFamily="18" charset="0"/>
              <a:cs typeface="Times New Roman" panose="02020603050405020304" pitchFamily="18" charset="0"/>
            </a:endParaRPr>
          </a:p>
        </p:txBody>
      </p:sp>
      <p:pic>
        <p:nvPicPr>
          <p:cNvPr id="7" name="supp_movie_s5">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11"/>
          <a:stretch>
            <a:fillRect/>
          </a:stretch>
        </p:blipFill>
        <p:spPr>
          <a:xfrm>
            <a:off x="10224281" y="5751158"/>
            <a:ext cx="1967719" cy="1106842"/>
          </a:xfrm>
          <a:prstGeom prst="rect">
            <a:avLst/>
          </a:prstGeom>
        </p:spPr>
      </p:pic>
      <p:sp>
        <p:nvSpPr>
          <p:cNvPr id="8" name="矩形 7"/>
          <p:cNvSpPr/>
          <p:nvPr/>
        </p:nvSpPr>
        <p:spPr>
          <a:xfrm>
            <a:off x="10861100" y="5535714"/>
            <a:ext cx="1029449" cy="215444"/>
          </a:xfrm>
          <a:prstGeom prst="rect">
            <a:avLst/>
          </a:prstGeom>
        </p:spPr>
        <p:txBody>
          <a:bodyPr wrap="none">
            <a:spAutoFit/>
          </a:bodyPr>
          <a:lstStyle/>
          <a:p>
            <a:r>
              <a:rPr lang="da-DK" altLang="zh-CN" sz="800" b="1" dirty="0">
                <a:solidFill>
                  <a:schemeClr val="bg1">
                    <a:lumMod val="50000"/>
                  </a:schemeClr>
                </a:solidFill>
                <a:latin typeface="Times New Roman" panose="02020603050405020304" pitchFamily="18" charset="0"/>
                <a:cs typeface="Times New Roman" panose="02020603050405020304" pitchFamily="18" charset="0"/>
              </a:rPr>
              <a:t>[Vasios et al., 2020</a:t>
            </a:r>
            <a:r>
              <a:rPr lang="en-US" altLang="zh-CN" sz="800" b="1" dirty="0">
                <a:solidFill>
                  <a:schemeClr val="bg1">
                    <a:lumMod val="50000"/>
                  </a:schemeClr>
                </a:solidFill>
                <a:latin typeface="Times New Roman" panose="02020603050405020304" pitchFamily="18" charset="0"/>
                <a:cs typeface="Times New Roman" panose="02020603050405020304" pitchFamily="18" charset="0"/>
              </a:rPr>
              <a:t>]</a:t>
            </a:r>
            <a:endParaRPr lang="en-US" altLang="zh-CN" sz="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797222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Physics</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Holographic </a:t>
            </a:r>
            <a:r>
              <a:rPr lang="en-US" altLang="zh-CN" b="1" dirty="0">
                <a:latin typeface="Times New Roman" panose="02020603050405020304" pitchFamily="18" charset="0"/>
                <a:cs typeface="Times New Roman" panose="02020603050405020304" pitchFamily="18" charset="0"/>
              </a:rPr>
              <a:t>microscopy</a:t>
            </a:r>
            <a:r>
              <a:rPr lang="en-US" altLang="zh-CN" sz="1200" b="1" dirty="0">
                <a:latin typeface="Times New Roman" panose="02020603050405020304" pitchFamily="18" charset="0"/>
                <a:cs typeface="Times New Roman" panose="02020603050405020304" pitchFamily="18" charset="0"/>
              </a:rPr>
              <a:t> [Martin, 2024, Doctoral Dissertation, </a:t>
            </a:r>
            <a:r>
              <a:rPr lang="en-US" altLang="zh-CN" sz="1200" b="1" dirty="0">
                <a:solidFill>
                  <a:srgbClr val="FF0000"/>
                </a:solidFill>
                <a:latin typeface="Times New Roman" panose="02020603050405020304" pitchFamily="18" charset="0"/>
                <a:cs typeface="Times New Roman" panose="02020603050405020304" pitchFamily="18" charset="0"/>
              </a:rPr>
              <a:t>Harvard University</a:t>
            </a:r>
            <a:r>
              <a:rPr lang="en-US" altLang="zh-CN" sz="1200" b="1" dirty="0" smtClean="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rPr>
              <a:t>, </a:t>
            </a:r>
            <a:r>
              <a:rPr lang="en-US" altLang="zh-CN" sz="1200" b="1" dirty="0" smtClean="0">
                <a:latin typeface="Times New Roman" panose="02020603050405020304" pitchFamily="18" charset="0"/>
                <a:cs typeface="Times New Roman" panose="02020603050405020304" pitchFamily="18" charset="0"/>
              </a:rPr>
              <a:t>[Barkley, 2021</a:t>
            </a:r>
            <a:r>
              <a:rPr lang="en-US" altLang="zh-CN" sz="1200" b="1" dirty="0">
                <a:latin typeface="Times New Roman" panose="02020603050405020304" pitchFamily="18" charset="0"/>
                <a:cs typeface="Times New Roman" panose="02020603050405020304" pitchFamily="18" charset="0"/>
              </a:rPr>
              <a:t>, Doctoral Dissertation, </a:t>
            </a:r>
            <a:r>
              <a:rPr lang="en-US" altLang="zh-CN" sz="1200" b="1" dirty="0">
                <a:solidFill>
                  <a:srgbClr val="FF0000"/>
                </a:solidFill>
                <a:latin typeface="Times New Roman" panose="02020603050405020304" pitchFamily="18" charset="0"/>
                <a:cs typeface="Times New Roman" panose="02020603050405020304" pitchFamily="18" charset="0"/>
              </a:rPr>
              <a:t>Harvard University</a:t>
            </a:r>
            <a:r>
              <a:rPr lang="en-US" altLang="zh-CN" sz="1200" b="1" dirty="0">
                <a:latin typeface="Times New Roman" panose="02020603050405020304" pitchFamily="18" charset="0"/>
                <a:cs typeface="Times New Roman" panose="02020603050405020304" pitchFamily="18" charset="0"/>
              </a:rPr>
              <a:t>]</a:t>
            </a:r>
            <a:endParaRPr lang="en-US" altLang="zh-CN" sz="1200" b="1" dirty="0" smtClean="0">
              <a:latin typeface="Times New Roman" panose="02020603050405020304" pitchFamily="18" charset="0"/>
              <a:cs typeface="Times New Roman" panose="02020603050405020304" pitchFamily="18" charset="0"/>
            </a:endParaRPr>
          </a:p>
        </p:txBody>
      </p:sp>
      <p:sp>
        <p:nvSpPr>
          <p:cNvPr id="5" name="矩形 4"/>
          <p:cNvSpPr/>
          <p:nvPr/>
        </p:nvSpPr>
        <p:spPr>
          <a:xfrm>
            <a:off x="0" y="6396335"/>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2"/>
              </a:rPr>
              <a:t>https</a:t>
            </a:r>
            <a:r>
              <a:rPr lang="en-US" altLang="zh-CN" sz="1200" b="1" dirty="0">
                <a:latin typeface="Times New Roman" panose="02020603050405020304" pitchFamily="18" charset="0"/>
                <a:cs typeface="Times New Roman" panose="02020603050405020304" pitchFamily="18" charset="0"/>
                <a:hlinkClick r:id="rId2"/>
              </a:rPr>
              <a:t>://</a:t>
            </a:r>
            <a:r>
              <a:rPr lang="en-US" altLang="zh-CN" sz="1200" b="1" dirty="0" smtClean="0">
                <a:latin typeface="Times New Roman" panose="02020603050405020304" pitchFamily="18" charset="0"/>
                <a:cs typeface="Times New Roman" panose="02020603050405020304" pitchFamily="18" charset="0"/>
                <a:hlinkClick r:id="rId2"/>
              </a:rPr>
              <a:t>dash.harvard.edu/handle/1/37378922</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[Martin, </a:t>
            </a:r>
            <a:r>
              <a:rPr lang="en-US" altLang="zh-CN" sz="1200" b="1" dirty="0" smtClean="0">
                <a:latin typeface="Times New Roman" panose="02020603050405020304" pitchFamily="18" charset="0"/>
                <a:cs typeface="Times New Roman" panose="02020603050405020304" pitchFamily="18" charset="0"/>
              </a:rPr>
              <a:t>2024]</a:t>
            </a:r>
          </a:p>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3"/>
              </a:rPr>
              <a:t>https</a:t>
            </a:r>
            <a:r>
              <a:rPr lang="en-US" altLang="zh-CN" sz="1200" b="1" dirty="0">
                <a:latin typeface="Times New Roman" panose="02020603050405020304" pitchFamily="18" charset="0"/>
                <a:cs typeface="Times New Roman" panose="02020603050405020304" pitchFamily="18" charset="0"/>
                <a:hlinkClick r:id="rId3"/>
              </a:rPr>
              <a:t>://</a:t>
            </a:r>
            <a:r>
              <a:rPr lang="en-US" altLang="zh-CN" sz="1200" b="1" dirty="0" smtClean="0">
                <a:latin typeface="Times New Roman" panose="02020603050405020304" pitchFamily="18" charset="0"/>
                <a:cs typeface="Times New Roman" panose="02020603050405020304" pitchFamily="18" charset="0"/>
                <a:hlinkClick r:id="rId3"/>
              </a:rPr>
              <a:t>dash.harvard.edu/handle/1/37368472</a:t>
            </a:r>
            <a:r>
              <a:rPr lang="en-US" altLang="zh-CN" sz="1200" b="1" dirty="0" smtClean="0">
                <a:latin typeface="Times New Roman" panose="02020603050405020304" pitchFamily="18" charset="0"/>
                <a:cs typeface="Times New Roman" panose="02020603050405020304" pitchFamily="18" charset="0"/>
              </a:rPr>
              <a:t> [Barkley</a:t>
            </a:r>
            <a:r>
              <a:rPr lang="en-US" altLang="zh-CN" sz="1200" b="1" dirty="0">
                <a:latin typeface="Times New Roman" panose="02020603050405020304" pitchFamily="18" charset="0"/>
                <a:cs typeface="Times New Roman" panose="02020603050405020304" pitchFamily="18" charset="0"/>
              </a:rPr>
              <a:t>, </a:t>
            </a:r>
            <a:r>
              <a:rPr lang="en-US" altLang="zh-CN" sz="1200" b="1" dirty="0" smtClean="0">
                <a:latin typeface="Times New Roman" panose="02020603050405020304" pitchFamily="18" charset="0"/>
                <a:cs typeface="Times New Roman" panose="02020603050405020304" pitchFamily="18" charset="0"/>
              </a:rPr>
              <a:t>2021] </a:t>
            </a:r>
            <a:endParaRPr lang="en-US" altLang="zh-C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6320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Neuroscience</a:t>
            </a:r>
          </a:p>
          <a:p>
            <a:pPr lvl="1"/>
            <a:r>
              <a:rPr lang="en-US" altLang="zh-CN" b="1" dirty="0" smtClean="0">
                <a:latin typeface="Times New Roman" panose="02020603050405020304" pitchFamily="18" charset="0"/>
                <a:cs typeface="Times New Roman" panose="02020603050405020304" pitchFamily="18" charset="0"/>
              </a:rPr>
              <a:t>Neural-guided image </a:t>
            </a:r>
            <a:r>
              <a:rPr lang="en-US" altLang="zh-CN" b="1" dirty="0">
                <a:latin typeface="Times New Roman" panose="02020603050405020304" pitchFamily="18" charset="0"/>
                <a:cs typeface="Times New Roman" panose="02020603050405020304" pitchFamily="18" charset="0"/>
              </a:rPr>
              <a:t>synthesis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Wang&amp;Ponce, 2024</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(Washington University in St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Louis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solidFill>
                  <a:srgbClr val="FF0000"/>
                </a:solidFill>
                <a:latin typeface="Times New Roman" panose="02020603050405020304" pitchFamily="18" charset="0"/>
                <a:cs typeface="Times New Roman" panose="02020603050405020304" pitchFamily="18" charset="0"/>
              </a:rPr>
              <a:t>Harvard Medical School</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a:t>
            </a:r>
            <a:endParaRPr lang="zh-CN" altLang="en-US" sz="1200"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5" name="矩形 4"/>
          <p:cNvSpPr/>
          <p:nvPr/>
        </p:nvSpPr>
        <p:spPr>
          <a:xfrm>
            <a:off x="0" y="6581001"/>
            <a:ext cx="12192000" cy="276999"/>
          </a:xfrm>
          <a:prstGeom prst="rect">
            <a:avLst/>
          </a:prstGeom>
        </p:spPr>
        <p:txBody>
          <a:bodyPr wrap="square">
            <a:spAutoFit/>
          </a:bodyPr>
          <a:lstStyle/>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2"/>
              </a:rPr>
              <a:t>https://</a:t>
            </a:r>
            <a:r>
              <a:rPr lang="en-US" altLang="zh-CN" sz="1200" b="1" dirty="0" smtClean="0">
                <a:latin typeface="Times New Roman" panose="02020603050405020304" pitchFamily="18" charset="0"/>
                <a:cs typeface="Times New Roman" panose="02020603050405020304" pitchFamily="18" charset="0"/>
                <a:hlinkClick r:id="rId2"/>
              </a:rPr>
              <a:t>doi.org/10.1101/2024.06.20.596072</a:t>
            </a:r>
            <a:r>
              <a:rPr lang="zh-CN" altLang="en-US" sz="1200" b="1" dirty="0">
                <a:latin typeface="Times New Roman" panose="02020603050405020304" pitchFamily="18" charset="0"/>
                <a:cs typeface="Times New Roman" panose="02020603050405020304" pitchFamily="18" charset="0"/>
              </a:rPr>
              <a:t> </a:t>
            </a:r>
            <a:endParaRPr lang="en-US" altLang="zh-C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94788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Materials</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Bio-inspired metamaterials</a:t>
            </a:r>
            <a:r>
              <a:rPr lang="en-US" altLang="zh-CN" sz="1200" b="1" dirty="0" smtClean="0">
                <a:latin typeface="Times New Roman" panose="02020603050405020304" pitchFamily="18" charset="0"/>
                <a:cs typeface="Times New Roman" panose="02020603050405020304" pitchFamily="18" charset="0"/>
              </a:rPr>
              <a:t> [Fernandes </a:t>
            </a:r>
            <a:r>
              <a:rPr lang="en-US" altLang="zh-CN" sz="1200" b="1" dirty="0">
                <a:latin typeface="Times New Roman" panose="02020603050405020304" pitchFamily="18" charset="0"/>
                <a:cs typeface="Times New Roman" panose="02020603050405020304" pitchFamily="18" charset="0"/>
              </a:rPr>
              <a:t>et al., 2021, </a:t>
            </a:r>
            <a:r>
              <a:rPr lang="en-US" altLang="zh-CN" sz="1200" b="1" dirty="0">
                <a:solidFill>
                  <a:srgbClr val="FF0000"/>
                </a:solidFill>
                <a:latin typeface="Times New Roman" panose="02020603050405020304" pitchFamily="18" charset="0"/>
                <a:cs typeface="Times New Roman" panose="02020603050405020304" pitchFamily="18" charset="0"/>
              </a:rPr>
              <a:t>Nature Materials</a:t>
            </a:r>
            <a:r>
              <a:rPr lang="en-US" altLang="zh-CN" sz="1200" b="1" dirty="0" smtClean="0">
                <a:latin typeface="Times New Roman" panose="02020603050405020304" pitchFamily="18" charset="0"/>
                <a:cs typeface="Times New Roman" panose="02020603050405020304" pitchFamily="18" charset="0"/>
              </a:rPr>
              <a:t>], [Fernandes, </a:t>
            </a:r>
            <a:r>
              <a:rPr lang="en-US" altLang="zh-CN" sz="1200" b="1" dirty="0">
                <a:latin typeface="Times New Roman" panose="02020603050405020304" pitchFamily="18" charset="0"/>
                <a:cs typeface="Times New Roman" panose="02020603050405020304" pitchFamily="18" charset="0"/>
              </a:rPr>
              <a:t>2021</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Doctoral Dissertation, </a:t>
            </a:r>
            <a:r>
              <a:rPr lang="en-US" altLang="zh-CN" sz="1200" b="1" dirty="0">
                <a:solidFill>
                  <a:srgbClr val="FF0000"/>
                </a:solidFill>
                <a:latin typeface="Times New Roman" panose="02020603050405020304" pitchFamily="18" charset="0"/>
                <a:cs typeface="Times New Roman" panose="02020603050405020304" pitchFamily="18" charset="0"/>
              </a:rPr>
              <a:t>Harvard University</a:t>
            </a:r>
            <a:r>
              <a:rPr lang="en-US" altLang="zh-CN" sz="1200" b="1" dirty="0" smtClean="0">
                <a:latin typeface="Times New Roman" panose="02020603050405020304" pitchFamily="18" charset="0"/>
                <a:cs typeface="Times New Roman" panose="02020603050405020304" pitchFamily="18" charset="0"/>
              </a:rPr>
              <a:t>]</a:t>
            </a:r>
          </a:p>
        </p:txBody>
      </p:sp>
      <p:sp>
        <p:nvSpPr>
          <p:cNvPr id="5" name="矩形 4"/>
          <p:cNvSpPr/>
          <p:nvPr/>
        </p:nvSpPr>
        <p:spPr>
          <a:xfrm>
            <a:off x="0" y="6396335"/>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2"/>
              </a:rPr>
              <a:t>https://</a:t>
            </a:r>
            <a:r>
              <a:rPr lang="en-US" altLang="zh-CN" sz="1200" b="1" dirty="0" smtClean="0">
                <a:latin typeface="Times New Roman" panose="02020603050405020304" pitchFamily="18" charset="0"/>
                <a:cs typeface="Times New Roman" panose="02020603050405020304" pitchFamily="18" charset="0"/>
                <a:hlinkClick r:id="rId2"/>
              </a:rPr>
              <a:t>www.nature.com/articles/s41563-020-0798-1</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[Fernandes et al., </a:t>
            </a:r>
            <a:r>
              <a:rPr lang="en-US" altLang="zh-CN" sz="1200" b="1" dirty="0" smtClean="0">
                <a:latin typeface="Times New Roman" panose="02020603050405020304" pitchFamily="18" charset="0"/>
                <a:cs typeface="Times New Roman" panose="02020603050405020304" pitchFamily="18" charset="0"/>
              </a:rPr>
              <a:t>2021]</a:t>
            </a: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3"/>
              </a:rPr>
              <a:t>https://</a:t>
            </a:r>
            <a:r>
              <a:rPr lang="en-US" altLang="zh-CN" sz="1200" b="1" dirty="0" smtClean="0">
                <a:latin typeface="Times New Roman" panose="02020603050405020304" pitchFamily="18" charset="0"/>
                <a:cs typeface="Times New Roman" panose="02020603050405020304" pitchFamily="18" charset="0"/>
                <a:hlinkClick r:id="rId3"/>
              </a:rPr>
              <a:t>dash.harvard.edu/handle/1/37370084</a:t>
            </a:r>
            <a:r>
              <a:rPr lang="en-US" altLang="zh-CN" sz="1200" b="1" dirty="0">
                <a:latin typeface="Times New Roman" panose="02020603050405020304" pitchFamily="18" charset="0"/>
                <a:cs typeface="Times New Roman" panose="02020603050405020304" pitchFamily="18" charset="0"/>
              </a:rPr>
              <a:t> [Fernandes et al., 2021]</a:t>
            </a:r>
          </a:p>
        </p:txBody>
      </p:sp>
    </p:spTree>
    <p:extLst>
      <p:ext uri="{BB962C8B-B14F-4D97-AF65-F5344CB8AC3E}">
        <p14:creationId xmlns:p14="http://schemas.microsoft.com/office/powerpoint/2010/main" val="37744066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Engineering</a:t>
            </a:r>
          </a:p>
          <a:p>
            <a:pPr lvl="1"/>
            <a:r>
              <a:rPr lang="en-US" altLang="zh-CN" b="1" dirty="0" smtClean="0">
                <a:latin typeface="Times New Roman" panose="02020603050405020304" pitchFamily="18" charset="0"/>
                <a:cs typeface="Times New Roman" panose="02020603050405020304" pitchFamily="18" charset="0"/>
              </a:rPr>
              <a:t>Dassault Systèmes</a:t>
            </a:r>
            <a:endParaRPr lang="en-US" altLang="zh-CN" b="1" dirty="0">
              <a:latin typeface="Times New Roman" panose="02020603050405020304" pitchFamily="18" charset="0"/>
              <a:cs typeface="Times New Roman" panose="02020603050405020304" pitchFamily="18" charset="0"/>
            </a:endParaRPr>
          </a:p>
          <a:p>
            <a:pPr lvl="2"/>
            <a:r>
              <a:rPr lang="en-US" altLang="zh-CN" b="1" dirty="0" smtClean="0">
                <a:latin typeface="Times New Roman" panose="02020603050405020304" pitchFamily="18" charset="0"/>
                <a:cs typeface="Times New Roman" panose="02020603050405020304" pitchFamily="18" charset="0"/>
                <a:hlinkClick r:id="rId2"/>
              </a:rPr>
              <a:t>https</a:t>
            </a:r>
            <a:r>
              <a:rPr lang="en-US" altLang="zh-CN" b="1" dirty="0">
                <a:latin typeface="Times New Roman" panose="02020603050405020304" pitchFamily="18" charset="0"/>
                <a:cs typeface="Times New Roman" panose="02020603050405020304" pitchFamily="18" charset="0"/>
                <a:hlinkClick r:id="rId2"/>
              </a:rPr>
              <a:t>://</a:t>
            </a:r>
            <a:r>
              <a:rPr lang="en-US" altLang="zh-CN" b="1" dirty="0" smtClean="0">
                <a:latin typeface="Times New Roman" panose="02020603050405020304" pitchFamily="18" charset="0"/>
                <a:cs typeface="Times New Roman" panose="02020603050405020304" pitchFamily="18" charset="0"/>
                <a:hlinkClick r:id="rId2"/>
              </a:rPr>
              <a:t>www.3ds.com/products/simulia/cst-studio-suite/automatic-optimization</a:t>
            </a:r>
            <a:endParaRPr lang="en-US" altLang="zh-CN" b="1" dirty="0">
              <a:latin typeface="Times New Roman" panose="02020603050405020304" pitchFamily="18" charset="0"/>
              <a:cs typeface="Times New Roman" panose="02020603050405020304" pitchFamily="18" charset="0"/>
            </a:endParaRPr>
          </a:p>
          <a:p>
            <a:endParaRPr lang="en-US" altLang="zh-CN" sz="12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56947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Three Main Goals of this Open-Source Pure-Python Library (</a:t>
            </a:r>
            <a:r>
              <a:rPr lang="en-US" altLang="zh-CN" sz="3200" b="1" dirty="0" smtClean="0">
                <a:solidFill>
                  <a:srgbClr val="00B050"/>
                </a:solidFill>
                <a:latin typeface="Times New Roman" panose="02020603050405020304" pitchFamily="18" charset="0"/>
                <a:cs typeface="Times New Roman" panose="02020603050405020304" pitchFamily="18" charset="0"/>
              </a:rPr>
              <a:t>PyPop7</a:t>
            </a:r>
            <a:r>
              <a:rPr lang="en-US" altLang="zh-CN" sz="3200" b="1" dirty="0" smtClean="0">
                <a:latin typeface="Times New Roman" panose="02020603050405020304" pitchFamily="18" charset="0"/>
                <a:cs typeface="Times New Roman" panose="02020603050405020304" pitchFamily="18" charset="0"/>
              </a:rPr>
              <a:t>)</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fontScale="77500" lnSpcReduction="20000"/>
          </a:bodyPr>
          <a:lstStyle/>
          <a:p>
            <a:r>
              <a:rPr lang="en-US" altLang="zh-CN" b="1" dirty="0" smtClean="0">
                <a:latin typeface="Times New Roman" panose="02020603050405020304" pitchFamily="18" charset="0"/>
                <a:cs typeface="Times New Roman" panose="02020603050405020304" pitchFamily="18" charset="0"/>
              </a:rPr>
              <a:t>In order </a:t>
            </a:r>
            <a:r>
              <a:rPr lang="en-US" altLang="zh-CN" b="1" dirty="0">
                <a:latin typeface="Times New Roman" panose="02020603050405020304" pitchFamily="18" charset="0"/>
                <a:cs typeface="Times New Roman" panose="02020603050405020304" pitchFamily="18" charset="0"/>
              </a:rPr>
              <a:t>to </a:t>
            </a:r>
            <a:r>
              <a:rPr lang="en-US" altLang="zh-CN" b="1" dirty="0" smtClean="0">
                <a:latin typeface="Times New Roman" panose="02020603050405020304" pitchFamily="18" charset="0"/>
                <a:cs typeface="Times New Roman" panose="02020603050405020304" pitchFamily="18" charset="0"/>
              </a:rPr>
              <a:t>facilitate</a:t>
            </a:r>
          </a:p>
          <a:p>
            <a:pPr lvl="1"/>
            <a:r>
              <a:rPr lang="en-US" altLang="zh-CN" b="1" dirty="0" smtClean="0">
                <a:latin typeface="Times New Roman" panose="02020603050405020304" pitchFamily="18" charset="0"/>
                <a:cs typeface="Times New Roman" panose="02020603050405020304" pitchFamily="18" charset="0"/>
              </a:rPr>
              <a:t>Real-world complex (e.g., non-linear) applications</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(e.g., as an open-access interface between academy and industry)</a:t>
            </a:r>
          </a:p>
          <a:p>
            <a:pPr lvl="2"/>
            <a:r>
              <a:rPr lang="en-US" altLang="zh-CN" b="1" dirty="0" smtClean="0">
                <a:latin typeface="Times New Roman" panose="02020603050405020304" pitchFamily="18" charset="0"/>
                <a:cs typeface="Times New Roman" panose="02020603050405020304" pitchFamily="18" charset="0"/>
              </a:rPr>
              <a:t>Black-box optimization (BBO), particularly </a:t>
            </a:r>
            <a:r>
              <a:rPr lang="en-US" altLang="zh-CN" b="1" dirty="0" smtClean="0">
                <a:solidFill>
                  <a:srgbClr val="FF0000"/>
                </a:solidFill>
                <a:latin typeface="Times New Roman" panose="02020603050405020304" pitchFamily="18" charset="0"/>
                <a:cs typeface="Times New Roman" panose="02020603050405020304" pitchFamily="18" charset="0"/>
              </a:rPr>
              <a:t>large-scale optimization (LSO)</a:t>
            </a:r>
          </a:p>
          <a:p>
            <a:pPr lvl="1"/>
            <a:r>
              <a:rPr lang="en-US" altLang="zh-CN" b="1" dirty="0">
                <a:latin typeface="Times New Roman" panose="02020603050405020304" pitchFamily="18" charset="0"/>
                <a:cs typeface="Times New Roman" panose="02020603050405020304" pitchFamily="18" charset="0"/>
              </a:rPr>
              <a:t>R</a:t>
            </a:r>
            <a:r>
              <a:rPr lang="en-US" altLang="zh-CN" b="1" dirty="0" smtClean="0">
                <a:latin typeface="Times New Roman" panose="02020603050405020304" pitchFamily="18" charset="0"/>
                <a:cs typeface="Times New Roman" panose="02020603050405020304" pitchFamily="18" charset="0"/>
              </a:rPr>
              <a:t>esearch repeatability</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(expected as a widely-recognized academic platform to test, compare, and improve existing optimizers)</a:t>
            </a:r>
          </a:p>
          <a:p>
            <a:pPr lvl="2"/>
            <a:r>
              <a:rPr lang="en-US" altLang="zh-CN" b="1" dirty="0" smtClean="0">
                <a:latin typeface="Times New Roman" panose="02020603050405020304" pitchFamily="18" charset="0"/>
                <a:cs typeface="Times New Roman" panose="02020603050405020304" pitchFamily="18" charset="0"/>
              </a:rPr>
              <a:t>Mainly from the </a:t>
            </a:r>
            <a:r>
              <a:rPr lang="en-US" altLang="zh-CN" b="1" dirty="0" smtClean="0">
                <a:solidFill>
                  <a:srgbClr val="FF0000"/>
                </a:solidFill>
                <a:latin typeface="Times New Roman" panose="02020603050405020304" pitchFamily="18" charset="0"/>
                <a:cs typeface="Times New Roman" panose="02020603050405020304" pitchFamily="18" charset="0"/>
              </a:rPr>
              <a:t>optimizers</a:t>
            </a:r>
            <a:r>
              <a:rPr lang="en-US" altLang="zh-CN" b="1" dirty="0" smtClean="0">
                <a:latin typeface="Times New Roman" panose="02020603050405020304" pitchFamily="18" charset="0"/>
                <a:cs typeface="Times New Roman" panose="02020603050405020304" pitchFamily="18" charset="0"/>
              </a:rPr>
              <a:t> perspective</a:t>
            </a:r>
          </a:p>
          <a:p>
            <a:pPr lvl="3"/>
            <a:r>
              <a:rPr lang="en-US" altLang="zh-CN" b="1" dirty="0">
                <a:latin typeface="Times New Roman" panose="02020603050405020304" pitchFamily="18" charset="0"/>
                <a:cs typeface="Times New Roman" panose="02020603050405020304" pitchFamily="18" charset="0"/>
              </a:rPr>
              <a:t>R</a:t>
            </a:r>
            <a:r>
              <a:rPr lang="en-US" altLang="zh-CN" b="1" dirty="0" smtClean="0">
                <a:latin typeface="Times New Roman" panose="02020603050405020304" pitchFamily="18" charset="0"/>
                <a:cs typeface="Times New Roman" panose="02020603050405020304" pitchFamily="18" charset="0"/>
              </a:rPr>
              <a:t>ather </a:t>
            </a:r>
            <a:r>
              <a:rPr lang="en-US" altLang="zh-CN" b="1" dirty="0">
                <a:latin typeface="Times New Roman" panose="02020603050405020304" pitchFamily="18" charset="0"/>
                <a:cs typeface="Times New Roman" panose="02020603050405020304" pitchFamily="18" charset="0"/>
              </a:rPr>
              <a:t>than </a:t>
            </a:r>
            <a:r>
              <a:rPr lang="en-US" altLang="zh-CN" b="1" i="1" dirty="0">
                <a:latin typeface="Times New Roman" panose="02020603050405020304" pitchFamily="18" charset="0"/>
                <a:cs typeface="Times New Roman" panose="02020603050405020304" pitchFamily="18" charset="0"/>
              </a:rPr>
              <a:t>test </a:t>
            </a:r>
            <a:r>
              <a:rPr lang="en-US" altLang="zh-CN" b="1" i="1" dirty="0" smtClean="0">
                <a:latin typeface="Times New Roman" panose="02020603050405020304" pitchFamily="18" charset="0"/>
                <a:cs typeface="Times New Roman" panose="02020603050405020304" pitchFamily="18" charset="0"/>
              </a:rPr>
              <a:t>functions</a:t>
            </a:r>
            <a:r>
              <a:rPr lang="en-US" altLang="zh-CN" b="1" dirty="0" smtClean="0">
                <a:latin typeface="Times New Roman" panose="02020603050405020304" pitchFamily="18" charset="0"/>
                <a:cs typeface="Times New Roman" panose="02020603050405020304" pitchFamily="18" charset="0"/>
              </a:rPr>
              <a:t>, though also of equal importance</a:t>
            </a:r>
          </a:p>
          <a:p>
            <a:pPr lvl="2"/>
            <a:r>
              <a:rPr lang="en-US" altLang="zh-CN" b="1" dirty="0" smtClean="0">
                <a:latin typeface="Times New Roman" panose="02020603050405020304" pitchFamily="18" charset="0"/>
                <a:cs typeface="Times New Roman" panose="02020603050405020304" pitchFamily="18" charset="0"/>
              </a:rPr>
              <a:t>Possibly less programming errors (especially for non-CS users)</a:t>
            </a:r>
          </a:p>
          <a:p>
            <a:pPr lvl="3"/>
            <a:r>
              <a:rPr lang="en-US" altLang="zh-CN" b="1" dirty="0" smtClean="0">
                <a:latin typeface="Times New Roman" panose="02020603050405020304" pitchFamily="18" charset="0"/>
                <a:cs typeface="Times New Roman" panose="02020603050405020304" pitchFamily="18" charset="0"/>
              </a:rPr>
              <a:t>To ease tedious programming practices</a:t>
            </a:r>
          </a:p>
          <a:p>
            <a:pPr lvl="1"/>
            <a:r>
              <a:rPr lang="en-US" altLang="zh-CN" b="1" dirty="0" smtClean="0">
                <a:latin typeface="Times New Roman" panose="02020603050405020304" pitchFamily="18" charset="0"/>
                <a:cs typeface="Times New Roman" panose="02020603050405020304" pitchFamily="18" charset="0"/>
              </a:rPr>
              <a:t>Systematic benchmarking </a:t>
            </a:r>
            <a:r>
              <a:rPr lang="en-US" altLang="zh-CN" b="1" dirty="0">
                <a:latin typeface="Times New Roman" panose="02020603050405020304" pitchFamily="18" charset="0"/>
                <a:cs typeface="Times New Roman" panose="02020603050405020304" pitchFamily="18" charset="0"/>
              </a:rPr>
              <a:t>of </a:t>
            </a:r>
            <a:r>
              <a:rPr lang="en-US" altLang="zh-CN" b="1" dirty="0" smtClean="0">
                <a:latin typeface="Times New Roman" panose="02020603050405020304" pitchFamily="18" charset="0"/>
                <a:cs typeface="Times New Roman" panose="02020603050405020304" pitchFamily="18" charset="0"/>
              </a:rPr>
              <a:t>BBO</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(when combined with e.g., </a:t>
            </a:r>
            <a:r>
              <a:rPr lang="en-US" altLang="zh-CN" sz="1300" b="1" i="1" dirty="0" smtClean="0">
                <a:solidFill>
                  <a:srgbClr val="FF0000"/>
                </a:solidFill>
                <a:latin typeface="Times New Roman" panose="02020603050405020304" pitchFamily="18" charset="0"/>
                <a:cs typeface="Times New Roman" panose="02020603050405020304" pitchFamily="18" charset="0"/>
              </a:rPr>
              <a:t>COCO</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a:t>
            </a:r>
            <a:r>
              <a:rPr lang="en-US" altLang="zh-CN" sz="1300" b="1" i="1" dirty="0" smtClean="0">
                <a:solidFill>
                  <a:srgbClr val="FF0000"/>
                </a:solidFill>
                <a:latin typeface="Times New Roman" panose="02020603050405020304" pitchFamily="18" charset="0"/>
                <a:cs typeface="Times New Roman" panose="02020603050405020304" pitchFamily="18" charset="0"/>
              </a:rPr>
              <a:t>NeverGrad</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a:t>
            </a:r>
          </a:p>
          <a:p>
            <a:pPr lvl="2"/>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FF0000"/>
                </a:solidFill>
                <a:latin typeface="Times New Roman" panose="02020603050405020304" pitchFamily="18" charset="0"/>
                <a:cs typeface="Times New Roman" panose="02020603050405020304" pitchFamily="18" charset="0"/>
              </a:rPr>
              <a:t>A call </a:t>
            </a:r>
            <a:r>
              <a:rPr lang="en-US" altLang="zh-CN" b="1" dirty="0">
                <a:solidFill>
                  <a:srgbClr val="FF0000"/>
                </a:solidFill>
                <a:latin typeface="Times New Roman" panose="02020603050405020304" pitchFamily="18" charset="0"/>
                <a:cs typeface="Times New Roman" panose="02020603050405020304" pitchFamily="18" charset="0"/>
              </a:rPr>
              <a:t>for action: The elephant in the </a:t>
            </a:r>
            <a:r>
              <a:rPr lang="en-US" altLang="zh-CN" b="1" dirty="0" smtClean="0">
                <a:solidFill>
                  <a:srgbClr val="FF0000"/>
                </a:solidFill>
                <a:latin typeface="Times New Roman" panose="02020603050405020304" pitchFamily="18" charset="0"/>
                <a:cs typeface="Times New Roman" panose="02020603050405020304" pitchFamily="18" charset="0"/>
              </a:rPr>
              <a:t>room</a:t>
            </a:r>
            <a:r>
              <a:rPr lang="en-US" altLang="zh-CN" b="1" dirty="0" smtClean="0">
                <a:latin typeface="Times New Roman" panose="02020603050405020304" pitchFamily="18" charset="0"/>
                <a:cs typeface="Times New Roman" panose="02020603050405020304" pitchFamily="18" charset="0"/>
              </a:rPr>
              <a:t>”</a:t>
            </a:r>
          </a:p>
          <a:p>
            <a:pPr lvl="3"/>
            <a:r>
              <a:rPr lang="en-US" altLang="zh-CN" b="1" dirty="0" smtClean="0">
                <a:latin typeface="Times New Roman" panose="02020603050405020304" pitchFamily="18" charset="0"/>
                <a:cs typeface="Times New Roman" panose="02020603050405020304" pitchFamily="18" charset="0"/>
              </a:rPr>
              <a:t>Evolutionary Computation - ECJ</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(is a leading journal in its field)</a:t>
            </a:r>
            <a:endPar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endParaRPr>
          </a:p>
          <a:p>
            <a:pPr lvl="3"/>
            <a:r>
              <a:rPr lang="en-US" altLang="zh-CN" b="1" dirty="0" smtClean="0">
                <a:latin typeface="Times New Roman" panose="02020603050405020304" pitchFamily="18" charset="0"/>
                <a:cs typeface="Times New Roman" panose="02020603050405020304" pitchFamily="18" charset="0"/>
              </a:rPr>
              <a:t>Swarm Intelligence - SIJ</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(is </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the principal peer reviewed publication dedicated to reporting research and new developments in this multidisciplinary </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field)</a:t>
            </a:r>
            <a:endParaRPr lang="en-US" altLang="zh-CN" sz="1300" b="1" dirty="0">
              <a:solidFill>
                <a:schemeClr val="bg1">
                  <a:lumMod val="50000"/>
                </a:schemeClr>
              </a:solidFill>
              <a:latin typeface="Times New Roman" panose="02020603050405020304" pitchFamily="18" charset="0"/>
              <a:cs typeface="Times New Roman" panose="02020603050405020304" pitchFamily="18" charset="0"/>
            </a:endParaRPr>
          </a:p>
          <a:p>
            <a:pPr lvl="3"/>
            <a:r>
              <a:rPr lang="en-US" altLang="zh-CN" b="1" dirty="0">
                <a:latin typeface="Times New Roman" panose="02020603050405020304" pitchFamily="18" charset="0"/>
                <a:cs typeface="Times New Roman" panose="02020603050405020304" pitchFamily="18" charset="0"/>
              </a:rPr>
              <a:t>ACM Transactions on Evolutionary Learning and </a:t>
            </a:r>
            <a:r>
              <a:rPr lang="en-US" altLang="zh-CN" b="1" dirty="0" smtClean="0">
                <a:latin typeface="Times New Roman" panose="02020603050405020304" pitchFamily="18" charset="0"/>
                <a:cs typeface="Times New Roman" panose="02020603050405020304" pitchFamily="18" charset="0"/>
              </a:rPr>
              <a:t>Optimization - TELO</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(publishes </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original papers in all areas of evolutionary computation and related </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areas)</a:t>
            </a:r>
            <a:endParaRPr lang="en-US" altLang="zh-CN" sz="1300" b="1" dirty="0" smtClean="0">
              <a:latin typeface="Times New Roman" panose="02020603050405020304" pitchFamily="18" charset="0"/>
              <a:cs typeface="Times New Roman" panose="02020603050405020304" pitchFamily="18" charset="0"/>
            </a:endParaRPr>
          </a:p>
          <a:p>
            <a:pPr lvl="3"/>
            <a:r>
              <a:rPr lang="en-US" altLang="zh-CN" b="1" dirty="0">
                <a:latin typeface="Times New Roman" panose="02020603050405020304" pitchFamily="18" charset="0"/>
                <a:cs typeface="Times New Roman" panose="02020603050405020304" pitchFamily="18" charset="0"/>
              </a:rPr>
              <a:t>Artificial </a:t>
            </a:r>
            <a:r>
              <a:rPr lang="en-US" altLang="zh-CN" b="1" dirty="0" smtClean="0">
                <a:latin typeface="Times New Roman" panose="02020603050405020304" pitchFamily="18" charset="0"/>
                <a:cs typeface="Times New Roman" panose="02020603050405020304" pitchFamily="18" charset="0"/>
              </a:rPr>
              <a:t>Life - </a:t>
            </a:r>
            <a:r>
              <a:rPr lang="en-US" altLang="zh-CN" b="1" dirty="0">
                <a:latin typeface="Times New Roman" panose="02020603050405020304" pitchFamily="18" charset="0"/>
                <a:cs typeface="Times New Roman" panose="02020603050405020304" pitchFamily="18" charset="0"/>
              </a:rPr>
              <a:t>ALJ</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 (has become the unifying forum for the exchange of scientific information on the study of artificial systems that exhibit the behavioral characteristics of natural living systems, through the synthesis or simulation using computational (software), robotic (hardware), and/or physicochemical (wetware) </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means)</a:t>
            </a:r>
          </a:p>
          <a:p>
            <a:pPr lvl="3"/>
            <a:r>
              <a:rPr lang="en-US" altLang="zh-CN" b="1" dirty="0">
                <a:latin typeface="Times New Roman" panose="02020603050405020304" pitchFamily="18" charset="0"/>
                <a:cs typeface="Times New Roman" panose="02020603050405020304" pitchFamily="18" charset="0"/>
              </a:rPr>
              <a:t>Journal of Scheduling</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is </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a peer-reviewed journal that covers techniques and applications of scheduling research, spanning several distinct </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disciplines)</a:t>
            </a:r>
            <a:endParaRPr lang="en-US" altLang="zh-CN" sz="1300" b="1" dirty="0">
              <a:solidFill>
                <a:schemeClr val="bg1">
                  <a:lumMod val="50000"/>
                </a:schemeClr>
              </a:solidFill>
              <a:latin typeface="Times New Roman" panose="02020603050405020304" pitchFamily="18" charset="0"/>
              <a:cs typeface="Times New Roman" panose="02020603050405020304" pitchFamily="18" charset="0"/>
            </a:endParaRPr>
          </a:p>
          <a:p>
            <a:pPr lvl="3"/>
            <a:r>
              <a:rPr lang="en-US" altLang="zh-CN" b="1" dirty="0" smtClean="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83771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Particle </a:t>
            </a:r>
            <a:r>
              <a:rPr lang="en-US" altLang="zh-CN" b="1" dirty="0">
                <a:latin typeface="Times New Roman" panose="02020603050405020304" pitchFamily="18" charset="0"/>
                <a:cs typeface="Times New Roman" panose="02020603050405020304" pitchFamily="18" charset="0"/>
              </a:rPr>
              <a:t>Swarm Optimizer (</a:t>
            </a:r>
            <a:r>
              <a:rPr lang="en-US" altLang="zh-CN" b="1" dirty="0">
                <a:solidFill>
                  <a:srgbClr val="00B050"/>
                </a:solidFill>
                <a:latin typeface="Times New Roman" panose="02020603050405020304" pitchFamily="18" charset="0"/>
                <a:cs typeface="Times New Roman" panose="02020603050405020304" pitchFamily="18" charset="0"/>
              </a:rPr>
              <a:t>PSO</a:t>
            </a:r>
            <a:r>
              <a:rPr lang="en-US" altLang="zh-CN"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Control Optimization</a:t>
            </a:r>
          </a:p>
          <a:p>
            <a:pPr lvl="1"/>
            <a:r>
              <a:rPr lang="en-US" altLang="zh-CN" b="1" dirty="0" smtClean="0">
                <a:latin typeface="Times New Roman" panose="02020603050405020304" pitchFamily="18" charset="0"/>
                <a:cs typeface="Times New Roman" panose="02020603050405020304" pitchFamily="18" charset="0"/>
              </a:rPr>
              <a:t>Flight</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[Melis </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et al., 2024, </a:t>
            </a:r>
            <a:r>
              <a:rPr lang="da-DK" altLang="zh-CN" sz="1200" b="1" dirty="0" smtClean="0">
                <a:solidFill>
                  <a:srgbClr val="FF0000"/>
                </a:solidFill>
                <a:latin typeface="Times New Roman" panose="02020603050405020304" pitchFamily="18" charset="0"/>
                <a:cs typeface="Times New Roman" panose="02020603050405020304" pitchFamily="18" charset="0"/>
              </a:rPr>
              <a:t>Nature</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 (California Institute of Technology + Howard Hughes Medical Institute)</a:t>
            </a:r>
            <a:endPar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60244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latin typeface="Times New Roman" panose="02020603050405020304" pitchFamily="18" charset="0"/>
                <a:cs typeface="Times New Roman" panose="02020603050405020304" pitchFamily="18" charset="0"/>
              </a:rPr>
              <a:t>An Open Interface for </a:t>
            </a:r>
            <a:r>
              <a:rPr lang="en-US" altLang="zh-CN" b="1" i="1" dirty="0" smtClean="0">
                <a:solidFill>
                  <a:srgbClr val="FF0000"/>
                </a:solidFill>
                <a:latin typeface="Times New Roman" panose="02020603050405020304" pitchFamily="18" charset="0"/>
                <a:cs typeface="Times New Roman" panose="02020603050405020304" pitchFamily="18" charset="0"/>
              </a:rPr>
              <a:t>Missed/New</a:t>
            </a:r>
            <a:r>
              <a:rPr lang="en-US" altLang="zh-CN" b="1" dirty="0" smtClean="0">
                <a:latin typeface="Times New Roman" panose="02020603050405020304" pitchFamily="18" charset="0"/>
                <a:cs typeface="Times New Roman" panose="02020603050405020304" pitchFamily="18" charset="0"/>
              </a:rPr>
              <a:t> BBO</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Welcome anyone to </a:t>
            </a:r>
            <a:r>
              <a:rPr lang="en-US" altLang="zh-CN" b="1" dirty="0">
                <a:solidFill>
                  <a:srgbClr val="0070C0"/>
                </a:solidFill>
                <a:latin typeface="Times New Roman" panose="02020603050405020304" pitchFamily="18" charset="0"/>
                <a:cs typeface="Times New Roman" panose="02020603050405020304" pitchFamily="18" charset="0"/>
              </a:rPr>
              <a:t>contribute</a:t>
            </a: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freely</a:t>
            </a:r>
          </a:p>
          <a:p>
            <a:pPr lvl="1"/>
            <a:r>
              <a:rPr lang="en-US" altLang="zh-CN" b="1" dirty="0" smtClean="0">
                <a:latin typeface="Times New Roman" panose="02020603050405020304" pitchFamily="18" charset="0"/>
                <a:cs typeface="Times New Roman" panose="02020603050405020304" pitchFamily="18" charset="0"/>
              </a:rPr>
              <a:t>More benchmarking</a:t>
            </a:r>
          </a:p>
        </p:txBody>
      </p:sp>
    </p:spTree>
    <p:extLst>
      <p:ext uri="{BB962C8B-B14F-4D97-AF65-F5344CB8AC3E}">
        <p14:creationId xmlns:p14="http://schemas.microsoft.com/office/powerpoint/2010/main" val="1204758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73ADF62-14BA-9C65-61E4-640EE52409F0}"/>
              </a:ext>
            </a:extLst>
          </p:cNvPr>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Optimization: </a:t>
            </a:r>
            <a:r>
              <a:rPr lang="en-US" altLang="zh-CN" sz="3200" b="1" dirty="0" smtClean="0">
                <a:solidFill>
                  <a:srgbClr val="FF0000"/>
                </a:solidFill>
                <a:latin typeface="Times New Roman" panose="02020603050405020304" pitchFamily="18" charset="0"/>
                <a:cs typeface="Times New Roman" panose="02020603050405020304" pitchFamily="18" charset="0"/>
              </a:rPr>
              <a:t>Unsolvable</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40BD686E-2646-C52E-45E3-E5D3F95483FE}"/>
              </a:ext>
            </a:extLst>
          </p:cNvPr>
          <p:cNvSpPr>
            <a:spLocks noGrp="1"/>
          </p:cNvSpPr>
          <p:nvPr>
            <p:ph idx="1"/>
          </p:nvPr>
        </p:nvSpPr>
        <p:spPr/>
        <p:txBody>
          <a:bodyPr>
            <a:normAutofit/>
          </a:bodyPr>
          <a:lstStyle/>
          <a:p>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In </a:t>
            </a:r>
            <a:r>
              <a:rPr lang="en-US" altLang="zh-CN" sz="2400" b="1" i="1" dirty="0">
                <a:latin typeface="Times New Roman" panose="02020603050405020304" pitchFamily="18" charset="0"/>
                <a:cs typeface="Times New Roman" panose="02020603050405020304" pitchFamily="18" charset="0"/>
              </a:rPr>
              <a:t>our opinion, the main fact, which should be known to any person dealing with optimization models, is that in general, optimization problems are </a:t>
            </a:r>
            <a:r>
              <a:rPr lang="en-US" altLang="zh-CN" sz="2400" b="1" i="1" dirty="0">
                <a:solidFill>
                  <a:srgbClr val="FF0000"/>
                </a:solidFill>
                <a:latin typeface="Times New Roman" panose="02020603050405020304" pitchFamily="18" charset="0"/>
                <a:cs typeface="Times New Roman" panose="02020603050405020304" pitchFamily="18" charset="0"/>
              </a:rPr>
              <a:t>unsolvable</a:t>
            </a:r>
            <a:r>
              <a:rPr lang="en-US" altLang="zh-CN" sz="2400" b="1" i="1" dirty="0">
                <a:latin typeface="Times New Roman" panose="02020603050405020304" pitchFamily="18" charset="0"/>
                <a:cs typeface="Times New Roman" panose="02020603050405020304" pitchFamily="18" charset="0"/>
              </a:rPr>
              <a:t>. This statement, which is usually missing in standard optimization courses, is very important for understanding optimization theory and the logic of its development in the past and in the future</a:t>
            </a:r>
            <a:r>
              <a:rPr lang="en-US" altLang="zh-CN" sz="2400" b="1" i="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a:t>
            </a:r>
          </a:p>
          <a:p>
            <a:pPr lvl="1"/>
            <a:r>
              <a:rPr lang="en-US" altLang="zh-CN" sz="2000" b="1" dirty="0">
                <a:latin typeface="Times New Roman" panose="02020603050405020304" pitchFamily="18" charset="0"/>
                <a:cs typeface="Times New Roman" panose="02020603050405020304" pitchFamily="18" charset="0"/>
              </a:rPr>
              <a:t>From Yurii </a:t>
            </a:r>
            <a:r>
              <a:rPr lang="en-US" altLang="zh-CN" sz="2000" b="1" dirty="0" smtClean="0">
                <a:latin typeface="Times New Roman" panose="02020603050405020304" pitchFamily="18" charset="0"/>
                <a:cs typeface="Times New Roman" panose="02020603050405020304" pitchFamily="18" charset="0"/>
              </a:rPr>
              <a:t>Nesterov</a:t>
            </a:r>
            <a:r>
              <a:rPr lang="en-US" altLang="zh-CN" sz="2000" b="1" dirty="0">
                <a:latin typeface="Times New Roman" panose="02020603050405020304" pitchFamily="18" charset="0"/>
                <a:cs typeface="Times New Roman" panose="02020603050405020304" pitchFamily="18" charset="0"/>
              </a:rPr>
              <a:t>, “</a:t>
            </a:r>
            <a:r>
              <a:rPr lang="en-US" altLang="zh-CN" sz="2000" b="1" i="1" dirty="0">
                <a:solidFill>
                  <a:srgbClr val="0070C0"/>
                </a:solidFill>
                <a:latin typeface="Times New Roman" panose="02020603050405020304" pitchFamily="18" charset="0"/>
                <a:cs typeface="Times New Roman" panose="02020603050405020304" pitchFamily="18" charset="0"/>
              </a:rPr>
              <a:t>Lectures on Convex </a:t>
            </a:r>
            <a:r>
              <a:rPr lang="en-US" altLang="zh-CN" sz="2000" b="1" i="1" dirty="0" smtClean="0">
                <a:solidFill>
                  <a:srgbClr val="0070C0"/>
                </a:solidFill>
                <a:latin typeface="Times New Roman" panose="02020603050405020304" pitchFamily="18" charset="0"/>
                <a:cs typeface="Times New Roman" panose="02020603050405020304" pitchFamily="18" charset="0"/>
              </a:rPr>
              <a:t>Optimization</a:t>
            </a:r>
            <a:r>
              <a:rPr lang="en-US" altLang="zh-CN" sz="2000" b="1" dirty="0" smtClean="0">
                <a:latin typeface="Times New Roman" panose="02020603050405020304" pitchFamily="18" charset="0"/>
                <a:cs typeface="Times New Roman" panose="02020603050405020304" pitchFamily="18" charset="0"/>
              </a:rPr>
              <a:t>”, 2018</a:t>
            </a:r>
          </a:p>
          <a:p>
            <a:pPr lvl="2"/>
            <a:r>
              <a:rPr lang="en-US" altLang="zh-CN" sz="1600" b="1" dirty="0">
                <a:latin typeface="Times New Roman" panose="02020603050405020304" pitchFamily="18" charset="0"/>
                <a:cs typeface="Times New Roman" panose="02020603050405020304" pitchFamily="18" charset="0"/>
                <a:hlinkClick r:id="rId2"/>
              </a:rPr>
              <a:t>https://</a:t>
            </a:r>
            <a:r>
              <a:rPr lang="en-US" altLang="zh-CN" sz="1600" b="1" dirty="0" smtClean="0">
                <a:latin typeface="Times New Roman" panose="02020603050405020304" pitchFamily="18" charset="0"/>
                <a:cs typeface="Times New Roman" panose="02020603050405020304" pitchFamily="18" charset="0"/>
                <a:hlinkClick r:id="rId2"/>
              </a:rPr>
              <a:t>www.informs.org/Recognizing-Excellence/Award-Recipients/Yurii-Nesterov</a:t>
            </a:r>
            <a:endParaRPr lang="en-US" altLang="zh-CN" sz="1600" b="1" dirty="0">
              <a:latin typeface="Times New Roman" panose="02020603050405020304" pitchFamily="18" charset="0"/>
              <a:cs typeface="Times New Roman" panose="02020603050405020304" pitchFamily="18" charset="0"/>
              <a:hlinkClick r:id="rId2"/>
            </a:endParaRPr>
          </a:p>
          <a:p>
            <a:pPr lvl="2"/>
            <a:r>
              <a:rPr lang="en-US" altLang="zh-CN" sz="1600" b="1" dirty="0">
                <a:latin typeface="Times New Roman" panose="02020603050405020304" pitchFamily="18" charset="0"/>
                <a:cs typeface="Times New Roman" panose="02020603050405020304" pitchFamily="18" charset="0"/>
                <a:hlinkClick r:id="rId2"/>
              </a:rPr>
              <a:t>https://www.thewlaprize.org/Laureates/2023/Yurii_Nesterov/</a:t>
            </a:r>
          </a:p>
          <a:p>
            <a:pPr lvl="2"/>
            <a:r>
              <a:rPr lang="en-US" altLang="zh-CN" sz="1600" b="1" dirty="0">
                <a:latin typeface="Times New Roman" panose="02020603050405020304" pitchFamily="18" charset="0"/>
                <a:cs typeface="Times New Roman" panose="02020603050405020304" pitchFamily="18" charset="0"/>
                <a:hlinkClick r:id="rId2"/>
              </a:rPr>
              <a:t>https://www.nasonline.org/directory-entry/yurii-e-nesterov-5n5mo7/</a:t>
            </a:r>
          </a:p>
          <a:p>
            <a:pPr lvl="2"/>
            <a:r>
              <a:rPr lang="en-US" altLang="zh-CN" sz="1600" b="1" dirty="0" smtClean="0">
                <a:latin typeface="Times New Roman" panose="02020603050405020304" pitchFamily="18" charset="0"/>
                <a:cs typeface="Times New Roman" panose="02020603050405020304" pitchFamily="18" charset="0"/>
                <a:hlinkClick r:id="rId2"/>
              </a:rPr>
              <a:t>https</a:t>
            </a:r>
            <a:r>
              <a:rPr lang="en-US" altLang="zh-CN" sz="1600" b="1" dirty="0">
                <a:latin typeface="Times New Roman" panose="02020603050405020304" pitchFamily="18" charset="0"/>
                <a:cs typeface="Times New Roman" panose="02020603050405020304" pitchFamily="18" charset="0"/>
                <a:hlinkClick r:id="rId2"/>
              </a:rPr>
              <a:t>://</a:t>
            </a:r>
            <a:r>
              <a:rPr lang="en-US" altLang="zh-CN" sz="1600" b="1" dirty="0" smtClean="0">
                <a:latin typeface="Times New Roman" panose="02020603050405020304" pitchFamily="18" charset="0"/>
                <a:cs typeface="Times New Roman" panose="02020603050405020304" pitchFamily="18" charset="0"/>
                <a:hlinkClick r:id="rId2"/>
              </a:rPr>
              <a:t>simons.berkeley.edu/people/yurii-nesterov</a:t>
            </a:r>
            <a:endParaRPr lang="en-US" altLang="zh-CN" sz="1600" b="1" dirty="0" smtClean="0">
              <a:latin typeface="Times New Roman" panose="02020603050405020304" pitchFamily="18" charset="0"/>
              <a:cs typeface="Times New Roman" panose="02020603050405020304" pitchFamily="18" charset="0"/>
            </a:endParaRPr>
          </a:p>
          <a:p>
            <a:pPr lvl="2"/>
            <a:r>
              <a:rPr lang="en-US" altLang="zh-CN" sz="1600" b="1" dirty="0">
                <a:latin typeface="Times New Roman" panose="02020603050405020304" pitchFamily="18" charset="0"/>
                <a:cs typeface="Times New Roman" panose="02020603050405020304" pitchFamily="18" charset="0"/>
                <a:hlinkClick r:id="rId3"/>
              </a:rPr>
              <a:t>https://</a:t>
            </a:r>
            <a:r>
              <a:rPr lang="en-US" altLang="zh-CN" sz="1600" b="1" dirty="0" smtClean="0">
                <a:latin typeface="Times New Roman" panose="02020603050405020304" pitchFamily="18" charset="0"/>
                <a:cs typeface="Times New Roman" panose="02020603050405020304" pitchFamily="18" charset="0"/>
                <a:hlinkClick r:id="rId3"/>
              </a:rPr>
              <a:t>nccr-automation.ch/news/2023/unprecedented-overflow-why-progress-his-field-alarms-yurii-nesterov</a:t>
            </a:r>
            <a:endParaRPr lang="en-US" altLang="zh-CN" sz="1600" b="1" dirty="0" smtClean="0">
              <a:latin typeface="Times New Roman" panose="02020603050405020304" pitchFamily="18" charset="0"/>
              <a:cs typeface="Times New Roman" panose="02020603050405020304" pitchFamily="18" charset="0"/>
            </a:endParaRPr>
          </a:p>
          <a:p>
            <a:pPr lvl="2"/>
            <a:r>
              <a:rPr lang="en-US" altLang="zh-CN" sz="1600" b="1"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31744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73ADF62-14BA-9C65-61E4-640EE52409F0}"/>
              </a:ext>
            </a:extLst>
          </p:cNvPr>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Name Diversity in Complex (e.g., Non-Linear) Optimization</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40BD686E-2646-C52E-45E3-E5D3F95483FE}"/>
              </a:ext>
            </a:extLst>
          </p:cNvPr>
          <p:cNvSpPr>
            <a:spLocks noGrp="1"/>
          </p:cNvSpPr>
          <p:nvPr>
            <p:ph idx="1"/>
          </p:nvPr>
        </p:nvSpPr>
        <p:spPr/>
        <p:txBody>
          <a:bodyPr>
            <a:normAutofit fontScale="62500" lnSpcReduction="20000"/>
          </a:bodyPr>
          <a:lstStyle/>
          <a:p>
            <a:r>
              <a:rPr lang="en-US" altLang="zh-CN" b="1" dirty="0">
                <a:latin typeface="Times New Roman" panose="02020603050405020304" pitchFamily="18" charset="0"/>
                <a:cs typeface="Times New Roman" panose="02020603050405020304" pitchFamily="18" charset="0"/>
              </a:rPr>
              <a:t>Black-Box Optimization (BBO): </a:t>
            </a:r>
            <a:r>
              <a:rPr lang="en-US" altLang="zh-CN" b="1" dirty="0">
                <a:solidFill>
                  <a:srgbClr val="FF0000"/>
                </a:solidFill>
                <a:latin typeface="Times New Roman" panose="02020603050405020304" pitchFamily="18" charset="0"/>
                <a:cs typeface="Times New Roman" panose="02020603050405020304" pitchFamily="18" charset="0"/>
              </a:rPr>
              <a:t>Population-Based </a:t>
            </a:r>
            <a:r>
              <a:rPr lang="en-US" altLang="zh-CN" b="1" dirty="0" smtClean="0">
                <a:solidFill>
                  <a:srgbClr val="FF0000"/>
                </a:solidFill>
                <a:latin typeface="Times New Roman" panose="02020603050405020304" pitchFamily="18" charset="0"/>
                <a:cs typeface="Times New Roman" panose="02020603050405020304" pitchFamily="18" charset="0"/>
              </a:rPr>
              <a:t>Optimization</a:t>
            </a:r>
          </a:p>
          <a:p>
            <a:pPr lvl="1"/>
            <a:r>
              <a:rPr lang="en-US" altLang="zh-CN" b="1" dirty="0">
                <a:latin typeface="Times New Roman" panose="02020603050405020304" pitchFamily="18" charset="0"/>
                <a:cs typeface="Times New Roman" panose="02020603050405020304" pitchFamily="18" charset="0"/>
              </a:rPr>
              <a:t>Derivative-Free Optimization (DFO</a:t>
            </a:r>
            <a:r>
              <a:rPr lang="en-US" altLang="zh-CN" b="1" dirty="0" smtClean="0">
                <a:latin typeface="Times New Roman" panose="02020603050405020304" pitchFamily="18" charset="0"/>
                <a:cs typeface="Times New Roman" panose="02020603050405020304" pitchFamily="18" charset="0"/>
              </a:rPr>
              <a:t>)</a:t>
            </a:r>
          </a:p>
          <a:p>
            <a:pPr lvl="1"/>
            <a:r>
              <a:rPr lang="en-US" altLang="zh-CN" b="1" dirty="0">
                <a:latin typeface="Times New Roman" panose="02020603050405020304" pitchFamily="18" charset="0"/>
                <a:cs typeface="Times New Roman" panose="02020603050405020304" pitchFamily="18" charset="0"/>
              </a:rPr>
              <a:t>Direct Search (DS)</a:t>
            </a:r>
            <a:endParaRPr lang="en-US" altLang="zh-CN" b="1" dirty="0" smtClean="0">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Gradient-Free Optimization (GFO</a:t>
            </a:r>
            <a:r>
              <a:rPr lang="en-US" altLang="zh-CN" b="1" dirty="0" smtClean="0">
                <a:latin typeface="Times New Roman" panose="02020603050405020304" pitchFamily="18" charset="0"/>
                <a:cs typeface="Times New Roman" panose="02020603050405020304" pitchFamily="18" charset="0"/>
              </a:rPr>
              <a:t>)</a:t>
            </a:r>
          </a:p>
          <a:p>
            <a:pPr lvl="1"/>
            <a:r>
              <a:rPr lang="en-US" altLang="zh-CN" b="1" dirty="0">
                <a:latin typeface="Times New Roman" panose="02020603050405020304" pitchFamily="18" charset="0"/>
                <a:cs typeface="Times New Roman" panose="02020603050405020304" pitchFamily="18" charset="0"/>
              </a:rPr>
              <a:t>Non-Differentiable Optimization (NDO</a:t>
            </a:r>
            <a:r>
              <a:rPr lang="en-US" altLang="zh-CN" b="1" dirty="0" smtClean="0">
                <a:latin typeface="Times New Roman" panose="02020603050405020304" pitchFamily="18" charset="0"/>
                <a:cs typeface="Times New Roman" panose="02020603050405020304" pitchFamily="18" charset="0"/>
              </a:rPr>
              <a:t>)</a:t>
            </a:r>
          </a:p>
          <a:p>
            <a:pPr lvl="1"/>
            <a:r>
              <a:rPr lang="en-US" altLang="zh-CN" b="1" dirty="0">
                <a:latin typeface="Times New Roman" panose="02020603050405020304" pitchFamily="18" charset="0"/>
                <a:cs typeface="Times New Roman" panose="02020603050405020304" pitchFamily="18" charset="0"/>
              </a:rPr>
              <a:t>Randomized/Stochastic Search (RS)</a:t>
            </a:r>
            <a:endParaRPr lang="en-US" altLang="zh-CN" b="1" dirty="0" smtClean="0">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Simulation Optimization (SO</a:t>
            </a:r>
            <a:r>
              <a:rPr lang="en-US" altLang="zh-CN" b="1" dirty="0" smtClean="0">
                <a:latin typeface="Times New Roman" panose="02020603050405020304" pitchFamily="18" charset="0"/>
                <a:cs typeface="Times New Roman" panose="02020603050405020304" pitchFamily="18" charset="0"/>
              </a:rPr>
              <a:t>)</a:t>
            </a:r>
          </a:p>
          <a:p>
            <a:pPr lvl="1"/>
            <a:r>
              <a:rPr lang="en-US" altLang="zh-CN" b="1" dirty="0">
                <a:latin typeface="Times New Roman" panose="02020603050405020304" pitchFamily="18" charset="0"/>
                <a:cs typeface="Times New Roman" panose="02020603050405020304" pitchFamily="18" charset="0"/>
              </a:rPr>
              <a:t>Zeroth-Order Optimization (ZOO</a:t>
            </a:r>
            <a:r>
              <a:rPr lang="en-US" altLang="zh-CN" b="1" dirty="0" smtClean="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r>
              <a:rPr lang="en-US" altLang="zh-CN" b="1" dirty="0">
                <a:solidFill>
                  <a:srgbClr val="0070C0"/>
                </a:solidFill>
                <a:latin typeface="Times New Roman" panose="02020603050405020304" pitchFamily="18" charset="0"/>
                <a:cs typeface="Times New Roman" panose="02020603050405020304" pitchFamily="18" charset="0"/>
              </a:rPr>
              <a:t>Evolutionary </a:t>
            </a:r>
            <a:r>
              <a:rPr lang="en-US" altLang="zh-CN" b="1" dirty="0" smtClean="0">
                <a:solidFill>
                  <a:srgbClr val="0070C0"/>
                </a:solidFill>
                <a:latin typeface="Times New Roman" panose="02020603050405020304" pitchFamily="18" charset="0"/>
                <a:cs typeface="Times New Roman" panose="02020603050405020304" pitchFamily="18" charset="0"/>
              </a:rPr>
              <a:t>Computation</a:t>
            </a:r>
            <a:r>
              <a:rPr lang="en-US" altLang="zh-CN" b="1" dirty="0">
                <a:latin typeface="Times New Roman" panose="02020603050405020304" pitchFamily="18" charset="0"/>
                <a:cs typeface="Times New Roman" panose="02020603050405020304" pitchFamily="18" charset="0"/>
              </a:rPr>
              <a:t>: Population-Based Optimization</a:t>
            </a:r>
          </a:p>
          <a:p>
            <a:pPr lvl="1"/>
            <a:r>
              <a:rPr lang="en-US" altLang="zh-CN" b="1" dirty="0" smtClean="0">
                <a:latin typeface="Times New Roman" panose="02020603050405020304" pitchFamily="18" charset="0"/>
                <a:cs typeface="Times New Roman" panose="02020603050405020304" pitchFamily="18" charset="0"/>
              </a:rPr>
              <a:t>Artificial Intelligence</a:t>
            </a:r>
          </a:p>
          <a:p>
            <a:pPr lvl="1"/>
            <a:r>
              <a:rPr lang="en-US" altLang="zh-CN" b="1" dirty="0" smtClean="0">
                <a:latin typeface="Times New Roman" panose="02020603050405020304" pitchFamily="18" charset="0"/>
                <a:cs typeface="Times New Roman" panose="02020603050405020304" pitchFamily="18" charset="0"/>
              </a:rPr>
              <a:t>Automatic Control</a:t>
            </a:r>
          </a:p>
          <a:p>
            <a:pPr lvl="1"/>
            <a:r>
              <a:rPr lang="en-US" altLang="zh-CN" b="1" dirty="0">
                <a:latin typeface="Times New Roman" panose="02020603050405020304" pitchFamily="18" charset="0"/>
                <a:cs typeface="Times New Roman" panose="02020603050405020304" pitchFamily="18" charset="0"/>
              </a:rPr>
              <a:t>Machine </a:t>
            </a:r>
            <a:r>
              <a:rPr lang="en-US" altLang="zh-CN" b="1" dirty="0" smtClean="0">
                <a:latin typeface="Times New Roman" panose="02020603050405020304" pitchFamily="18" charset="0"/>
                <a:cs typeface="Times New Roman" panose="02020603050405020304" pitchFamily="18" charset="0"/>
              </a:rPr>
              <a:t>Learning</a:t>
            </a:r>
            <a:endParaRPr lang="en-US" altLang="zh-CN" b="1" dirty="0">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Mathematical </a:t>
            </a:r>
            <a:r>
              <a:rPr lang="en-US" altLang="zh-CN" b="1" dirty="0" smtClean="0">
                <a:latin typeface="Times New Roman" panose="02020603050405020304" pitchFamily="18" charset="0"/>
                <a:cs typeface="Times New Roman" panose="02020603050405020304" pitchFamily="18" charset="0"/>
              </a:rPr>
              <a:t>Optimization/Programming</a:t>
            </a:r>
          </a:p>
          <a:p>
            <a:pPr lvl="1"/>
            <a:r>
              <a:rPr lang="en-US" altLang="zh-CN" b="1" dirty="0">
                <a:latin typeface="Times New Roman" panose="02020603050405020304" pitchFamily="18" charset="0"/>
                <a:cs typeface="Times New Roman" panose="02020603050405020304" pitchFamily="18" charset="0"/>
              </a:rPr>
              <a:t>Meta-Heuristics</a:t>
            </a:r>
            <a:endParaRPr lang="en-US" altLang="zh-CN" b="1" dirty="0" smtClean="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Operations Research</a:t>
            </a:r>
          </a:p>
          <a:p>
            <a:pPr lvl="1"/>
            <a:r>
              <a:rPr lang="en-US" altLang="zh-CN" b="1" dirty="0" smtClean="0">
                <a:solidFill>
                  <a:srgbClr val="0070C0"/>
                </a:solidFill>
                <a:latin typeface="Times New Roman" panose="02020603050405020304" pitchFamily="18" charset="0"/>
                <a:cs typeface="Times New Roman" panose="02020603050405020304" pitchFamily="18" charset="0"/>
              </a:rPr>
              <a:t>Swarm Intelligence</a:t>
            </a:r>
          </a:p>
          <a:p>
            <a:r>
              <a:rPr lang="en-US" altLang="zh-CN" b="1" dirty="0" smtClean="0">
                <a:latin typeface="Times New Roman" panose="02020603050405020304" pitchFamily="18" charset="0"/>
                <a:cs typeface="Times New Roman" panose="02020603050405020304" pitchFamily="18" charset="0"/>
              </a:rPr>
              <a:t>……</a:t>
            </a:r>
            <a:endParaRPr lang="en-US" altLang="zh-CN" sz="1900" b="1" dirty="0" smtClean="0">
              <a:solidFill>
                <a:schemeClr val="bg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65093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73ADF62-14BA-9C65-61E4-640EE52409F0}"/>
              </a:ext>
            </a:extLst>
          </p:cNvPr>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Design Philosophy: How to </a:t>
            </a:r>
            <a:r>
              <a:rPr lang="en-US" altLang="zh-CN" sz="3200" b="1" dirty="0">
                <a:latin typeface="Times New Roman" panose="02020603050405020304" pitchFamily="18" charset="0"/>
                <a:cs typeface="Times New Roman" panose="02020603050405020304" pitchFamily="18" charset="0"/>
              </a:rPr>
              <a:t>Choose from </a:t>
            </a:r>
            <a:r>
              <a:rPr lang="en-US" altLang="zh-CN" sz="3200" b="1" dirty="0" smtClean="0">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the Elephant </a:t>
            </a:r>
            <a:r>
              <a:rPr lang="en-US" altLang="zh-CN" sz="3200" b="1" dirty="0">
                <a:solidFill>
                  <a:srgbClr val="FF0000"/>
                </a:solidFill>
                <a:latin typeface="Times New Roman" panose="02020603050405020304" pitchFamily="18" charset="0"/>
                <a:cs typeface="Times New Roman" panose="02020603050405020304" pitchFamily="18" charset="0"/>
              </a:rPr>
              <a:t>in the R</a:t>
            </a:r>
            <a:r>
              <a:rPr lang="en-US" altLang="zh-CN" sz="3200" b="1" dirty="0" smtClean="0">
                <a:solidFill>
                  <a:srgbClr val="FF0000"/>
                </a:solidFill>
                <a:latin typeface="Times New Roman" panose="02020603050405020304" pitchFamily="18" charset="0"/>
                <a:cs typeface="Times New Roman" panose="02020603050405020304" pitchFamily="18" charset="0"/>
              </a:rPr>
              <a:t>oom</a:t>
            </a:r>
            <a:r>
              <a:rPr lang="en-US" altLang="zh-CN" sz="3200" b="1" dirty="0" smtClean="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(An </a:t>
            </a:r>
            <a:r>
              <a:rPr lang="en-US" altLang="zh-CN" sz="3200" b="1" dirty="0" smtClean="0">
                <a:solidFill>
                  <a:srgbClr val="FF0000"/>
                </a:solidFill>
                <a:latin typeface="Times New Roman" panose="02020603050405020304" pitchFamily="18" charset="0"/>
                <a:cs typeface="Times New Roman" panose="02020603050405020304" pitchFamily="18" charset="0"/>
              </a:rPr>
              <a:t>Open Question</a:t>
            </a:r>
            <a:r>
              <a:rPr lang="en-US" altLang="zh-CN" sz="3200" b="1" dirty="0" smtClean="0">
                <a:latin typeface="Times New Roman" panose="02020603050405020304" pitchFamily="18" charset="0"/>
                <a:cs typeface="Times New Roman" panose="02020603050405020304" pitchFamily="18" charset="0"/>
              </a:rPr>
              <a:t> from Reviewers)</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40BD686E-2646-C52E-45E3-E5D3F95483FE}"/>
              </a:ext>
            </a:extLst>
          </p:cNvPr>
          <p:cNvSpPr>
            <a:spLocks noGrp="1"/>
          </p:cNvSpPr>
          <p:nvPr>
            <p:ph idx="1"/>
          </p:nvPr>
        </p:nvSpPr>
        <p:spPr/>
        <p:txBody>
          <a:bodyPr>
            <a:normAutofit fontScale="62500" lnSpcReduction="20000"/>
          </a:bodyPr>
          <a:lstStyle/>
          <a:p>
            <a:r>
              <a:rPr lang="en-US" altLang="zh-CN" b="1" dirty="0" smtClean="0">
                <a:latin typeface="Times New Roman" panose="02020603050405020304" pitchFamily="18" charset="0"/>
                <a:cs typeface="Times New Roman" panose="02020603050405020304" pitchFamily="18" charset="0"/>
              </a:rPr>
              <a:t>Campelo</a:t>
            </a:r>
            <a:r>
              <a:rPr lang="en-US" altLang="zh-CN" b="1" dirty="0">
                <a:latin typeface="Times New Roman" panose="02020603050405020304" pitchFamily="18" charset="0"/>
                <a:cs typeface="Times New Roman" panose="02020603050405020304" pitchFamily="18" charset="0"/>
              </a:rPr>
              <a:t>, F. and Aranha, C., 2023. </a:t>
            </a:r>
            <a:r>
              <a:rPr lang="en-US" altLang="zh-CN" b="1" i="1" dirty="0">
                <a:latin typeface="Times New Roman" panose="02020603050405020304" pitchFamily="18" charset="0"/>
                <a:cs typeface="Times New Roman" panose="02020603050405020304" pitchFamily="18" charset="0"/>
              </a:rPr>
              <a:t>Lessons from the evolutionary computation Bestiary</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Artificial Life</a:t>
            </a:r>
            <a:r>
              <a:rPr lang="en-US" altLang="zh-CN" b="1" dirty="0">
                <a:latin typeface="Times New Roman" panose="02020603050405020304" pitchFamily="18" charset="0"/>
                <a:cs typeface="Times New Roman" panose="02020603050405020304" pitchFamily="18" charset="0"/>
              </a:rPr>
              <a:t>, 29(4), pp.421-432</a:t>
            </a:r>
            <a:r>
              <a:rPr lang="en-US" altLang="zh-CN" b="1" dirty="0" smtClean="0">
                <a:latin typeface="Times New Roman" panose="02020603050405020304" pitchFamily="18" charset="0"/>
                <a:cs typeface="Times New Roman" panose="02020603050405020304" pitchFamily="18" charset="0"/>
              </a:rPr>
              <a:t>.</a:t>
            </a:r>
            <a:endParaRPr lang="en-US" altLang="zh-CN" sz="1900" b="1"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Swan, J., Adriaensen, S., Brownlee, A.E</a:t>
            </a:r>
            <a:r>
              <a:rPr lang="en-US" altLang="zh-CN" b="1" dirty="0" smtClean="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et al., 2022. </a:t>
            </a:r>
            <a:r>
              <a:rPr lang="en-US" altLang="zh-CN" b="1" i="1" dirty="0">
                <a:latin typeface="Times New Roman" panose="02020603050405020304" pitchFamily="18" charset="0"/>
                <a:cs typeface="Times New Roman" panose="02020603050405020304" pitchFamily="18" charset="0"/>
              </a:rPr>
              <a:t>Metaheuristics “in the large”</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European Journal of Operational Research</a:t>
            </a:r>
            <a:r>
              <a:rPr lang="en-US" altLang="zh-CN" b="1" dirty="0">
                <a:latin typeface="Times New Roman" panose="02020603050405020304" pitchFamily="18" charset="0"/>
                <a:cs typeface="Times New Roman" panose="02020603050405020304" pitchFamily="18" charset="0"/>
              </a:rPr>
              <a:t>, 297(2), pp.393-406</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Kudela, J., 2022. </a:t>
            </a:r>
            <a:r>
              <a:rPr lang="en-US" altLang="zh-CN" b="1" i="1" dirty="0">
                <a:latin typeface="Times New Roman" panose="02020603050405020304" pitchFamily="18" charset="0"/>
                <a:cs typeface="Times New Roman" panose="02020603050405020304" pitchFamily="18" charset="0"/>
              </a:rPr>
              <a:t>A critical problem in benchmarking and analysis of evolutionary computation methods</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Nature Machine Intelligence</a:t>
            </a:r>
            <a:r>
              <a:rPr lang="en-US" altLang="zh-CN" b="1" dirty="0">
                <a:latin typeface="Times New Roman" panose="02020603050405020304" pitchFamily="18" charset="0"/>
                <a:cs typeface="Times New Roman" panose="02020603050405020304" pitchFamily="18" charset="0"/>
              </a:rPr>
              <a:t>, 4(12), pp.1238-1245</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Aranha, C., Camacho Villalón, C.L., Campelo, F</a:t>
            </a:r>
            <a:r>
              <a:rPr lang="en-US" altLang="zh-CN" b="1" dirty="0" smtClean="0">
                <a:latin typeface="Times New Roman" panose="02020603050405020304" pitchFamily="18" charset="0"/>
                <a:cs typeface="Times New Roman" panose="02020603050405020304" pitchFamily="18" charset="0"/>
              </a:rPr>
              <a:t>., et al., </a:t>
            </a:r>
            <a:r>
              <a:rPr lang="en-US" altLang="zh-CN" b="1" dirty="0">
                <a:latin typeface="Times New Roman" panose="02020603050405020304" pitchFamily="18" charset="0"/>
                <a:cs typeface="Times New Roman" panose="02020603050405020304" pitchFamily="18" charset="0"/>
              </a:rPr>
              <a:t>2022. </a:t>
            </a:r>
            <a:r>
              <a:rPr lang="en-US" altLang="zh-CN" b="1" i="1" dirty="0">
                <a:latin typeface="Times New Roman" panose="02020603050405020304" pitchFamily="18" charset="0"/>
                <a:cs typeface="Times New Roman" panose="02020603050405020304" pitchFamily="18" charset="0"/>
              </a:rPr>
              <a:t>Metaphor-based metaheuristics, a call for action: The elephant in the room</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Swarm Intelligence</a:t>
            </a:r>
            <a:r>
              <a:rPr lang="en-US" altLang="zh-CN" b="1" dirty="0">
                <a:latin typeface="Times New Roman" panose="02020603050405020304" pitchFamily="18" charset="0"/>
                <a:cs typeface="Times New Roman" panose="02020603050405020304" pitchFamily="18" charset="0"/>
              </a:rPr>
              <a:t>, 16(1), pp.1-6</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de Armas, J., Lalla-Ruiz, E., Tilahun, S.L</a:t>
            </a:r>
            <a:r>
              <a:rPr lang="en-US" altLang="zh-CN" b="1" dirty="0" smtClean="0">
                <a:latin typeface="Times New Roman" panose="02020603050405020304" pitchFamily="18" charset="0"/>
                <a:cs typeface="Times New Roman" panose="02020603050405020304" pitchFamily="18" charset="0"/>
              </a:rPr>
              <a:t>., et al., </a:t>
            </a:r>
            <a:r>
              <a:rPr lang="en-US" altLang="zh-CN" b="1" dirty="0">
                <a:latin typeface="Times New Roman" panose="02020603050405020304" pitchFamily="18" charset="0"/>
                <a:cs typeface="Times New Roman" panose="02020603050405020304" pitchFamily="18" charset="0"/>
              </a:rPr>
              <a:t>2022. </a:t>
            </a:r>
            <a:r>
              <a:rPr lang="en-US" altLang="zh-CN" b="1" i="1" dirty="0">
                <a:latin typeface="Times New Roman" panose="02020603050405020304" pitchFamily="18" charset="0"/>
                <a:cs typeface="Times New Roman" panose="02020603050405020304" pitchFamily="18" charset="0"/>
              </a:rPr>
              <a:t>Similarity in metaheuristics: A gentle step towards a comparison methodology</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Natural Computing</a:t>
            </a:r>
            <a:r>
              <a:rPr lang="en-US" altLang="zh-CN" b="1" dirty="0">
                <a:latin typeface="Times New Roman" panose="02020603050405020304" pitchFamily="18" charset="0"/>
                <a:cs typeface="Times New Roman" panose="02020603050405020304" pitchFamily="18" charset="0"/>
              </a:rPr>
              <a:t>, 21(2), pp.265-287</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Sörensen, K., Sevaux, M. and Glover, F., 2018. </a:t>
            </a:r>
            <a:r>
              <a:rPr lang="en-US" altLang="zh-CN" b="1" i="1" dirty="0">
                <a:latin typeface="Times New Roman" panose="02020603050405020304" pitchFamily="18" charset="0"/>
                <a:cs typeface="Times New Roman" panose="02020603050405020304" pitchFamily="18" charset="0"/>
              </a:rPr>
              <a:t>A history of metaheuristics</a:t>
            </a:r>
            <a:r>
              <a:rPr lang="en-US" altLang="zh-CN" b="1" dirty="0">
                <a:latin typeface="Times New Roman" panose="02020603050405020304" pitchFamily="18" charset="0"/>
                <a:cs typeface="Times New Roman" panose="02020603050405020304" pitchFamily="18" charset="0"/>
              </a:rPr>
              <a:t>. In </a:t>
            </a:r>
            <a:r>
              <a:rPr lang="en-US" altLang="zh-CN" b="1" dirty="0">
                <a:solidFill>
                  <a:srgbClr val="0070C0"/>
                </a:solidFill>
                <a:latin typeface="Times New Roman" panose="02020603050405020304" pitchFamily="18" charset="0"/>
                <a:cs typeface="Times New Roman" panose="02020603050405020304" pitchFamily="18" charset="0"/>
              </a:rPr>
              <a:t>Handbook of Heuristics</a:t>
            </a:r>
            <a:r>
              <a:rPr lang="en-US" altLang="zh-CN" b="1" dirty="0">
                <a:latin typeface="Times New Roman" panose="02020603050405020304" pitchFamily="18" charset="0"/>
                <a:cs typeface="Times New Roman" panose="02020603050405020304" pitchFamily="18" charset="0"/>
              </a:rPr>
              <a:t> (pp. 791-808). Springer, Cham</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Sörensen, K., 2015.</a:t>
            </a:r>
            <a:r>
              <a:rPr lang="en-US" altLang="zh-CN" b="1" i="1" dirty="0">
                <a:latin typeface="Times New Roman" panose="02020603050405020304" pitchFamily="18" charset="0"/>
                <a:cs typeface="Times New Roman" panose="02020603050405020304" pitchFamily="18" charset="0"/>
              </a:rPr>
              <a:t> Metaheuristics—the metaphor exposed</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International Transactions in Operational Research</a:t>
            </a:r>
            <a:r>
              <a:rPr lang="en-US" altLang="zh-CN" b="1" dirty="0">
                <a:latin typeface="Times New Roman" panose="02020603050405020304" pitchFamily="18" charset="0"/>
                <a:cs typeface="Times New Roman" panose="02020603050405020304" pitchFamily="18" charset="0"/>
              </a:rPr>
              <a:t>, 22(1), pp.3-18</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hlinkClick r:id="rId2"/>
              </a:rPr>
              <a:t>https://</a:t>
            </a:r>
            <a:r>
              <a:rPr lang="en-US" altLang="zh-CN" b="1" dirty="0" smtClean="0">
                <a:latin typeface="Times New Roman" panose="02020603050405020304" pitchFamily="18" charset="0"/>
                <a:cs typeface="Times New Roman" panose="02020603050405020304" pitchFamily="18" charset="0"/>
                <a:hlinkClick r:id="rId2"/>
              </a:rPr>
              <a:t>oneweirdkerneltrick.com/part2.pdf</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FF0000"/>
                </a:solidFill>
                <a:latin typeface="Times New Roman" panose="02020603050405020304" pitchFamily="18" charset="0"/>
                <a:cs typeface="Times New Roman" panose="02020603050405020304" pitchFamily="18" charset="0"/>
              </a:rPr>
              <a:t>obvious </a:t>
            </a:r>
            <a:r>
              <a:rPr lang="en-US" altLang="zh-CN" b="1" dirty="0" smtClean="0">
                <a:solidFill>
                  <a:srgbClr val="FF0000"/>
                </a:solidFill>
                <a:latin typeface="Times New Roman" panose="02020603050405020304" pitchFamily="18" charset="0"/>
                <a:cs typeface="Times New Roman" panose="02020603050405020304" pitchFamily="18" charset="0"/>
              </a:rPr>
              <a:t>sarcasm </a:t>
            </a:r>
            <a:r>
              <a:rPr lang="en-US" altLang="zh-CN" b="1" dirty="0" smtClean="0">
                <a:latin typeface="Times New Roman" panose="02020603050405020304" pitchFamily="18" charset="0"/>
                <a:cs typeface="Times New Roman" panose="02020603050405020304" pitchFamily="18" charset="0"/>
              </a:rPr>
              <a:t>from e.g., CMU researchers)</a:t>
            </a:r>
          </a:p>
          <a:p>
            <a:r>
              <a:rPr lang="en-US" altLang="zh-CN" b="1"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886934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73ADF62-14BA-9C65-61E4-640EE52409F0}"/>
              </a:ext>
            </a:extLst>
          </p:cNvPr>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Design Philosophy: How to </a:t>
            </a:r>
            <a:r>
              <a:rPr lang="en-US" altLang="zh-CN" sz="3200" b="1" dirty="0">
                <a:latin typeface="Times New Roman" panose="02020603050405020304" pitchFamily="18" charset="0"/>
                <a:cs typeface="Times New Roman" panose="02020603050405020304" pitchFamily="18" charset="0"/>
              </a:rPr>
              <a:t>Choose from </a:t>
            </a:r>
            <a:r>
              <a:rPr lang="en-US" altLang="zh-CN" sz="3200" b="1" dirty="0" smtClean="0">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the Elephant </a:t>
            </a:r>
            <a:r>
              <a:rPr lang="en-US" altLang="zh-CN" sz="3200" b="1" dirty="0">
                <a:solidFill>
                  <a:srgbClr val="FF0000"/>
                </a:solidFill>
                <a:latin typeface="Times New Roman" panose="02020603050405020304" pitchFamily="18" charset="0"/>
                <a:cs typeface="Times New Roman" panose="02020603050405020304" pitchFamily="18" charset="0"/>
              </a:rPr>
              <a:t>in the R</a:t>
            </a:r>
            <a:r>
              <a:rPr lang="en-US" altLang="zh-CN" sz="3200" b="1" dirty="0" smtClean="0">
                <a:solidFill>
                  <a:srgbClr val="FF0000"/>
                </a:solidFill>
                <a:latin typeface="Times New Roman" panose="02020603050405020304" pitchFamily="18" charset="0"/>
                <a:cs typeface="Times New Roman" panose="02020603050405020304" pitchFamily="18" charset="0"/>
              </a:rPr>
              <a:t>oom</a:t>
            </a:r>
            <a:r>
              <a:rPr lang="en-US" altLang="zh-CN" sz="3200" b="1" dirty="0" smtClean="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(An </a:t>
            </a:r>
            <a:r>
              <a:rPr lang="en-US" altLang="zh-CN" sz="3200" b="1" dirty="0" smtClean="0">
                <a:solidFill>
                  <a:srgbClr val="FF0000"/>
                </a:solidFill>
                <a:latin typeface="Times New Roman" panose="02020603050405020304" pitchFamily="18" charset="0"/>
                <a:cs typeface="Times New Roman" panose="02020603050405020304" pitchFamily="18" charset="0"/>
              </a:rPr>
              <a:t>Open Question</a:t>
            </a:r>
            <a:r>
              <a:rPr lang="en-US" altLang="zh-CN" sz="3200" b="1" dirty="0" smtClean="0">
                <a:latin typeface="Times New Roman" panose="02020603050405020304" pitchFamily="18" charset="0"/>
                <a:cs typeface="Times New Roman" panose="02020603050405020304" pitchFamily="18" charset="0"/>
              </a:rPr>
              <a:t> from Reviewers)</a:t>
            </a:r>
            <a:endParaRPr lang="zh-CN" altLang="en-US" sz="3200" b="1" dirty="0">
              <a:latin typeface="Times New Roman" panose="02020603050405020304" pitchFamily="18" charset="0"/>
              <a:cs typeface="Times New Roman" panose="02020603050405020304" pitchFamily="18" charset="0"/>
            </a:endParaRPr>
          </a:p>
        </p:txBody>
      </p:sp>
      <p:sp>
        <p:nvSpPr>
          <p:cNvPr id="5" name="矩形 4"/>
          <p:cNvSpPr/>
          <p:nvPr/>
        </p:nvSpPr>
        <p:spPr>
          <a:xfrm>
            <a:off x="0" y="6396335"/>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2"/>
              </a:rPr>
              <a:t>https</a:t>
            </a:r>
            <a:r>
              <a:rPr lang="en-US" altLang="zh-CN" sz="1200" b="1" dirty="0">
                <a:latin typeface="Times New Roman" panose="02020603050405020304" pitchFamily="18" charset="0"/>
                <a:cs typeface="Times New Roman" panose="02020603050405020304" pitchFamily="18" charset="0"/>
                <a:hlinkClick r:id="rId2"/>
              </a:rPr>
              <a:t>://</a:t>
            </a:r>
            <a:r>
              <a:rPr lang="en-US" altLang="zh-CN" sz="1200" b="1" dirty="0" smtClean="0">
                <a:latin typeface="Times New Roman" panose="02020603050405020304" pitchFamily="18" charset="0"/>
                <a:cs typeface="Times New Roman" panose="02020603050405020304" pitchFamily="18" charset="0"/>
                <a:hlinkClick r:id="rId2"/>
              </a:rPr>
              <a:t>direct.mit.edu/evco/pages/submission-guidelines</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(Oct. 31, 2024)</a:t>
            </a:r>
          </a:p>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3"/>
              </a:rPr>
              <a:t>https</a:t>
            </a:r>
            <a:r>
              <a:rPr lang="en-US" altLang="zh-CN" sz="1200" b="1" dirty="0">
                <a:latin typeface="Times New Roman" panose="02020603050405020304" pitchFamily="18" charset="0"/>
                <a:cs typeface="Times New Roman" panose="02020603050405020304" pitchFamily="18" charset="0"/>
                <a:hlinkClick r:id="rId3"/>
              </a:rPr>
              <a:t>://</a:t>
            </a:r>
            <a:r>
              <a:rPr lang="en-US" altLang="zh-CN" sz="1200" b="1" dirty="0" smtClean="0">
                <a:latin typeface="Times New Roman" panose="02020603050405020304" pitchFamily="18" charset="0"/>
                <a:cs typeface="Times New Roman" panose="02020603050405020304" pitchFamily="18" charset="0"/>
                <a:hlinkClick r:id="rId3"/>
              </a:rPr>
              <a:t>dl.acm.org/journal/telo/author-guidelines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(Oct. 31, 2024)</a:t>
            </a:r>
            <a:endParaRPr lang="zh-CN" altLang="en-US" sz="1200" b="1"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206" y="2783511"/>
            <a:ext cx="5145971" cy="2520000"/>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9177" y="3323511"/>
            <a:ext cx="6248726" cy="1440000"/>
          </a:xfrm>
          <a:prstGeom prst="rect">
            <a:avLst/>
          </a:prstGeom>
        </p:spPr>
      </p:pic>
    </p:spTree>
    <p:extLst>
      <p:ext uri="{BB962C8B-B14F-4D97-AF65-F5344CB8AC3E}">
        <p14:creationId xmlns:p14="http://schemas.microsoft.com/office/powerpoint/2010/main" val="9924204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73ADF62-14BA-9C65-61E4-640EE52409F0}"/>
              </a:ext>
            </a:extLst>
          </p:cNvPr>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From </a:t>
            </a:r>
            <a:r>
              <a:rPr lang="en-US" altLang="zh-CN" sz="3200" b="1" dirty="0" smtClean="0">
                <a:solidFill>
                  <a:srgbClr val="0070C0"/>
                </a:solidFill>
                <a:latin typeface="Times New Roman" panose="02020603050405020304" pitchFamily="18" charset="0"/>
                <a:cs typeface="Times New Roman" panose="02020603050405020304" pitchFamily="18" charset="0"/>
              </a:rPr>
              <a:t>Biological </a:t>
            </a:r>
            <a:r>
              <a:rPr lang="en-US" altLang="zh-CN" sz="3200" b="1" dirty="0" smtClean="0">
                <a:latin typeface="Times New Roman" panose="02020603050405020304" pitchFamily="18" charset="0"/>
                <a:cs typeface="Times New Roman" panose="02020603050405020304" pitchFamily="18" charset="0"/>
              </a:rPr>
              <a:t>to </a:t>
            </a:r>
            <a:r>
              <a:rPr lang="en-US" altLang="zh-CN" sz="3200" b="1" dirty="0" smtClean="0">
                <a:solidFill>
                  <a:srgbClr val="00B050"/>
                </a:solidFill>
                <a:latin typeface="Times New Roman" panose="02020603050405020304" pitchFamily="18" charset="0"/>
                <a:cs typeface="Times New Roman" panose="02020603050405020304" pitchFamily="18" charset="0"/>
              </a:rPr>
              <a:t>Computational </a:t>
            </a:r>
            <a:r>
              <a:rPr lang="en-US" altLang="zh-CN" sz="3200" b="1" dirty="0" smtClean="0">
                <a:latin typeface="Times New Roman" panose="02020603050405020304" pitchFamily="18" charset="0"/>
                <a:cs typeface="Times New Roman" panose="02020603050405020304" pitchFamily="18" charset="0"/>
              </a:rPr>
              <a:t>Evolution</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40BD686E-2646-C52E-45E3-E5D3F95483FE}"/>
              </a:ext>
            </a:extLst>
          </p:cNvPr>
          <p:cNvSpPr>
            <a:spLocks noGrp="1"/>
          </p:cNvSpPr>
          <p:nvPr>
            <p:ph idx="1"/>
          </p:nvPr>
        </p:nvSpPr>
        <p:spPr/>
        <p:txBody>
          <a:bodyPr>
            <a:normAutofit/>
          </a:bodyPr>
          <a:lstStyle/>
          <a:p>
            <a:pPr marL="228600" lvl="1">
              <a:spcBef>
                <a:spcPts val="1000"/>
              </a:spcBef>
            </a:pPr>
            <a:r>
              <a:rPr lang="en-US" altLang="zh-CN" b="1" dirty="0">
                <a:latin typeface="Times New Roman" panose="02020603050405020304" pitchFamily="18" charset="0"/>
                <a:cs typeface="Times New Roman" panose="02020603050405020304" pitchFamily="18" charset="0"/>
              </a:rPr>
              <a:t>Toward a postmodern synthesis </a:t>
            </a:r>
            <a:r>
              <a:rPr lang="en-US" altLang="zh-CN" b="1" dirty="0" smtClean="0">
                <a:latin typeface="Times New Roman" panose="02020603050405020304" pitchFamily="18" charset="0"/>
                <a:cs typeface="Times New Roman" panose="02020603050405020304" pitchFamily="18" charset="0"/>
              </a:rPr>
              <a:t>of evolutionary biology</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[Koonin,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2011]</a:t>
            </a:r>
            <a:endParaRPr lang="en-US" altLang="zh-CN" sz="1200" b="1" dirty="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V</a:t>
            </a:r>
            <a:r>
              <a:rPr lang="en-US" altLang="zh-CN" b="1" i="1" dirty="0" smtClean="0">
                <a:latin typeface="Times New Roman" panose="02020603050405020304" pitchFamily="18" charset="0"/>
                <a:cs typeface="Times New Roman" panose="02020603050405020304" pitchFamily="18" charset="0"/>
              </a:rPr>
              <a:t>ariously constrained </a:t>
            </a:r>
            <a:r>
              <a:rPr lang="en-US" altLang="zh-CN" b="1" i="1" dirty="0">
                <a:latin typeface="Times New Roman" panose="02020603050405020304" pitchFamily="18" charset="0"/>
                <a:cs typeface="Times New Roman" panose="02020603050405020304" pitchFamily="18" charset="0"/>
              </a:rPr>
              <a:t>randomness is at the very heart of the entire history of life</a:t>
            </a:r>
            <a:r>
              <a:rPr lang="en-US" altLang="zh-CN" b="1" i="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[Koonin</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2011,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“The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logic of chance: The nature and origin of biological evolution”]</a:t>
            </a:r>
            <a:endPar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Biological evolution as a form of learning</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Valiant, 2020, GECCO]</a:t>
            </a:r>
          </a:p>
          <a:p>
            <a:pPr lvl="1"/>
            <a:r>
              <a:rPr lang="en-US" altLang="zh-CN" sz="2000" b="1" dirty="0">
                <a:latin typeface="Times New Roman" panose="02020603050405020304" pitchFamily="18" charset="0"/>
                <a:cs typeface="Times New Roman" panose="02020603050405020304" pitchFamily="18" charset="0"/>
              </a:rPr>
              <a:t>“We formulate evolution as a form of learning from examples</a:t>
            </a:r>
            <a:r>
              <a:rPr lang="en-US" altLang="zh-CN" sz="2000" b="1" dirty="0" smtClean="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 We formulate a notion of evolvability that distinguishes function classes that are evolvable with polynomially bounded resources from those that are not</a:t>
            </a:r>
            <a:r>
              <a:rPr lang="en-US" altLang="zh-CN" sz="2000" b="1" dirty="0" smtClean="0">
                <a:latin typeface="Times New Roman" panose="02020603050405020304" pitchFamily="18" charset="0"/>
                <a:cs typeface="Times New Roman" panose="02020603050405020304" pitchFamily="18" charset="0"/>
              </a:rPr>
              <a:t>.”</a:t>
            </a:r>
          </a:p>
          <a:p>
            <a:pPr lvl="1"/>
            <a:r>
              <a:rPr lang="en-US" altLang="zh-CN" sz="2000" b="1" dirty="0">
                <a:latin typeface="Times New Roman" panose="02020603050405020304" pitchFamily="18" charset="0"/>
                <a:cs typeface="Times New Roman" panose="02020603050405020304" pitchFamily="18" charset="0"/>
              </a:rPr>
              <a:t>“The dilemma is that if the function class that describes the expression levels of proteins in terms of each other, is too restrictive, then it will not support biology, while if it is too expressive then no evolution algorithm will exist to navigate it.”</a:t>
            </a:r>
            <a:endParaRPr lang="zh-CN" altLang="en-US" sz="2000" b="1" dirty="0">
              <a:latin typeface="Times New Roman" panose="02020603050405020304" pitchFamily="18" charset="0"/>
              <a:cs typeface="Times New Roman" panose="02020603050405020304" pitchFamily="18" charset="0"/>
            </a:endParaRPr>
          </a:p>
        </p:txBody>
      </p:sp>
      <p:sp>
        <p:nvSpPr>
          <p:cNvPr id="4" name="矩形 3"/>
          <p:cNvSpPr/>
          <p:nvPr/>
        </p:nvSpPr>
        <p:spPr>
          <a:xfrm>
            <a:off x="0" y="6581001"/>
            <a:ext cx="12192000" cy="276999"/>
          </a:xfrm>
          <a:prstGeom prst="rect">
            <a:avLst/>
          </a:prstGeom>
        </p:spPr>
        <p:txBody>
          <a:bodyPr wrap="square">
            <a:spAutoFit/>
          </a:bodyPr>
          <a:lstStyle/>
          <a:p>
            <a:pPr marL="171450" indent="-171450">
              <a:buFont typeface="Arial" panose="020B0604020202020204" pitchFamily="34" charset="0"/>
              <a:buChar char="•"/>
            </a:pPr>
            <a:r>
              <a:rPr lang="zh-CN" altLang="en-US" sz="1200" b="1" dirty="0">
                <a:latin typeface="Times New Roman" panose="02020603050405020304" pitchFamily="18" charset="0"/>
                <a:cs typeface="Times New Roman" panose="02020603050405020304" pitchFamily="18" charset="0"/>
                <a:hlinkClick r:id="rId2"/>
              </a:rPr>
              <a:t>https://dl.acm.org/doi/abs/10.1145/3377930.</a:t>
            </a:r>
            <a:r>
              <a:rPr lang="zh-CN" altLang="en-US" sz="1200" b="1" dirty="0" smtClean="0">
                <a:latin typeface="Times New Roman" panose="02020603050405020304" pitchFamily="18" charset="0"/>
                <a:cs typeface="Times New Roman" panose="02020603050405020304" pitchFamily="18" charset="0"/>
                <a:hlinkClick r:id="rId2"/>
              </a:rPr>
              <a:t>3398731</a:t>
            </a:r>
            <a:r>
              <a:rPr lang="zh-CN" altLang="en-US" sz="1200" b="1" dirty="0" smtClean="0">
                <a:latin typeface="Times New Roman" panose="02020603050405020304" pitchFamily="18" charset="0"/>
                <a:cs typeface="Times New Roman" panose="02020603050405020304" pitchFamily="18" charset="0"/>
              </a:rPr>
              <a:t> </a:t>
            </a:r>
            <a:endParaRPr lang="zh-CN" altLang="en-US"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33870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73ADF62-14BA-9C65-61E4-640EE52409F0}"/>
              </a:ext>
            </a:extLst>
          </p:cNvPr>
          <p:cNvSpPr>
            <a:spLocks noGrp="1"/>
          </p:cNvSpPr>
          <p:nvPr>
            <p:ph type="title"/>
          </p:nvPr>
        </p:nvSpPr>
        <p:spPr/>
        <p:txBody>
          <a:bodyPr>
            <a:normAutofit fontScale="90000"/>
          </a:bodyPr>
          <a:lstStyle/>
          <a:p>
            <a:r>
              <a:rPr lang="en-US" altLang="zh-CN" sz="3200" b="1" dirty="0">
                <a:latin typeface="Times New Roman" panose="02020603050405020304" pitchFamily="18" charset="0"/>
                <a:cs typeface="Times New Roman" panose="02020603050405020304" pitchFamily="18" charset="0"/>
              </a:rPr>
              <a:t>Some (rather all) </a:t>
            </a:r>
            <a:r>
              <a:rPr lang="en-US" altLang="zh-CN" sz="3200" b="1" dirty="0">
                <a:solidFill>
                  <a:srgbClr val="FF0000"/>
                </a:solidFill>
                <a:latin typeface="Times New Roman" panose="02020603050405020304" pitchFamily="18" charset="0"/>
                <a:cs typeface="Times New Roman" panose="02020603050405020304" pitchFamily="18" charset="0"/>
              </a:rPr>
              <a:t>Popular</a:t>
            </a:r>
            <a:r>
              <a:rPr lang="en-US" altLang="zh-CN" sz="3200" b="1" dirty="0">
                <a:latin typeface="Times New Roman" panose="02020603050405020304" pitchFamily="18" charset="0"/>
                <a:cs typeface="Times New Roman" panose="02020603050405020304" pitchFamily="18" charset="0"/>
              </a:rPr>
              <a:t> Open-Source Libraries for Evolutionary Computation (</a:t>
            </a:r>
            <a:r>
              <a:rPr lang="en-US" altLang="zh-CN" sz="3200" b="1" dirty="0">
                <a:solidFill>
                  <a:srgbClr val="00B050"/>
                </a:solidFill>
                <a:latin typeface="Times New Roman" panose="02020603050405020304" pitchFamily="18" charset="0"/>
                <a:cs typeface="Times New Roman" panose="02020603050405020304" pitchFamily="18" charset="0"/>
              </a:rPr>
              <a:t>EC</a:t>
            </a:r>
            <a:r>
              <a:rPr lang="en-US" altLang="zh-CN" sz="3200" b="1" dirty="0">
                <a:latin typeface="Times New Roman" panose="02020603050405020304" pitchFamily="18" charset="0"/>
                <a:cs typeface="Times New Roman" panose="02020603050405020304" pitchFamily="18" charset="0"/>
              </a:rPr>
              <a:t>) and/or Swarm Intelligence (</a:t>
            </a:r>
            <a:r>
              <a:rPr lang="en-US" altLang="zh-CN" sz="3200" b="1" dirty="0">
                <a:solidFill>
                  <a:srgbClr val="00B050"/>
                </a:solidFill>
                <a:latin typeface="Times New Roman" panose="02020603050405020304" pitchFamily="18" charset="0"/>
                <a:cs typeface="Times New Roman" panose="02020603050405020304" pitchFamily="18" charset="0"/>
              </a:rPr>
              <a:t>SI</a:t>
            </a:r>
            <a:r>
              <a:rPr lang="en-US" altLang="zh-CN" sz="3200" b="1" dirty="0">
                <a:latin typeface="Times New Roman" panose="02020603050405020304" pitchFamily="18" charset="0"/>
                <a:cs typeface="Times New Roman" panose="02020603050405020304" pitchFamily="18" charset="0"/>
              </a:rPr>
              <a:t>)</a:t>
            </a:r>
            <a:br>
              <a:rPr lang="en-US" altLang="zh-CN" sz="3200" b="1" dirty="0">
                <a:latin typeface="Times New Roman" panose="02020603050405020304" pitchFamily="18" charset="0"/>
                <a:cs typeface="Times New Roman" panose="02020603050405020304" pitchFamily="18" charset="0"/>
              </a:rPr>
            </a:br>
            <a:r>
              <a:rPr lang="en-US" altLang="zh-CN" sz="1300" b="1" dirty="0" smtClean="0">
                <a:latin typeface="Times New Roman" panose="02020603050405020304" pitchFamily="18" charset="0"/>
                <a:cs typeface="Times New Roman" panose="02020603050405020304" pitchFamily="18" charset="0"/>
                <a:hlinkClick r:id="rId2"/>
              </a:rPr>
              <a:t>https</a:t>
            </a:r>
            <a:r>
              <a:rPr lang="en-US" altLang="zh-CN" sz="1300" b="1" dirty="0">
                <a:latin typeface="Times New Roman" panose="02020603050405020304" pitchFamily="18" charset="0"/>
                <a:cs typeface="Times New Roman" panose="02020603050405020304" pitchFamily="18" charset="0"/>
                <a:hlinkClick r:id="rId2"/>
              </a:rPr>
              <a:t>://</a:t>
            </a:r>
            <a:r>
              <a:rPr lang="en-US" altLang="zh-CN" sz="1300" b="1" dirty="0" smtClean="0">
                <a:latin typeface="Times New Roman" panose="02020603050405020304" pitchFamily="18" charset="0"/>
                <a:cs typeface="Times New Roman" panose="02020603050405020304" pitchFamily="18" charset="0"/>
                <a:hlinkClick r:id="rId2"/>
              </a:rPr>
              <a:t>pypop.readthedocs.io/en/latest/software-summary.html</a:t>
            </a:r>
            <a:endParaRPr lang="zh-CN" altLang="en-US" sz="13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40BD686E-2646-C52E-45E3-E5D3F95483FE}"/>
              </a:ext>
            </a:extLst>
          </p:cNvPr>
          <p:cNvSpPr>
            <a:spLocks noGrp="1"/>
          </p:cNvSpPr>
          <p:nvPr>
            <p:ph idx="1"/>
          </p:nvPr>
        </p:nvSpPr>
        <p:spPr/>
        <p:txBody>
          <a:bodyPr>
            <a:normAutofit fontScale="77500" lnSpcReduction="20000"/>
          </a:bodyPr>
          <a:lstStyle/>
          <a:p>
            <a:r>
              <a:rPr lang="en-US" altLang="zh-CN" b="1" dirty="0">
                <a:latin typeface="Times New Roman" panose="02020603050405020304" pitchFamily="18" charset="0"/>
                <a:cs typeface="Times New Roman" panose="02020603050405020304" pitchFamily="18" charset="0"/>
              </a:rPr>
              <a:t>Matlab</a:t>
            </a:r>
          </a:p>
          <a:p>
            <a:pPr lvl="1"/>
            <a:r>
              <a:rPr lang="en-US" altLang="zh-CN" b="1" dirty="0">
                <a:latin typeface="Times New Roman" panose="02020603050405020304" pitchFamily="18" charset="0"/>
                <a:cs typeface="Times New Roman" panose="02020603050405020304" pitchFamily="18" charset="0"/>
                <a:hlinkClick r:id="rId3"/>
              </a:rPr>
              <a:t>https://github.com/BIMK/PlatEMO</a:t>
            </a: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(&gt;1.5k stars &amp; &gt;2k citations)</a:t>
            </a:r>
            <a:endParaRPr lang="en-US" altLang="zh-CN" b="1" dirty="0">
              <a:latin typeface="Times New Roman" panose="02020603050405020304" pitchFamily="18" charset="0"/>
              <a:cs typeface="Times New Roman" panose="02020603050405020304" pitchFamily="18" charset="0"/>
            </a:endParaRPr>
          </a:p>
          <a:p>
            <a:pPr lvl="2"/>
            <a:r>
              <a:rPr lang="en-US" altLang="zh-CN" b="1" dirty="0">
                <a:latin typeface="Times New Roman" panose="02020603050405020304" pitchFamily="18" charset="0"/>
                <a:cs typeface="Times New Roman" panose="02020603050405020304" pitchFamily="18" charset="0"/>
              </a:rPr>
              <a:t>Ye Tian, Ran Cheng, Xingyi Zhang, and Yaochu Jin, PlatEMO: A </a:t>
            </a:r>
            <a:r>
              <a:rPr lang="en-US" altLang="zh-CN" b="1" dirty="0" smtClean="0">
                <a:latin typeface="Times New Roman" panose="02020603050405020304" pitchFamily="18" charset="0"/>
                <a:cs typeface="Times New Roman" panose="02020603050405020304" pitchFamily="18" charset="0"/>
              </a:rPr>
              <a:t>MATLAB platform </a:t>
            </a:r>
            <a:r>
              <a:rPr lang="en-US" altLang="zh-CN" b="1" dirty="0">
                <a:latin typeface="Times New Roman" panose="02020603050405020304" pitchFamily="18" charset="0"/>
                <a:cs typeface="Times New Roman" panose="02020603050405020304" pitchFamily="18" charset="0"/>
              </a:rPr>
              <a:t>for </a:t>
            </a:r>
            <a:r>
              <a:rPr lang="en-US" altLang="zh-CN" b="1" dirty="0" smtClean="0">
                <a:latin typeface="Times New Roman" panose="02020603050405020304" pitchFamily="18" charset="0"/>
                <a:cs typeface="Times New Roman" panose="02020603050405020304" pitchFamily="18" charset="0"/>
              </a:rPr>
              <a:t>evolutionary multi-objective </a:t>
            </a:r>
            <a:r>
              <a:rPr lang="en-US" altLang="zh-CN" b="1" dirty="0">
                <a:latin typeface="Times New Roman" panose="02020603050405020304" pitchFamily="18" charset="0"/>
                <a:cs typeface="Times New Roman" panose="02020603050405020304" pitchFamily="18" charset="0"/>
              </a:rPr>
              <a:t>o</a:t>
            </a:r>
            <a:r>
              <a:rPr lang="en-US" altLang="zh-CN" b="1" dirty="0" smtClean="0">
                <a:latin typeface="Times New Roman" panose="02020603050405020304" pitchFamily="18" charset="0"/>
                <a:cs typeface="Times New Roman" panose="02020603050405020304" pitchFamily="18" charset="0"/>
              </a:rPr>
              <a:t>ptimization </a:t>
            </a:r>
            <a:r>
              <a:rPr lang="en-US" altLang="zh-CN" b="1" dirty="0">
                <a:latin typeface="Times New Roman" panose="02020603050405020304" pitchFamily="18" charset="0"/>
                <a:cs typeface="Times New Roman" panose="02020603050405020304" pitchFamily="18" charset="0"/>
              </a:rPr>
              <a:t>[Educational Forum</a:t>
            </a:r>
            <a:r>
              <a:rPr lang="en-US" altLang="zh-CN" b="1" dirty="0" smtClean="0">
                <a:latin typeface="Times New Roman" panose="02020603050405020304" pitchFamily="18" charset="0"/>
                <a:cs typeface="Times New Roman" panose="02020603050405020304" pitchFamily="18" charset="0"/>
              </a:rPr>
              <a:t>], </a:t>
            </a:r>
            <a:r>
              <a:rPr lang="en-US" altLang="zh-CN" b="1" i="1" dirty="0" smtClean="0">
                <a:latin typeface="Times New Roman" panose="02020603050405020304" pitchFamily="18" charset="0"/>
                <a:cs typeface="Times New Roman" panose="02020603050405020304" pitchFamily="18" charset="0"/>
              </a:rPr>
              <a:t>IEEE </a:t>
            </a:r>
            <a:r>
              <a:rPr lang="en-US" altLang="zh-CN" b="1" i="1" dirty="0">
                <a:latin typeface="Times New Roman" panose="02020603050405020304" pitchFamily="18" charset="0"/>
                <a:cs typeface="Times New Roman" panose="02020603050405020304" pitchFamily="18" charset="0"/>
              </a:rPr>
              <a:t>Computational Intelligence Magazine</a:t>
            </a:r>
            <a:r>
              <a:rPr lang="en-US" altLang="zh-CN" b="1" dirty="0">
                <a:latin typeface="Times New Roman" panose="02020603050405020304" pitchFamily="18" charset="0"/>
                <a:cs typeface="Times New Roman" panose="02020603050405020304" pitchFamily="18" charset="0"/>
              </a:rPr>
              <a:t>, 2017, 12(4): 73-87.</a:t>
            </a:r>
          </a:p>
          <a:p>
            <a:pPr lvl="1"/>
            <a:r>
              <a:rPr lang="en-US" altLang="zh-CN" b="1" dirty="0">
                <a:latin typeface="Times New Roman" panose="02020603050405020304" pitchFamily="18" charset="0"/>
                <a:cs typeface="Times New Roman" panose="02020603050405020304" pitchFamily="18" charset="0"/>
                <a:hlinkClick r:id="rId4"/>
              </a:rPr>
              <a:t>https://</a:t>
            </a:r>
            <a:r>
              <a:rPr lang="en-US" altLang="zh-CN" b="1" dirty="0" smtClean="0">
                <a:latin typeface="Times New Roman" panose="02020603050405020304" pitchFamily="18" charset="0"/>
                <a:cs typeface="Times New Roman" panose="02020603050405020304" pitchFamily="18" charset="0"/>
                <a:hlinkClick r:id="rId4"/>
              </a:rPr>
              <a:t>www.mathworks.com/products/global-optimization.html</a:t>
            </a:r>
            <a:r>
              <a:rPr lang="en-US" altLang="zh-CN" b="1" dirty="0" smtClean="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Global </a:t>
            </a:r>
            <a:r>
              <a:rPr lang="en-US" altLang="zh-CN" b="1" dirty="0">
                <a:latin typeface="Times New Roman" panose="02020603050405020304" pitchFamily="18" charset="0"/>
                <a:cs typeface="Times New Roman" panose="02020603050405020304" pitchFamily="18" charset="0"/>
              </a:rPr>
              <a:t>Optimization </a:t>
            </a:r>
            <a:r>
              <a:rPr lang="en-US" altLang="zh-CN" b="1" dirty="0" smtClean="0">
                <a:latin typeface="Times New Roman" panose="02020603050405020304" pitchFamily="18" charset="0"/>
                <a:cs typeface="Times New Roman" panose="02020603050405020304" pitchFamily="18" charset="0"/>
              </a:rPr>
              <a:t>Toolbox)</a:t>
            </a:r>
            <a:endParaRPr lang="en-US" altLang="zh-CN" b="1" dirty="0">
              <a:latin typeface="Times New Roman" panose="02020603050405020304" pitchFamily="18" charset="0"/>
              <a:cs typeface="Times New Roman" panose="02020603050405020304" pitchFamily="18" charset="0"/>
            </a:endParaRPr>
          </a:p>
          <a:p>
            <a:pPr lvl="2"/>
            <a:r>
              <a:rPr lang="en-US" altLang="zh-CN" b="1" i="1" dirty="0">
                <a:latin typeface="Times New Roman" panose="02020603050405020304" pitchFamily="18" charset="0"/>
                <a:cs typeface="Times New Roman" panose="02020603050405020304" pitchFamily="18" charset="0"/>
              </a:rPr>
              <a:t>ga</a:t>
            </a:r>
            <a:r>
              <a:rPr lang="en-US" altLang="zh-CN" b="1" dirty="0">
                <a:latin typeface="Times New Roman" panose="02020603050405020304" pitchFamily="18" charset="0"/>
                <a:cs typeface="Times New Roman" panose="02020603050405020304" pitchFamily="18" charset="0"/>
              </a:rPr>
              <a:t> | </a:t>
            </a:r>
            <a:r>
              <a:rPr lang="en-US" altLang="zh-CN" b="1" i="1" dirty="0">
                <a:latin typeface="Times New Roman" panose="02020603050405020304" pitchFamily="18" charset="0"/>
                <a:cs typeface="Times New Roman" panose="02020603050405020304" pitchFamily="18" charset="0"/>
              </a:rPr>
              <a:t>gamultiobj</a:t>
            </a:r>
          </a:p>
          <a:p>
            <a:pPr lvl="2"/>
            <a:r>
              <a:rPr lang="en-US" altLang="zh-CN" b="1" i="1" dirty="0">
                <a:latin typeface="Times New Roman" panose="02020603050405020304" pitchFamily="18" charset="0"/>
                <a:cs typeface="Times New Roman" panose="02020603050405020304" pitchFamily="18" charset="0"/>
              </a:rPr>
              <a:t>particleswarm</a:t>
            </a:r>
          </a:p>
          <a:p>
            <a:pPr lvl="2"/>
            <a:r>
              <a:rPr lang="en-US" altLang="zh-CN" b="1" i="1" dirty="0">
                <a:latin typeface="Times New Roman" panose="02020603050405020304" pitchFamily="18" charset="0"/>
                <a:cs typeface="Times New Roman" panose="02020603050405020304" pitchFamily="18" charset="0"/>
              </a:rPr>
              <a:t>patternsearch</a:t>
            </a:r>
          </a:p>
          <a:p>
            <a:pPr lvl="2"/>
            <a:r>
              <a:rPr lang="en-US" altLang="zh-CN" b="1" i="1" dirty="0">
                <a:latin typeface="Times New Roman" panose="02020603050405020304" pitchFamily="18" charset="0"/>
                <a:cs typeface="Times New Roman" panose="02020603050405020304" pitchFamily="18" charset="0"/>
              </a:rPr>
              <a:t>surrogateopt</a:t>
            </a:r>
          </a:p>
          <a:p>
            <a:pPr lvl="2"/>
            <a:r>
              <a:rPr lang="en-US" altLang="zh-CN" b="1" i="1" dirty="0">
                <a:latin typeface="Times New Roman" panose="02020603050405020304" pitchFamily="18" charset="0"/>
                <a:cs typeface="Times New Roman" panose="02020603050405020304" pitchFamily="18" charset="0"/>
              </a:rPr>
              <a:t>……</a:t>
            </a:r>
          </a:p>
          <a:p>
            <a:pPr lvl="1"/>
            <a:r>
              <a:rPr lang="en-US" altLang="zh-CN" b="1" dirty="0">
                <a:latin typeface="Times New Roman" panose="02020603050405020304" pitchFamily="18" charset="0"/>
                <a:cs typeface="Times New Roman" panose="02020603050405020304" pitchFamily="18" charset="0"/>
                <a:hlinkClick r:id="rId5"/>
              </a:rPr>
              <a:t>https://divis-gmbh.de/es-software/</a:t>
            </a:r>
            <a:endParaRPr lang="en-US" altLang="zh-CN" b="1" dirty="0">
              <a:latin typeface="Times New Roman" panose="02020603050405020304" pitchFamily="18" charset="0"/>
              <a:cs typeface="Times New Roman" panose="02020603050405020304" pitchFamily="18" charset="0"/>
            </a:endParaRPr>
          </a:p>
          <a:p>
            <a:pPr lvl="2"/>
            <a:r>
              <a:rPr lang="en-US" altLang="zh-CN" b="1" dirty="0">
                <a:latin typeface="Times New Roman" panose="02020603050405020304" pitchFamily="18" charset="0"/>
                <a:cs typeface="Times New Roman" panose="02020603050405020304" pitchFamily="18" charset="0"/>
              </a:rPr>
              <a:t>The Octave source code (</a:t>
            </a:r>
            <a:r>
              <a:rPr lang="en-US" altLang="zh-CN" b="1" i="1" dirty="0">
                <a:latin typeface="Times New Roman" panose="02020603050405020304" pitchFamily="18" charset="0"/>
                <a:cs typeface="Times New Roman" panose="02020603050405020304" pitchFamily="18" charset="0"/>
              </a:rPr>
              <a:t>proprietary</a:t>
            </a:r>
            <a:r>
              <a:rPr lang="en-US" altLang="zh-CN" b="1" dirty="0">
                <a:latin typeface="Times New Roman" panose="02020603050405020304" pitchFamily="18" charset="0"/>
                <a:cs typeface="Times New Roman" panose="02020603050405020304" pitchFamily="18" charset="0"/>
              </a:rPr>
              <a:t> implementations) can be downloaded only for non-commercial </a:t>
            </a:r>
            <a:r>
              <a:rPr lang="en-US" altLang="zh-CN" b="1" dirty="0" smtClean="0">
                <a:latin typeface="Times New Roman" panose="02020603050405020304" pitchFamily="18" charset="0"/>
                <a:cs typeface="Times New Roman" panose="02020603050405020304" pitchFamily="18" charset="0"/>
              </a:rPr>
              <a:t>use</a:t>
            </a:r>
            <a:endParaRPr lang="en-US" altLang="zh-CN" b="1" dirty="0">
              <a:latin typeface="Times New Roman" panose="02020603050405020304" pitchFamily="18" charset="0"/>
              <a:cs typeface="Times New Roman" panose="02020603050405020304" pitchFamily="18" charset="0"/>
            </a:endParaRPr>
          </a:p>
          <a:p>
            <a:pPr lvl="2"/>
            <a:r>
              <a:rPr lang="en-US" altLang="zh-CN" b="1" dirty="0">
                <a:latin typeface="Times New Roman" panose="02020603050405020304" pitchFamily="18" charset="0"/>
                <a:cs typeface="Times New Roman" panose="02020603050405020304" pitchFamily="18" charset="0"/>
              </a:rPr>
              <a:t>It seems to be NOT open-access </a:t>
            </a:r>
            <a:r>
              <a:rPr lang="en-US" altLang="zh-CN" b="1" dirty="0" smtClean="0">
                <a:latin typeface="Times New Roman" panose="02020603050405020304" pitchFamily="18" charset="0"/>
                <a:cs typeface="Times New Roman" panose="02020603050405020304" pitchFamily="18" charset="0"/>
              </a:rPr>
              <a:t>now</a:t>
            </a:r>
          </a:p>
          <a:p>
            <a:pPr lvl="1"/>
            <a:r>
              <a:rPr lang="en-US" altLang="zh-CN" b="1" dirty="0">
                <a:latin typeface="Times New Roman" panose="02020603050405020304" pitchFamily="18" charset="0"/>
                <a:cs typeface="Times New Roman" panose="02020603050405020304" pitchFamily="18" charset="0"/>
                <a:hlinkClick r:id="rId6"/>
              </a:rPr>
              <a:t>http://www.cmap.polytechnique.fr/~</a:t>
            </a:r>
            <a:r>
              <a:rPr lang="en-US" altLang="zh-CN" b="1" dirty="0" smtClean="0">
                <a:latin typeface="Times New Roman" panose="02020603050405020304" pitchFamily="18" charset="0"/>
                <a:cs typeface="Times New Roman" panose="02020603050405020304" pitchFamily="18" charset="0"/>
                <a:hlinkClick r:id="rId6"/>
              </a:rPr>
              <a:t>nikolaus.hansen/cmaes_inmatlab.html</a:t>
            </a:r>
            <a:endParaRPr lang="en-US" altLang="zh-CN" b="1" dirty="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91405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73ADF62-14BA-9C65-61E4-640EE52409F0}"/>
              </a:ext>
            </a:extLst>
          </p:cNvPr>
          <p:cNvSpPr>
            <a:spLocks noGrp="1"/>
          </p:cNvSpPr>
          <p:nvPr>
            <p:ph type="title"/>
          </p:nvPr>
        </p:nvSpPr>
        <p:spPr/>
        <p:txBody>
          <a:bodyPr>
            <a:normAutofit fontScale="90000"/>
          </a:bodyPr>
          <a:lstStyle/>
          <a:p>
            <a:r>
              <a:rPr lang="en-US" altLang="zh-CN" sz="3200" b="1" dirty="0">
                <a:latin typeface="Times New Roman" panose="02020603050405020304" pitchFamily="18" charset="0"/>
                <a:cs typeface="Times New Roman" panose="02020603050405020304" pitchFamily="18" charset="0"/>
              </a:rPr>
              <a:t>Some (rather all) </a:t>
            </a:r>
            <a:r>
              <a:rPr lang="en-US" altLang="zh-CN" sz="3200" b="1" dirty="0">
                <a:solidFill>
                  <a:srgbClr val="FF0000"/>
                </a:solidFill>
                <a:latin typeface="Times New Roman" panose="02020603050405020304" pitchFamily="18" charset="0"/>
                <a:cs typeface="Times New Roman" panose="02020603050405020304" pitchFamily="18" charset="0"/>
              </a:rPr>
              <a:t>Popular</a:t>
            </a:r>
            <a:r>
              <a:rPr lang="en-US" altLang="zh-CN" sz="3200" b="1" dirty="0">
                <a:latin typeface="Times New Roman" panose="02020603050405020304" pitchFamily="18" charset="0"/>
                <a:cs typeface="Times New Roman" panose="02020603050405020304" pitchFamily="18" charset="0"/>
              </a:rPr>
              <a:t> Open-Source Libraries for Evolutionary Computation (</a:t>
            </a:r>
            <a:r>
              <a:rPr lang="en-US" altLang="zh-CN" sz="3200" b="1" dirty="0">
                <a:solidFill>
                  <a:srgbClr val="00B050"/>
                </a:solidFill>
                <a:latin typeface="Times New Roman" panose="02020603050405020304" pitchFamily="18" charset="0"/>
                <a:cs typeface="Times New Roman" panose="02020603050405020304" pitchFamily="18" charset="0"/>
              </a:rPr>
              <a:t>EC</a:t>
            </a:r>
            <a:r>
              <a:rPr lang="en-US" altLang="zh-CN" sz="3200" b="1" dirty="0">
                <a:latin typeface="Times New Roman" panose="02020603050405020304" pitchFamily="18" charset="0"/>
                <a:cs typeface="Times New Roman" panose="02020603050405020304" pitchFamily="18" charset="0"/>
              </a:rPr>
              <a:t>) and/or Swarm Intelligence (</a:t>
            </a:r>
            <a:r>
              <a:rPr lang="en-US" altLang="zh-CN" sz="3200" b="1" dirty="0">
                <a:solidFill>
                  <a:srgbClr val="00B050"/>
                </a:solidFill>
                <a:latin typeface="Times New Roman" panose="02020603050405020304" pitchFamily="18" charset="0"/>
                <a:cs typeface="Times New Roman" panose="02020603050405020304" pitchFamily="18" charset="0"/>
              </a:rPr>
              <a:t>SI</a:t>
            </a:r>
            <a:r>
              <a:rPr lang="en-US" altLang="zh-CN" sz="3200" b="1" dirty="0">
                <a:latin typeface="Times New Roman" panose="02020603050405020304" pitchFamily="18" charset="0"/>
                <a:cs typeface="Times New Roman" panose="02020603050405020304" pitchFamily="18" charset="0"/>
              </a:rPr>
              <a:t>)</a:t>
            </a:r>
            <a:br>
              <a:rPr lang="en-US" altLang="zh-CN" sz="3200" b="1" dirty="0">
                <a:latin typeface="Times New Roman" panose="02020603050405020304" pitchFamily="18" charset="0"/>
                <a:cs typeface="Times New Roman" panose="02020603050405020304" pitchFamily="18" charset="0"/>
              </a:rPr>
            </a:br>
            <a:r>
              <a:rPr lang="en-US" altLang="zh-CN" sz="1300" b="1" dirty="0" smtClean="0">
                <a:latin typeface="Times New Roman" panose="02020603050405020304" pitchFamily="18" charset="0"/>
                <a:cs typeface="Times New Roman" panose="02020603050405020304" pitchFamily="18" charset="0"/>
                <a:hlinkClick r:id="rId2"/>
              </a:rPr>
              <a:t>https</a:t>
            </a:r>
            <a:r>
              <a:rPr lang="en-US" altLang="zh-CN" sz="1300" b="1" dirty="0">
                <a:latin typeface="Times New Roman" panose="02020603050405020304" pitchFamily="18" charset="0"/>
                <a:cs typeface="Times New Roman" panose="02020603050405020304" pitchFamily="18" charset="0"/>
                <a:hlinkClick r:id="rId2"/>
              </a:rPr>
              <a:t>://</a:t>
            </a:r>
            <a:r>
              <a:rPr lang="en-US" altLang="zh-CN" sz="1300" b="1" dirty="0" smtClean="0">
                <a:latin typeface="Times New Roman" panose="02020603050405020304" pitchFamily="18" charset="0"/>
                <a:cs typeface="Times New Roman" panose="02020603050405020304" pitchFamily="18" charset="0"/>
                <a:hlinkClick r:id="rId2"/>
              </a:rPr>
              <a:t>pypop.readthedocs.io/en/latest/software-summary.html</a:t>
            </a:r>
            <a:endParaRPr lang="zh-CN" altLang="en-US" sz="13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40BD686E-2646-C52E-45E3-E5D3F95483FE}"/>
              </a:ext>
            </a:extLst>
          </p:cNvPr>
          <p:cNvSpPr>
            <a:spLocks noGrp="1"/>
          </p:cNvSpPr>
          <p:nvPr>
            <p:ph idx="1"/>
          </p:nvPr>
        </p:nvSpPr>
        <p:spPr/>
        <p:txBody>
          <a:bodyPr>
            <a:normAutofit/>
          </a:bodyPr>
          <a:lstStyle/>
          <a:p>
            <a:r>
              <a:rPr lang="en-US" altLang="zh-CN" b="1" dirty="0" smtClean="0">
                <a:latin typeface="Times New Roman" panose="02020603050405020304" pitchFamily="18" charset="0"/>
                <a:cs typeface="Times New Roman" panose="02020603050405020304" pitchFamily="18" charset="0"/>
              </a:rPr>
              <a:t>Python</a:t>
            </a:r>
            <a:endParaRPr lang="en-US" altLang="zh-CN" b="1" dirty="0">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hlinkClick r:id="rId3"/>
              </a:rPr>
              <a:t>https://</a:t>
            </a:r>
            <a:r>
              <a:rPr lang="en-US" altLang="zh-CN" b="1" dirty="0" smtClean="0">
                <a:latin typeface="Times New Roman" panose="02020603050405020304" pitchFamily="18" charset="0"/>
                <a:cs typeface="Times New Roman" panose="02020603050405020304" pitchFamily="18" charset="0"/>
                <a:hlinkClick r:id="rId3"/>
              </a:rPr>
              <a:t>github.com/CMA-ES/pycma</a:t>
            </a:r>
            <a:r>
              <a:rPr lang="en-US" altLang="zh-CN" b="1" dirty="0" smtClean="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hlinkClick r:id="rId4"/>
              </a:rPr>
              <a:t>~10M</a:t>
            </a:r>
            <a:r>
              <a:rPr lang="en-US" altLang="zh-CN" b="1" dirty="0">
                <a:latin typeface="Times New Roman" panose="02020603050405020304" pitchFamily="18" charset="0"/>
                <a:cs typeface="Times New Roman" panose="02020603050405020304" pitchFamily="18" charset="0"/>
              </a:rPr>
              <a:t> downloads</a:t>
            </a:r>
            <a:r>
              <a:rPr lang="en-US" altLang="zh-CN" b="1" dirty="0" smtClean="0">
                <a:latin typeface="Times New Roman" panose="02020603050405020304" pitchFamily="18" charset="0"/>
                <a:cs typeface="Times New Roman" panose="02020603050405020304" pitchFamily="18" charset="0"/>
              </a:rPr>
              <a:t>)</a:t>
            </a:r>
          </a:p>
          <a:p>
            <a:pPr lvl="2"/>
            <a:r>
              <a:rPr lang="en-US" altLang="zh-CN" b="1" dirty="0">
                <a:latin typeface="Times New Roman" panose="02020603050405020304" pitchFamily="18" charset="0"/>
                <a:cs typeface="Times New Roman" panose="02020603050405020304" pitchFamily="18" charset="0"/>
                <a:hlinkClick r:id="rId5"/>
              </a:rPr>
              <a:t>https://</a:t>
            </a:r>
            <a:r>
              <a:rPr lang="en-US" altLang="zh-CN" b="1" dirty="0" smtClean="0">
                <a:latin typeface="Times New Roman" panose="02020603050405020304" pitchFamily="18" charset="0"/>
                <a:cs typeface="Times New Roman" panose="02020603050405020304" pitchFamily="18" charset="0"/>
                <a:hlinkClick r:id="rId5"/>
              </a:rPr>
              <a:t>team.inria.fr/randopt/</a:t>
            </a:r>
            <a:endParaRPr lang="en-US" altLang="zh-CN" b="1" dirty="0" smtClean="0">
              <a:latin typeface="Times New Roman" panose="02020603050405020304" pitchFamily="18" charset="0"/>
              <a:cs typeface="Times New Roman" panose="02020603050405020304" pitchFamily="18" charset="0"/>
            </a:endParaRPr>
          </a:p>
          <a:p>
            <a:pPr lvl="3"/>
            <a:r>
              <a:rPr lang="en-US" altLang="zh-CN" b="1" dirty="0" smtClean="0">
                <a:latin typeface="Times New Roman" panose="02020603050405020304" pitchFamily="18" charset="0"/>
                <a:cs typeface="Times New Roman" panose="02020603050405020304" pitchFamily="18" charset="0"/>
              </a:rPr>
              <a:t>Nikolaus Hansen, Anne </a:t>
            </a:r>
            <a:r>
              <a:rPr lang="en-US" altLang="zh-CN" b="1" dirty="0">
                <a:latin typeface="Times New Roman" panose="02020603050405020304" pitchFamily="18" charset="0"/>
                <a:cs typeface="Times New Roman" panose="02020603050405020304" pitchFamily="18" charset="0"/>
              </a:rPr>
              <a:t>Auger, Dimo </a:t>
            </a:r>
            <a:r>
              <a:rPr lang="en-US" altLang="zh-CN" b="1" dirty="0" smtClean="0">
                <a:latin typeface="Times New Roman" panose="02020603050405020304" pitchFamily="18" charset="0"/>
                <a:cs typeface="Times New Roman" panose="02020603050405020304" pitchFamily="18" charset="0"/>
              </a:rPr>
              <a:t>Brockhoff</a:t>
            </a:r>
            <a:r>
              <a:rPr lang="en-US" altLang="zh-CN" b="1" dirty="0">
                <a:latin typeface="Times New Roman" panose="02020603050405020304" pitchFamily="18" charset="0"/>
                <a:cs typeface="Times New Roman" panose="02020603050405020304" pitchFamily="18" charset="0"/>
              </a:rPr>
              <a:t>, Youhei </a:t>
            </a:r>
            <a:r>
              <a:rPr lang="en-US" altLang="zh-CN" b="1" dirty="0" smtClean="0">
                <a:latin typeface="Times New Roman" panose="02020603050405020304" pitchFamily="18" charset="0"/>
                <a:cs typeface="Times New Roman" panose="02020603050405020304" pitchFamily="18" charset="0"/>
              </a:rPr>
              <a:t>Akimoto, etc.</a:t>
            </a:r>
            <a:endParaRPr lang="en-US" altLang="zh-CN" b="1" dirty="0" smtClean="0">
              <a:latin typeface="Times New Roman" panose="02020603050405020304" pitchFamily="18" charset="0"/>
              <a:cs typeface="Times New Roman" panose="02020603050405020304" pitchFamily="18" charset="0"/>
              <a:hlinkClick r:id="rId6"/>
            </a:endParaRPr>
          </a:p>
          <a:p>
            <a:pPr lvl="1"/>
            <a:r>
              <a:rPr lang="en-US" altLang="zh-CN" b="1" dirty="0" smtClean="0">
                <a:latin typeface="Times New Roman" panose="02020603050405020304" pitchFamily="18" charset="0"/>
                <a:cs typeface="Times New Roman" panose="02020603050405020304" pitchFamily="18" charset="0"/>
                <a:hlinkClick r:id="rId6"/>
              </a:rPr>
              <a:t>https</a:t>
            </a:r>
            <a:r>
              <a:rPr lang="en-US" altLang="zh-CN" b="1" dirty="0">
                <a:latin typeface="Times New Roman" panose="02020603050405020304" pitchFamily="18" charset="0"/>
                <a:cs typeface="Times New Roman" panose="02020603050405020304" pitchFamily="18" charset="0"/>
                <a:hlinkClick r:id="rId6"/>
              </a:rPr>
              <a:t>://esa.github.io/pygmo2</a:t>
            </a:r>
            <a:r>
              <a:rPr lang="en-US" altLang="zh-CN" b="1" dirty="0" smtClean="0">
                <a:latin typeface="Times New Roman" panose="02020603050405020304" pitchFamily="18" charset="0"/>
                <a:cs typeface="Times New Roman" panose="02020603050405020304" pitchFamily="18" charset="0"/>
                <a:hlinkClick r:id="rId6"/>
              </a:rPr>
              <a:t>/</a:t>
            </a:r>
            <a:endParaRPr lang="en-US" altLang="zh-CN" b="1" dirty="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09414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712</TotalTime>
  <Words>1931</Words>
  <Application>Microsoft Office PowerPoint</Application>
  <PresentationFormat>宽屏</PresentationFormat>
  <Paragraphs>270</Paragraphs>
  <Slides>21</Slides>
  <Notes>2</Notes>
  <HiddenSlides>0</HiddenSlides>
  <MMClips>1</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宋体</vt:lpstr>
      <vt:lpstr>Arial</vt:lpstr>
      <vt:lpstr>Arial Black</vt:lpstr>
      <vt:lpstr>Calibri</vt:lpstr>
      <vt:lpstr>Calibri Light</vt:lpstr>
      <vt:lpstr>Times New Roman</vt:lpstr>
      <vt:lpstr>Wingdings</vt:lpstr>
      <vt:lpstr>Office 主题</vt:lpstr>
      <vt:lpstr>PyPop7 A Pure-PYthon open-source library of POPulation-based Global Optimization (in [JMLR-2024])</vt:lpstr>
      <vt:lpstr>Three Main Goals of this Open-Source Pure-Python Library (PyPop7)</vt:lpstr>
      <vt:lpstr>Optimization: Unsolvable</vt:lpstr>
      <vt:lpstr>Name Diversity in Complex (e.g., Non-Linear) Optimization</vt:lpstr>
      <vt:lpstr>Design Philosophy: How to Choose from “the Elephant in the Room” (An Open Question from Reviewers)</vt:lpstr>
      <vt:lpstr>Design Philosophy: How to Choose from “the Elephant in the Room” (An Open Question from Reviewers)</vt:lpstr>
      <vt:lpstr>From Biological to Computational Evolution</vt:lpstr>
      <vt:lpstr>Some (rather all) Popular Open-Source Libraries for Evolutionary Computation (EC) and/or Swarm Intelligence (SI) https://pypop.readthedocs.io/en/latest/software-summary.html</vt:lpstr>
      <vt:lpstr>Some (rather all) Popular Open-Source Libraries for Evolutionary Computation (EC) and/or Swarm Intelligence (SI) https://pypop.readthedocs.io/en/latest/software-summary.html</vt:lpstr>
      <vt:lpstr>PowerPoint 演示文稿</vt:lpstr>
      <vt:lpstr>Random Search (RS)</vt:lpstr>
      <vt:lpstr>Evolution Strategies (ES)</vt:lpstr>
      <vt:lpstr>Evolution Strategies (ES)</vt:lpstr>
      <vt:lpstr>Evolution Strategies (ES)</vt:lpstr>
      <vt:lpstr>Evolution Strategies (ES)</vt:lpstr>
      <vt:lpstr>Evolution Strategies (ES)</vt:lpstr>
      <vt:lpstr>Evolution Strategies (ES)</vt:lpstr>
      <vt:lpstr>Evolution Strategies (ES)</vt:lpstr>
      <vt:lpstr>Evolution Strategies (ES)</vt:lpstr>
      <vt:lpstr>Particle Swarm Optimizer (PSO)</vt:lpstr>
      <vt:lpstr>An Open Interface for Missed/New BBO</vt:lpstr>
    </vt:vector>
  </TitlesOfParts>
  <Company>SUSTech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PyPop7</dc:title>
  <dc:creator>Windows 用户</dc:creator>
  <cp:lastModifiedBy>Windows 用户</cp:lastModifiedBy>
  <cp:revision>1202</cp:revision>
  <dcterms:created xsi:type="dcterms:W3CDTF">2024-06-22T12:46:17Z</dcterms:created>
  <dcterms:modified xsi:type="dcterms:W3CDTF">2025-04-18T11:17:14Z</dcterms:modified>
</cp:coreProperties>
</file>