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8" r:id="rId3"/>
    <p:sldId id="269" r:id="rId4"/>
    <p:sldId id="277" r:id="rId5"/>
    <p:sldId id="264" r:id="rId6"/>
    <p:sldId id="270" r:id="rId7"/>
    <p:sldId id="271" r:id="rId8"/>
    <p:sldId id="258" r:id="rId9"/>
    <p:sldId id="263" r:id="rId10"/>
    <p:sldId id="276" r:id="rId11"/>
    <p:sldId id="257" r:id="rId12"/>
    <p:sldId id="262" r:id="rId13"/>
    <p:sldId id="268" r:id="rId14"/>
    <p:sldId id="267" r:id="rId15"/>
    <p:sldId id="261" r:id="rId16"/>
    <p:sldId id="259" r:id="rId17"/>
    <p:sldId id="265" r:id="rId18"/>
    <p:sldId id="260" r:id="rId19"/>
    <p:sldId id="266" r:id="rId20"/>
    <p:sldId id="273" r:id="rId21"/>
    <p:sldId id="274" r:id="rId22"/>
    <p:sldId id="27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88" autoAdjust="0"/>
    <p:restoredTop sz="94660"/>
  </p:normalViewPr>
  <p:slideViewPr>
    <p:cSldViewPr snapToGrid="0">
      <p:cViewPr>
        <p:scale>
          <a:sx n="125" d="100"/>
          <a:sy n="125" d="100"/>
        </p:scale>
        <p:origin x="1176" y="82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2025/4/20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2</a:t>
            </a:fld>
            <a:endParaRPr lang="zh-CN" altLang="en-US"/>
          </a:p>
        </p:txBody>
      </p:sp>
    </p:spTree>
    <p:extLst>
      <p:ext uri="{BB962C8B-B14F-4D97-AF65-F5344CB8AC3E}">
        <p14:creationId xmlns:p14="http://schemas.microsoft.com/office/powerpoint/2010/main" val="1131364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11</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22</a:t>
            </a:fld>
            <a:endParaRPr lang="zh-CN" altLang="en-US"/>
          </a:p>
        </p:txBody>
      </p:sp>
    </p:spTree>
    <p:extLst>
      <p:ext uri="{BB962C8B-B14F-4D97-AF65-F5344CB8AC3E}">
        <p14:creationId xmlns:p14="http://schemas.microsoft.com/office/powerpoint/2010/main" val="66414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2025/4/20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github.com/Evolutionary-Intelligence/pypop"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pypop.readthedocs.io/_/downloads/en/latest/pdf/" TargetMode="External"/><Relationship Id="rId10" Type="http://schemas.openxmlformats.org/officeDocument/2006/relationships/image" Target="../media/image4.png"/><Relationship Id="rId4" Type="http://schemas.openxmlformats.org/officeDocument/2006/relationships/hyperlink" Target="https://pypop.rtfd.io/" TargetMode="External"/><Relationship Id="rId9" Type="http://schemas.openxmlformats.org/officeDocument/2006/relationships/hyperlink" Target="https://global.oup.com/academic/product/the-genetical-theory-of-natural-selection-9780198504405?cc=nl&amp;lang=en&amp;"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MA-ES/pycma"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s://esa.github.io/pygmo2/" TargetMode="External"/><Relationship Id="rId5" Type="http://schemas.openxmlformats.org/officeDocument/2006/relationships/hyperlink" Target="https://team.inria.fr/randopt/" TargetMode="External"/><Relationship Id="rId4" Type="http://schemas.openxmlformats.org/officeDocument/2006/relationships/hyperlink" Target="https://www.pepy.tech/projects/cma"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8.png"/><Relationship Id="rId5" Type="http://schemas.openxmlformats.org/officeDocument/2006/relationships/hyperlink" Target="https://www.biorxiv.org/content/10.1101/2024.04.12.589164v1" TargetMode="External"/><Relationship Id="rId10" Type="http://schemas.openxmlformats.org/officeDocument/2006/relationships/image" Target="../media/image17.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Evolutionary-Intelligence/pypop"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pypop.readthedocs.io/_/downloads/en/latest/pdf/" TargetMode="External"/><Relationship Id="rId10" Type="http://schemas.openxmlformats.org/officeDocument/2006/relationships/hyperlink" Target="https://www.cec2025.org/" TargetMode="External"/><Relationship Id="rId4" Type="http://schemas.openxmlformats.org/officeDocument/2006/relationships/hyperlink" Target="https://pypop.rtfd.io/" TargetMode="Externa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hyperlink" Target="https://www.3ds.com/products/simulia/cst-studio-suite/automatic-optimiza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ypop.readthedocs.io/en/latest/design-philosophy.html" TargetMode="External"/><Relationship Id="rId2" Type="http://schemas.openxmlformats.org/officeDocument/2006/relationships/hyperlink" Target="https://oneweirdkerneltrick.com/part2.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l.acm.org/journal/telo/author-guidelines" TargetMode="External"/><Relationship Id="rId2" Type="http://schemas.openxmlformats.org/officeDocument/2006/relationships/hyperlink" Target="https://direct.mit.edu/evco/pages/submission-guidelines"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hyperlink" Target="https://dl.acm.org/doi/abs/10.1145/3377930.339873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BIMK/PlatEMO"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www.cmap.polytechnique.fr/~nikolaus.hansen/cmaes_inmatlab.html" TargetMode="External"/><Relationship Id="rId5" Type="http://schemas.openxmlformats.org/officeDocument/2006/relationships/hyperlink" Target="https://divis-gmbh.de/es-software/" TargetMode="External"/><Relationship Id="rId4" Type="http://schemas.openxmlformats.org/officeDocument/2006/relationships/hyperlink" Target="https://www.mathworks.com/products/global-optimization.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a:t>
            </a:r>
            <a:r>
              <a:rPr lang="en-US" altLang="zh-CN" sz="3200" b="1" dirty="0" smtClean="0">
                <a:latin typeface="Times New Roman" panose="02020603050405020304" pitchFamily="18" charset="0"/>
                <a:cs typeface="Times New Roman" panose="02020603050405020304" pitchFamily="18" charset="0"/>
              </a:rPr>
              <a:t>Global Optimization </a:t>
            </a:r>
            <a:r>
              <a:rPr lang="en-US" altLang="zh-CN" sz="2000" b="1" dirty="0" smtClean="0">
                <a:solidFill>
                  <a:srgbClr val="FF0000"/>
                </a:solidFill>
                <a:latin typeface="Times New Roman" panose="02020603050405020304" pitchFamily="18" charset="0"/>
                <a:cs typeface="Times New Roman" panose="02020603050405020304" pitchFamily="18" charset="0"/>
              </a:rPr>
              <a:t>(in [JMLR-2024])</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Dr. 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2024 / 2025 -)</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smtClean="0">
                <a:latin typeface="Times New Roman" panose="02020603050405020304" pitchFamily="18" charset="0"/>
                <a:cs typeface="Times New Roman" panose="02020603050405020304" pitchFamily="18" charset="0"/>
              </a:rPr>
              <a:t>Docs: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4"/>
              </a:rPr>
              <a:t>https</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://pypop.rtfd.io</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4"/>
              </a:rPr>
              <a:t>/</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5"/>
              </a:rPr>
              <a:t>pdf</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7B978A18-D237-B506-C9D8-EBD732057F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7">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9"/>
              </a:rPr>
              <a:t>©</a:t>
            </a:r>
            <a:r>
              <a:rPr lang="en-US" altLang="zh-CN" sz="1200" dirty="0" smtClean="0">
                <a:latin typeface="Times New Roman" panose="02020603050405020304" pitchFamily="18" charset="0"/>
                <a:cs typeface="Times New Roman" panose="02020603050405020304" pitchFamily="18" charset="0"/>
                <a:hlinkClick r:id="rId9"/>
              </a:rPr>
              <a:t>OUP</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s://www.hit.edu.cn/_upload/article/images/d3/ec/8fcaa5d24cb59a8e9660324ef50b/735df70a-538b-4bd6-8e52-3f373085a61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Python</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hlinkClick r:id="rId3"/>
              </a:rPr>
              <a:t>https://</a:t>
            </a:r>
            <a:r>
              <a:rPr lang="en-US" altLang="zh-CN" b="1" dirty="0" smtClean="0">
                <a:latin typeface="Times New Roman" panose="02020603050405020304" pitchFamily="18" charset="0"/>
                <a:cs typeface="Times New Roman" panose="02020603050405020304" pitchFamily="18" charset="0"/>
                <a:hlinkClick r:id="rId3"/>
              </a:rPr>
              <a:t>github.com/CMA-ES/pycma</a:t>
            </a:r>
            <a:r>
              <a:rPr lang="en-US" altLang="zh-CN"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hlinkClick r:id="rId4"/>
              </a:rPr>
              <a:t>~10M</a:t>
            </a:r>
            <a:r>
              <a:rPr lang="en-US" altLang="zh-CN" b="1" dirty="0">
                <a:latin typeface="Times New Roman" panose="02020603050405020304" pitchFamily="18" charset="0"/>
                <a:cs typeface="Times New Roman" panose="02020603050405020304" pitchFamily="18" charset="0"/>
              </a:rPr>
              <a:t> downloads</a:t>
            </a:r>
            <a:r>
              <a:rPr lang="en-US" altLang="zh-CN" b="1" dirty="0" smtClean="0">
                <a:latin typeface="Times New Roman" panose="02020603050405020304" pitchFamily="18" charset="0"/>
                <a:cs typeface="Times New Roman" panose="02020603050405020304" pitchFamily="18" charset="0"/>
              </a:rPr>
              <a:t>)</a:t>
            </a:r>
          </a:p>
          <a:p>
            <a:pPr lvl="2"/>
            <a:r>
              <a:rPr lang="en-US" altLang="zh-CN" b="1" dirty="0">
                <a:latin typeface="Times New Roman" panose="02020603050405020304" pitchFamily="18" charset="0"/>
                <a:cs typeface="Times New Roman" panose="02020603050405020304" pitchFamily="18" charset="0"/>
                <a:hlinkClick r:id="rId5"/>
              </a:rPr>
              <a:t>https://</a:t>
            </a:r>
            <a:r>
              <a:rPr lang="en-US" altLang="zh-CN" b="1" dirty="0" smtClean="0">
                <a:latin typeface="Times New Roman" panose="02020603050405020304" pitchFamily="18" charset="0"/>
                <a:cs typeface="Times New Roman" panose="02020603050405020304" pitchFamily="18" charset="0"/>
                <a:hlinkClick r:id="rId5"/>
              </a:rPr>
              <a:t>team.inria.fr/randopt/</a:t>
            </a:r>
            <a:endParaRPr lang="en-US" altLang="zh-CN" b="1" dirty="0" smtClean="0">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Nikolaus Hansen, Anne </a:t>
            </a:r>
            <a:r>
              <a:rPr lang="en-US" altLang="zh-CN" b="1" dirty="0">
                <a:latin typeface="Times New Roman" panose="02020603050405020304" pitchFamily="18" charset="0"/>
                <a:cs typeface="Times New Roman" panose="02020603050405020304" pitchFamily="18" charset="0"/>
              </a:rPr>
              <a:t>Auger, Dimo </a:t>
            </a:r>
            <a:r>
              <a:rPr lang="en-US" altLang="zh-CN" b="1" dirty="0" smtClean="0">
                <a:latin typeface="Times New Roman" panose="02020603050405020304" pitchFamily="18" charset="0"/>
                <a:cs typeface="Times New Roman" panose="02020603050405020304" pitchFamily="18" charset="0"/>
              </a:rPr>
              <a:t>Brockhoff</a:t>
            </a:r>
            <a:r>
              <a:rPr lang="en-US" altLang="zh-CN" b="1" dirty="0">
                <a:latin typeface="Times New Roman" panose="02020603050405020304" pitchFamily="18" charset="0"/>
                <a:cs typeface="Times New Roman" panose="02020603050405020304" pitchFamily="18" charset="0"/>
              </a:rPr>
              <a:t>, Youhei </a:t>
            </a:r>
            <a:r>
              <a:rPr lang="en-US" altLang="zh-CN" b="1" dirty="0" smtClean="0">
                <a:latin typeface="Times New Roman" panose="02020603050405020304" pitchFamily="18" charset="0"/>
                <a:cs typeface="Times New Roman" panose="02020603050405020304" pitchFamily="18" charset="0"/>
              </a:rPr>
              <a:t>Akimoto, etc.</a:t>
            </a:r>
            <a:endParaRPr lang="en-US" altLang="zh-CN" b="1" dirty="0" smtClean="0">
              <a:latin typeface="Times New Roman" panose="02020603050405020304" pitchFamily="18" charset="0"/>
              <a:cs typeface="Times New Roman" panose="02020603050405020304" pitchFamily="18" charset="0"/>
              <a:hlinkClick r:id="rId6"/>
            </a:endParaRPr>
          </a:p>
          <a:p>
            <a:pPr lvl="1"/>
            <a:r>
              <a:rPr lang="en-US" altLang="zh-CN" b="1" dirty="0" smtClean="0">
                <a:latin typeface="Times New Roman" panose="02020603050405020304" pitchFamily="18" charset="0"/>
                <a:cs typeface="Times New Roman" panose="02020603050405020304" pitchFamily="18" charset="0"/>
                <a:hlinkClick r:id="rId6"/>
              </a:rPr>
              <a:t>https</a:t>
            </a:r>
            <a:r>
              <a:rPr lang="en-US" altLang="zh-CN" b="1" dirty="0">
                <a:latin typeface="Times New Roman" panose="02020603050405020304" pitchFamily="18" charset="0"/>
                <a:cs typeface="Times New Roman" panose="02020603050405020304" pitchFamily="18" charset="0"/>
                <a:hlinkClick r:id="rId6"/>
              </a:rPr>
              <a:t>://esa.github.io/pygmo2</a:t>
            </a:r>
            <a:r>
              <a:rPr lang="en-US" altLang="zh-CN" b="1" dirty="0" smtClean="0">
                <a:latin typeface="Times New Roman" panose="02020603050405020304" pitchFamily="18" charset="0"/>
                <a:cs typeface="Times New Roman" panose="02020603050405020304" pitchFamily="18" charset="0"/>
                <a:hlinkClick r:id="rId6"/>
              </a:rPr>
              <a:t>/</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9414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xmlns=""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[J2C] </a:t>
            </a:r>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a:t>
            </a:r>
            <a:r>
              <a:rPr lang="en-US" altLang="zh-CN" sz="3200" b="1" dirty="0" smtClean="0">
                <a:latin typeface="Times New Roman" panose="02020603050405020304" pitchFamily="18" charset="0"/>
                <a:cs typeface="Times New Roman" panose="02020603050405020304" pitchFamily="18" charset="0"/>
              </a:rPr>
              <a:t>Global Optimization </a:t>
            </a:r>
            <a:r>
              <a:rPr lang="en-US" altLang="zh-CN" sz="2000" b="1" dirty="0" smtClean="0">
                <a:solidFill>
                  <a:srgbClr val="FF0000"/>
                </a:solidFill>
                <a:latin typeface="Times New Roman" panose="02020603050405020304" pitchFamily="18" charset="0"/>
                <a:cs typeface="Times New Roman" panose="02020603050405020304" pitchFamily="18" charset="0"/>
              </a:rPr>
              <a:t>(in [JMLR-2024])</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Dr. 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2024 / 2025 -)</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smtClean="0">
                <a:latin typeface="Times New Roman" panose="02020603050405020304" pitchFamily="18" charset="0"/>
                <a:cs typeface="Times New Roman" panose="02020603050405020304" pitchFamily="18" charset="0"/>
              </a:rPr>
              <a:t>Docs: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4"/>
              </a:rPr>
              <a:t>https</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://pypop.rtfd.io</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4"/>
              </a:rPr>
              <a:t>/</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5"/>
              </a:rPr>
              <a:t>pdf</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xmlns="" id="{7B978A18-D237-B506-C9D8-EBD732057F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7">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1026" name="Picture 2" descr="https://www.hit.edu.cn/_upload/article/images/d3/ec/8fcaa5d24cb59a8e9660324ef50b/735df70a-538b-4bd6-8e52-3f373085a616.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组合 9"/>
          <p:cNvGrpSpPr/>
          <p:nvPr/>
        </p:nvGrpSpPr>
        <p:grpSpPr>
          <a:xfrm>
            <a:off x="0" y="0"/>
            <a:ext cx="1732500" cy="2046221"/>
            <a:chOff x="0" y="0"/>
            <a:chExt cx="1732500" cy="2046221"/>
          </a:xfrm>
        </p:grpSpPr>
        <p:pic>
          <p:nvPicPr>
            <p:cNvPr id="8" name="Picture 2" descr="https://upyun.hw.85do.com/uploads/20240918/121dcf9ecd7cb27a64ffc259a385642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732500" cy="1800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49679" y="1800000"/>
              <a:ext cx="1633142" cy="246221"/>
            </a:xfrm>
            <a:prstGeom prst="rect">
              <a:avLst/>
            </a:prstGeom>
          </p:spPr>
          <p:txBody>
            <a:bodyPr wrap="square">
              <a:spAutoFit/>
            </a:bodyPr>
            <a:lstStyle/>
            <a:p>
              <a:r>
                <a:rPr lang="en-US" altLang="zh-CN" sz="1000" dirty="0" smtClean="0">
                  <a:latin typeface="Times New Roman" panose="02020603050405020304" pitchFamily="18" charset="0"/>
                  <a:cs typeface="Times New Roman" panose="02020603050405020304" pitchFamily="18" charset="0"/>
                </a:rPr>
                <a:t>© </a:t>
              </a:r>
              <a:r>
                <a:rPr lang="zh-CN" altLang="en-US" sz="1000" dirty="0" smtClean="0">
                  <a:latin typeface="Times New Roman" panose="02020603050405020304" pitchFamily="18" charset="0"/>
                  <a:cs typeface="Times New Roman" panose="02020603050405020304" pitchFamily="18" charset="0"/>
                  <a:hlinkClick r:id="rId10"/>
                </a:rPr>
                <a:t>https</a:t>
              </a:r>
              <a:r>
                <a:rPr lang="zh-CN" altLang="en-US" sz="1000" dirty="0">
                  <a:latin typeface="Times New Roman" panose="02020603050405020304" pitchFamily="18" charset="0"/>
                  <a:cs typeface="Times New Roman" panose="02020603050405020304" pitchFamily="18" charset="0"/>
                  <a:hlinkClick r:id="rId10"/>
                </a:rPr>
                <a:t>://www.cec2025.org</a:t>
              </a:r>
              <a:r>
                <a:rPr lang="zh-CN" altLang="en-US" sz="1000" dirty="0" smtClean="0">
                  <a:latin typeface="Times New Roman" panose="02020603050405020304" pitchFamily="18" charset="0"/>
                  <a:cs typeface="Times New Roman" panose="02020603050405020304" pitchFamily="18" charset="0"/>
                  <a:hlinkClick r:id="rId10"/>
                </a:rPr>
                <a:t>/</a:t>
              </a:r>
              <a:endParaRPr lang="zh-CN" altLang="en-US" sz="1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538552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Engineering</a:t>
            </a:r>
          </a:p>
          <a:p>
            <a:pPr lvl="1"/>
            <a:r>
              <a:rPr lang="en-US" altLang="zh-CN" b="1" dirty="0" smtClean="0">
                <a:latin typeface="Times New Roman" panose="02020603050405020304" pitchFamily="18" charset="0"/>
                <a:cs typeface="Times New Roman" panose="02020603050405020304" pitchFamily="18" charset="0"/>
              </a:rPr>
              <a:t>Dassault Systèmes</a:t>
            </a:r>
            <a:endParaRPr lang="en-US" altLang="zh-CN" b="1" dirty="0">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hlinkClick r:id="rId2"/>
              </a:rPr>
              <a:t>https</a:t>
            </a:r>
            <a:r>
              <a:rPr lang="en-US" altLang="zh-CN" b="1" dirty="0">
                <a:latin typeface="Times New Roman" panose="02020603050405020304" pitchFamily="18" charset="0"/>
                <a:cs typeface="Times New Roman" panose="02020603050405020304" pitchFamily="18" charset="0"/>
                <a:hlinkClick r:id="rId2"/>
              </a:rPr>
              <a:t>://</a:t>
            </a:r>
            <a:r>
              <a:rPr lang="en-US" altLang="zh-CN" b="1" dirty="0" smtClean="0">
                <a:latin typeface="Times New Roman" panose="02020603050405020304" pitchFamily="18" charset="0"/>
                <a:cs typeface="Times New Roman" panose="02020603050405020304" pitchFamily="18" charset="0"/>
                <a:hlinkClick r:id="rId2"/>
              </a:rPr>
              <a:t>www.3ds.com/products/simulia/cst-studio-suite/automatic-optimization</a:t>
            </a:r>
            <a:endParaRPr lang="en-US" altLang="zh-CN" b="1" dirty="0">
              <a:latin typeface="Times New Roman" panose="02020603050405020304" pitchFamily="18" charset="0"/>
              <a:cs typeface="Times New Roman" panose="02020603050405020304" pitchFamily="18" charset="0"/>
            </a:endParaRPr>
          </a:p>
          <a:p>
            <a:endParaRPr lang="en-US" altLang="zh-CN" sz="1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694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Particle </a:t>
            </a:r>
            <a:r>
              <a:rPr lang="en-US" altLang="zh-CN" b="1" dirty="0">
                <a:latin typeface="Times New Roman" panose="02020603050405020304" pitchFamily="18" charset="0"/>
                <a:cs typeface="Times New Roman" panose="02020603050405020304" pitchFamily="18" charset="0"/>
              </a:rPr>
              <a:t>Swarm Optimizer (</a:t>
            </a:r>
            <a:r>
              <a:rPr lang="en-US" altLang="zh-CN" b="1" dirty="0">
                <a:solidFill>
                  <a:srgbClr val="00B050"/>
                </a:solidFill>
                <a:latin typeface="Times New Roman" panose="02020603050405020304" pitchFamily="18" charset="0"/>
                <a:cs typeface="Times New Roman" panose="02020603050405020304" pitchFamily="18" charset="0"/>
              </a:rPr>
              <a:t>PSO</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 Optimization</a:t>
            </a:r>
          </a:p>
          <a:p>
            <a:pPr lvl="1"/>
            <a:r>
              <a:rPr lang="en-US" altLang="zh-CN" b="1" dirty="0" smtClean="0">
                <a:latin typeface="Times New Roman" panose="02020603050405020304" pitchFamily="18" charset="0"/>
                <a:cs typeface="Times New Roman" panose="02020603050405020304" pitchFamily="18" charset="0"/>
              </a:rPr>
              <a:t>Flight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[Melis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et al., 2024, </a:t>
            </a:r>
            <a:r>
              <a:rPr lang="da-DK" altLang="zh-CN" sz="1200" b="1" dirty="0" smtClean="0">
                <a:solidFill>
                  <a:srgbClr val="FF0000"/>
                </a:solidFill>
                <a:latin typeface="Times New Roman" panose="02020603050405020304" pitchFamily="18" charset="0"/>
                <a:cs typeface="Times New Roman" panose="02020603050405020304" pitchFamily="18" charset="0"/>
              </a:rPr>
              <a:t>Nature</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(California Institute of Technology + Howard Hughes Medical Institute)</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0244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An Open Interface for </a:t>
            </a:r>
            <a:r>
              <a:rPr lang="en-US" altLang="zh-CN" b="1" i="1" dirty="0" smtClean="0">
                <a:solidFill>
                  <a:srgbClr val="FF0000"/>
                </a:solidFill>
                <a:latin typeface="Times New Roman" panose="02020603050405020304" pitchFamily="18" charset="0"/>
                <a:cs typeface="Times New Roman" panose="02020603050405020304" pitchFamily="18" charset="0"/>
              </a:rPr>
              <a:t>Missed/New</a:t>
            </a:r>
            <a:r>
              <a:rPr lang="en-US" altLang="zh-CN" b="1" dirty="0" smtClean="0">
                <a:latin typeface="Times New Roman" panose="02020603050405020304" pitchFamily="18" charset="0"/>
                <a:cs typeface="Times New Roman" panose="02020603050405020304" pitchFamily="18" charset="0"/>
              </a:rPr>
              <a:t> BBO</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Welcome anyone to </a:t>
            </a:r>
            <a:r>
              <a:rPr lang="en-US" altLang="zh-CN" b="1" dirty="0">
                <a:solidFill>
                  <a:srgbClr val="0070C0"/>
                </a:solidFill>
                <a:latin typeface="Times New Roman" panose="02020603050405020304" pitchFamily="18" charset="0"/>
                <a:cs typeface="Times New Roman" panose="02020603050405020304" pitchFamily="18" charset="0"/>
              </a:rPr>
              <a:t>contribute</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freely</a:t>
            </a:r>
          </a:p>
          <a:p>
            <a:pPr lvl="1"/>
            <a:r>
              <a:rPr lang="en-US" altLang="zh-CN" b="1" dirty="0" smtClean="0">
                <a:latin typeface="Times New Roman" panose="02020603050405020304" pitchFamily="18" charset="0"/>
                <a:cs typeface="Times New Roman" panose="02020603050405020304" pitchFamily="18" charset="0"/>
              </a:rPr>
              <a:t>More benchmarking</a:t>
            </a:r>
          </a:p>
        </p:txBody>
      </p:sp>
    </p:spTree>
    <p:extLst>
      <p:ext uri="{BB962C8B-B14F-4D97-AF65-F5344CB8AC3E}">
        <p14:creationId xmlns:p14="http://schemas.microsoft.com/office/powerpoint/2010/main" val="1204758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a:t>
            </a:r>
            <a:r>
              <a:rPr lang="en-US" altLang="zh-CN" sz="3200" b="1" dirty="0" smtClean="0">
                <a:latin typeface="Times New Roman" panose="02020603050405020304" pitchFamily="18" charset="0"/>
                <a:cs typeface="Times New Roman" panose="02020603050405020304" pitchFamily="18" charset="0"/>
              </a:rPr>
              <a:t>Library </a:t>
            </a:r>
            <a:r>
              <a:rPr lang="en-US" altLang="zh-CN" sz="3200" b="1" dirty="0">
                <a:latin typeface="Times New Roman" panose="02020603050405020304" pitchFamily="18" charset="0"/>
                <a:cs typeface="Times New Roman" panose="02020603050405020304" pitchFamily="18" charset="0"/>
              </a:rPr>
              <a:t>(</a:t>
            </a:r>
            <a:r>
              <a:rPr lang="en-US" altLang="zh-CN" sz="3200" b="1" dirty="0">
                <a:solidFill>
                  <a:srgbClr val="00B050"/>
                </a:solidFill>
                <a:latin typeface="Times New Roman" panose="02020603050405020304" pitchFamily="18" charset="0"/>
                <a:cs typeface="Times New Roman" panose="02020603050405020304" pitchFamily="18" charset="0"/>
              </a:rPr>
              <a:t>PyPop7</a:t>
            </a:r>
            <a:r>
              <a:rPr lang="en-US" altLang="zh-CN" sz="3200" b="1" dirty="0" smtClean="0">
                <a:latin typeface="Times New Roman" panose="02020603050405020304" pitchFamily="18" charset="0"/>
                <a:cs typeface="Times New Roman" panose="02020603050405020304" pitchFamily="18" charset="0"/>
              </a:rPr>
              <a:t>) for </a:t>
            </a:r>
            <a:r>
              <a:rPr lang="en-US" altLang="zh-CN" sz="3200" b="1" dirty="0">
                <a:latin typeface="Times New Roman" panose="02020603050405020304" pitchFamily="18" charset="0"/>
                <a:cs typeface="Times New Roman" panose="02020603050405020304" pitchFamily="18" charset="0"/>
              </a:rPr>
              <a:t>Global </a:t>
            </a:r>
            <a:r>
              <a:rPr lang="en-US" altLang="zh-CN" sz="3200" b="1" dirty="0" smtClean="0">
                <a:latin typeface="Times New Roman" panose="02020603050405020304" pitchFamily="18" charset="0"/>
                <a:cs typeface="Times New Roman" panose="02020603050405020304" pitchFamily="18" charset="0"/>
              </a:rPr>
              <a:t>Derivative-Free Optimization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00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expected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Global optimization (in black-box scenarios)</a:t>
            </a:r>
          </a:p>
          <a:p>
            <a:pPr lvl="2"/>
            <a:r>
              <a:rPr lang="en-US" altLang="zh-CN" b="1" dirty="0" smtClean="0">
                <a:latin typeface="Times New Roman" panose="02020603050405020304" pitchFamily="18" charset="0"/>
                <a:cs typeface="Times New Roman" panose="02020603050405020304" pitchFamily="18" charset="0"/>
              </a:rPr>
              <a:t>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(expected as one of widely-recognized platforms to test, compare, and improve existing or adding new)</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equal importance</a:t>
            </a:r>
          </a:p>
          <a:p>
            <a:pPr lvl="2"/>
            <a:r>
              <a:rPr lang="en-US" altLang="zh-CN" b="1" dirty="0" smtClean="0">
                <a:latin typeface="Times New Roman" panose="02020603050405020304" pitchFamily="18" charset="0"/>
                <a:cs typeface="Times New Roman" panose="02020603050405020304" pitchFamily="18" charset="0"/>
              </a:rPr>
              <a:t>Off-the-shelf Python API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and error-prone programming practices</a:t>
            </a:r>
          </a:p>
          <a:p>
            <a:pPr lvl="3"/>
            <a:r>
              <a:rPr lang="en-US" altLang="zh-CN" b="1" dirty="0" smtClean="0">
                <a:latin typeface="Times New Roman" panose="02020603050405020304" pitchFamily="18" charset="0"/>
                <a:cs typeface="Times New Roman" panose="02020603050405020304" pitchFamily="18" charset="0"/>
              </a:rPr>
              <a:t>To easily check and feedback correctness of open-source code</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e.g.,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500" b="1" dirty="0">
              <a:solidFill>
                <a:schemeClr val="bg1">
                  <a:lumMod val="50000"/>
                </a:schemeClr>
              </a:solidFill>
              <a:latin typeface="Times New Roman" panose="02020603050405020304" pitchFamily="18" charset="0"/>
              <a:cs typeface="Times New Roman" panose="02020603050405020304" pitchFamily="18" charset="0"/>
            </a:endParaRPr>
          </a:p>
          <a:p>
            <a:pPr marL="914400" lvl="2" indent="0">
              <a:buNone/>
            </a:pPr>
            <a:r>
              <a:rPr lang="en-US" altLang="zh-CN" sz="900" b="1" dirty="0" smtClean="0">
                <a:solidFill>
                  <a:schemeClr val="bg1">
                    <a:lumMod val="50000"/>
                  </a:schemeClr>
                </a:solidFill>
                <a:latin typeface="Times New Roman" panose="02020603050405020304" pitchFamily="18" charset="0"/>
                <a:cs typeface="Times New Roman" panose="02020603050405020304" pitchFamily="18" charset="0"/>
              </a:rPr>
              <a:t>* Ordered </a:t>
            </a:r>
            <a:r>
              <a:rPr lang="en-US" altLang="zh-CN" sz="900" b="1" dirty="0" smtClean="0">
                <a:solidFill>
                  <a:schemeClr val="bg1">
                    <a:lumMod val="50000"/>
                  </a:schemeClr>
                </a:solidFill>
                <a:latin typeface="Times New Roman" panose="02020603050405020304" pitchFamily="18" charset="0"/>
                <a:cs typeface="Times New Roman" panose="02020603050405020304" pitchFamily="18" charset="0"/>
              </a:rPr>
              <a:t>in</a:t>
            </a:r>
            <a:r>
              <a:rPr lang="en-US" altLang="zh-CN" sz="9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900" b="1" dirty="0" smtClean="0">
                <a:solidFill>
                  <a:schemeClr val="bg1">
                    <a:lumMod val="50000"/>
                  </a:schemeClr>
                </a:solidFill>
                <a:latin typeface="Times New Roman" panose="02020603050405020304" pitchFamily="18" charset="0"/>
                <a:cs typeface="Times New Roman" panose="02020603050405020304" pitchFamily="18" charset="0"/>
              </a:rPr>
              <a:t>the first </a:t>
            </a:r>
            <a:r>
              <a:rPr lang="en-US" altLang="zh-CN" sz="900" b="1" dirty="0">
                <a:solidFill>
                  <a:schemeClr val="bg1">
                    <a:lumMod val="50000"/>
                  </a:schemeClr>
                </a:solidFill>
                <a:latin typeface="Times New Roman" panose="02020603050405020304" pitchFamily="18" charset="0"/>
                <a:cs typeface="Times New Roman" panose="02020603050405020304" pitchFamily="18" charset="0"/>
              </a:rPr>
              <a:t>w</a:t>
            </a:r>
            <a:r>
              <a:rPr lang="en-US" altLang="zh-CN" sz="900" b="1" dirty="0" smtClean="0">
                <a:solidFill>
                  <a:schemeClr val="bg1">
                    <a:lumMod val="50000"/>
                  </a:schemeClr>
                </a:solidFill>
                <a:latin typeface="Times New Roman" panose="02020603050405020304" pitchFamily="18" charset="0"/>
                <a:cs typeface="Times New Roman" panose="02020603050405020304" pitchFamily="18" charset="0"/>
              </a:rPr>
              <a:t>ord for the following journals</a:t>
            </a:r>
          </a:p>
          <a:p>
            <a:pPr lvl="2"/>
            <a:r>
              <a:rPr lang="en-US" altLang="zh-CN" b="1" dirty="0" smtClean="0">
                <a:latin typeface="Times New Roman" panose="02020603050405020304" pitchFamily="18" charset="0"/>
                <a:cs typeface="Times New Roman" panose="02020603050405020304" pitchFamily="18" charset="0"/>
              </a:rPr>
              <a:t>ACM </a:t>
            </a:r>
            <a:r>
              <a:rPr lang="en-US" altLang="zh-CN" b="1" dirty="0">
                <a:latin typeface="Times New Roman" panose="02020603050405020304" pitchFamily="18" charset="0"/>
                <a:cs typeface="Times New Roman" panose="02020603050405020304" pitchFamily="18" charset="0"/>
              </a:rPr>
              <a:t>Transactions on Evolutionary Learning and </a:t>
            </a:r>
            <a:r>
              <a:rPr lang="en-US" altLang="zh-CN" b="1" dirty="0" smtClean="0">
                <a:latin typeface="Times New Roman" panose="02020603050405020304" pitchFamily="18" charset="0"/>
                <a:cs typeface="Times New Roman" panose="02020603050405020304" pitchFamily="18" charset="0"/>
              </a:rPr>
              <a:t>Optimization</a:t>
            </a:r>
          </a:p>
          <a:p>
            <a:pPr lvl="2"/>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a:t>
            </a:r>
          </a:p>
          <a:p>
            <a:pPr lvl="2"/>
            <a:r>
              <a:rPr lang="en-US" altLang="zh-CN" b="1" dirty="0">
                <a:latin typeface="Times New Roman" panose="02020603050405020304" pitchFamily="18" charset="0"/>
                <a:cs typeface="Times New Roman" panose="02020603050405020304" pitchFamily="18" charset="0"/>
              </a:rPr>
              <a:t>Evolutionary </a:t>
            </a:r>
            <a:r>
              <a:rPr lang="en-US" altLang="zh-CN" b="1" dirty="0" smtClean="0">
                <a:latin typeface="Times New Roman" panose="02020603050405020304" pitchFamily="18" charset="0"/>
                <a:cs typeface="Times New Roman" panose="02020603050405020304" pitchFamily="18" charset="0"/>
              </a:rPr>
              <a:t>Computation</a:t>
            </a:r>
          </a:p>
          <a:p>
            <a:pPr lvl="2"/>
            <a:r>
              <a:rPr lang="en-US" altLang="zh-CN" b="1" dirty="0" smtClean="0">
                <a:latin typeface="Times New Roman" panose="02020603050405020304" pitchFamily="18" charset="0"/>
                <a:cs typeface="Times New Roman" panose="02020603050405020304" pitchFamily="18" charset="0"/>
              </a:rPr>
              <a:t>IEEE </a:t>
            </a:r>
            <a:r>
              <a:rPr lang="en-US" altLang="zh-CN" b="1" dirty="0">
                <a:latin typeface="Times New Roman" panose="02020603050405020304" pitchFamily="18" charset="0"/>
                <a:cs typeface="Times New Roman" panose="02020603050405020304" pitchFamily="18" charset="0"/>
              </a:rPr>
              <a:t>Transactions on Evolutionary </a:t>
            </a:r>
            <a:r>
              <a:rPr lang="en-US" altLang="zh-CN" b="1" dirty="0" smtClean="0">
                <a:latin typeface="Times New Roman" panose="02020603050405020304" pitchFamily="18" charset="0"/>
                <a:cs typeface="Times New Roman" panose="02020603050405020304" pitchFamily="18" charset="0"/>
              </a:rPr>
              <a:t>Computation</a:t>
            </a:r>
          </a:p>
          <a:p>
            <a:pPr lvl="2"/>
            <a:r>
              <a:rPr lang="en-US" altLang="zh-CN" b="1" dirty="0">
                <a:latin typeface="Times New Roman" panose="02020603050405020304" pitchFamily="18" charset="0"/>
                <a:cs typeface="Times New Roman" panose="02020603050405020304" pitchFamily="18" charset="0"/>
              </a:rPr>
              <a:t>International Journal of Swarm Intelligence Research</a:t>
            </a:r>
            <a:endParaRPr lang="en-US" altLang="zh-CN" b="1" dirty="0" smtClean="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Swarm Intelligence</a:t>
            </a:r>
            <a:endParaRPr lang="en-US" altLang="zh-CN" b="1" dirty="0" smtClean="0">
              <a:solidFill>
                <a:schemeClr val="bg1">
                  <a:lumMod val="50000"/>
                </a:schemeClr>
              </a:solidFill>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rPr>
              <a:t>…… (etc.)</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General Global Optimization (GO): </a:t>
            </a:r>
            <a:r>
              <a:rPr lang="en-US" altLang="zh-CN" sz="3200" b="1" dirty="0" smtClean="0">
                <a:solidFill>
                  <a:srgbClr val="FF0000"/>
                </a:solidFill>
                <a:latin typeface="Times New Roman" panose="02020603050405020304" pitchFamily="18" charset="0"/>
                <a:cs typeface="Times New Roman" panose="02020603050405020304" pitchFamily="18" charset="0"/>
              </a:rPr>
              <a:t>Unsolvable</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In </a:t>
            </a:r>
            <a:r>
              <a:rPr lang="en-US" altLang="zh-CN" sz="2400" b="1" i="1" dirty="0">
                <a:latin typeface="Times New Roman" panose="02020603050405020304" pitchFamily="18" charset="0"/>
                <a:cs typeface="Times New Roman" panose="02020603050405020304" pitchFamily="18" charset="0"/>
              </a:rPr>
              <a:t>our opinion, the main fact, which should be known to any person dealing with optimization models, is that </a:t>
            </a:r>
            <a:r>
              <a:rPr lang="en-US" altLang="zh-CN" sz="2400" b="1" i="1" dirty="0">
                <a:solidFill>
                  <a:srgbClr val="0070C0"/>
                </a:solidFill>
                <a:latin typeface="Times New Roman" panose="02020603050405020304" pitchFamily="18" charset="0"/>
                <a:cs typeface="Times New Roman" panose="02020603050405020304" pitchFamily="18" charset="0"/>
              </a:rPr>
              <a:t>in general, optimization problems are </a:t>
            </a:r>
            <a:r>
              <a:rPr lang="en-US" altLang="zh-CN" sz="2400" b="1" i="1" dirty="0">
                <a:solidFill>
                  <a:srgbClr val="FF0000"/>
                </a:solidFill>
                <a:latin typeface="Times New Roman" panose="02020603050405020304" pitchFamily="18" charset="0"/>
                <a:cs typeface="Times New Roman" panose="02020603050405020304" pitchFamily="18" charset="0"/>
              </a:rPr>
              <a:t>unsolvable</a:t>
            </a:r>
            <a:r>
              <a:rPr lang="en-US" altLang="zh-CN" sz="2400" b="1" i="1" dirty="0">
                <a:latin typeface="Times New Roman" panose="02020603050405020304" pitchFamily="18" charset="0"/>
                <a:cs typeface="Times New Roman" panose="02020603050405020304" pitchFamily="18" charset="0"/>
              </a:rPr>
              <a:t>. This statement, which is usually missing in standard optimization courses, is very important for understanding optimization theory and the logic of its development in the past and in the future</a:t>
            </a:r>
            <a:r>
              <a:rPr lang="en-US" altLang="zh-CN" sz="2400" b="1" i="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From </a:t>
            </a:r>
            <a:r>
              <a:rPr lang="en-US" altLang="zh-CN" sz="2000" b="1" dirty="0" smtClean="0">
                <a:latin typeface="Times New Roman" panose="02020603050405020304" pitchFamily="18" charset="0"/>
                <a:cs typeface="Times New Roman" panose="02020603050405020304" pitchFamily="18" charset="0"/>
              </a:rPr>
              <a:t>Prof. Yurii Nesterov’s book </a:t>
            </a:r>
            <a:r>
              <a:rPr lang="en-US" altLang="zh-CN" sz="2000" b="1" i="1" dirty="0" smtClean="0">
                <a:solidFill>
                  <a:srgbClr val="00B050"/>
                </a:solidFill>
                <a:latin typeface="Times New Roman" panose="02020603050405020304" pitchFamily="18" charset="0"/>
                <a:cs typeface="Times New Roman" panose="02020603050405020304" pitchFamily="18" charset="0"/>
              </a:rPr>
              <a:t>Lectures </a:t>
            </a:r>
            <a:r>
              <a:rPr lang="en-US" altLang="zh-CN" sz="2000" b="1" i="1" dirty="0">
                <a:solidFill>
                  <a:srgbClr val="00B050"/>
                </a:solidFill>
                <a:latin typeface="Times New Roman" panose="02020603050405020304" pitchFamily="18" charset="0"/>
                <a:cs typeface="Times New Roman" panose="02020603050405020304" pitchFamily="18" charset="0"/>
              </a:rPr>
              <a:t>on Convex </a:t>
            </a:r>
            <a:r>
              <a:rPr lang="en-US" altLang="zh-CN" sz="2000" b="1" i="1" dirty="0" smtClean="0">
                <a:solidFill>
                  <a:srgbClr val="00B050"/>
                </a:solidFill>
                <a:latin typeface="Times New Roman" panose="02020603050405020304" pitchFamily="18" charset="0"/>
                <a:cs typeface="Times New Roman" panose="02020603050405020304" pitchFamily="18" charset="0"/>
              </a:rPr>
              <a:t>Optimization</a:t>
            </a:r>
          </a:p>
          <a:p>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solidFill>
                  <a:srgbClr val="0070C0"/>
                </a:solidFill>
                <a:latin typeface="Times New Roman" panose="02020603050405020304" pitchFamily="18" charset="0"/>
                <a:cs typeface="Times New Roman" panose="02020603050405020304" pitchFamily="18" charset="0"/>
              </a:rPr>
              <a:t>In general</a:t>
            </a:r>
            <a:r>
              <a:rPr lang="en-US" altLang="zh-CN" sz="2400" b="1" i="1" dirty="0" smtClean="0">
                <a:latin typeface="Times New Roman" panose="02020603050405020304" pitchFamily="18" charset="0"/>
                <a:cs typeface="Times New Roman" panose="02020603050405020304" pitchFamily="18" charset="0"/>
              </a:rPr>
              <a:t>, computing a global minimum in a smooth nonconvex NLP (Non-Linear Program) is a hard problem</a:t>
            </a:r>
            <a:r>
              <a:rPr lang="en-US" altLang="zh-CN" sz="2400" b="1" dirty="0" smtClean="0">
                <a:latin typeface="Times New Roman" panose="02020603050405020304" pitchFamily="18" charset="0"/>
                <a:cs typeface="Times New Roman" panose="02020603050405020304" pitchFamily="18" charset="0"/>
              </a:rPr>
              <a:t>.”</a:t>
            </a:r>
          </a:p>
          <a:p>
            <a:pPr lvl="1"/>
            <a:r>
              <a:rPr lang="en-US" altLang="zh-CN" sz="2000" b="1" dirty="0" smtClean="0">
                <a:latin typeface="Times New Roman" panose="02020603050405020304" pitchFamily="18" charset="0"/>
                <a:cs typeface="Times New Roman" panose="02020603050405020304" pitchFamily="18" charset="0"/>
              </a:rPr>
              <a:t>From Murty</a:t>
            </a:r>
            <a:r>
              <a:rPr lang="en-US" altLang="zh-CN" sz="2000" b="1" dirty="0">
                <a:latin typeface="Times New Roman" panose="02020603050405020304" pitchFamily="18" charset="0"/>
                <a:cs typeface="Times New Roman" panose="02020603050405020304" pitchFamily="18" charset="0"/>
              </a:rPr>
              <a:t>, K.G. and Kabadi, S.N., 1987. </a:t>
            </a:r>
            <a:r>
              <a:rPr lang="en-US" altLang="zh-CN" sz="2000" b="1" i="1" dirty="0">
                <a:solidFill>
                  <a:srgbClr val="00B050"/>
                </a:solidFill>
                <a:latin typeface="Times New Roman" panose="02020603050405020304" pitchFamily="18" charset="0"/>
                <a:cs typeface="Times New Roman" panose="02020603050405020304" pitchFamily="18" charset="0"/>
              </a:rPr>
              <a:t>Some NP-complete problems in quadratic and nonlinear programming</a:t>
            </a:r>
            <a:r>
              <a:rPr lang="en-US" altLang="zh-CN" sz="2000" b="1" dirty="0">
                <a:latin typeface="Times New Roman" panose="02020603050405020304" pitchFamily="18" charset="0"/>
                <a:cs typeface="Times New Roman" panose="02020603050405020304" pitchFamily="18" charset="0"/>
              </a:rPr>
              <a:t>. Mathematical Programming, 39(2), pp.117-129.</a:t>
            </a:r>
            <a:endParaRPr lang="en-US" altLang="zh-C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74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Algorithm Diversity in </a:t>
            </a:r>
            <a:r>
              <a:rPr lang="en-US" altLang="zh-CN" sz="3200" b="1" dirty="0">
                <a:latin typeface="Times New Roman" panose="02020603050405020304" pitchFamily="18" charset="0"/>
                <a:cs typeface="Times New Roman" panose="02020603050405020304" pitchFamily="18" charset="0"/>
              </a:rPr>
              <a:t>Global Optimization of Complex (e.g., </a:t>
            </a:r>
            <a:r>
              <a:rPr lang="en-US" altLang="zh-CN" sz="3200" b="1" dirty="0" smtClean="0">
                <a:latin typeface="Times New Roman" panose="02020603050405020304" pitchFamily="18" charset="0"/>
                <a:cs typeface="Times New Roman" panose="02020603050405020304" pitchFamily="18" charset="0"/>
              </a:rPr>
              <a:t>Non-Linear, Non-Convex) Systems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r>
              <a:rPr lang="en-US" altLang="zh-CN" b="1" dirty="0">
                <a:latin typeface="Times New Roman" panose="02020603050405020304" pitchFamily="18" charset="0"/>
                <a:cs typeface="Times New Roman" panose="02020603050405020304" pitchFamily="18" charset="0"/>
              </a:rPr>
              <a:t>Black-Box </a:t>
            </a:r>
            <a:r>
              <a:rPr lang="en-US" altLang="zh-CN" b="1" dirty="0" smtClean="0">
                <a:latin typeface="Times New Roman" panose="02020603050405020304" pitchFamily="18" charset="0"/>
                <a:cs typeface="Times New Roman" panose="02020603050405020304" pitchFamily="18" charset="0"/>
              </a:rPr>
              <a:t>Optimization: </a:t>
            </a:r>
            <a:r>
              <a:rPr lang="en-US" altLang="zh-CN" b="1" dirty="0">
                <a:solidFill>
                  <a:srgbClr val="FF0000"/>
                </a:solidFill>
                <a:latin typeface="Times New Roman" panose="02020603050405020304" pitchFamily="18" charset="0"/>
                <a:cs typeface="Times New Roman" panose="02020603050405020304" pitchFamily="18" charset="0"/>
              </a:rPr>
              <a:t>Population-Based </a:t>
            </a:r>
            <a:r>
              <a:rPr lang="en-US" altLang="zh-CN" b="1" dirty="0" smtClean="0">
                <a:solidFill>
                  <a:srgbClr val="FF0000"/>
                </a:solidFill>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Direct </a:t>
            </a:r>
            <a:r>
              <a:rPr lang="en-US" altLang="zh-CN" b="1" dirty="0" smtClean="0">
                <a:latin typeface="Times New Roman" panose="02020603050405020304" pitchFamily="18" charset="0"/>
                <a:cs typeface="Times New Roman" panose="02020603050405020304" pitchFamily="18" charset="0"/>
              </a:rPr>
              <a:t>Search</a:t>
            </a:r>
          </a:p>
          <a:p>
            <a:pPr lvl="1"/>
            <a:r>
              <a:rPr lang="en-US" altLang="zh-CN" b="1" dirty="0">
                <a:latin typeface="Times New Roman" panose="02020603050405020304" pitchFamily="18" charset="0"/>
                <a:cs typeface="Times New Roman" panose="02020603050405020304" pitchFamily="18" charset="0"/>
              </a:rPr>
              <a:t>Gradient-Free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Non-Differentiable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smtClean="0">
                <a:latin typeface="Times New Roman" panose="02020603050405020304" pitchFamily="18" charset="0"/>
                <a:cs typeface="Times New Roman" panose="02020603050405020304" pitchFamily="18" charset="0"/>
              </a:rPr>
              <a:t>Randomized/Stochastic/Pattern Search</a:t>
            </a:r>
          </a:p>
          <a:p>
            <a:pPr lvl="1"/>
            <a:r>
              <a:rPr lang="en-US" altLang="zh-CN" b="1" dirty="0">
                <a:latin typeface="Times New Roman" panose="02020603050405020304" pitchFamily="18" charset="0"/>
                <a:cs typeface="Times New Roman" panose="02020603050405020304" pitchFamily="18" charset="0"/>
              </a:rPr>
              <a:t>Simulation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Zeroth-Order </a:t>
            </a:r>
            <a:r>
              <a:rPr lang="en-US" altLang="zh-CN" b="1" dirty="0" smtClean="0">
                <a:latin typeface="Times New Roman" panose="02020603050405020304" pitchFamily="18" charset="0"/>
                <a:cs typeface="Times New Roman" panose="02020603050405020304" pitchFamily="18" charset="0"/>
              </a:rPr>
              <a:t>Optimization</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00B050"/>
                </a:solidFill>
                <a:latin typeface="Times New Roman" panose="02020603050405020304" pitchFamily="18" charset="0"/>
                <a:cs typeface="Times New Roman" panose="02020603050405020304" pitchFamily="18" charset="0"/>
              </a:rPr>
              <a:t>Evolutionary </a:t>
            </a:r>
            <a:r>
              <a:rPr lang="en-US" altLang="zh-CN" b="1" dirty="0" smtClean="0">
                <a:solidFill>
                  <a:srgbClr val="00B05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Population-Based Optimization</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solidFill>
                  <a:srgbClr val="00B05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Population-Based Optimization</a:t>
            </a:r>
            <a:endParaRPr lang="en-US" altLang="zh-CN" b="1" dirty="0" smtClean="0">
              <a:solidFill>
                <a:srgbClr val="0070C0"/>
              </a:solidFill>
              <a:latin typeface="Times New Roman" panose="02020603050405020304" pitchFamily="18" charset="0"/>
              <a:cs typeface="Times New Roman" panose="02020603050405020304" pitchFamily="18" charset="0"/>
            </a:endParaRPr>
          </a:p>
        </p:txBody>
      </p:sp>
      <p:sp>
        <p:nvSpPr>
          <p:cNvPr id="5" name="矩形 4"/>
          <p:cNvSpPr/>
          <p:nvPr/>
        </p:nvSpPr>
        <p:spPr>
          <a:xfrm>
            <a:off x="8481160" y="2551837"/>
            <a:ext cx="3710840" cy="2031325"/>
          </a:xfrm>
          <a:prstGeom prst="rect">
            <a:avLst/>
          </a:prstGeom>
        </p:spPr>
        <p:txBody>
          <a:bodyPr wrap="square">
            <a:spAutoFit/>
          </a:bodyPr>
          <a:lstStyle/>
          <a:p>
            <a:pPr marL="742950" lvl="1"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Intelligence</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Automatic Control</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Machine Learning</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Mathematical Programming</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Meta-Heuristics</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Operations Research</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etc.</a:t>
            </a:r>
            <a:endParaRPr lang="zh-CN" altLang="en-US" dirty="0"/>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solidFill>
                  <a:srgbClr val="00B050"/>
                </a:solidFill>
                <a:latin typeface="Times New Roman" panose="02020603050405020304" pitchFamily="18" charset="0"/>
                <a:cs typeface="Times New Roman" panose="02020603050405020304" pitchFamily="18" charset="0"/>
              </a:rPr>
              <a:t>Design Philosophy</a:t>
            </a:r>
            <a:r>
              <a:rPr lang="en-US" altLang="zh-CN" sz="3200" b="1" dirty="0" smtClean="0">
                <a:latin typeface="Times New Roman" panose="02020603050405020304" pitchFamily="18" charset="0"/>
                <a:cs typeface="Times New Roman" panose="02020603050405020304" pitchFamily="18" charset="0"/>
              </a:rPr>
              <a:t>: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a:t>
            </a:r>
            <a:r>
              <a:rPr lang="en-US" altLang="zh-CN" sz="3200" b="1" dirty="0" smtClean="0">
                <a:solidFill>
                  <a:srgbClr val="FF0000"/>
                </a:solidFill>
                <a:latin typeface="Times New Roman" panose="02020603050405020304" pitchFamily="18" charset="0"/>
                <a:cs typeface="Times New Roman" panose="02020603050405020304" pitchFamily="18" charset="0"/>
              </a:rPr>
              <a:t>Question</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47500" lnSpcReduction="20000"/>
          </a:bodyPr>
          <a:lstStyle/>
          <a:p>
            <a:r>
              <a:rPr lang="en-US" altLang="zh-CN" b="1" dirty="0">
                <a:latin typeface="Times New Roman" panose="02020603050405020304" pitchFamily="18" charset="0"/>
                <a:cs typeface="Times New Roman" panose="02020603050405020304" pitchFamily="18" charset="0"/>
              </a:rPr>
              <a:t>Molina, D., Del Ser, J., Poyatos, </a:t>
            </a:r>
            <a:r>
              <a:rPr lang="en-US" altLang="zh-CN" b="1" dirty="0" smtClean="0">
                <a:latin typeface="Times New Roman" panose="02020603050405020304" pitchFamily="18" charset="0"/>
                <a:cs typeface="Times New Roman" panose="02020603050405020304" pitchFamily="18" charset="0"/>
              </a:rPr>
              <a:t>J., et al.,2025</a:t>
            </a:r>
            <a:r>
              <a:rPr lang="en-US" altLang="zh-CN" b="1" dirty="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The paradox </a:t>
            </a:r>
            <a:r>
              <a:rPr lang="en-US" altLang="zh-CN" b="1" i="1" dirty="0">
                <a:latin typeface="Times New Roman" panose="02020603050405020304" pitchFamily="18" charset="0"/>
                <a:cs typeface="Times New Roman" panose="02020603050405020304" pitchFamily="18" charset="0"/>
              </a:rPr>
              <a:t>of </a:t>
            </a:r>
            <a:r>
              <a:rPr lang="en-US" altLang="zh-CN" b="1" i="1" dirty="0" smtClean="0">
                <a:latin typeface="Times New Roman" panose="02020603050405020304" pitchFamily="18" charset="0"/>
                <a:cs typeface="Times New Roman" panose="02020603050405020304" pitchFamily="18" charset="0"/>
              </a:rPr>
              <a:t>success </a:t>
            </a:r>
            <a:r>
              <a:rPr lang="en-US" altLang="zh-CN" b="1" i="1" dirty="0">
                <a:latin typeface="Times New Roman" panose="02020603050405020304" pitchFamily="18" charset="0"/>
                <a:cs typeface="Times New Roman" panose="02020603050405020304" pitchFamily="18" charset="0"/>
              </a:rPr>
              <a:t>in </a:t>
            </a:r>
            <a:r>
              <a:rPr lang="en-US" altLang="zh-CN" b="1" i="1" dirty="0" smtClean="0">
                <a:latin typeface="Times New Roman" panose="02020603050405020304" pitchFamily="18" charset="0"/>
                <a:cs typeface="Times New Roman" panose="02020603050405020304" pitchFamily="18" charset="0"/>
              </a:rPr>
              <a:t>evolutionary </a:t>
            </a:r>
            <a:r>
              <a:rPr lang="en-US" altLang="zh-CN" b="1" i="1" dirty="0">
                <a:latin typeface="Times New Roman" panose="02020603050405020304" pitchFamily="18" charset="0"/>
                <a:cs typeface="Times New Roman" panose="02020603050405020304" pitchFamily="18" charset="0"/>
              </a:rPr>
              <a:t>and </a:t>
            </a:r>
            <a:r>
              <a:rPr lang="en-US" altLang="zh-CN" b="1" i="1" dirty="0" smtClean="0">
                <a:latin typeface="Times New Roman" panose="02020603050405020304" pitchFamily="18" charset="0"/>
                <a:cs typeface="Times New Roman" panose="02020603050405020304" pitchFamily="18" charset="0"/>
              </a:rPr>
              <a:t>bioinspired optimization</a:t>
            </a:r>
            <a:r>
              <a:rPr lang="en-US" altLang="zh-CN" b="1" i="1" dirty="0">
                <a:latin typeface="Times New Roman" panose="02020603050405020304" pitchFamily="18" charset="0"/>
                <a:cs typeface="Times New Roman" panose="02020603050405020304" pitchFamily="18" charset="0"/>
              </a:rPr>
              <a:t>: Revisiting </a:t>
            </a:r>
            <a:r>
              <a:rPr lang="en-US" altLang="zh-CN" b="1" i="1" dirty="0" smtClean="0">
                <a:latin typeface="Times New Roman" panose="02020603050405020304" pitchFamily="18" charset="0"/>
                <a:cs typeface="Times New Roman" panose="02020603050405020304" pitchFamily="18" charset="0"/>
              </a:rPr>
              <a:t>critical issues</a:t>
            </a:r>
            <a:r>
              <a:rPr lang="en-US" altLang="zh-CN" b="1" i="1" dirty="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key studies</a:t>
            </a:r>
            <a:r>
              <a:rPr lang="en-US" altLang="zh-CN" b="1" i="1" dirty="0">
                <a:latin typeface="Times New Roman" panose="02020603050405020304" pitchFamily="18" charset="0"/>
                <a:cs typeface="Times New Roman" panose="02020603050405020304" pitchFamily="18" charset="0"/>
              </a:rPr>
              <a:t>, and </a:t>
            </a:r>
            <a:r>
              <a:rPr lang="en-US" altLang="zh-CN" b="1" i="1" dirty="0" smtClean="0">
                <a:latin typeface="Times New Roman" panose="02020603050405020304" pitchFamily="18" charset="0"/>
                <a:cs typeface="Times New Roman" panose="02020603050405020304" pitchFamily="18" charset="0"/>
              </a:rPr>
              <a:t>methodological pathways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arXiv</a:t>
            </a:r>
            <a:r>
              <a:rPr lang="en-US" altLang="zh-CN" b="1" dirty="0">
                <a:latin typeface="Times New Roman" panose="02020603050405020304" pitchFamily="18" charset="0"/>
                <a:cs typeface="Times New Roman" panose="02020603050405020304" pitchFamily="18" charset="0"/>
              </a:rPr>
              <a:t> preprint arXiv:2501.07515</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Martí, R., Sevaux, M. and Sörensen, K., 2024. </a:t>
            </a:r>
            <a:r>
              <a:rPr lang="en-US" altLang="zh-CN" b="1" i="1" dirty="0">
                <a:latin typeface="Times New Roman" panose="02020603050405020304" pitchFamily="18" charset="0"/>
                <a:cs typeface="Times New Roman" panose="02020603050405020304" pitchFamily="18" charset="0"/>
              </a:rPr>
              <a:t>50 years of metaheuristics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European Journal of Operational Research</a:t>
            </a:r>
            <a:r>
              <a:rPr lang="en-US" altLang="zh-CN" b="1" dirty="0" smtClean="0">
                <a:latin typeface="Times New Roman" panose="02020603050405020304" pitchFamily="18" charset="0"/>
                <a:cs typeface="Times New Roman" panose="02020603050405020304" pitchFamily="18" charset="0"/>
              </a:rPr>
              <a:t>. Early Access.</a:t>
            </a:r>
            <a:endParaRPr lang="en-US" altLang="zh-CN" b="1" dirty="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Campelo</a:t>
            </a:r>
            <a:r>
              <a:rPr lang="en-US" altLang="zh-CN" b="1" dirty="0">
                <a:latin typeface="Times New Roman" panose="02020603050405020304" pitchFamily="18" charset="0"/>
                <a:cs typeface="Times New Roman" panose="02020603050405020304" pitchFamily="18" charset="0"/>
              </a:rPr>
              <a:t>, F. and Aranha, C., 2023. </a:t>
            </a:r>
            <a:r>
              <a:rPr lang="en-US" altLang="zh-CN" b="1" i="1" dirty="0">
                <a:latin typeface="Times New Roman" panose="02020603050405020304" pitchFamily="18" charset="0"/>
                <a:cs typeface="Times New Roman" panose="02020603050405020304" pitchFamily="18" charset="0"/>
              </a:rPr>
              <a:t>Lessons from the evolutionary computation Bestiary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Artificial Life</a:t>
            </a:r>
            <a:r>
              <a:rPr lang="en-US" altLang="zh-CN" b="1" dirty="0">
                <a:latin typeface="Times New Roman" panose="02020603050405020304" pitchFamily="18" charset="0"/>
                <a:cs typeface="Times New Roman" panose="02020603050405020304" pitchFamily="18" charset="0"/>
              </a:rPr>
              <a:t>, 29(4), pp.421-432</a:t>
            </a:r>
            <a:r>
              <a:rPr lang="en-US" altLang="zh-CN" b="1" dirty="0" smtClean="0">
                <a:latin typeface="Times New Roman" panose="02020603050405020304" pitchFamily="18" charset="0"/>
                <a:cs typeface="Times New Roman" panose="02020603050405020304" pitchFamily="18" charset="0"/>
              </a:rPr>
              <a:t>.</a:t>
            </a:r>
            <a:endParaRPr lang="en-US" altLang="zh-CN" sz="1900" b="1"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Swan, J., Adriaensen, S., Brownlee, A.E</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et al., 2022. </a:t>
            </a:r>
            <a:r>
              <a:rPr lang="en-US" altLang="zh-CN" b="1" i="1" dirty="0">
                <a:latin typeface="Times New Roman" panose="02020603050405020304" pitchFamily="18" charset="0"/>
                <a:cs typeface="Times New Roman" panose="02020603050405020304" pitchFamily="18" charset="0"/>
              </a:rPr>
              <a:t>Metaheuristics “in the large”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European Journal of Operational Research</a:t>
            </a:r>
            <a:r>
              <a:rPr lang="en-US" altLang="zh-CN" b="1" dirty="0">
                <a:latin typeface="Times New Roman" panose="02020603050405020304" pitchFamily="18" charset="0"/>
                <a:cs typeface="Times New Roman" panose="02020603050405020304" pitchFamily="18" charset="0"/>
              </a:rPr>
              <a:t>, 297(2), pp.393-406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Kudela, J., 2022. </a:t>
            </a:r>
            <a:r>
              <a:rPr lang="en-US" altLang="zh-CN" b="1" i="1" dirty="0">
                <a:latin typeface="Times New Roman" panose="02020603050405020304" pitchFamily="18" charset="0"/>
                <a:cs typeface="Times New Roman" panose="02020603050405020304" pitchFamily="18" charset="0"/>
              </a:rPr>
              <a:t>A critical problem in benchmarking and analysis of evolutionary computation methods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Nature Machine Intelligence</a:t>
            </a:r>
            <a:r>
              <a:rPr lang="en-US" altLang="zh-CN" b="1" dirty="0">
                <a:latin typeface="Times New Roman" panose="02020603050405020304" pitchFamily="18" charset="0"/>
                <a:cs typeface="Times New Roman" panose="02020603050405020304" pitchFamily="18" charset="0"/>
              </a:rPr>
              <a:t>, 4(12), pp.1238-1245</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Aranha, C., Camacho Villalón, C.L., Campelo, F</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Metaphor-based metaheuristics, a call for action: The elephant in the room</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16(1), pp.1-6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de Armas, J., Lalla-Ruiz, E., Tilahun, S.L</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Similarity in metaheuristics: A gentle step towards a comparison methodology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Natural Computing</a:t>
            </a:r>
            <a:r>
              <a:rPr lang="en-US" altLang="zh-CN" b="1" dirty="0">
                <a:latin typeface="Times New Roman" panose="02020603050405020304" pitchFamily="18" charset="0"/>
                <a:cs typeface="Times New Roman" panose="02020603050405020304" pitchFamily="18" charset="0"/>
              </a:rPr>
              <a:t>, 21(2), pp.265-287</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Sevaux, M. and Glover, F., 2018. </a:t>
            </a:r>
            <a:r>
              <a:rPr lang="en-US" altLang="zh-CN" b="1" i="1" dirty="0">
                <a:latin typeface="Times New Roman" panose="02020603050405020304" pitchFamily="18" charset="0"/>
                <a:cs typeface="Times New Roman" panose="02020603050405020304" pitchFamily="18" charset="0"/>
              </a:rPr>
              <a:t>A history of metaheuristics</a:t>
            </a:r>
            <a:r>
              <a:rPr lang="en-US" altLang="zh-CN" b="1" dirty="0">
                <a:latin typeface="Times New Roman" panose="02020603050405020304" pitchFamily="18" charset="0"/>
                <a:cs typeface="Times New Roman" panose="02020603050405020304" pitchFamily="18" charset="0"/>
              </a:rPr>
              <a:t>. In </a:t>
            </a:r>
            <a:r>
              <a:rPr lang="en-US" altLang="zh-CN" b="1" dirty="0">
                <a:solidFill>
                  <a:srgbClr val="0070C0"/>
                </a:solidFill>
                <a:latin typeface="Times New Roman" panose="02020603050405020304" pitchFamily="18" charset="0"/>
                <a:cs typeface="Times New Roman" panose="02020603050405020304" pitchFamily="18" charset="0"/>
              </a:rPr>
              <a:t>Handbook of Heuristics</a:t>
            </a:r>
            <a:r>
              <a:rPr lang="en-US" altLang="zh-CN" b="1" dirty="0">
                <a:latin typeface="Times New Roman" panose="02020603050405020304" pitchFamily="18" charset="0"/>
                <a:cs typeface="Times New Roman" panose="02020603050405020304" pitchFamily="18" charset="0"/>
              </a:rPr>
              <a:t> (pp. 791-808). Springer, Cham</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2015.</a:t>
            </a:r>
            <a:r>
              <a:rPr lang="en-US" altLang="zh-CN" b="1" i="1" dirty="0">
                <a:latin typeface="Times New Roman" panose="02020603050405020304" pitchFamily="18" charset="0"/>
                <a:cs typeface="Times New Roman" panose="02020603050405020304" pitchFamily="18" charset="0"/>
              </a:rPr>
              <a:t> Metaheuristics—the metaphor exposed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International Transactions in Operational Research</a:t>
            </a:r>
            <a:r>
              <a:rPr lang="en-US" altLang="zh-CN" b="1" dirty="0">
                <a:latin typeface="Times New Roman" panose="02020603050405020304" pitchFamily="18" charset="0"/>
                <a:cs typeface="Times New Roman" panose="02020603050405020304" pitchFamily="18" charset="0"/>
              </a:rPr>
              <a:t>, 22(1), pp.3-18</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hlinkClick r:id="rId2"/>
              </a:rPr>
              <a:t>https://</a:t>
            </a:r>
            <a:r>
              <a:rPr lang="en-US" altLang="zh-CN" b="1" dirty="0" smtClean="0">
                <a:latin typeface="Times New Roman" panose="02020603050405020304" pitchFamily="18" charset="0"/>
                <a:cs typeface="Times New Roman" panose="02020603050405020304" pitchFamily="18" charset="0"/>
                <a:hlinkClick r:id="rId2"/>
              </a:rPr>
              <a:t>oneweirdkerneltrick.com/part2.pdf</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obvious </a:t>
            </a:r>
            <a:r>
              <a:rPr lang="en-US" altLang="zh-CN" b="1" dirty="0" smtClean="0">
                <a:solidFill>
                  <a:srgbClr val="FF0000"/>
                </a:solidFill>
                <a:latin typeface="Times New Roman" panose="02020603050405020304" pitchFamily="18" charset="0"/>
                <a:cs typeface="Times New Roman" panose="02020603050405020304" pitchFamily="18" charset="0"/>
              </a:rPr>
              <a:t>sarcasm </a:t>
            </a:r>
            <a:r>
              <a:rPr lang="en-US" altLang="zh-CN" b="1" dirty="0" smtClean="0">
                <a:latin typeface="Times New Roman" panose="02020603050405020304" pitchFamily="18" charset="0"/>
                <a:cs typeface="Times New Roman" panose="02020603050405020304" pitchFamily="18" charset="0"/>
              </a:rPr>
              <a:t>from e.g., </a:t>
            </a:r>
            <a:r>
              <a:rPr lang="en-US" altLang="zh-CN" b="1" dirty="0" smtClean="0">
                <a:latin typeface="Times New Roman" panose="02020603050405020304" pitchFamily="18" charset="0"/>
                <a:cs typeface="Times New Roman" panose="02020603050405020304" pitchFamily="18" charset="0"/>
              </a:rPr>
              <a:t>CMU Ph.D. and NYU Prof.)</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etc.)</a:t>
            </a:r>
            <a:endParaRPr lang="en-US" altLang="zh-CN" b="1" dirty="0" smtClean="0">
              <a:latin typeface="Times New Roman" panose="02020603050405020304" pitchFamily="18" charset="0"/>
              <a:cs typeface="Times New Roman" panose="02020603050405020304" pitchFamily="18" charset="0"/>
            </a:endParaRPr>
          </a:p>
        </p:txBody>
      </p:sp>
      <p:sp>
        <p:nvSpPr>
          <p:cNvPr id="4" name="矩形 3"/>
          <p:cNvSpPr/>
          <p:nvPr/>
        </p:nvSpPr>
        <p:spPr>
          <a:xfrm>
            <a:off x="0" y="6488668"/>
            <a:ext cx="12192000" cy="369332"/>
          </a:xfrm>
          <a:prstGeom prst="rect">
            <a:avLst/>
          </a:prstGeom>
        </p:spPr>
        <p:txBody>
          <a:bodyPr wrap="square">
            <a:spAutoFit/>
          </a:bodyPr>
          <a:lstStyle/>
          <a:p>
            <a:r>
              <a:rPr lang="zh-CN" altLang="en-US" dirty="0">
                <a:latin typeface="Times New Roman" panose="02020603050405020304" pitchFamily="18" charset="0"/>
                <a:cs typeface="Times New Roman" panose="02020603050405020304" pitchFamily="18" charset="0"/>
                <a:hlinkClick r:id="rId3"/>
              </a:rPr>
              <a:t>https://pypop.readthedocs.io/en/latest/design-philosophy.</a:t>
            </a:r>
            <a:r>
              <a:rPr lang="zh-CN" altLang="en-US" dirty="0" smtClean="0">
                <a:latin typeface="Times New Roman" panose="02020603050405020304" pitchFamily="18" charset="0"/>
                <a:cs typeface="Times New Roman" panose="02020603050405020304" pitchFamily="18" charset="0"/>
                <a:hlinkClick r:id="rId3"/>
              </a:rPr>
              <a:t>html</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693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solidFill>
                  <a:srgbClr val="00B050"/>
                </a:solidFill>
                <a:latin typeface="Times New Roman" panose="02020603050405020304" pitchFamily="18" charset="0"/>
                <a:cs typeface="Times New Roman" panose="02020603050405020304" pitchFamily="18" charset="0"/>
              </a:rPr>
              <a:t>Design Philosophy</a:t>
            </a:r>
            <a:r>
              <a:rPr lang="en-US" altLang="zh-CN" sz="3200" b="1" dirty="0" smtClean="0">
                <a:latin typeface="Times New Roman" panose="02020603050405020304" pitchFamily="18" charset="0"/>
                <a:cs typeface="Times New Roman" panose="02020603050405020304" pitchFamily="18" charset="0"/>
              </a:rPr>
              <a:t>: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direct.mit.edu/evco/pages/submission-guidelines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(Access time: Oct. 31, 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dl.acm.org/journal/telo/author-guidelines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(Access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time: Oct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31, 2024)</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06" y="2783511"/>
            <a:ext cx="5145971" cy="25200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77" y="3323511"/>
            <a:ext cx="6248726" cy="1440000"/>
          </a:xfrm>
          <a:prstGeom prst="rect">
            <a:avLst/>
          </a:prstGeom>
        </p:spPr>
      </p:pic>
    </p:spTree>
    <p:extLst>
      <p:ext uri="{BB962C8B-B14F-4D97-AF65-F5344CB8AC3E}">
        <p14:creationId xmlns:p14="http://schemas.microsoft.com/office/powerpoint/2010/main" val="992420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From </a:t>
            </a:r>
            <a:r>
              <a:rPr lang="en-US" altLang="zh-CN" sz="3200" b="1" dirty="0" smtClean="0">
                <a:solidFill>
                  <a:srgbClr val="0070C0"/>
                </a:solidFill>
                <a:latin typeface="Times New Roman" panose="02020603050405020304" pitchFamily="18" charset="0"/>
                <a:cs typeface="Times New Roman" panose="02020603050405020304" pitchFamily="18" charset="0"/>
              </a:rPr>
              <a:t>Biological </a:t>
            </a:r>
            <a:r>
              <a:rPr lang="en-US" altLang="zh-CN" sz="3200" b="1" dirty="0" smtClean="0">
                <a:latin typeface="Times New Roman" panose="02020603050405020304" pitchFamily="18" charset="0"/>
                <a:cs typeface="Times New Roman" panose="02020603050405020304" pitchFamily="18" charset="0"/>
              </a:rPr>
              <a:t>to </a:t>
            </a:r>
            <a:r>
              <a:rPr lang="en-US" altLang="zh-CN" sz="3200" b="1" dirty="0" smtClean="0">
                <a:solidFill>
                  <a:srgbClr val="00B050"/>
                </a:solidFill>
                <a:latin typeface="Times New Roman" panose="02020603050405020304" pitchFamily="18" charset="0"/>
                <a:cs typeface="Times New Roman" panose="02020603050405020304" pitchFamily="18" charset="0"/>
              </a:rPr>
              <a:t>Computational </a:t>
            </a:r>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[Koonin</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Biological evolution as a form of learning</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Valiant, 2020, GECCO]</a:t>
            </a:r>
          </a:p>
          <a:p>
            <a:pPr lvl="1"/>
            <a:r>
              <a:rPr lang="en-US" altLang="zh-CN" sz="2000" b="1" dirty="0">
                <a:latin typeface="Times New Roman" panose="02020603050405020304" pitchFamily="18" charset="0"/>
                <a:cs typeface="Times New Roman" panose="02020603050405020304" pitchFamily="18" charset="0"/>
              </a:rPr>
              <a:t>“We formulate evolution as a form of learning from examples</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We formulate a notion of evolvability that distinguishes function classes that are evolvable with polynomially bounded resources from those that are not</a:t>
            </a:r>
            <a:r>
              <a:rPr lang="en-US" altLang="zh-CN" sz="20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“The dilemma is that if the function class that describes the expression levels of proteins in terms of each other, is too restrictive, then it will not support biology, while if it is too expressive then no evolution algorithm will exist to navigate it.”</a:t>
            </a:r>
            <a:endParaRPr lang="zh-CN" altLang="en-US"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2"/>
              </a:rPr>
              <a:t>https://dl.acm.org/doi/abs/10.1145/3377930.</a:t>
            </a:r>
            <a:r>
              <a:rPr lang="zh-CN" altLang="en-US" sz="1200" b="1" dirty="0" smtClean="0">
                <a:latin typeface="Times New Roman" panose="02020603050405020304" pitchFamily="18" charset="0"/>
                <a:cs typeface="Times New Roman" panose="02020603050405020304" pitchFamily="18" charset="0"/>
                <a:hlinkClick r:id="rId2"/>
              </a:rPr>
              <a:t>3398731</a:t>
            </a:r>
            <a:r>
              <a:rPr lang="zh-CN" altLang="en-US"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xmlns="" id="{40BD686E-2646-C52E-45E3-E5D3F95483FE}"/>
              </a:ext>
            </a:extLst>
          </p:cNvPr>
          <p:cNvSpPr>
            <a:spLocks noGrp="1"/>
          </p:cNvSpPr>
          <p:nvPr>
            <p:ph idx="1"/>
          </p:nvPr>
        </p:nvSpPr>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3"/>
              </a:rPr>
              <a:t>https://github.com/BIMK/PlatEMO</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(&gt;1.5k stars &amp; &gt;2k citations)</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Ye Tian, Ran Cheng, Xingyi Zhang, and Yaochu Jin, PlatEMO: A </a:t>
            </a:r>
            <a:r>
              <a:rPr lang="en-US" altLang="zh-CN" b="1" dirty="0" smtClean="0">
                <a:latin typeface="Times New Roman" panose="02020603050405020304" pitchFamily="18" charset="0"/>
                <a:cs typeface="Times New Roman" panose="02020603050405020304" pitchFamily="18" charset="0"/>
              </a:rPr>
              <a:t>MATLAB platform </a:t>
            </a:r>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evolutionary multi-objective </a:t>
            </a:r>
            <a:r>
              <a:rPr lang="en-US" altLang="zh-CN" b="1" dirty="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ptimization </a:t>
            </a:r>
            <a:r>
              <a:rPr lang="en-US" altLang="zh-CN" b="1" dirty="0">
                <a:latin typeface="Times New Roman" panose="02020603050405020304" pitchFamily="18" charset="0"/>
                <a:cs typeface="Times New Roman" panose="02020603050405020304" pitchFamily="18" charset="0"/>
              </a:rPr>
              <a:t>[Educational Forum</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IEEE </a:t>
            </a:r>
            <a:r>
              <a:rPr lang="en-US" altLang="zh-CN" b="1" i="1" dirty="0">
                <a:latin typeface="Times New Roman" panose="02020603050405020304" pitchFamily="18" charset="0"/>
                <a:cs typeface="Times New Roman" panose="02020603050405020304" pitchFamily="18" charset="0"/>
              </a:rPr>
              <a:t>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4"/>
              </a:rPr>
              <a:t>https://</a:t>
            </a:r>
            <a:r>
              <a:rPr lang="en-US" altLang="zh-CN" b="1" dirty="0" smtClean="0">
                <a:latin typeface="Times New Roman" panose="02020603050405020304" pitchFamily="18" charset="0"/>
                <a:cs typeface="Times New Roman" panose="02020603050405020304" pitchFamily="18" charset="0"/>
                <a:hlinkClick r:id="rId4"/>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5"/>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p>
          <a:p>
            <a:pPr lvl="1"/>
            <a:r>
              <a:rPr lang="en-US" altLang="zh-CN" b="1" dirty="0">
                <a:latin typeface="Times New Roman" panose="02020603050405020304" pitchFamily="18" charset="0"/>
                <a:cs typeface="Times New Roman" panose="02020603050405020304" pitchFamily="18" charset="0"/>
                <a:hlinkClick r:id="rId6"/>
              </a:rPr>
              <a:t>http://www.cmap.polytechnique.fr/~</a:t>
            </a:r>
            <a:r>
              <a:rPr lang="en-US" altLang="zh-CN" b="1" dirty="0" smtClean="0">
                <a:latin typeface="Times New Roman" panose="02020603050405020304" pitchFamily="18" charset="0"/>
                <a:cs typeface="Times New Roman" panose="02020603050405020304" pitchFamily="18" charset="0"/>
                <a:hlinkClick r:id="rId6"/>
              </a:rPr>
              <a:t>nikolaus.hansen/cmaes_inmatlab.html</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2016</Words>
  <Application>Microsoft Office PowerPoint</Application>
  <PresentationFormat>宽屏</PresentationFormat>
  <Paragraphs>283</Paragraphs>
  <Slides>22</Slides>
  <Notes>4</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宋体</vt:lpstr>
      <vt:lpstr>Arial</vt:lpstr>
      <vt:lpstr>Arial Black</vt:lpstr>
      <vt:lpstr>Calibri</vt:lpstr>
      <vt:lpstr>Calibri Light</vt:lpstr>
      <vt:lpstr>Times New Roman</vt:lpstr>
      <vt:lpstr>Wingdings</vt:lpstr>
      <vt:lpstr>Office 主题</vt:lpstr>
      <vt:lpstr>PyPop7 A Pure-PYthon open-source library of POPulation-based Global Optimization (in [JMLR-2024])</vt:lpstr>
      <vt:lpstr>[J2C] PyPop7 A Pure-PYthon open-source library of POPulation-based Global Optimization (in [JMLR-2024])</vt:lpstr>
      <vt:lpstr>Three Main Goals of This Open-Source Pure-Python Library (PyPop7) for Global Derivative-Free Optimization</vt:lpstr>
      <vt:lpstr>General Global Optimization (GO): Unsolvable</vt:lpstr>
      <vt:lpstr>Algorithm Diversity in Global Optimization of Complex (e.g., Non-Linear, Non-Convex) Systems</vt:lpstr>
      <vt:lpstr>Design Philosophy: How to Choose from “the Elephant in the Room” (An Open Question)</vt:lpstr>
      <vt:lpstr>Design Philosophy: How to Choose from “the Elephant in the Room” (An Open Question)</vt:lpstr>
      <vt:lpstr>From Biological to Computational Evolution</vt:lpstr>
      <vt:lpstr>Some (rather all) Popular Open-Source Libraries for Evolutionary Computation (EC) and/or Swarm Intelligence (SI) https://pypop.readthedocs.io/en/latest/software-summary.html</vt:lpstr>
      <vt:lpstr>Some (rather all) Popular Open-Source Libraries for Evolutionary Computation (EC) and/or Swarm Intelligence (SI) https://pypop.readthedocs.io/en/latest/software-summary.html</vt:lpstr>
      <vt:lpstr>PowerPoint 演示文稿</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Particle Swarm Optimizer (PSO)</vt:lpstr>
      <vt:lpstr>An Open Interface for Missed/New BBO</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1288</cp:revision>
  <dcterms:created xsi:type="dcterms:W3CDTF">2024-06-22T12:46:17Z</dcterms:created>
  <dcterms:modified xsi:type="dcterms:W3CDTF">2025-04-20T13:05:53Z</dcterms:modified>
</cp:coreProperties>
</file>