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9" r:id="rId3"/>
    <p:sldId id="277" r:id="rId4"/>
    <p:sldId id="264" r:id="rId5"/>
    <p:sldId id="270" r:id="rId6"/>
    <p:sldId id="271" r:id="rId7"/>
    <p:sldId id="258" r:id="rId8"/>
    <p:sldId id="263" r:id="rId9"/>
    <p:sldId id="276" r:id="rId10"/>
    <p:sldId id="257" r:id="rId11"/>
    <p:sldId id="262" r:id="rId12"/>
    <p:sldId id="268" r:id="rId13"/>
    <p:sldId id="267" r:id="rId14"/>
    <p:sldId id="261" r:id="rId15"/>
    <p:sldId id="259" r:id="rId16"/>
    <p:sldId id="265" r:id="rId17"/>
    <p:sldId id="260" r:id="rId18"/>
    <p:sldId id="266"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1" autoAdjust="0"/>
    <p:restoredTop sz="94660"/>
  </p:normalViewPr>
  <p:slideViewPr>
    <p:cSldViewPr snapToGrid="0">
      <p:cViewPr varScale="1">
        <p:scale>
          <a:sx n="159" d="100"/>
          <a:sy n="159" d="100"/>
        </p:scale>
        <p:origin x="3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2025/4/19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10</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github.com/Evolutionary-Intelligence/pypop"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ypop.readthedocs.io/_/downloads/en/latest/pdf/" TargetMode="External"/><Relationship Id="rId10" Type="http://schemas.openxmlformats.org/officeDocument/2006/relationships/image" Target="../media/image4.png"/><Relationship Id="rId4" Type="http://schemas.openxmlformats.org/officeDocument/2006/relationships/hyperlink" Target="https://pypop.rtfd.io/" TargetMode="External"/><Relationship Id="rId9" Type="http://schemas.openxmlformats.org/officeDocument/2006/relationships/hyperlink" Target="https://global.oup.com/academic/product/the-genetical-theory-of-natural-selection-9780198504405?cc=nl&amp;lang=en&am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a:t>
            </a:r>
            <a:r>
              <a:rPr lang="en-US" altLang="zh-CN" sz="3200" b="1" dirty="0" smtClean="0">
                <a:latin typeface="Times New Roman" panose="02020603050405020304" pitchFamily="18" charset="0"/>
                <a:cs typeface="Times New Roman" panose="02020603050405020304" pitchFamily="18" charset="0"/>
              </a:rPr>
              <a:t>Global Optimization </a:t>
            </a:r>
            <a:r>
              <a:rPr lang="en-US" altLang="zh-CN" sz="2000" b="1" dirty="0" smtClean="0">
                <a:solidFill>
                  <a:srgbClr val="FF0000"/>
                </a:solidFill>
                <a:latin typeface="Times New Roman" panose="02020603050405020304" pitchFamily="18" charset="0"/>
                <a:cs typeface="Times New Roman" panose="02020603050405020304" pitchFamily="18" charset="0"/>
              </a:rPr>
              <a:t>(in [JMLR-2024])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Dr. 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2024 / 2025 -)</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smtClean="0">
                <a:latin typeface="Times New Roman" panose="02020603050405020304" pitchFamily="18" charset="0"/>
                <a:cs typeface="Times New Roman" panose="02020603050405020304" pitchFamily="18" charset="0"/>
              </a:rPr>
              <a:t>Docs: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https</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://pypop.rtfd.io</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5"/>
              </a:rPr>
              <a:t>pdf</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7B978A18-D237-B506-C9D8-EBD732057F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9"/>
              </a:rPr>
              <a:t>©</a:t>
            </a:r>
            <a:r>
              <a:rPr lang="en-US" altLang="zh-CN" sz="1200" dirty="0" smtClean="0">
                <a:latin typeface="Times New Roman" panose="02020603050405020304" pitchFamily="18" charset="0"/>
                <a:cs typeface="Times New Roman" panose="02020603050405020304" pitchFamily="18" charset="0"/>
                <a:hlinkClick r:id="rId9"/>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expected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Global optimization (in black-box scenarios)</a:t>
            </a:r>
          </a:p>
          <a:p>
            <a:pPr lvl="2"/>
            <a:r>
              <a:rPr lang="en-US" altLang="zh-CN" b="1" dirty="0" smtClean="0">
                <a:latin typeface="Times New Roman" panose="02020603050405020304" pitchFamily="18" charset="0"/>
                <a:cs typeface="Times New Roman" panose="02020603050405020304" pitchFamily="18" charset="0"/>
              </a:rPr>
              <a:t>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one of widely-recognized platforms to test, compare, and improve existing or adding new)</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Off-the-shelf Python API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and error-prone programming practices</a:t>
            </a:r>
          </a:p>
          <a:p>
            <a:pPr lvl="3"/>
            <a:r>
              <a:rPr lang="en-US" altLang="zh-CN" b="1" dirty="0" smtClean="0">
                <a:latin typeface="Times New Roman" panose="02020603050405020304" pitchFamily="18" charset="0"/>
                <a:cs typeface="Times New Roman" panose="02020603050405020304" pitchFamily="18" charset="0"/>
              </a:rPr>
              <a:t>To easily check and feedback correctness of open-source code</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500" b="1" dirty="0">
              <a:solidFill>
                <a:schemeClr val="bg1">
                  <a:lumMod val="50000"/>
                </a:schemeClr>
              </a:solidFill>
              <a:latin typeface="Times New Roman" panose="02020603050405020304" pitchFamily="18" charset="0"/>
              <a:cs typeface="Times New Roman" panose="02020603050405020304" pitchFamily="18" charset="0"/>
            </a:endParaRPr>
          </a:p>
          <a:p>
            <a:pPr marL="914400" lvl="2" indent="0">
              <a:buNone/>
            </a:pP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 Ordered by the first </a:t>
            </a:r>
            <a:r>
              <a:rPr lang="en-US" altLang="zh-CN" sz="900" b="1" dirty="0">
                <a:solidFill>
                  <a:schemeClr val="bg1">
                    <a:lumMod val="50000"/>
                  </a:schemeClr>
                </a:solidFill>
                <a:latin typeface="Times New Roman" panose="02020603050405020304" pitchFamily="18" charset="0"/>
                <a:cs typeface="Times New Roman" panose="02020603050405020304" pitchFamily="18" charset="0"/>
              </a:rPr>
              <a:t>w</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ord for the following journals</a:t>
            </a:r>
          </a:p>
          <a:p>
            <a:pPr lvl="2"/>
            <a:r>
              <a:rPr lang="en-US" altLang="zh-CN" b="1" dirty="0" smtClean="0">
                <a:latin typeface="Times New Roman" panose="02020603050405020304" pitchFamily="18" charset="0"/>
                <a:cs typeface="Times New Roman" panose="02020603050405020304" pitchFamily="18" charset="0"/>
              </a:rPr>
              <a:t>ACM </a:t>
            </a:r>
            <a:r>
              <a:rPr lang="en-US" altLang="zh-CN" b="1" dirty="0">
                <a:latin typeface="Times New Roman" panose="02020603050405020304" pitchFamily="18" charset="0"/>
                <a:cs typeface="Times New Roman" panose="02020603050405020304" pitchFamily="18" charset="0"/>
              </a:rPr>
              <a:t>Transactions on Evolutionary Learning and </a:t>
            </a:r>
            <a:r>
              <a:rPr lang="en-US" altLang="zh-CN" b="1" dirty="0" smtClean="0">
                <a:latin typeface="Times New Roman" panose="02020603050405020304" pitchFamily="18" charset="0"/>
                <a:cs typeface="Times New Roman" panose="02020603050405020304" pitchFamily="18" charset="0"/>
              </a:rPr>
              <a:t>Optimization</a:t>
            </a:r>
          </a:p>
          <a:p>
            <a:pPr lvl="2"/>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a:t>
            </a:r>
          </a:p>
          <a:p>
            <a:pPr lvl="2"/>
            <a:r>
              <a:rPr lang="en-US" altLang="zh-CN" b="1" dirty="0">
                <a:latin typeface="Times New Roman" panose="02020603050405020304" pitchFamily="18" charset="0"/>
                <a:cs typeface="Times New Roman" panose="02020603050405020304" pitchFamily="18" charset="0"/>
              </a:rPr>
              <a:t>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smtClean="0">
                <a:latin typeface="Times New Roman" panose="02020603050405020304" pitchFamily="18" charset="0"/>
                <a:cs typeface="Times New Roman" panose="02020603050405020304" pitchFamily="18" charset="0"/>
              </a:rPr>
              <a:t>IEEE </a:t>
            </a:r>
            <a:r>
              <a:rPr lang="en-US" altLang="zh-CN" b="1" dirty="0">
                <a:latin typeface="Times New Roman" panose="02020603050405020304" pitchFamily="18" charset="0"/>
                <a:cs typeface="Times New Roman" panose="02020603050405020304" pitchFamily="18" charset="0"/>
              </a:rPr>
              <a:t>Transactions on 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a:latin typeface="Times New Roman" panose="02020603050405020304" pitchFamily="18" charset="0"/>
                <a:cs typeface="Times New Roman" panose="02020603050405020304" pitchFamily="18" charset="0"/>
              </a:rPr>
              <a:t>International Journal of Swarm Intelligence Research</a:t>
            </a:r>
            <a:endParaRPr lang="en-US" altLang="zh-CN" b="1" dirty="0" smtClean="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Swarm Intelligence</a:t>
            </a:r>
            <a:endParaRPr lang="en-US" altLang="zh-CN" b="1" dirty="0" smtClean="0">
              <a:solidFill>
                <a:schemeClr val="bg1">
                  <a:lumMod val="50000"/>
                </a:schemeClr>
              </a:solidFill>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rPr>
              <a:t>…… (etc.)</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General Global Optimization (GO): </a:t>
            </a:r>
            <a:r>
              <a:rPr lang="en-US" altLang="zh-CN" sz="3200" b="1" dirty="0" smtClean="0">
                <a:solidFill>
                  <a:srgbClr val="FF0000"/>
                </a:solidFill>
                <a:latin typeface="Times New Roman" panose="02020603050405020304" pitchFamily="18" charset="0"/>
                <a:cs typeface="Times New Roman" panose="02020603050405020304" pitchFamily="18" charset="0"/>
              </a:rPr>
              <a:t>Unsolvable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our opinion, the main fact, which should be known to any person dealing with optimization models, is that in general, optimization problems are </a:t>
            </a:r>
            <a:r>
              <a:rPr lang="en-US" altLang="zh-CN" sz="2400" b="1" i="1" dirty="0">
                <a:solidFill>
                  <a:srgbClr val="FF0000"/>
                </a:solidFill>
                <a:latin typeface="Times New Roman" panose="02020603050405020304" pitchFamily="18" charset="0"/>
                <a:cs typeface="Times New Roman" panose="02020603050405020304" pitchFamily="18" charset="0"/>
              </a:rPr>
              <a:t>unsolvable</a:t>
            </a:r>
            <a:r>
              <a:rPr lang="en-US" altLang="zh-CN" sz="2400" b="1" i="1" dirty="0">
                <a:latin typeface="Times New Roman" panose="02020603050405020304" pitchFamily="18" charset="0"/>
                <a:cs typeface="Times New Roman" panose="02020603050405020304" pitchFamily="18" charset="0"/>
              </a:rPr>
              <a:t>. This statement, which is usually missing in standard optimization courses, is very important for understanding optimization theory and the logic of its development in the past and in the future</a:t>
            </a:r>
            <a:r>
              <a:rPr lang="en-US" altLang="zh-CN" sz="2400" b="1" i="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From </a:t>
            </a:r>
            <a:r>
              <a:rPr lang="en-US" altLang="zh-CN" sz="2000" b="1" dirty="0" smtClean="0">
                <a:latin typeface="Times New Roman" panose="02020603050405020304" pitchFamily="18" charset="0"/>
                <a:cs typeface="Times New Roman" panose="02020603050405020304" pitchFamily="18" charset="0"/>
              </a:rPr>
              <a:t>Prof. Yurii Nesterov’s book </a:t>
            </a:r>
            <a:r>
              <a:rPr lang="en-US" altLang="zh-CN" sz="2000" b="1" i="1" dirty="0" smtClean="0">
                <a:solidFill>
                  <a:srgbClr val="00B050"/>
                </a:solidFill>
                <a:latin typeface="Times New Roman" panose="02020603050405020304" pitchFamily="18" charset="0"/>
                <a:cs typeface="Times New Roman" panose="02020603050405020304" pitchFamily="18" charset="0"/>
              </a:rPr>
              <a:t>Lectures </a:t>
            </a:r>
            <a:r>
              <a:rPr lang="en-US" altLang="zh-CN" sz="2000" b="1" i="1" dirty="0">
                <a:solidFill>
                  <a:srgbClr val="00B050"/>
                </a:solidFill>
                <a:latin typeface="Times New Roman" panose="02020603050405020304" pitchFamily="18" charset="0"/>
                <a:cs typeface="Times New Roman" panose="02020603050405020304" pitchFamily="18" charset="0"/>
              </a:rPr>
              <a:t>on Convex </a:t>
            </a:r>
            <a:r>
              <a:rPr lang="en-US" altLang="zh-CN" sz="2000" b="1" i="1" dirty="0" smtClean="0">
                <a:solidFill>
                  <a:srgbClr val="00B050"/>
                </a:solidFill>
                <a:latin typeface="Times New Roman" panose="02020603050405020304" pitchFamily="18" charset="0"/>
                <a:cs typeface="Times New Roman" panose="02020603050405020304" pitchFamily="18" charset="0"/>
              </a:rPr>
              <a:t>Optimization</a:t>
            </a:r>
            <a:endParaRPr lang="en-US" altLang="zh-CN" sz="2000" b="1" dirty="0" smtClean="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7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a:t>
            </a:r>
            <a:r>
              <a:rPr lang="en-US" altLang="zh-CN" sz="3200" b="1" dirty="0">
                <a:latin typeface="Times New Roman" panose="02020603050405020304" pitchFamily="18" charset="0"/>
                <a:cs typeface="Times New Roman" panose="02020603050405020304" pitchFamily="18" charset="0"/>
              </a:rPr>
              <a:t>Global Optimization of Complex (e.g., Non-Linear</a:t>
            </a:r>
            <a:r>
              <a:rPr lang="en-US" altLang="zh-CN" sz="3200" b="1" dirty="0" smtClean="0">
                <a:latin typeface="Times New Roman" panose="02020603050405020304" pitchFamily="18" charset="0"/>
                <a:cs typeface="Times New Roman" panose="02020603050405020304" pitchFamily="18" charset="0"/>
              </a:rPr>
              <a:t>) Systems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Black-Box </a:t>
            </a:r>
            <a:r>
              <a:rPr lang="en-US" altLang="zh-CN" b="1" dirty="0" smtClean="0">
                <a:latin typeface="Times New Roman" panose="02020603050405020304" pitchFamily="18" charset="0"/>
                <a:cs typeface="Times New Roman" panose="02020603050405020304" pitchFamily="18" charset="0"/>
              </a:rPr>
              <a:t>Optimization: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Direct </a:t>
            </a:r>
            <a:r>
              <a:rPr lang="en-US" altLang="zh-CN" b="1" dirty="0" smtClean="0">
                <a:latin typeface="Times New Roman" panose="02020603050405020304" pitchFamily="18" charset="0"/>
                <a:cs typeface="Times New Roman" panose="02020603050405020304" pitchFamily="18" charset="0"/>
              </a:rPr>
              <a:t>Search</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Non-Differentiable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Randomized/Stochastic </a:t>
            </a:r>
            <a:r>
              <a:rPr lang="en-US" altLang="zh-CN" b="1" dirty="0" smtClean="0">
                <a:latin typeface="Times New Roman" panose="02020603050405020304" pitchFamily="18" charset="0"/>
                <a:cs typeface="Times New Roman" panose="02020603050405020304" pitchFamily="18" charset="0"/>
              </a:rPr>
              <a:t>Search</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Zeroth-Order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B050"/>
                </a:solidFill>
                <a:latin typeface="Times New Roman" panose="02020603050405020304" pitchFamily="18" charset="0"/>
                <a:cs typeface="Times New Roman" panose="02020603050405020304" pitchFamily="18" charset="0"/>
              </a:rPr>
              <a:t>Evolutionary </a:t>
            </a:r>
            <a:r>
              <a:rPr lang="en-US" altLang="zh-CN" b="1" dirty="0" smtClean="0">
                <a:solidFill>
                  <a:srgbClr val="00B05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solidFill>
                  <a:srgbClr val="00B050"/>
                </a:solidFill>
                <a:latin typeface="Times New Roman" panose="02020603050405020304" pitchFamily="18" charset="0"/>
                <a:cs typeface="Times New Roman" panose="02020603050405020304" pitchFamily="18" charset="0"/>
              </a:rPr>
              <a:t>Swarm </a:t>
            </a:r>
            <a:r>
              <a:rPr lang="en-US" altLang="zh-CN" b="1" dirty="0" smtClean="0">
                <a:solidFill>
                  <a:srgbClr val="00B050"/>
                </a:solidFill>
                <a:latin typeface="Times New Roman" panose="02020603050405020304" pitchFamily="18" charset="0"/>
                <a:cs typeface="Times New Roman" panose="02020603050405020304" pitchFamily="18" charset="0"/>
              </a:rPr>
              <a:t>Intelligence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solidFill>
                <a:srgbClr val="0070C0"/>
              </a:solidFill>
              <a:latin typeface="Times New Roman" panose="02020603050405020304" pitchFamily="18" charset="0"/>
              <a:cs typeface="Times New Roman" panose="02020603050405020304" pitchFamily="18" charset="0"/>
            </a:endParaRPr>
          </a:p>
        </p:txBody>
      </p:sp>
      <p:sp>
        <p:nvSpPr>
          <p:cNvPr id="5" name="矩形 4"/>
          <p:cNvSpPr/>
          <p:nvPr/>
        </p:nvSpPr>
        <p:spPr>
          <a:xfrm>
            <a:off x="9168384" y="2551837"/>
            <a:ext cx="3023616" cy="2308324"/>
          </a:xfrm>
          <a:prstGeom prst="rect">
            <a:avLst/>
          </a:prstGeom>
        </p:spPr>
        <p:txBody>
          <a:bodyPr wrap="square">
            <a:spAutoFit/>
          </a:bodyPr>
          <a:lstStyle/>
          <a:p>
            <a:pPr marL="742950" lvl="1"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Intelligence</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Automatic Control</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Machine Learning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Mathematical Programming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Meta-Heuristics</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Operations Research</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etc.</a:t>
            </a:r>
            <a:endParaRPr lang="zh-CN" altLang="en-US" dirty="0"/>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754</TotalTime>
  <Words>1806</Words>
  <Application>Microsoft Office PowerPoint</Application>
  <PresentationFormat>宽屏</PresentationFormat>
  <Paragraphs>267</Paragraphs>
  <Slides>21</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Arial</vt:lpstr>
      <vt:lpstr>Arial Black</vt:lpstr>
      <vt:lpstr>Calibri</vt:lpstr>
      <vt:lpstr>Calibri Light</vt:lpstr>
      <vt:lpstr>Times New Roman</vt:lpstr>
      <vt:lpstr>Wingdings</vt:lpstr>
      <vt:lpstr>Office 主题</vt:lpstr>
      <vt:lpstr>PyPop7 A Pure-PYthon open-source library of POPulation-based Global Optimization (in [JMLR-2024])</vt:lpstr>
      <vt:lpstr>Three Main Goals of this Open-Source Pure-Python Library (PyPop7)</vt:lpstr>
      <vt:lpstr>General Global Optimization (GO): Unsolvable</vt:lpstr>
      <vt:lpstr>Name Diversity in Global Optimization of Complex (e.g., Non-Linear) Systems</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1244</cp:revision>
  <dcterms:created xsi:type="dcterms:W3CDTF">2024-06-22T12:46:17Z</dcterms:created>
  <dcterms:modified xsi:type="dcterms:W3CDTF">2025-04-19T09:08:07Z</dcterms:modified>
</cp:coreProperties>
</file>