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01a0e84b4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01a0e84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01a0e84b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01a0e84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1a0e84b4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1a0e84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01a0e84b4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01a0e84b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01a0e84b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01a0e84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01a0e84b4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01a0e84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01a0e84b4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01a0e84b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01a0e84b4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01a0e84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01a0e84b4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01a0e84b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01a0e84b4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01a0e84b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c0255349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c02553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e399dc85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e399dc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1a0e84b4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1a0e84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pic>
        <p:nvPicPr>
          <p:cNvPr id="69" name="Google Shape;69;p13"/>
          <p:cNvPicPr preferRelativeResize="0"/>
          <p:nvPr/>
        </p:nvPicPr>
        <p:blipFill>
          <a:blip r:embed="rId3">
            <a:alphaModFix/>
          </a:blip>
          <a:stretch>
            <a:fillRect/>
          </a:stretch>
        </p:blipFill>
        <p:spPr>
          <a:xfrm>
            <a:off x="5500725" y="302005"/>
            <a:ext cx="3238500" cy="140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Bridge Diagram</a:t>
            </a:r>
            <a:endParaRPr/>
          </a:p>
        </p:txBody>
      </p:sp>
      <p:pic>
        <p:nvPicPr>
          <p:cNvPr id="122" name="Google Shape;122;p22"/>
          <p:cNvPicPr preferRelativeResize="0"/>
          <p:nvPr/>
        </p:nvPicPr>
        <p:blipFill>
          <a:blip r:embed="rId3">
            <a:alphaModFix/>
          </a:blip>
          <a:stretch>
            <a:fillRect/>
          </a:stretch>
        </p:blipFill>
        <p:spPr>
          <a:xfrm>
            <a:off x="1452800" y="1710175"/>
            <a:ext cx="5997550" cy="339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Docker Networking - Host Advantages &amp; Drawbacks</a:t>
            </a:r>
            <a:endParaRPr sz="2700"/>
          </a:p>
        </p:txBody>
      </p:sp>
      <p:sp>
        <p:nvSpPr>
          <p:cNvPr id="128" name="Google Shape;128;p23"/>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The Host mode is easy to understand, use and troubleshoot.</a:t>
            </a:r>
            <a:endParaRPr sz="1700"/>
          </a:p>
          <a:p>
            <a:pPr indent="0" lvl="0" marL="0" rtl="0" algn="l">
              <a:lnSpc>
                <a:spcPct val="100000"/>
              </a:lnSpc>
              <a:spcBef>
                <a:spcPts val="1600"/>
              </a:spcBef>
              <a:spcAft>
                <a:spcPts val="0"/>
              </a:spcAft>
              <a:buNone/>
            </a:pPr>
            <a:r>
              <a:rPr lang="en" sz="1700"/>
              <a:t>The drawbacks though are:</a:t>
            </a:r>
            <a:endParaRPr sz="1700"/>
          </a:p>
          <a:p>
            <a:pPr indent="0" lvl="0" marL="0" rtl="0" algn="l">
              <a:lnSpc>
                <a:spcPct val="100000"/>
              </a:lnSpc>
              <a:spcBef>
                <a:spcPts val="1600"/>
              </a:spcBef>
              <a:spcAft>
                <a:spcPts val="0"/>
              </a:spcAft>
              <a:buNone/>
            </a:pPr>
            <a:r>
              <a:rPr lang="en" sz="1700"/>
              <a:t>No dynamic port assignment mechanism, will lead to conflict leading to failure in launching of the service.</a:t>
            </a:r>
            <a:endParaRPr sz="1700"/>
          </a:p>
          <a:p>
            <a:pPr indent="0" lvl="0" marL="0" rtl="0" algn="l">
              <a:lnSpc>
                <a:spcPct val="100000"/>
              </a:lnSpc>
              <a:spcBef>
                <a:spcPts val="1600"/>
              </a:spcBef>
              <a:spcAft>
                <a:spcPts val="1600"/>
              </a:spcAft>
              <a:buNone/>
            </a:pPr>
            <a:r>
              <a:rPr lang="en" sz="1700"/>
              <a:t>Vulnerability</a:t>
            </a:r>
            <a:r>
              <a:rPr lang="en" sz="1700"/>
              <a:t> due to sharing of </a:t>
            </a:r>
            <a:r>
              <a:rPr lang="en" sz="1700"/>
              <a:t>network</a:t>
            </a:r>
            <a:r>
              <a:rPr lang="en" sz="1700"/>
              <a:t> namespace between the host and the containers.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Overlay</a:t>
            </a:r>
            <a:endParaRPr/>
          </a:p>
        </p:txBody>
      </p:sp>
      <p:sp>
        <p:nvSpPr>
          <p:cNvPr id="134" name="Google Shape;134;p24"/>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Overlay Networking provides simple and secure multi host networking. </a:t>
            </a:r>
            <a:endParaRPr sz="1700"/>
          </a:p>
          <a:p>
            <a:pPr indent="0" lvl="0" marL="0" rtl="0" algn="l">
              <a:lnSpc>
                <a:spcPct val="100000"/>
              </a:lnSpc>
              <a:spcBef>
                <a:spcPts val="1600"/>
              </a:spcBef>
              <a:spcAft>
                <a:spcPts val="0"/>
              </a:spcAft>
              <a:buNone/>
            </a:pPr>
            <a:r>
              <a:rPr lang="en" sz="1700"/>
              <a:t>The overlay network makes use of VXLAN over underlying network.</a:t>
            </a:r>
            <a:endParaRPr sz="1700"/>
          </a:p>
          <a:p>
            <a:pPr indent="0" lvl="0" marL="0" rtl="0" algn="l">
              <a:lnSpc>
                <a:spcPct val="100000"/>
              </a:lnSpc>
              <a:spcBef>
                <a:spcPts val="1600"/>
              </a:spcBef>
              <a:spcAft>
                <a:spcPts val="0"/>
              </a:spcAft>
              <a:buNone/>
            </a:pPr>
            <a:r>
              <a:rPr lang="en" sz="1700"/>
              <a:t>Containers that are part of Overlay Network can communicate with containers regardless of the host. </a:t>
            </a:r>
            <a:endParaRPr sz="1700"/>
          </a:p>
          <a:p>
            <a:pPr indent="0" lvl="0" marL="0" rtl="0" algn="l">
              <a:lnSpc>
                <a:spcPct val="100000"/>
              </a:lnSpc>
              <a:spcBef>
                <a:spcPts val="1600"/>
              </a:spcBef>
              <a:spcAft>
                <a:spcPts val="0"/>
              </a:spcAft>
              <a:buNone/>
            </a:pPr>
            <a:r>
              <a:rPr lang="en" sz="1700"/>
              <a:t>Containers part of Overlay network see each other if they are on same L2 network.</a:t>
            </a:r>
            <a:endParaRPr sz="1700"/>
          </a:p>
          <a:p>
            <a:pPr indent="0" lvl="0" marL="0" rtl="0" algn="l">
              <a:lnSpc>
                <a:spcPct val="100000"/>
              </a:lnSpc>
              <a:spcBef>
                <a:spcPts val="1600"/>
              </a:spcBef>
              <a:spcAft>
                <a:spcPts val="0"/>
              </a:spcAft>
              <a:buNone/>
            </a:pPr>
            <a:r>
              <a:t/>
            </a:r>
            <a:endParaRPr sz="1700"/>
          </a:p>
          <a:p>
            <a:pPr indent="0" lvl="0" marL="0" rtl="0" algn="l">
              <a:lnSpc>
                <a:spcPct val="100000"/>
              </a:lnSpc>
              <a:spcBef>
                <a:spcPts val="1600"/>
              </a:spcBef>
              <a:spcAft>
                <a:spcPts val="0"/>
              </a:spcAft>
              <a:buNone/>
            </a:pPr>
            <a:r>
              <a:t/>
            </a:r>
            <a:endParaRPr sz="1700"/>
          </a:p>
          <a:p>
            <a:pPr indent="0" lvl="0" marL="0" rtl="0" algn="l">
              <a:lnSpc>
                <a:spcPct val="100000"/>
              </a:lnSpc>
              <a:spcBef>
                <a:spcPts val="1600"/>
              </a:spcBef>
              <a:spcAft>
                <a:spcPts val="16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Overlay Diagram</a:t>
            </a:r>
            <a:endParaRPr/>
          </a:p>
        </p:txBody>
      </p:sp>
      <p:pic>
        <p:nvPicPr>
          <p:cNvPr id="140" name="Google Shape;140;p25"/>
          <p:cNvPicPr preferRelativeResize="0"/>
          <p:nvPr/>
        </p:nvPicPr>
        <p:blipFill>
          <a:blip r:embed="rId3">
            <a:alphaModFix/>
          </a:blip>
          <a:stretch>
            <a:fillRect/>
          </a:stretch>
        </p:blipFill>
        <p:spPr>
          <a:xfrm>
            <a:off x="1343975" y="1750600"/>
            <a:ext cx="5477150" cy="327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Docker Networking - Overlay Advantages &amp; Drawbacks</a:t>
            </a:r>
            <a:endParaRPr sz="2600"/>
          </a:p>
        </p:txBody>
      </p:sp>
      <p:sp>
        <p:nvSpPr>
          <p:cNvPr id="146" name="Google Shape;146;p26"/>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Containers across multiple hosts on the container platform can communicate with each other</a:t>
            </a:r>
            <a:endParaRPr sz="1700"/>
          </a:p>
          <a:p>
            <a:pPr indent="0" lvl="0" marL="0" rtl="0" algn="l">
              <a:lnSpc>
                <a:spcPct val="100000"/>
              </a:lnSpc>
              <a:spcBef>
                <a:spcPts val="1600"/>
              </a:spcBef>
              <a:spcAft>
                <a:spcPts val="0"/>
              </a:spcAft>
              <a:buNone/>
            </a:pPr>
            <a:r>
              <a:rPr lang="en" sz="1700"/>
              <a:t>The overlay network is a distributed network created among multiple Docker daemons in different hosts. All containers connected to this network can communicate.</a:t>
            </a:r>
            <a:endParaRPr sz="1700"/>
          </a:p>
          <a:p>
            <a:pPr indent="0" lvl="0" marL="0" rtl="0" algn="l">
              <a:lnSpc>
                <a:spcPct val="100000"/>
              </a:lnSpc>
              <a:spcBef>
                <a:spcPts val="1600"/>
              </a:spcBef>
              <a:spcAft>
                <a:spcPts val="0"/>
              </a:spcAft>
              <a:buNone/>
            </a:pPr>
            <a:r>
              <a:rPr lang="en" sz="1700"/>
              <a:t>Depending on the use case, Overlay may not be an option - eg. connecting legacy applications</a:t>
            </a:r>
            <a:endParaRPr sz="1700"/>
          </a:p>
          <a:p>
            <a:pPr indent="0" lvl="0" marL="0" rtl="0" algn="l">
              <a:lnSpc>
                <a:spcPct val="100000"/>
              </a:lnSpc>
              <a:spcBef>
                <a:spcPts val="1600"/>
              </a:spcBef>
              <a:spcAft>
                <a:spcPts val="1600"/>
              </a:spcAft>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MACVLan</a:t>
            </a:r>
            <a:endParaRPr/>
          </a:p>
        </p:txBody>
      </p:sp>
      <p:sp>
        <p:nvSpPr>
          <p:cNvPr id="152" name="Google Shape;152;p27"/>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 Macvlan networks allow you to assign a MAC address to a container, making it appear as a physical device on your network. </a:t>
            </a:r>
            <a:endParaRPr sz="2000"/>
          </a:p>
          <a:p>
            <a:pPr indent="0" lvl="0" marL="0" rtl="0" algn="l">
              <a:lnSpc>
                <a:spcPct val="100000"/>
              </a:lnSpc>
              <a:spcBef>
                <a:spcPts val="1600"/>
              </a:spcBef>
              <a:spcAft>
                <a:spcPts val="0"/>
              </a:spcAft>
              <a:buNone/>
            </a:pPr>
            <a:r>
              <a:rPr lang="en" sz="2000"/>
              <a:t>The Docker daemon routes traffic to containers by their MAC addresses. </a:t>
            </a:r>
            <a:endParaRPr sz="2000"/>
          </a:p>
          <a:p>
            <a:pPr indent="0" lvl="0" marL="0" rtl="0" algn="l">
              <a:lnSpc>
                <a:spcPct val="100000"/>
              </a:lnSpc>
              <a:spcBef>
                <a:spcPts val="1600"/>
              </a:spcBef>
              <a:spcAft>
                <a:spcPts val="1600"/>
              </a:spcAft>
              <a:buNone/>
            </a:pPr>
            <a:r>
              <a:rPr lang="en" sz="2000"/>
              <a:t>Using the macvlan driver is sometimes the best choice when dealing with legacy applications that expect to be directly connected to the physical network, rather than routed through the Docker hosts network stack.</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None</a:t>
            </a:r>
            <a:endParaRPr/>
          </a:p>
        </p:txBody>
      </p:sp>
      <p:sp>
        <p:nvSpPr>
          <p:cNvPr id="158" name="Google Shape;158;p28"/>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Often, it is needed to isolate a container from ingoing/outgoing traffic, </a:t>
            </a:r>
            <a:endParaRPr sz="2000"/>
          </a:p>
          <a:p>
            <a:pPr indent="0" lvl="0" marL="0" rtl="0" algn="l">
              <a:lnSpc>
                <a:spcPct val="100000"/>
              </a:lnSpc>
              <a:spcBef>
                <a:spcPts val="1600"/>
              </a:spcBef>
              <a:spcAft>
                <a:spcPts val="0"/>
              </a:spcAft>
              <a:buNone/>
            </a:pPr>
            <a:r>
              <a:rPr lang="en" sz="2000"/>
              <a:t>The none network that lacks a network interface</a:t>
            </a:r>
            <a:endParaRPr sz="2000"/>
          </a:p>
          <a:p>
            <a:pPr indent="0" lvl="0" marL="0" rtl="0" algn="l">
              <a:lnSpc>
                <a:spcPct val="100000"/>
              </a:lnSpc>
              <a:spcBef>
                <a:spcPts val="1600"/>
              </a:spcBef>
              <a:spcAft>
                <a:spcPts val="0"/>
              </a:spcAft>
              <a:buNone/>
            </a:pPr>
            <a:r>
              <a:rPr lang="en" sz="2000"/>
              <a:t>Hence the container will not have any possibility of getting connected with the outside world, or even with other containers.</a:t>
            </a:r>
            <a:endParaRPr sz="2000"/>
          </a:p>
          <a:p>
            <a:pPr indent="0" lvl="0" marL="0" rtl="0" algn="l">
              <a:lnSpc>
                <a:spcPct val="100000"/>
              </a:lnSpc>
              <a:spcBef>
                <a:spcPts val="1600"/>
              </a:spcBef>
              <a:spcAft>
                <a:spcPts val="0"/>
              </a:spcAft>
              <a:buNone/>
            </a:pPr>
            <a:r>
              <a:rPr lang="en" sz="2000"/>
              <a:t>The only interface the container will have is the local loopback interface (127.0.0.1).</a:t>
            </a:r>
            <a:endParaRPr sz="2000"/>
          </a:p>
          <a:p>
            <a:pPr indent="0" lvl="0" marL="0" rtl="0" algn="l">
              <a:lnSpc>
                <a:spcPct val="100000"/>
              </a:lnSpc>
              <a:spcBef>
                <a:spcPts val="1600"/>
              </a:spcBef>
              <a:spcAft>
                <a:spcPts val="0"/>
              </a:spcAft>
              <a:buNone/>
            </a:pPr>
            <a:r>
              <a:t/>
            </a:r>
            <a:endParaRPr sz="2000"/>
          </a:p>
          <a:p>
            <a:pPr indent="0" lvl="0" marL="0" rtl="0" algn="l">
              <a:lnSpc>
                <a:spcPct val="100000"/>
              </a:lnSpc>
              <a:spcBef>
                <a:spcPts val="1600"/>
              </a:spcBef>
              <a:spcAft>
                <a:spcPts val="0"/>
              </a:spcAft>
              <a:buNone/>
            </a:pPr>
            <a:r>
              <a:rPr lang="en" sz="2000"/>
              <a:t>‍</a:t>
            </a:r>
            <a:endParaRPr sz="2000"/>
          </a:p>
          <a:p>
            <a:pPr indent="0" lvl="0" marL="0" rtl="0" algn="l">
              <a:lnSpc>
                <a:spcPct val="100000"/>
              </a:lnSpc>
              <a:spcBef>
                <a:spcPts val="1600"/>
              </a:spcBef>
              <a:spcAft>
                <a:spcPts val="16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Docker Networking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a:t>
            </a:r>
            <a:endParaRPr/>
          </a:p>
        </p:txBody>
      </p:sp>
      <p:sp>
        <p:nvSpPr>
          <p:cNvPr id="80" name="Google Shape;80;p15"/>
          <p:cNvSpPr txBox="1"/>
          <p:nvPr>
            <p:ph idx="1" type="body"/>
          </p:nvPr>
        </p:nvSpPr>
        <p:spPr>
          <a:xfrm>
            <a:off x="471900" y="1919075"/>
            <a:ext cx="82221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creates many containers that need to talk to the </a:t>
            </a:r>
            <a:r>
              <a:rPr lang="en"/>
              <a:t>outside</a:t>
            </a:r>
            <a:r>
              <a:rPr lang="en"/>
              <a:t> world and also each other. </a:t>
            </a:r>
            <a:endParaRPr/>
          </a:p>
          <a:p>
            <a:pPr indent="0" lvl="0" marL="0" rtl="0" algn="l">
              <a:spcBef>
                <a:spcPts val="1600"/>
              </a:spcBef>
              <a:spcAft>
                <a:spcPts val="0"/>
              </a:spcAft>
              <a:buNone/>
            </a:pPr>
            <a:r>
              <a:rPr lang="en"/>
              <a:t>Out of the box, Docker provides 5 mechanisms to Network. These are:</a:t>
            </a:r>
            <a:endParaRPr/>
          </a:p>
          <a:p>
            <a:pPr indent="-342900" lvl="0" marL="457200" rtl="0" algn="l">
              <a:spcBef>
                <a:spcPts val="1600"/>
              </a:spcBef>
              <a:spcAft>
                <a:spcPts val="0"/>
              </a:spcAft>
              <a:buSzPts val="1800"/>
              <a:buAutoNum type="arabicPeriod"/>
            </a:pPr>
            <a:r>
              <a:rPr lang="en"/>
              <a:t>Bridge (Default) - Single Host</a:t>
            </a:r>
            <a:endParaRPr/>
          </a:p>
          <a:p>
            <a:pPr indent="-342900" lvl="0" marL="457200" rtl="0" algn="l">
              <a:spcBef>
                <a:spcPts val="0"/>
              </a:spcBef>
              <a:spcAft>
                <a:spcPts val="0"/>
              </a:spcAft>
              <a:buSzPts val="1800"/>
              <a:buAutoNum type="arabicPeriod"/>
            </a:pPr>
            <a:r>
              <a:rPr lang="en"/>
              <a:t>Host - Single Host</a:t>
            </a:r>
            <a:endParaRPr/>
          </a:p>
          <a:p>
            <a:pPr indent="-342900" lvl="0" marL="457200" rtl="0" algn="l">
              <a:spcBef>
                <a:spcPts val="0"/>
              </a:spcBef>
              <a:spcAft>
                <a:spcPts val="0"/>
              </a:spcAft>
              <a:buSzPts val="1800"/>
              <a:buAutoNum type="arabicPeriod"/>
            </a:pPr>
            <a:r>
              <a:rPr lang="en"/>
              <a:t>Overlay - Multi Host</a:t>
            </a:r>
            <a:endParaRPr/>
          </a:p>
          <a:p>
            <a:pPr indent="-342900" lvl="0" marL="457200" rtl="0" algn="l">
              <a:spcBef>
                <a:spcPts val="0"/>
              </a:spcBef>
              <a:spcAft>
                <a:spcPts val="0"/>
              </a:spcAft>
              <a:buSzPts val="1800"/>
              <a:buAutoNum type="arabicPeriod"/>
            </a:pPr>
            <a:r>
              <a:rPr lang="en"/>
              <a:t>Macvlan - MAC address based for Legacy Applications</a:t>
            </a:r>
            <a:endParaRPr/>
          </a:p>
          <a:p>
            <a:pPr indent="-342900" lvl="0" marL="457200" rtl="0" algn="l">
              <a:spcBef>
                <a:spcPts val="0"/>
              </a:spcBef>
              <a:spcAft>
                <a:spcPts val="0"/>
              </a:spcAft>
              <a:buSzPts val="1800"/>
              <a:buAutoNum type="arabicPeriod"/>
            </a:pPr>
            <a:r>
              <a:rPr lang="en"/>
              <a:t>None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Commands</a:t>
            </a:r>
            <a:endParaRPr/>
          </a:p>
        </p:txBody>
      </p:sp>
      <p:sp>
        <p:nvSpPr>
          <p:cNvPr id="86" name="Google Shape;86;p16"/>
          <p:cNvSpPr txBox="1"/>
          <p:nvPr>
            <p:ph idx="1" type="body"/>
          </p:nvPr>
        </p:nvSpPr>
        <p:spPr>
          <a:xfrm>
            <a:off x="471900" y="1919075"/>
            <a:ext cx="82221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networks - </a:t>
            </a:r>
            <a:r>
              <a:rPr lang="en"/>
              <a:t>docker network ls</a:t>
            </a:r>
            <a:endParaRPr/>
          </a:p>
          <a:p>
            <a:pPr indent="0" lvl="0" marL="0" rtl="0" algn="l">
              <a:spcBef>
                <a:spcPts val="1600"/>
              </a:spcBef>
              <a:spcAft>
                <a:spcPts val="0"/>
              </a:spcAft>
              <a:buNone/>
            </a:pPr>
            <a:r>
              <a:rPr lang="en"/>
              <a:t>Inspect a bridge - docker network inspect bridge</a:t>
            </a:r>
            <a:endParaRPr/>
          </a:p>
          <a:p>
            <a:pPr indent="0" lvl="0" marL="0" rtl="0" algn="l">
              <a:spcBef>
                <a:spcPts val="1600"/>
              </a:spcBef>
              <a:spcAft>
                <a:spcPts val="0"/>
              </a:spcAft>
              <a:buNone/>
            </a:pPr>
            <a:r>
              <a:rPr lang="en"/>
              <a:t>Create a </a:t>
            </a:r>
            <a:r>
              <a:rPr lang="en"/>
              <a:t>network</a:t>
            </a:r>
            <a:r>
              <a:rPr lang="en"/>
              <a:t> - docker network create </a:t>
            </a:r>
            <a:endParaRPr/>
          </a:p>
          <a:p>
            <a:pPr indent="0" lvl="0" marL="0" rtl="0" algn="l">
              <a:spcBef>
                <a:spcPts val="1600"/>
              </a:spcBef>
              <a:spcAft>
                <a:spcPts val="0"/>
              </a:spcAft>
              <a:buNone/>
            </a:pPr>
            <a:r>
              <a:rPr lang="en" sz="1100"/>
              <a:t>Create a MACVLan Network  - docker network create -d macvlan --subnet=172.16.86.0/24 --gateway=172.16.86.1 -o parent=eth0 pub_net</a:t>
            </a:r>
            <a:endParaRPr sz="1100"/>
          </a:p>
          <a:p>
            <a:pPr indent="0" lvl="0" marL="0" rtl="0" algn="l">
              <a:spcBef>
                <a:spcPts val="1600"/>
              </a:spcBef>
              <a:spcAft>
                <a:spcPts val="0"/>
              </a:spcAft>
              <a:buNone/>
            </a:pPr>
            <a:r>
              <a:rPr lang="en" sz="1100"/>
              <a:t>Create a Overlay Network - docker network create -d overlay --attachable my-attachable-overlay</a:t>
            </a:r>
            <a:endParaRPr sz="1100"/>
          </a:p>
          <a:p>
            <a:pPr indent="0" lvl="0" marL="0" rtl="0" algn="l">
              <a:spcBef>
                <a:spcPts val="1600"/>
              </a:spcBef>
              <a:spcAft>
                <a:spcPts val="0"/>
              </a:spcAft>
              <a:buNone/>
            </a:pPr>
            <a:r>
              <a:rPr lang="en"/>
              <a:t>Remove a network  - docker network rm my-net</a:t>
            </a:r>
            <a:endParaRPr b="1" sz="8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Commands</a:t>
            </a:r>
            <a:endParaRPr/>
          </a:p>
        </p:txBody>
      </p:sp>
      <p:sp>
        <p:nvSpPr>
          <p:cNvPr id="92" name="Google Shape;92;p17"/>
          <p:cNvSpPr txBox="1"/>
          <p:nvPr>
            <p:ph idx="1" type="body"/>
          </p:nvPr>
        </p:nvSpPr>
        <p:spPr>
          <a:xfrm>
            <a:off x="471900" y="1919075"/>
            <a:ext cx="82221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Create 2 containers: </a:t>
            </a:r>
            <a:endParaRPr sz="1200"/>
          </a:p>
          <a:p>
            <a:pPr indent="0" lvl="0" marL="0" rtl="0" algn="l">
              <a:spcBef>
                <a:spcPts val="1600"/>
              </a:spcBef>
              <a:spcAft>
                <a:spcPts val="0"/>
              </a:spcAft>
              <a:buNone/>
            </a:pPr>
            <a:r>
              <a:rPr lang="en" sz="1200"/>
              <a:t>docker run -dit --name busybox1 busybox</a:t>
            </a:r>
            <a:endParaRPr sz="1200"/>
          </a:p>
          <a:p>
            <a:pPr indent="0" lvl="0" marL="0" rtl="0" algn="l">
              <a:spcBef>
                <a:spcPts val="1600"/>
              </a:spcBef>
              <a:spcAft>
                <a:spcPts val="0"/>
              </a:spcAft>
              <a:buNone/>
            </a:pPr>
            <a:r>
              <a:rPr lang="en" sz="1200"/>
              <a:t>docker run -dit --name busyboxZ busybox</a:t>
            </a:r>
            <a:endParaRPr sz="1200"/>
          </a:p>
          <a:p>
            <a:pPr indent="0" lvl="0" marL="0" rtl="0" algn="l">
              <a:spcBef>
                <a:spcPts val="1600"/>
              </a:spcBef>
              <a:spcAft>
                <a:spcPts val="0"/>
              </a:spcAft>
              <a:buNone/>
            </a:pPr>
            <a:r>
              <a:rPr lang="en" sz="1200"/>
              <a:t>Get IP address of a Container: </a:t>
            </a:r>
            <a:r>
              <a:rPr lang="en" sz="1200"/>
              <a:t>docker inspect -f '{{range.NetworkSettings.Networks}}{{.IPAddress}}{{end}}' busybox1</a:t>
            </a:r>
            <a:endParaRPr b="1" sz="200"/>
          </a:p>
          <a:p>
            <a:pPr indent="0" lvl="0" marL="0" rtl="0" algn="l">
              <a:spcBef>
                <a:spcPts val="1600"/>
              </a:spcBef>
              <a:spcAft>
                <a:spcPts val="0"/>
              </a:spcAft>
              <a:buNone/>
            </a:pPr>
            <a:r>
              <a:rPr lang="en" sz="1200"/>
              <a:t>Ping one container from the other using IP address: docker exec -it busybox1 ping 172.17.0.5</a:t>
            </a:r>
            <a:endParaRPr sz="1200"/>
          </a:p>
          <a:p>
            <a:pPr indent="0" lvl="0" marL="0" rtl="0" algn="l">
              <a:spcBef>
                <a:spcPts val="1600"/>
              </a:spcBef>
              <a:spcAft>
                <a:spcPts val="0"/>
              </a:spcAft>
              <a:buNone/>
            </a:pPr>
            <a:r>
              <a:rPr lang="en" sz="1200"/>
              <a:t>Ping one container from the other using Container Name: docker exec -it busybox1 ping busybox5 (doesn’t work as automatic discovery not supported)</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Commands</a:t>
            </a:r>
            <a:endParaRPr/>
          </a:p>
        </p:txBody>
      </p:sp>
      <p:sp>
        <p:nvSpPr>
          <p:cNvPr id="98" name="Google Shape;98;p18"/>
          <p:cNvSpPr txBox="1"/>
          <p:nvPr>
            <p:ph idx="1" type="body"/>
          </p:nvPr>
        </p:nvSpPr>
        <p:spPr>
          <a:xfrm>
            <a:off x="471900" y="1919075"/>
            <a:ext cx="82221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docker network create my_bridge --driver bridge</a:t>
            </a:r>
            <a:endParaRPr sz="1200"/>
          </a:p>
          <a:p>
            <a:pPr indent="0" lvl="0" marL="0" rtl="0" algn="l">
              <a:spcBef>
                <a:spcPts val="1600"/>
              </a:spcBef>
              <a:spcAft>
                <a:spcPts val="0"/>
              </a:spcAft>
              <a:buNone/>
            </a:pPr>
            <a:r>
              <a:rPr lang="en" sz="1200"/>
              <a:t>docker network connect my_bridge busybox1</a:t>
            </a:r>
            <a:endParaRPr sz="1200"/>
          </a:p>
          <a:p>
            <a:pPr indent="0" lvl="0" marL="0" rtl="0" algn="l">
              <a:spcBef>
                <a:spcPts val="1600"/>
              </a:spcBef>
              <a:spcAft>
                <a:spcPts val="0"/>
              </a:spcAft>
              <a:buNone/>
            </a:pPr>
            <a:r>
              <a:rPr lang="en" sz="1200"/>
              <a:t>docker network connect my_bridge busybox2</a:t>
            </a:r>
            <a:endParaRPr sz="1200"/>
          </a:p>
          <a:p>
            <a:pPr indent="0" lvl="0" marL="0" rtl="0" algn="l">
              <a:spcBef>
                <a:spcPts val="1600"/>
              </a:spcBef>
              <a:spcAft>
                <a:spcPts val="1600"/>
              </a:spcAft>
              <a:buNone/>
            </a:pPr>
            <a:r>
              <a:rPr lang="en" sz="1200"/>
              <a:t>docker exec -it busybox2 ping busybox1 (now automatic discovery is supported)</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Bridge</a:t>
            </a:r>
            <a:endParaRPr/>
          </a:p>
        </p:txBody>
      </p:sp>
      <p:sp>
        <p:nvSpPr>
          <p:cNvPr id="104" name="Google Shape;104;p19"/>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The Docker daemon creates virtual ethernet bridge docker0, that automatically forwards packets between any other attached network interfaces. </a:t>
            </a:r>
            <a:endParaRPr sz="1700"/>
          </a:p>
          <a:p>
            <a:pPr indent="0" lvl="0" marL="0" rtl="0" algn="l">
              <a:lnSpc>
                <a:spcPct val="100000"/>
              </a:lnSpc>
              <a:spcBef>
                <a:spcPts val="1600"/>
              </a:spcBef>
              <a:spcAft>
                <a:spcPts val="0"/>
              </a:spcAft>
              <a:buNone/>
            </a:pPr>
            <a:r>
              <a:rPr lang="en" sz="1700"/>
              <a:t>By default, all containers on a host will be connected to the internal network.</a:t>
            </a:r>
            <a:endParaRPr sz="1700"/>
          </a:p>
          <a:p>
            <a:pPr indent="0" lvl="0" marL="0" rtl="0" algn="l">
              <a:lnSpc>
                <a:spcPct val="100000"/>
              </a:lnSpc>
              <a:spcBef>
                <a:spcPts val="1600"/>
              </a:spcBef>
              <a:spcAft>
                <a:spcPts val="0"/>
              </a:spcAft>
              <a:buNone/>
            </a:pPr>
            <a:r>
              <a:rPr lang="en" sz="1700"/>
              <a:t> This mode puts the container on a separated network namespace, and shares the external IP address of the host amongst the many containers through the use of Network Address Translation.</a:t>
            </a:r>
            <a:endParaRPr sz="1700"/>
          </a:p>
          <a:p>
            <a:pPr indent="0" lvl="0" marL="0" rtl="0" algn="l">
              <a:lnSpc>
                <a:spcPct val="100000"/>
              </a:lnSpc>
              <a:spcBef>
                <a:spcPts val="1600"/>
              </a:spcBef>
              <a:spcAft>
                <a:spcPts val="1600"/>
              </a:spcAft>
              <a:buNone/>
            </a:pPr>
            <a:r>
              <a:rPr lang="en" sz="1700"/>
              <a:t>The drawback of this is that NAT introduces some network latency due to the translation involved. Another drawback being the port mapping that needs to be taken care of.</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Bridge Diagram</a:t>
            </a:r>
            <a:endParaRPr/>
          </a:p>
        </p:txBody>
      </p:sp>
      <p:pic>
        <p:nvPicPr>
          <p:cNvPr id="110" name="Google Shape;110;p20"/>
          <p:cNvPicPr preferRelativeResize="0"/>
          <p:nvPr/>
        </p:nvPicPr>
        <p:blipFill>
          <a:blip r:embed="rId3">
            <a:alphaModFix/>
          </a:blip>
          <a:stretch>
            <a:fillRect/>
          </a:stretch>
        </p:blipFill>
        <p:spPr>
          <a:xfrm>
            <a:off x="1452800" y="1710175"/>
            <a:ext cx="5997550" cy="339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Host</a:t>
            </a:r>
            <a:endParaRPr/>
          </a:p>
        </p:txBody>
      </p:sp>
      <p:sp>
        <p:nvSpPr>
          <p:cNvPr id="116" name="Google Shape;116;p21"/>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This mode allow the container shares the networking namespace of the host. </a:t>
            </a:r>
            <a:endParaRPr sz="1700"/>
          </a:p>
          <a:p>
            <a:pPr indent="0" lvl="0" marL="0" rtl="0" algn="l">
              <a:lnSpc>
                <a:spcPct val="100000"/>
              </a:lnSpc>
              <a:spcBef>
                <a:spcPts val="1600"/>
              </a:spcBef>
              <a:spcAft>
                <a:spcPts val="0"/>
              </a:spcAft>
              <a:buNone/>
            </a:pPr>
            <a:r>
              <a:rPr lang="en" sz="1700"/>
              <a:t>The container is directly exposed to the public network. </a:t>
            </a:r>
            <a:endParaRPr sz="1700"/>
          </a:p>
          <a:p>
            <a:pPr indent="0" lvl="0" marL="0" rtl="0" algn="l">
              <a:lnSpc>
                <a:spcPct val="100000"/>
              </a:lnSpc>
              <a:spcBef>
                <a:spcPts val="1600"/>
              </a:spcBef>
              <a:spcAft>
                <a:spcPts val="0"/>
              </a:spcAft>
              <a:buNone/>
            </a:pPr>
            <a:r>
              <a:rPr lang="en" sz="1700"/>
              <a:t>It will use the host’s IP address and host’s TCP port space to expose the services running inside the container.</a:t>
            </a:r>
            <a:endParaRPr sz="1700"/>
          </a:p>
          <a:p>
            <a:pPr indent="0" lvl="0" marL="0" rtl="0" algn="l">
              <a:lnSpc>
                <a:spcPct val="100000"/>
              </a:lnSpc>
              <a:spcBef>
                <a:spcPts val="1600"/>
              </a:spcBef>
              <a:spcAft>
                <a:spcPts val="0"/>
              </a:spcAft>
              <a:buNone/>
            </a:pPr>
            <a:r>
              <a:rPr lang="en" sz="1700"/>
              <a:t>docker run -d — net=host — name container webservice:latest</a:t>
            </a:r>
            <a:endParaRPr sz="1700"/>
          </a:p>
          <a:p>
            <a:pPr indent="0" lvl="0" marL="0" rtl="0" algn="l">
              <a:lnSpc>
                <a:spcPct val="100000"/>
              </a:lnSpc>
              <a:spcBef>
                <a:spcPts val="1600"/>
              </a:spcBef>
              <a:spcAft>
                <a:spcPts val="1600"/>
              </a:spcAft>
              <a:buNone/>
            </a:pPr>
            <a:r>
              <a:rPr lang="en" sz="1700"/>
              <a:t>This mode is simpler to understand and implement, but has drawbacks.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