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5033b9f7c_1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5033b9f7c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5033b9f7c_1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5033b9f7c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5033b9f7c_1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5033b9f7c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1d6030a30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1d6030a3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1d6030a30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1d6030a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5033b9f7c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5033b9f7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5033b9f7c_1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5033b9f7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5033b9f7c_1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5033b9f7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5033b9f7c_1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5033b9f7c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5033b9f7c_1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5033b9f7c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5033b9f7c_1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5033b9f7c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5033b9f7c_1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5033b9f7c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alibaba-cloud.medium.com/getting-started-with-kubernetes-scheduling-and-resource-management-4d819c901b8c" TargetMode="External"/><Relationship Id="rId4" Type="http://schemas.openxmlformats.org/officeDocument/2006/relationships/hyperlink" Target="https://medium.com/the-programmer/working-with-node-selector-node-affinity-in-kubernetes-7943d6ba6018" TargetMode="External"/><Relationship Id="rId5" Type="http://schemas.openxmlformats.org/officeDocument/2006/relationships/hyperlink" Target="https://ishanul.medium.com/kubernetes-taints-and-toleration-180032ea73c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500"/>
              <a:t>POD Scheduling</a:t>
            </a:r>
            <a:endParaRPr sz="4500"/>
          </a:p>
          <a:p>
            <a:pPr indent="0" lvl="0" marL="0" rtl="0" algn="l">
              <a:spcBef>
                <a:spcPts val="0"/>
              </a:spcBef>
              <a:spcAft>
                <a:spcPts val="0"/>
              </a:spcAft>
              <a:buNone/>
            </a:pPr>
            <a:r>
              <a:rPr lang="en" sz="3500"/>
              <a:t>Affinity and Taints &amp; Tolerations</a:t>
            </a:r>
            <a:endParaRPr sz="3500"/>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By Chetan Shah</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 scheduler</a:t>
            </a:r>
            <a:endParaRPr/>
          </a:p>
        </p:txBody>
      </p:sp>
      <p:sp>
        <p:nvSpPr>
          <p:cNvPr id="122" name="Google Shape;122;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t>There are 2 ways in which to configure the filtering and scoring behaviour of the scheduler:</a:t>
            </a:r>
            <a:endParaRPr sz="1900"/>
          </a:p>
          <a:p>
            <a:pPr indent="0" lvl="0" marL="0" rtl="0" algn="l">
              <a:lnSpc>
                <a:spcPct val="100000"/>
              </a:lnSpc>
              <a:spcBef>
                <a:spcPts val="0"/>
              </a:spcBef>
              <a:spcAft>
                <a:spcPts val="0"/>
              </a:spcAft>
              <a:buNone/>
            </a:pPr>
            <a:r>
              <a:t/>
            </a:r>
            <a:endParaRPr sz="1900"/>
          </a:p>
          <a:p>
            <a:pPr indent="-349250" lvl="0" marL="457200" rtl="0" algn="l">
              <a:lnSpc>
                <a:spcPct val="100000"/>
              </a:lnSpc>
              <a:spcBef>
                <a:spcPts val="0"/>
              </a:spcBef>
              <a:spcAft>
                <a:spcPts val="0"/>
              </a:spcAft>
              <a:buSzPts val="1900"/>
              <a:buChar char="●"/>
            </a:pPr>
            <a:r>
              <a:rPr lang="en" sz="1900"/>
              <a:t>Policies - allow you to configure Predicates for filtering and Priorities for scoring.</a:t>
            </a:r>
            <a:endParaRPr sz="1900"/>
          </a:p>
          <a:p>
            <a:pPr indent="-349250" lvl="0" marL="457200" rtl="0" algn="l">
              <a:lnSpc>
                <a:spcPct val="100000"/>
              </a:lnSpc>
              <a:spcBef>
                <a:spcPts val="0"/>
              </a:spcBef>
              <a:spcAft>
                <a:spcPts val="0"/>
              </a:spcAft>
              <a:buSzPts val="1900"/>
              <a:buChar char="●"/>
            </a:pPr>
            <a:r>
              <a:rPr lang="en" sz="1900"/>
              <a:t>Profiles - allow you to configure Plugins that implement different scheduling stages, including: QueueSort, Filter, Score, Bind, Reserve, Permit, and others. You can also configure the kube-scheduler to run different profiles.</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Node Selector</a:t>
            </a:r>
            <a:endParaRPr/>
          </a:p>
        </p:txBody>
      </p:sp>
      <p:sp>
        <p:nvSpPr>
          <p:cNvPr id="128" name="Google Shape;128;p23"/>
          <p:cNvSpPr txBox="1"/>
          <p:nvPr>
            <p:ph idx="1" type="body"/>
          </p:nvPr>
        </p:nvSpPr>
        <p:spPr>
          <a:xfrm>
            <a:off x="90900" y="1919075"/>
            <a:ext cx="4142700" cy="27102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nodeSelector is the simplest recommended form of node selection constraint.</a:t>
            </a:r>
            <a:endParaRPr sz="1500"/>
          </a:p>
          <a:p>
            <a:pPr indent="-323850" lvl="0" marL="457200" rtl="0" algn="l">
              <a:lnSpc>
                <a:spcPct val="100000"/>
              </a:lnSpc>
              <a:spcBef>
                <a:spcPts val="0"/>
              </a:spcBef>
              <a:spcAft>
                <a:spcPts val="0"/>
              </a:spcAft>
              <a:buSzPts val="1500"/>
              <a:buChar char="●"/>
            </a:pPr>
            <a:r>
              <a:rPr lang="en" sz="1500"/>
              <a:t>nodeSelector is a field of PodSpec. It specifies a map of key-value pairs. </a:t>
            </a:r>
            <a:endParaRPr sz="1500"/>
          </a:p>
          <a:p>
            <a:pPr indent="-323850" lvl="0" marL="457200" rtl="0" algn="l">
              <a:lnSpc>
                <a:spcPct val="100000"/>
              </a:lnSpc>
              <a:spcBef>
                <a:spcPts val="0"/>
              </a:spcBef>
              <a:spcAft>
                <a:spcPts val="0"/>
              </a:spcAft>
              <a:buSzPts val="1500"/>
              <a:buChar char="●"/>
            </a:pPr>
            <a:r>
              <a:rPr lang="en" sz="1500"/>
              <a:t>For the pod to be eligible to run on a node, the node must have each of the indicated key-value pairs as labels (it can have additional labels as well). The most common usage is one key-value pair.</a:t>
            </a:r>
            <a:endParaRPr sz="1500"/>
          </a:p>
        </p:txBody>
      </p:sp>
      <p:sp>
        <p:nvSpPr>
          <p:cNvPr id="129" name="Google Shape;129;p23"/>
          <p:cNvSpPr txBox="1"/>
          <p:nvPr>
            <p:ph idx="1" type="body"/>
          </p:nvPr>
        </p:nvSpPr>
        <p:spPr>
          <a:xfrm>
            <a:off x="4281900" y="1919075"/>
            <a:ext cx="2075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t>Without nodeselector</a:t>
            </a:r>
            <a:endParaRPr b="1" sz="1500"/>
          </a:p>
          <a:p>
            <a:pPr indent="0" lvl="0" marL="0" rtl="0" algn="l">
              <a:lnSpc>
                <a:spcPct val="100000"/>
              </a:lnSpc>
              <a:spcBef>
                <a:spcPts val="0"/>
              </a:spcBef>
              <a:spcAft>
                <a:spcPts val="0"/>
              </a:spcAft>
              <a:buNone/>
            </a:pPr>
            <a:r>
              <a:rPr lang="en" sz="1500"/>
              <a:t>apiVersion: v1</a:t>
            </a:r>
            <a:endParaRPr sz="1500"/>
          </a:p>
          <a:p>
            <a:pPr indent="0" lvl="0" marL="0" rtl="0" algn="l">
              <a:lnSpc>
                <a:spcPct val="100000"/>
              </a:lnSpc>
              <a:spcBef>
                <a:spcPts val="0"/>
              </a:spcBef>
              <a:spcAft>
                <a:spcPts val="0"/>
              </a:spcAft>
              <a:buNone/>
            </a:pPr>
            <a:r>
              <a:rPr lang="en" sz="1500"/>
              <a:t>kind: Pod</a:t>
            </a:r>
            <a:endParaRPr sz="1500"/>
          </a:p>
          <a:p>
            <a:pPr indent="0" lvl="0" marL="0" rtl="0" algn="l">
              <a:lnSpc>
                <a:spcPct val="100000"/>
              </a:lnSpc>
              <a:spcBef>
                <a:spcPts val="0"/>
              </a:spcBef>
              <a:spcAft>
                <a:spcPts val="0"/>
              </a:spcAft>
              <a:buNone/>
            </a:pPr>
            <a:r>
              <a:rPr lang="en" sz="1500"/>
              <a:t>metadata:</a:t>
            </a:r>
            <a:endParaRPr sz="1500"/>
          </a:p>
          <a:p>
            <a:pPr indent="0" lvl="0" marL="0" rtl="0" algn="l">
              <a:lnSpc>
                <a:spcPct val="100000"/>
              </a:lnSpc>
              <a:spcBef>
                <a:spcPts val="0"/>
              </a:spcBef>
              <a:spcAft>
                <a:spcPts val="0"/>
              </a:spcAft>
              <a:buNone/>
            </a:pPr>
            <a:r>
              <a:rPr lang="en" sz="1500"/>
              <a:t>  name: nginx</a:t>
            </a:r>
            <a:endParaRPr sz="1500"/>
          </a:p>
          <a:p>
            <a:pPr indent="0" lvl="0" marL="0" rtl="0" algn="l">
              <a:lnSpc>
                <a:spcPct val="100000"/>
              </a:lnSpc>
              <a:spcBef>
                <a:spcPts val="0"/>
              </a:spcBef>
              <a:spcAft>
                <a:spcPts val="0"/>
              </a:spcAft>
              <a:buNone/>
            </a:pPr>
            <a:r>
              <a:rPr lang="en" sz="1500"/>
              <a:t>  labels:</a:t>
            </a:r>
            <a:endParaRPr sz="1500"/>
          </a:p>
          <a:p>
            <a:pPr indent="0" lvl="0" marL="0" rtl="0" algn="l">
              <a:lnSpc>
                <a:spcPct val="100000"/>
              </a:lnSpc>
              <a:spcBef>
                <a:spcPts val="0"/>
              </a:spcBef>
              <a:spcAft>
                <a:spcPts val="0"/>
              </a:spcAft>
              <a:buNone/>
            </a:pPr>
            <a:r>
              <a:rPr lang="en" sz="1500"/>
              <a:t>    env: test</a:t>
            </a:r>
            <a:endParaRPr sz="1500"/>
          </a:p>
          <a:p>
            <a:pPr indent="0" lvl="0" marL="0" rtl="0" algn="l">
              <a:lnSpc>
                <a:spcPct val="100000"/>
              </a:lnSpc>
              <a:spcBef>
                <a:spcPts val="0"/>
              </a:spcBef>
              <a:spcAft>
                <a:spcPts val="0"/>
              </a:spcAft>
              <a:buNone/>
            </a:pPr>
            <a:r>
              <a:rPr lang="en" sz="1500"/>
              <a:t>spec:</a:t>
            </a:r>
            <a:endParaRPr sz="1500"/>
          </a:p>
          <a:p>
            <a:pPr indent="0" lvl="0" marL="0" rtl="0" algn="l">
              <a:lnSpc>
                <a:spcPct val="100000"/>
              </a:lnSpc>
              <a:spcBef>
                <a:spcPts val="0"/>
              </a:spcBef>
              <a:spcAft>
                <a:spcPts val="0"/>
              </a:spcAft>
              <a:buNone/>
            </a:pPr>
            <a:r>
              <a:rPr lang="en" sz="1500"/>
              <a:t>  containers:</a:t>
            </a:r>
            <a:endParaRPr sz="1500"/>
          </a:p>
          <a:p>
            <a:pPr indent="0" lvl="0" marL="0" rtl="0" algn="l">
              <a:lnSpc>
                <a:spcPct val="100000"/>
              </a:lnSpc>
              <a:spcBef>
                <a:spcPts val="0"/>
              </a:spcBef>
              <a:spcAft>
                <a:spcPts val="0"/>
              </a:spcAft>
              <a:buNone/>
            </a:pPr>
            <a:r>
              <a:rPr lang="en" sz="1500"/>
              <a:t>  - name: nginx</a:t>
            </a:r>
            <a:endParaRPr sz="1500"/>
          </a:p>
          <a:p>
            <a:pPr indent="0" lvl="0" marL="0" rtl="0" algn="l">
              <a:lnSpc>
                <a:spcPct val="100000"/>
              </a:lnSpc>
              <a:spcBef>
                <a:spcPts val="0"/>
              </a:spcBef>
              <a:spcAft>
                <a:spcPts val="0"/>
              </a:spcAft>
              <a:buNone/>
            </a:pPr>
            <a:r>
              <a:rPr lang="en" sz="1500"/>
              <a:t>    image: nginx</a:t>
            </a:r>
            <a:endParaRPr sz="1500"/>
          </a:p>
          <a:p>
            <a:pPr indent="0" lvl="0" marL="0" rtl="0" algn="l">
              <a:lnSpc>
                <a:spcPct val="100000"/>
              </a:lnSpc>
              <a:spcBef>
                <a:spcPts val="0"/>
              </a:spcBef>
              <a:spcAft>
                <a:spcPts val="0"/>
              </a:spcAft>
              <a:buNone/>
            </a:pPr>
            <a:r>
              <a:t/>
            </a:r>
            <a:endParaRPr sz="1500"/>
          </a:p>
        </p:txBody>
      </p:sp>
      <p:sp>
        <p:nvSpPr>
          <p:cNvPr id="130" name="Google Shape;130;p23"/>
          <p:cNvSpPr txBox="1"/>
          <p:nvPr>
            <p:ph idx="1" type="body"/>
          </p:nvPr>
        </p:nvSpPr>
        <p:spPr>
          <a:xfrm>
            <a:off x="6491700" y="1919075"/>
            <a:ext cx="25698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t>With nodeselector</a:t>
            </a:r>
            <a:endParaRPr b="1" sz="1500"/>
          </a:p>
          <a:p>
            <a:pPr indent="0" lvl="0" marL="0" rtl="0" algn="l">
              <a:lnSpc>
                <a:spcPct val="100000"/>
              </a:lnSpc>
              <a:spcBef>
                <a:spcPts val="0"/>
              </a:spcBef>
              <a:spcAft>
                <a:spcPts val="0"/>
              </a:spcAft>
              <a:buNone/>
            </a:pPr>
            <a:r>
              <a:rPr lang="en" sz="1300"/>
              <a:t>apiVersion: v1</a:t>
            </a:r>
            <a:endParaRPr sz="1300"/>
          </a:p>
          <a:p>
            <a:pPr indent="0" lvl="0" marL="0" rtl="0" algn="l">
              <a:lnSpc>
                <a:spcPct val="100000"/>
              </a:lnSpc>
              <a:spcBef>
                <a:spcPts val="0"/>
              </a:spcBef>
              <a:spcAft>
                <a:spcPts val="0"/>
              </a:spcAft>
              <a:buNone/>
            </a:pPr>
            <a:r>
              <a:rPr lang="en" sz="1300"/>
              <a:t>kind: Pod</a:t>
            </a:r>
            <a:endParaRPr sz="1300"/>
          </a:p>
          <a:p>
            <a:pPr indent="0" lvl="0" marL="0" rtl="0" algn="l">
              <a:lnSpc>
                <a:spcPct val="100000"/>
              </a:lnSpc>
              <a:spcBef>
                <a:spcPts val="0"/>
              </a:spcBef>
              <a:spcAft>
                <a:spcPts val="0"/>
              </a:spcAft>
              <a:buNone/>
            </a:pPr>
            <a:r>
              <a:rPr lang="en" sz="1300"/>
              <a:t>metadata:</a:t>
            </a:r>
            <a:endParaRPr sz="1300"/>
          </a:p>
          <a:p>
            <a:pPr indent="0" lvl="0" marL="0" rtl="0" algn="l">
              <a:lnSpc>
                <a:spcPct val="100000"/>
              </a:lnSpc>
              <a:spcBef>
                <a:spcPts val="0"/>
              </a:spcBef>
              <a:spcAft>
                <a:spcPts val="0"/>
              </a:spcAft>
              <a:buNone/>
            </a:pPr>
            <a:r>
              <a:rPr lang="en" sz="1300"/>
              <a:t>  name: nginx</a:t>
            </a:r>
            <a:endParaRPr sz="1300"/>
          </a:p>
          <a:p>
            <a:pPr indent="0" lvl="0" marL="0" rtl="0" algn="l">
              <a:lnSpc>
                <a:spcPct val="100000"/>
              </a:lnSpc>
              <a:spcBef>
                <a:spcPts val="0"/>
              </a:spcBef>
              <a:spcAft>
                <a:spcPts val="0"/>
              </a:spcAft>
              <a:buNone/>
            </a:pPr>
            <a:r>
              <a:rPr lang="en" sz="1300"/>
              <a:t>  labels:</a:t>
            </a:r>
            <a:endParaRPr sz="1300"/>
          </a:p>
          <a:p>
            <a:pPr indent="0" lvl="0" marL="0" rtl="0" algn="l">
              <a:lnSpc>
                <a:spcPct val="100000"/>
              </a:lnSpc>
              <a:spcBef>
                <a:spcPts val="0"/>
              </a:spcBef>
              <a:spcAft>
                <a:spcPts val="0"/>
              </a:spcAft>
              <a:buNone/>
            </a:pPr>
            <a:r>
              <a:rPr lang="en" sz="1300"/>
              <a:t>    env: test</a:t>
            </a:r>
            <a:endParaRPr sz="1300"/>
          </a:p>
          <a:p>
            <a:pPr indent="0" lvl="0" marL="0" rtl="0" algn="l">
              <a:lnSpc>
                <a:spcPct val="100000"/>
              </a:lnSpc>
              <a:spcBef>
                <a:spcPts val="0"/>
              </a:spcBef>
              <a:spcAft>
                <a:spcPts val="0"/>
              </a:spcAft>
              <a:buNone/>
            </a:pPr>
            <a:r>
              <a:rPr lang="en" sz="1300"/>
              <a:t>spec:</a:t>
            </a:r>
            <a:endParaRPr sz="1300"/>
          </a:p>
          <a:p>
            <a:pPr indent="0" lvl="0" marL="0" rtl="0" algn="l">
              <a:lnSpc>
                <a:spcPct val="100000"/>
              </a:lnSpc>
              <a:spcBef>
                <a:spcPts val="0"/>
              </a:spcBef>
              <a:spcAft>
                <a:spcPts val="0"/>
              </a:spcAft>
              <a:buNone/>
            </a:pPr>
            <a:r>
              <a:rPr lang="en" sz="1300"/>
              <a:t>  containers:</a:t>
            </a:r>
            <a:endParaRPr sz="1300"/>
          </a:p>
          <a:p>
            <a:pPr indent="0" lvl="0" marL="0" rtl="0" algn="l">
              <a:lnSpc>
                <a:spcPct val="100000"/>
              </a:lnSpc>
              <a:spcBef>
                <a:spcPts val="0"/>
              </a:spcBef>
              <a:spcAft>
                <a:spcPts val="0"/>
              </a:spcAft>
              <a:buNone/>
            </a:pPr>
            <a:r>
              <a:rPr lang="en" sz="1300"/>
              <a:t>  - name: nginx</a:t>
            </a:r>
            <a:endParaRPr sz="1300"/>
          </a:p>
          <a:p>
            <a:pPr indent="0" lvl="0" marL="0" rtl="0" algn="l">
              <a:lnSpc>
                <a:spcPct val="100000"/>
              </a:lnSpc>
              <a:spcBef>
                <a:spcPts val="0"/>
              </a:spcBef>
              <a:spcAft>
                <a:spcPts val="0"/>
              </a:spcAft>
              <a:buNone/>
            </a:pPr>
            <a:r>
              <a:rPr lang="en" sz="1300"/>
              <a:t>    image: nginx</a:t>
            </a:r>
            <a:endParaRPr sz="1300"/>
          </a:p>
          <a:p>
            <a:pPr indent="0" lvl="0" marL="0" rtl="0" algn="l">
              <a:lnSpc>
                <a:spcPct val="100000"/>
              </a:lnSpc>
              <a:spcBef>
                <a:spcPts val="0"/>
              </a:spcBef>
              <a:spcAft>
                <a:spcPts val="0"/>
              </a:spcAft>
              <a:buNone/>
            </a:pPr>
            <a:r>
              <a:rPr lang="en" sz="1300"/>
              <a:t>    imagePullPolicy: IfNotPresent</a:t>
            </a:r>
            <a:endParaRPr sz="1300"/>
          </a:p>
          <a:p>
            <a:pPr indent="0" lvl="0" marL="0" rtl="0" algn="l">
              <a:lnSpc>
                <a:spcPct val="100000"/>
              </a:lnSpc>
              <a:spcBef>
                <a:spcPts val="0"/>
              </a:spcBef>
              <a:spcAft>
                <a:spcPts val="0"/>
              </a:spcAft>
              <a:buNone/>
            </a:pPr>
            <a:r>
              <a:rPr lang="en" sz="1300"/>
              <a:t>  nodeSelector:</a:t>
            </a:r>
            <a:endParaRPr sz="1300"/>
          </a:p>
          <a:p>
            <a:pPr indent="0" lvl="0" marL="0" rtl="0" algn="l">
              <a:lnSpc>
                <a:spcPct val="100000"/>
              </a:lnSpc>
              <a:spcBef>
                <a:spcPts val="0"/>
              </a:spcBef>
              <a:spcAft>
                <a:spcPts val="0"/>
              </a:spcAft>
              <a:buNone/>
            </a:pPr>
            <a:r>
              <a:rPr lang="en" sz="1300"/>
              <a:t>    disktype: ssd</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Node Affinity</a:t>
            </a:r>
            <a:endParaRPr/>
          </a:p>
        </p:txBody>
      </p:sp>
      <p:sp>
        <p:nvSpPr>
          <p:cNvPr id="136" name="Google Shape;136;p24"/>
          <p:cNvSpPr txBox="1"/>
          <p:nvPr>
            <p:ph idx="1" type="body"/>
          </p:nvPr>
        </p:nvSpPr>
        <p:spPr>
          <a:xfrm>
            <a:off x="90900" y="1919075"/>
            <a:ext cx="5462100" cy="27102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There are currently two types of node affinity, called requiredDuringSchedulingIgnoredDuringExecution and preferredDuringSchedulingIgnoredDuringExecution. </a:t>
            </a:r>
            <a:endParaRPr sz="1500"/>
          </a:p>
          <a:p>
            <a:pPr indent="-323850" lvl="0" marL="457200" rtl="0" algn="l">
              <a:lnSpc>
                <a:spcPct val="100000"/>
              </a:lnSpc>
              <a:spcBef>
                <a:spcPts val="0"/>
              </a:spcBef>
              <a:spcAft>
                <a:spcPts val="0"/>
              </a:spcAft>
              <a:buSzPts val="1500"/>
              <a:buChar char="●"/>
            </a:pPr>
            <a:r>
              <a:rPr lang="en" sz="1500"/>
              <a:t>Think of them as "hard" and "soft" respectively, in the sense that the former specifies rules that must be met for a pod to be scheduled onto a node (similar to nodeSelector but using a more expressive syntax)</a:t>
            </a:r>
            <a:endParaRPr sz="1500"/>
          </a:p>
          <a:p>
            <a:pPr indent="-323850" lvl="0" marL="457200" rtl="0" algn="l">
              <a:lnSpc>
                <a:spcPct val="100000"/>
              </a:lnSpc>
              <a:spcBef>
                <a:spcPts val="0"/>
              </a:spcBef>
              <a:spcAft>
                <a:spcPts val="0"/>
              </a:spcAft>
              <a:buSzPts val="1500"/>
              <a:buChar char="●"/>
            </a:pPr>
            <a:r>
              <a:rPr lang="en" sz="1500"/>
              <a:t>The latter specifies preferences that the scheduler will try to enforce but will not guarantee. </a:t>
            </a:r>
            <a:endParaRPr sz="1500"/>
          </a:p>
        </p:txBody>
      </p:sp>
      <p:sp>
        <p:nvSpPr>
          <p:cNvPr id="137" name="Google Shape;137;p24"/>
          <p:cNvSpPr txBox="1"/>
          <p:nvPr>
            <p:ph idx="1" type="body"/>
          </p:nvPr>
        </p:nvSpPr>
        <p:spPr>
          <a:xfrm>
            <a:off x="6073750" y="1714350"/>
            <a:ext cx="2950800" cy="342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800"/>
              <a:t>apiVersion: v1</a:t>
            </a:r>
            <a:endParaRPr sz="800"/>
          </a:p>
          <a:p>
            <a:pPr indent="0" lvl="0" marL="0" rtl="0" algn="l">
              <a:lnSpc>
                <a:spcPct val="100000"/>
              </a:lnSpc>
              <a:spcBef>
                <a:spcPts val="0"/>
              </a:spcBef>
              <a:spcAft>
                <a:spcPts val="0"/>
              </a:spcAft>
              <a:buNone/>
            </a:pPr>
            <a:r>
              <a:rPr lang="en" sz="800"/>
              <a:t>kind: Pod</a:t>
            </a:r>
            <a:endParaRPr sz="800"/>
          </a:p>
          <a:p>
            <a:pPr indent="0" lvl="0" marL="0" rtl="0" algn="l">
              <a:lnSpc>
                <a:spcPct val="100000"/>
              </a:lnSpc>
              <a:spcBef>
                <a:spcPts val="0"/>
              </a:spcBef>
              <a:spcAft>
                <a:spcPts val="0"/>
              </a:spcAft>
              <a:buNone/>
            </a:pPr>
            <a:r>
              <a:rPr lang="en" sz="800"/>
              <a:t>metadata:</a:t>
            </a:r>
            <a:endParaRPr sz="800"/>
          </a:p>
          <a:p>
            <a:pPr indent="0" lvl="0" marL="0" rtl="0" algn="l">
              <a:lnSpc>
                <a:spcPct val="100000"/>
              </a:lnSpc>
              <a:spcBef>
                <a:spcPts val="0"/>
              </a:spcBef>
              <a:spcAft>
                <a:spcPts val="0"/>
              </a:spcAft>
              <a:buNone/>
            </a:pPr>
            <a:r>
              <a:rPr lang="en" sz="800"/>
              <a:t>  name: with-node-affinity</a:t>
            </a:r>
            <a:endParaRPr sz="800"/>
          </a:p>
          <a:p>
            <a:pPr indent="0" lvl="0" marL="0" rtl="0" algn="l">
              <a:lnSpc>
                <a:spcPct val="100000"/>
              </a:lnSpc>
              <a:spcBef>
                <a:spcPts val="0"/>
              </a:spcBef>
              <a:spcAft>
                <a:spcPts val="0"/>
              </a:spcAft>
              <a:buNone/>
            </a:pPr>
            <a:r>
              <a:rPr lang="en" sz="800"/>
              <a:t>spec:</a:t>
            </a:r>
            <a:endParaRPr sz="800"/>
          </a:p>
          <a:p>
            <a:pPr indent="0" lvl="0" marL="0" rtl="0" algn="l">
              <a:lnSpc>
                <a:spcPct val="100000"/>
              </a:lnSpc>
              <a:spcBef>
                <a:spcPts val="0"/>
              </a:spcBef>
              <a:spcAft>
                <a:spcPts val="0"/>
              </a:spcAft>
              <a:buNone/>
            </a:pPr>
            <a:r>
              <a:rPr lang="en" sz="800"/>
              <a:t>  affinity:</a:t>
            </a:r>
            <a:endParaRPr sz="800"/>
          </a:p>
          <a:p>
            <a:pPr indent="0" lvl="0" marL="0" rtl="0" algn="l">
              <a:lnSpc>
                <a:spcPct val="100000"/>
              </a:lnSpc>
              <a:spcBef>
                <a:spcPts val="0"/>
              </a:spcBef>
              <a:spcAft>
                <a:spcPts val="0"/>
              </a:spcAft>
              <a:buNone/>
            </a:pPr>
            <a:r>
              <a:rPr lang="en" sz="800"/>
              <a:t>    nodeAffinity:</a:t>
            </a:r>
            <a:endParaRPr sz="800"/>
          </a:p>
          <a:p>
            <a:pPr indent="0" lvl="0" marL="0" rtl="0" algn="l">
              <a:lnSpc>
                <a:spcPct val="100000"/>
              </a:lnSpc>
              <a:spcBef>
                <a:spcPts val="0"/>
              </a:spcBef>
              <a:spcAft>
                <a:spcPts val="0"/>
              </a:spcAft>
              <a:buNone/>
            </a:pPr>
            <a:r>
              <a:rPr lang="en" sz="800"/>
              <a:t>      requiredDuringSchedulingIgnoredDuringExecution:</a:t>
            </a:r>
            <a:endParaRPr sz="800"/>
          </a:p>
          <a:p>
            <a:pPr indent="0" lvl="0" marL="0" rtl="0" algn="l">
              <a:lnSpc>
                <a:spcPct val="100000"/>
              </a:lnSpc>
              <a:spcBef>
                <a:spcPts val="0"/>
              </a:spcBef>
              <a:spcAft>
                <a:spcPts val="0"/>
              </a:spcAft>
              <a:buNone/>
            </a:pPr>
            <a:r>
              <a:rPr lang="en" sz="800"/>
              <a:t>        nodeSelectorTerms:</a:t>
            </a:r>
            <a:endParaRPr sz="800"/>
          </a:p>
          <a:p>
            <a:pPr indent="0" lvl="0" marL="0" rtl="0" algn="l">
              <a:lnSpc>
                <a:spcPct val="100000"/>
              </a:lnSpc>
              <a:spcBef>
                <a:spcPts val="0"/>
              </a:spcBef>
              <a:spcAft>
                <a:spcPts val="0"/>
              </a:spcAft>
              <a:buNone/>
            </a:pPr>
            <a:r>
              <a:rPr lang="en" sz="800"/>
              <a:t>        - matchExpressions:</a:t>
            </a:r>
            <a:endParaRPr sz="800"/>
          </a:p>
          <a:p>
            <a:pPr indent="0" lvl="0" marL="0" rtl="0" algn="l">
              <a:lnSpc>
                <a:spcPct val="100000"/>
              </a:lnSpc>
              <a:spcBef>
                <a:spcPts val="0"/>
              </a:spcBef>
              <a:spcAft>
                <a:spcPts val="0"/>
              </a:spcAft>
              <a:buNone/>
            </a:pPr>
            <a:r>
              <a:rPr lang="en" sz="800"/>
              <a:t>          - key: kubernetes.io/e2e-az-name</a:t>
            </a:r>
            <a:endParaRPr sz="800"/>
          </a:p>
          <a:p>
            <a:pPr indent="0" lvl="0" marL="0" rtl="0" algn="l">
              <a:lnSpc>
                <a:spcPct val="100000"/>
              </a:lnSpc>
              <a:spcBef>
                <a:spcPts val="0"/>
              </a:spcBef>
              <a:spcAft>
                <a:spcPts val="0"/>
              </a:spcAft>
              <a:buNone/>
            </a:pPr>
            <a:r>
              <a:rPr lang="en" sz="800"/>
              <a:t>            operator: In</a:t>
            </a:r>
            <a:endParaRPr sz="800"/>
          </a:p>
          <a:p>
            <a:pPr indent="0" lvl="0" marL="0" rtl="0" algn="l">
              <a:lnSpc>
                <a:spcPct val="100000"/>
              </a:lnSpc>
              <a:spcBef>
                <a:spcPts val="0"/>
              </a:spcBef>
              <a:spcAft>
                <a:spcPts val="0"/>
              </a:spcAft>
              <a:buNone/>
            </a:pPr>
            <a:r>
              <a:rPr lang="en" sz="800"/>
              <a:t>            values:</a:t>
            </a:r>
            <a:endParaRPr sz="800"/>
          </a:p>
          <a:p>
            <a:pPr indent="0" lvl="0" marL="0" rtl="0" algn="l">
              <a:lnSpc>
                <a:spcPct val="100000"/>
              </a:lnSpc>
              <a:spcBef>
                <a:spcPts val="0"/>
              </a:spcBef>
              <a:spcAft>
                <a:spcPts val="0"/>
              </a:spcAft>
              <a:buNone/>
            </a:pPr>
            <a:r>
              <a:rPr lang="en" sz="800"/>
              <a:t>            - e2e-az1</a:t>
            </a:r>
            <a:endParaRPr sz="800"/>
          </a:p>
          <a:p>
            <a:pPr indent="0" lvl="0" marL="0" rtl="0" algn="l">
              <a:lnSpc>
                <a:spcPct val="100000"/>
              </a:lnSpc>
              <a:spcBef>
                <a:spcPts val="0"/>
              </a:spcBef>
              <a:spcAft>
                <a:spcPts val="0"/>
              </a:spcAft>
              <a:buNone/>
            </a:pPr>
            <a:r>
              <a:rPr lang="en" sz="800"/>
              <a:t>            - e2e-az2</a:t>
            </a:r>
            <a:endParaRPr sz="800"/>
          </a:p>
          <a:p>
            <a:pPr indent="0" lvl="0" marL="0" rtl="0" algn="l">
              <a:lnSpc>
                <a:spcPct val="100000"/>
              </a:lnSpc>
              <a:spcBef>
                <a:spcPts val="0"/>
              </a:spcBef>
              <a:spcAft>
                <a:spcPts val="0"/>
              </a:spcAft>
              <a:buNone/>
            </a:pPr>
            <a:r>
              <a:rPr lang="en" sz="800"/>
              <a:t>      preferredDuringSchedulingIgnoredDuringExecution:</a:t>
            </a:r>
            <a:endParaRPr sz="800"/>
          </a:p>
          <a:p>
            <a:pPr indent="0" lvl="0" marL="0" rtl="0" algn="l">
              <a:lnSpc>
                <a:spcPct val="100000"/>
              </a:lnSpc>
              <a:spcBef>
                <a:spcPts val="0"/>
              </a:spcBef>
              <a:spcAft>
                <a:spcPts val="0"/>
              </a:spcAft>
              <a:buNone/>
            </a:pPr>
            <a:r>
              <a:rPr lang="en" sz="800"/>
              <a:t>      - weight: 1</a:t>
            </a:r>
            <a:endParaRPr sz="800"/>
          </a:p>
          <a:p>
            <a:pPr indent="0" lvl="0" marL="0" rtl="0" algn="l">
              <a:lnSpc>
                <a:spcPct val="100000"/>
              </a:lnSpc>
              <a:spcBef>
                <a:spcPts val="0"/>
              </a:spcBef>
              <a:spcAft>
                <a:spcPts val="0"/>
              </a:spcAft>
              <a:buNone/>
            </a:pPr>
            <a:r>
              <a:rPr lang="en" sz="800"/>
              <a:t>        preference:</a:t>
            </a:r>
            <a:endParaRPr sz="800"/>
          </a:p>
          <a:p>
            <a:pPr indent="0" lvl="0" marL="0" rtl="0" algn="l">
              <a:lnSpc>
                <a:spcPct val="100000"/>
              </a:lnSpc>
              <a:spcBef>
                <a:spcPts val="0"/>
              </a:spcBef>
              <a:spcAft>
                <a:spcPts val="0"/>
              </a:spcAft>
              <a:buNone/>
            </a:pPr>
            <a:r>
              <a:rPr lang="en" sz="800"/>
              <a:t>          matchExpressions:</a:t>
            </a:r>
            <a:endParaRPr sz="800"/>
          </a:p>
          <a:p>
            <a:pPr indent="0" lvl="0" marL="0" rtl="0" algn="l">
              <a:lnSpc>
                <a:spcPct val="100000"/>
              </a:lnSpc>
              <a:spcBef>
                <a:spcPts val="0"/>
              </a:spcBef>
              <a:spcAft>
                <a:spcPts val="0"/>
              </a:spcAft>
              <a:buNone/>
            </a:pPr>
            <a:r>
              <a:rPr lang="en" sz="800"/>
              <a:t>          - key: another-node-label-key</a:t>
            </a:r>
            <a:endParaRPr sz="800"/>
          </a:p>
          <a:p>
            <a:pPr indent="0" lvl="0" marL="0" rtl="0" algn="l">
              <a:lnSpc>
                <a:spcPct val="100000"/>
              </a:lnSpc>
              <a:spcBef>
                <a:spcPts val="0"/>
              </a:spcBef>
              <a:spcAft>
                <a:spcPts val="0"/>
              </a:spcAft>
              <a:buNone/>
            </a:pPr>
            <a:r>
              <a:rPr lang="en" sz="800"/>
              <a:t>            operator: In</a:t>
            </a:r>
            <a:endParaRPr sz="800"/>
          </a:p>
          <a:p>
            <a:pPr indent="0" lvl="0" marL="0" rtl="0" algn="l">
              <a:lnSpc>
                <a:spcPct val="100000"/>
              </a:lnSpc>
              <a:spcBef>
                <a:spcPts val="0"/>
              </a:spcBef>
              <a:spcAft>
                <a:spcPts val="0"/>
              </a:spcAft>
              <a:buNone/>
            </a:pPr>
            <a:r>
              <a:rPr lang="en" sz="800"/>
              <a:t>            values:</a:t>
            </a:r>
            <a:endParaRPr sz="800"/>
          </a:p>
          <a:p>
            <a:pPr indent="0" lvl="0" marL="0" rtl="0" algn="l">
              <a:lnSpc>
                <a:spcPct val="100000"/>
              </a:lnSpc>
              <a:spcBef>
                <a:spcPts val="0"/>
              </a:spcBef>
              <a:spcAft>
                <a:spcPts val="0"/>
              </a:spcAft>
              <a:buNone/>
            </a:pPr>
            <a:r>
              <a:rPr lang="en" sz="800"/>
              <a:t>            - another-node-label-value</a:t>
            </a:r>
            <a:endParaRPr sz="800"/>
          </a:p>
          <a:p>
            <a:pPr indent="0" lvl="0" marL="0" rtl="0" algn="l">
              <a:lnSpc>
                <a:spcPct val="100000"/>
              </a:lnSpc>
              <a:spcBef>
                <a:spcPts val="0"/>
              </a:spcBef>
              <a:spcAft>
                <a:spcPts val="0"/>
              </a:spcAft>
              <a:buNone/>
            </a:pPr>
            <a:r>
              <a:rPr lang="en" sz="800"/>
              <a:t>  containers:</a:t>
            </a:r>
            <a:endParaRPr sz="800"/>
          </a:p>
          <a:p>
            <a:pPr indent="0" lvl="0" marL="0" rtl="0" algn="l">
              <a:lnSpc>
                <a:spcPct val="100000"/>
              </a:lnSpc>
              <a:spcBef>
                <a:spcPts val="0"/>
              </a:spcBef>
              <a:spcAft>
                <a:spcPts val="0"/>
              </a:spcAft>
              <a:buNone/>
            </a:pPr>
            <a:r>
              <a:rPr lang="en" sz="800"/>
              <a:t>  - name: with-node-affinity</a:t>
            </a:r>
            <a:endParaRPr sz="800"/>
          </a:p>
          <a:p>
            <a:pPr indent="0" lvl="0" marL="0" rtl="0" algn="l">
              <a:lnSpc>
                <a:spcPct val="100000"/>
              </a:lnSpc>
              <a:spcBef>
                <a:spcPts val="0"/>
              </a:spcBef>
              <a:spcAft>
                <a:spcPts val="0"/>
              </a:spcAft>
              <a:buNone/>
            </a:pPr>
            <a:r>
              <a:rPr lang="en" sz="800"/>
              <a:t>    image: k8s.gcr.io/pause:2.0</a:t>
            </a:r>
            <a:endParaRPr sz="800"/>
          </a:p>
          <a:p>
            <a:pPr indent="0" lvl="0" marL="0" rtl="0" algn="l">
              <a:lnSpc>
                <a:spcPct val="100000"/>
              </a:lnSpc>
              <a:spcBef>
                <a:spcPts val="0"/>
              </a:spcBef>
              <a:spcAft>
                <a:spcPts val="0"/>
              </a:spcAft>
              <a:buNone/>
            </a:pPr>
            <a:r>
              <a:t/>
            </a:r>
            <a:endParaRPr sz="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Taints and Tolerations</a:t>
            </a:r>
            <a:endParaRPr/>
          </a:p>
        </p:txBody>
      </p:sp>
      <p:sp>
        <p:nvSpPr>
          <p:cNvPr id="143" name="Google Shape;143;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t>T&amp;T and a mechanism to create likeliness or otherwise of a POD being scheduled to run on a particular NODE based upon certain characteristics of both of them. This helps to reduce the failure rate, reduce network communication and overall better synchronize the system.</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lang="en" sz="1500"/>
              <a:t>Let’s understand Taints as a </a:t>
            </a:r>
            <a:r>
              <a:rPr lang="en" sz="1500"/>
              <a:t>repellent</a:t>
            </a:r>
            <a:r>
              <a:rPr lang="en" sz="1500"/>
              <a:t> applied to a NODE, and Toleration as a toleration for that repellent. If a POD has a toleration for the repellent applied on a NODE, it can be scheduled on that NODE. </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lang="en" sz="1500"/>
              <a:t>This helps to assign PODS to particular NODES, and avoid </a:t>
            </a:r>
            <a:r>
              <a:rPr lang="en" sz="1500"/>
              <a:t>them on others.</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 Links</a:t>
            </a:r>
            <a:endParaRPr/>
          </a:p>
        </p:txBody>
      </p:sp>
      <p:sp>
        <p:nvSpPr>
          <p:cNvPr id="149" name="Google Shape;149;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Pod scheduling: </a:t>
            </a:r>
            <a:r>
              <a:rPr lang="en" u="sng">
                <a:solidFill>
                  <a:schemeClr val="hlink"/>
                </a:solidFill>
                <a:hlinkClick r:id="rId3"/>
              </a:rPr>
              <a:t>https://alibaba-cloud.medium.com/getting-started-with-kubernetes-scheduling-and-resource-management-4d819c901b8c</a:t>
            </a:r>
            <a:endParaRPr/>
          </a:p>
          <a:p>
            <a:pPr indent="0" lvl="0" marL="0" rtl="0" algn="l">
              <a:lnSpc>
                <a:spcPct val="100000"/>
              </a:lnSpc>
              <a:spcBef>
                <a:spcPts val="1600"/>
              </a:spcBef>
              <a:spcAft>
                <a:spcPts val="0"/>
              </a:spcAft>
              <a:buNone/>
            </a:pPr>
            <a:r>
              <a:rPr lang="en"/>
              <a:t>Affinity:</a:t>
            </a:r>
            <a:endParaRPr/>
          </a:p>
          <a:p>
            <a:pPr indent="0" lvl="0" marL="0" rtl="0" algn="l">
              <a:spcBef>
                <a:spcPts val="0"/>
              </a:spcBef>
              <a:spcAft>
                <a:spcPts val="0"/>
              </a:spcAft>
              <a:buNone/>
            </a:pPr>
            <a:r>
              <a:rPr lang="en" u="sng">
                <a:solidFill>
                  <a:schemeClr val="hlink"/>
                </a:solidFill>
                <a:hlinkClick r:id="rId4"/>
              </a:rPr>
              <a:t>https://medium.com/the-programmer/working-with-node-selector-node-affinity-in-kubernetes-7943d6ba6018</a:t>
            </a:r>
            <a:endParaRPr/>
          </a:p>
          <a:p>
            <a:pPr indent="0" lvl="0" marL="0" rtl="0" algn="l">
              <a:lnSpc>
                <a:spcPct val="100000"/>
              </a:lnSpc>
              <a:spcBef>
                <a:spcPts val="1600"/>
              </a:spcBef>
              <a:spcAft>
                <a:spcPts val="0"/>
              </a:spcAft>
              <a:buNone/>
            </a:pPr>
            <a:r>
              <a:rPr lang="en"/>
              <a:t>Taint and Tolerations:</a:t>
            </a:r>
            <a:endParaRPr/>
          </a:p>
          <a:p>
            <a:pPr indent="0" lvl="0" marL="0" rtl="0" algn="l">
              <a:lnSpc>
                <a:spcPct val="100000"/>
              </a:lnSpc>
              <a:spcBef>
                <a:spcPts val="0"/>
              </a:spcBef>
              <a:spcAft>
                <a:spcPts val="0"/>
              </a:spcAft>
              <a:buNone/>
            </a:pPr>
            <a:r>
              <a:rPr lang="en" u="sng">
                <a:solidFill>
                  <a:schemeClr val="hlink"/>
                </a:solidFill>
                <a:hlinkClick r:id="rId5"/>
              </a:rPr>
              <a:t>https://ishanul.medium.com/kubernetes-taints-and-toleration-180032ea73c4</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Affinity</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t>Generally, the scheduler is intelligent enough to automatically do a reasonable placement to avoid placing the pod on a node with insufficient free resources.</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lang="en" sz="1500"/>
              <a:t>But, in special scenarios, a POD may be needed to run on a particular NODE. For example a POD may be suitable to run on a NODE with SSD attached to it, or having a particular GPU attached to it.</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lang="en" sz="1500"/>
              <a:t>In this case, we will label the NODE with a key value pair, “storage=ssd” or “processor=GPU”. And, in the yaml of the POD, add:</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lang="en" sz="1500"/>
              <a:t> nodeSelector: </a:t>
            </a:r>
            <a:endParaRPr sz="1500"/>
          </a:p>
          <a:p>
            <a:pPr indent="0" lvl="0" marL="0" rtl="0" algn="l">
              <a:lnSpc>
                <a:spcPct val="100000"/>
              </a:lnSpc>
              <a:spcBef>
                <a:spcPts val="0"/>
              </a:spcBef>
              <a:spcAft>
                <a:spcPts val="0"/>
              </a:spcAft>
              <a:buNone/>
            </a:pPr>
            <a:r>
              <a:rPr lang="en" sz="1500"/>
              <a:t>storage: ssd or </a:t>
            </a:r>
            <a:endParaRPr sz="1500"/>
          </a:p>
          <a:p>
            <a:pPr indent="0" lvl="0" marL="0" rtl="0" algn="l">
              <a:lnSpc>
                <a:spcPct val="100000"/>
              </a:lnSpc>
              <a:spcBef>
                <a:spcPts val="0"/>
              </a:spcBef>
              <a:spcAft>
                <a:spcPts val="0"/>
              </a:spcAft>
              <a:buNone/>
            </a:pPr>
            <a:r>
              <a:rPr lang="en" sz="1500"/>
              <a:t>processor: GPU</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POD Scheduling</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t>Scheduling in Kubernetes refers to </a:t>
            </a:r>
            <a:r>
              <a:rPr b="1" lang="en" sz="1500"/>
              <a:t>making sure that Pods are matched to Nodes so that Kubelet can run them.</a:t>
            </a:r>
            <a:endParaRPr b="1" sz="1500"/>
          </a:p>
          <a:p>
            <a:pPr indent="0" lvl="0" marL="0" rtl="0" algn="l">
              <a:lnSpc>
                <a:spcPct val="100000"/>
              </a:lnSpc>
              <a:spcBef>
                <a:spcPts val="0"/>
              </a:spcBef>
              <a:spcAft>
                <a:spcPts val="0"/>
              </a:spcAft>
              <a:buNone/>
            </a:pPr>
            <a:r>
              <a:t/>
            </a:r>
            <a:endParaRPr b="1" sz="1500"/>
          </a:p>
          <a:p>
            <a:pPr indent="0" lvl="0" marL="0" rtl="0" algn="l">
              <a:lnSpc>
                <a:spcPct val="100000"/>
              </a:lnSpc>
              <a:spcBef>
                <a:spcPts val="0"/>
              </a:spcBef>
              <a:spcAft>
                <a:spcPts val="0"/>
              </a:spcAft>
              <a:buNone/>
            </a:pPr>
            <a:r>
              <a:rPr lang="en" sz="1500"/>
              <a:t>A scheduler watches for newly created Pods that have no Node assigned. For every Pod that the scheduler discovers, the scheduler becomes responsible for finding the best Node for that Pod to run on. The scheduler reaches this placement decision taking into account the scheduling principles described below.</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lang="en" sz="1500"/>
              <a:t>If you want to understand why Pods are placed onto a particular Node, or if you're planning to implement a custom scheduler yourself, these slides is a good place to start.</a:t>
            </a:r>
            <a:endParaRPr sz="1500"/>
          </a:p>
          <a:p>
            <a:pPr indent="0" lvl="0" marL="0" rtl="0" algn="l">
              <a:lnSpc>
                <a:spcPct val="100000"/>
              </a:lnSpc>
              <a:spcBef>
                <a:spcPts val="0"/>
              </a:spcBef>
              <a:spcAft>
                <a:spcPts val="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 scheduler</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SzPts val="1900"/>
              <a:buChar char="●"/>
            </a:pPr>
            <a:r>
              <a:rPr lang="en" sz="1900"/>
              <a:t>kube-scheduler is the default scheduler for Kubernetes and runs as part of the control plane.</a:t>
            </a:r>
            <a:endParaRPr sz="1900"/>
          </a:p>
          <a:p>
            <a:pPr indent="0" lvl="0" marL="0" rtl="0" algn="l">
              <a:lnSpc>
                <a:spcPct val="100000"/>
              </a:lnSpc>
              <a:spcBef>
                <a:spcPts val="0"/>
              </a:spcBef>
              <a:spcAft>
                <a:spcPts val="0"/>
              </a:spcAft>
              <a:buNone/>
            </a:pPr>
            <a:r>
              <a:t/>
            </a:r>
            <a:endParaRPr sz="1900"/>
          </a:p>
          <a:p>
            <a:pPr indent="-349250" lvl="0" marL="457200" rtl="0" algn="l">
              <a:lnSpc>
                <a:spcPct val="100000"/>
              </a:lnSpc>
              <a:spcBef>
                <a:spcPts val="0"/>
              </a:spcBef>
              <a:spcAft>
                <a:spcPts val="0"/>
              </a:spcAft>
              <a:buSzPts val="1900"/>
              <a:buChar char="●"/>
            </a:pPr>
            <a:r>
              <a:rPr lang="en" sz="1900"/>
              <a:t>kube-scheduler is designed so that, if you want and need to, you can write your own scheduling component and use that instead.</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 scheduler</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SzPts val="1900"/>
              <a:buChar char="●"/>
            </a:pPr>
            <a:r>
              <a:rPr lang="en" sz="1900"/>
              <a:t>kube-scheduler is the default scheduler for Kubernetes and runs as part of the control plane.</a:t>
            </a:r>
            <a:endParaRPr sz="1900"/>
          </a:p>
          <a:p>
            <a:pPr indent="0" lvl="0" marL="0" rtl="0" algn="l">
              <a:lnSpc>
                <a:spcPct val="100000"/>
              </a:lnSpc>
              <a:spcBef>
                <a:spcPts val="0"/>
              </a:spcBef>
              <a:spcAft>
                <a:spcPts val="0"/>
              </a:spcAft>
              <a:buNone/>
            </a:pPr>
            <a:r>
              <a:t/>
            </a:r>
            <a:endParaRPr sz="1900"/>
          </a:p>
          <a:p>
            <a:pPr indent="-349250" lvl="0" marL="457200" rtl="0" algn="l">
              <a:lnSpc>
                <a:spcPct val="100000"/>
              </a:lnSpc>
              <a:spcBef>
                <a:spcPts val="0"/>
              </a:spcBef>
              <a:spcAft>
                <a:spcPts val="0"/>
              </a:spcAft>
              <a:buSzPts val="1900"/>
              <a:buChar char="●"/>
            </a:pPr>
            <a:r>
              <a:rPr lang="en" sz="1900"/>
              <a:t>kube-scheduler is designed so that, if you want and need to, you can write your own scheduling component and use that instead.</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 scheduler</a:t>
            </a:r>
            <a:endParaRPr/>
          </a:p>
        </p:txBody>
      </p:sp>
      <p:sp>
        <p:nvSpPr>
          <p:cNvPr id="98" name="Google Shape;98;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SzPts val="1900"/>
              <a:buChar char="●"/>
            </a:pPr>
            <a:r>
              <a:rPr lang="en" sz="1900"/>
              <a:t>For every newly created pod or other unscheduled pods, kube-scheduler selects an optimal node for them to run on. </a:t>
            </a:r>
            <a:endParaRPr sz="1900"/>
          </a:p>
          <a:p>
            <a:pPr indent="-349250" lvl="0" marL="457200" rtl="0" algn="l">
              <a:lnSpc>
                <a:spcPct val="100000"/>
              </a:lnSpc>
              <a:spcBef>
                <a:spcPts val="0"/>
              </a:spcBef>
              <a:spcAft>
                <a:spcPts val="0"/>
              </a:spcAft>
              <a:buSzPts val="1900"/>
              <a:buChar char="●"/>
            </a:pPr>
            <a:r>
              <a:rPr lang="en" sz="1900"/>
              <a:t>However, every container in pods has different requirements for resources and every pod also has different requirements. Therefore, existing nodes need to be filtered according to the specific scheduling requirements.</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 scheduler</a:t>
            </a:r>
            <a:endParaRPr/>
          </a:p>
        </p:txBody>
      </p:sp>
      <p:sp>
        <p:nvSpPr>
          <p:cNvPr id="104" name="Google Shape;104;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SzPts val="1900"/>
              <a:buChar char="●"/>
            </a:pPr>
            <a:r>
              <a:rPr lang="en" sz="1900"/>
              <a:t>For every newly created pod or other unscheduled pods, kube-scheduler selects an optimal node for them to run on. </a:t>
            </a:r>
            <a:endParaRPr sz="1900"/>
          </a:p>
          <a:p>
            <a:pPr indent="-349250" lvl="0" marL="457200" rtl="0" algn="l">
              <a:lnSpc>
                <a:spcPct val="100000"/>
              </a:lnSpc>
              <a:spcBef>
                <a:spcPts val="0"/>
              </a:spcBef>
              <a:spcAft>
                <a:spcPts val="0"/>
              </a:spcAft>
              <a:buSzPts val="1900"/>
              <a:buChar char="●"/>
            </a:pPr>
            <a:r>
              <a:rPr lang="en" sz="1900"/>
              <a:t>However, every container in pods has different requirements for resources and every pod also has different requirements. Therefore, existing nodes need to be filtered according to the specific scheduling requirements.</a:t>
            </a:r>
            <a:endParaRPr sz="1900"/>
          </a:p>
          <a:p>
            <a:pPr indent="-349250" lvl="0" marL="457200" rtl="0" algn="l">
              <a:lnSpc>
                <a:spcPct val="100000"/>
              </a:lnSpc>
              <a:spcBef>
                <a:spcPts val="0"/>
              </a:spcBef>
              <a:spcAft>
                <a:spcPts val="0"/>
              </a:spcAft>
              <a:buSzPts val="1900"/>
              <a:buChar char="●"/>
            </a:pPr>
            <a:r>
              <a:rPr lang="en" sz="1900"/>
              <a:t>In a cluster, Nodes that meet the scheduling requirements for a Pod are called feasible nodes. </a:t>
            </a:r>
            <a:endParaRPr sz="1900"/>
          </a:p>
          <a:p>
            <a:pPr indent="-349250" lvl="0" marL="457200" rtl="0" algn="l">
              <a:lnSpc>
                <a:spcPct val="100000"/>
              </a:lnSpc>
              <a:spcBef>
                <a:spcPts val="0"/>
              </a:spcBef>
              <a:spcAft>
                <a:spcPts val="0"/>
              </a:spcAft>
              <a:buSzPts val="1900"/>
              <a:buChar char="●"/>
            </a:pPr>
            <a:r>
              <a:rPr lang="en" sz="1900"/>
              <a:t>If none of the nodes are suitable, the pod remains unscheduled until the scheduler is able to place it.</a:t>
            </a:r>
            <a:endParaRPr sz="1900"/>
          </a:p>
          <a:p>
            <a:pPr indent="0" lvl="0" marL="457200" rtl="0" algn="l">
              <a:lnSpc>
                <a:spcPct val="100000"/>
              </a:lnSpc>
              <a:spcBef>
                <a:spcPts val="0"/>
              </a:spcBef>
              <a:spcAft>
                <a:spcPts val="0"/>
              </a:spcAft>
              <a:buNone/>
            </a:pPr>
            <a:r>
              <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 scheduler</a:t>
            </a:r>
            <a:endParaRPr/>
          </a:p>
        </p:txBody>
      </p:sp>
      <p:sp>
        <p:nvSpPr>
          <p:cNvPr id="110" name="Google Shape;110;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SzPts val="1900"/>
              <a:buChar char="●"/>
            </a:pPr>
            <a:r>
              <a:rPr lang="en" sz="1900"/>
              <a:t>The scheduler finds feasible Nodes for a Pod and then runs a set of functions to score the feasible Nodes and picks a Node with the highest score among the feasible ones to run the Pod. </a:t>
            </a:r>
            <a:endParaRPr sz="1900"/>
          </a:p>
          <a:p>
            <a:pPr indent="-349250" lvl="0" marL="457200" rtl="0" algn="l">
              <a:lnSpc>
                <a:spcPct val="100000"/>
              </a:lnSpc>
              <a:spcBef>
                <a:spcPts val="0"/>
              </a:spcBef>
              <a:spcAft>
                <a:spcPts val="0"/>
              </a:spcAft>
              <a:buSzPts val="1900"/>
              <a:buChar char="●"/>
            </a:pPr>
            <a:r>
              <a:rPr lang="en" sz="1900"/>
              <a:t>The scheduler then notifies the API server about this decision in a process called binding.</a:t>
            </a:r>
            <a:endParaRPr sz="1900"/>
          </a:p>
          <a:p>
            <a:pPr indent="-349250" lvl="0" marL="457200" rtl="0" algn="l">
              <a:lnSpc>
                <a:spcPct val="100000"/>
              </a:lnSpc>
              <a:spcBef>
                <a:spcPts val="0"/>
              </a:spcBef>
              <a:spcAft>
                <a:spcPts val="0"/>
              </a:spcAft>
              <a:buSzPts val="1900"/>
              <a:buChar char="●"/>
            </a:pPr>
            <a:r>
              <a:rPr lang="en" sz="1900"/>
              <a:t>Factors that need taken into account for scheduling decisions include individual and collective resource requirements, hardware / software / policy constraints, affinity and anti-affinity specifications, data locality, inter-workload interference, and so on.</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 scheduler</a:t>
            </a:r>
            <a:endParaRPr/>
          </a:p>
        </p:txBody>
      </p:sp>
      <p:sp>
        <p:nvSpPr>
          <p:cNvPr id="116" name="Google Shape;116;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t>Deciding a Node for placing a POD is a 2 step process:</a:t>
            </a:r>
            <a:endParaRPr sz="1900"/>
          </a:p>
          <a:p>
            <a:pPr indent="0" lvl="0" marL="0" rtl="0" algn="l">
              <a:lnSpc>
                <a:spcPct val="100000"/>
              </a:lnSpc>
              <a:spcBef>
                <a:spcPts val="0"/>
              </a:spcBef>
              <a:spcAft>
                <a:spcPts val="0"/>
              </a:spcAft>
              <a:buNone/>
            </a:pPr>
            <a:r>
              <a:t/>
            </a:r>
            <a:endParaRPr sz="1900"/>
          </a:p>
          <a:p>
            <a:pPr indent="-349250" lvl="0" marL="457200" rtl="0" algn="l">
              <a:lnSpc>
                <a:spcPct val="100000"/>
              </a:lnSpc>
              <a:spcBef>
                <a:spcPts val="0"/>
              </a:spcBef>
              <a:spcAft>
                <a:spcPts val="0"/>
              </a:spcAft>
              <a:buSzPts val="1900"/>
              <a:buChar char="●"/>
            </a:pPr>
            <a:r>
              <a:rPr lang="en" sz="1900"/>
              <a:t>Filtering - The first step is to filter out all nodes that match the specs defined for the POD</a:t>
            </a:r>
            <a:endParaRPr sz="1900"/>
          </a:p>
          <a:p>
            <a:pPr indent="-349250" lvl="0" marL="457200" rtl="0" algn="l">
              <a:lnSpc>
                <a:spcPct val="100000"/>
              </a:lnSpc>
              <a:spcBef>
                <a:spcPts val="0"/>
              </a:spcBef>
              <a:spcAft>
                <a:spcPts val="0"/>
              </a:spcAft>
              <a:buSzPts val="1900"/>
              <a:buChar char="●"/>
            </a:pPr>
            <a:r>
              <a:rPr lang="en" sz="1900"/>
              <a:t>Scoring - The second step is to rank the filtered nodes to find the most suitable node</a:t>
            </a:r>
            <a:endParaRPr sz="1900"/>
          </a:p>
          <a:p>
            <a:pPr indent="0" lvl="0" marL="0" rtl="0" algn="l">
              <a:lnSpc>
                <a:spcPct val="100000"/>
              </a:lnSpc>
              <a:spcBef>
                <a:spcPts val="0"/>
              </a:spcBef>
              <a:spcAft>
                <a:spcPts val="0"/>
              </a:spcAft>
              <a:buNone/>
            </a:pPr>
            <a:r>
              <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