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674D2C-0D86-4955-B6FD-0AECF9C39F24}">
  <a:tblStyle styleId="{2D674D2C-0D86-4955-B6FD-0AECF9C39F2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p:nvPr/>
        </p:nvSpPr>
        <p:spPr>
          <a:xfrm>
            <a:off x="0" y="0"/>
            <a:ext cx="9144000" cy="365760"/>
          </a:xfrm>
          <a:custGeom>
            <a:rect b="b" l="l" r="r" t="t"/>
            <a:pathLst>
              <a:path extrusionOk="0" h="365760" w="9144000">
                <a:moveTo>
                  <a:pt x="9144000" y="0"/>
                </a:moveTo>
                <a:lnTo>
                  <a:pt x="0" y="0"/>
                </a:lnTo>
                <a:lnTo>
                  <a:pt x="0" y="365760"/>
                </a:lnTo>
                <a:lnTo>
                  <a:pt x="9144000" y="365760"/>
                </a:lnTo>
                <a:lnTo>
                  <a:pt x="9144000" y="0"/>
                </a:lnTo>
                <a:close/>
              </a:path>
            </a:pathLst>
          </a:custGeom>
          <a:solidFill>
            <a:srgbClr val="92A1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2"/>
          <p:cNvSpPr/>
          <p:nvPr/>
        </p:nvSpPr>
        <p:spPr>
          <a:xfrm>
            <a:off x="686562" y="3399282"/>
            <a:ext cx="7848600" cy="1904"/>
          </a:xfrm>
          <a:custGeom>
            <a:rect b="b" l="l" r="r" t="t"/>
            <a:pathLst>
              <a:path extrusionOk="0" h="1904" w="7848600">
                <a:moveTo>
                  <a:pt x="0" y="0"/>
                </a:moveTo>
                <a:lnTo>
                  <a:pt x="7848600" y="1523"/>
                </a:lnTo>
              </a:path>
            </a:pathLst>
          </a:custGeom>
          <a:noFill/>
          <a:ln cap="flat" cmpd="sng" w="19800">
            <a:solidFill>
              <a:srgbClr val="D2523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2"/>
          <p:cNvSpPr txBox="1"/>
          <p:nvPr>
            <p:ph type="title"/>
          </p:nvPr>
        </p:nvSpPr>
        <p:spPr>
          <a:xfrm>
            <a:off x="535940" y="697737"/>
            <a:ext cx="80721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000">
                <a:solidFill>
                  <a:srgbClr val="D2523B"/>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2"/>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2"/>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0" y="449580"/>
            <a:ext cx="9144000" cy="6408420"/>
          </a:xfrm>
          <a:custGeom>
            <a:rect b="b" l="l" r="r" t="t"/>
            <a:pathLst>
              <a:path extrusionOk="0" h="6408420" w="9144000">
                <a:moveTo>
                  <a:pt x="0" y="6408419"/>
                </a:moveTo>
                <a:lnTo>
                  <a:pt x="9144000" y="6408419"/>
                </a:lnTo>
                <a:lnTo>
                  <a:pt x="9144000" y="0"/>
                </a:lnTo>
                <a:lnTo>
                  <a:pt x="0" y="0"/>
                </a:lnTo>
                <a:lnTo>
                  <a:pt x="0" y="6408419"/>
                </a:lnTo>
                <a:close/>
              </a:path>
            </a:pathLst>
          </a:custGeom>
          <a:solidFill>
            <a:srgbClr val="D2523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3"/>
          <p:cNvSpPr/>
          <p:nvPr/>
        </p:nvSpPr>
        <p:spPr>
          <a:xfrm>
            <a:off x="0" y="365759"/>
            <a:ext cx="9144000" cy="83820"/>
          </a:xfrm>
          <a:custGeom>
            <a:rect b="b" l="l" r="r" t="t"/>
            <a:pathLst>
              <a:path extrusionOk="0" h="83820" w="9144000">
                <a:moveTo>
                  <a:pt x="0" y="83819"/>
                </a:moveTo>
                <a:lnTo>
                  <a:pt x="9144000" y="83819"/>
                </a:lnTo>
                <a:lnTo>
                  <a:pt x="9144000" y="0"/>
                </a:lnTo>
                <a:lnTo>
                  <a:pt x="0" y="0"/>
                </a:lnTo>
                <a:lnTo>
                  <a:pt x="0" y="838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3"/>
          <p:cNvSpPr/>
          <p:nvPr/>
        </p:nvSpPr>
        <p:spPr>
          <a:xfrm>
            <a:off x="0" y="0"/>
            <a:ext cx="9144000" cy="365760"/>
          </a:xfrm>
          <a:custGeom>
            <a:rect b="b" l="l" r="r" t="t"/>
            <a:pathLst>
              <a:path extrusionOk="0" h="365760" w="9144000">
                <a:moveTo>
                  <a:pt x="9144000" y="0"/>
                </a:moveTo>
                <a:lnTo>
                  <a:pt x="0" y="0"/>
                </a:lnTo>
                <a:lnTo>
                  <a:pt x="0" y="365760"/>
                </a:lnTo>
                <a:lnTo>
                  <a:pt x="9144000" y="365760"/>
                </a:lnTo>
                <a:lnTo>
                  <a:pt x="9144000" y="0"/>
                </a:lnTo>
                <a:close/>
              </a:path>
            </a:pathLst>
          </a:custGeom>
          <a:solidFill>
            <a:srgbClr val="92A1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 name="Google Shape;23;p3"/>
          <p:cNvSpPr/>
          <p:nvPr/>
        </p:nvSpPr>
        <p:spPr>
          <a:xfrm>
            <a:off x="732281" y="4600194"/>
            <a:ext cx="7848600" cy="1904"/>
          </a:xfrm>
          <a:custGeom>
            <a:rect b="b" l="l" r="r" t="t"/>
            <a:pathLst>
              <a:path extrusionOk="0" h="1904" w="7848600">
                <a:moveTo>
                  <a:pt x="0" y="0"/>
                </a:moveTo>
                <a:lnTo>
                  <a:pt x="7848600" y="1523"/>
                </a:lnTo>
              </a:path>
            </a:pathLst>
          </a:custGeom>
          <a:noFill/>
          <a:ln cap="flat" cmpd="sng" w="19800">
            <a:solidFill>
              <a:srgbClr val="F3F1D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 name="Google Shape;24;p3"/>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4"/>
          <p:cNvSpPr txBox="1"/>
          <p:nvPr>
            <p:ph type="title"/>
          </p:nvPr>
        </p:nvSpPr>
        <p:spPr>
          <a:xfrm>
            <a:off x="535940" y="697737"/>
            <a:ext cx="80721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000">
                <a:solidFill>
                  <a:srgbClr val="D2523B"/>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 type="body"/>
          </p:nvPr>
        </p:nvSpPr>
        <p:spPr>
          <a:xfrm>
            <a:off x="535940" y="1625549"/>
            <a:ext cx="8072100" cy="2532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a:solidFill>
                  <a:schemeClr val="dk1"/>
                </a:solidFill>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0" name="Google Shape;30;p4"/>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5"/>
          <p:cNvSpPr txBox="1"/>
          <p:nvPr>
            <p:ph type="ctrTitle"/>
          </p:nvPr>
        </p:nvSpPr>
        <p:spPr>
          <a:xfrm>
            <a:off x="685800" y="2125980"/>
            <a:ext cx="7772400" cy="1440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5"/>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5"/>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6"/>
          <p:cNvSpPr txBox="1"/>
          <p:nvPr>
            <p:ph type="title"/>
          </p:nvPr>
        </p:nvSpPr>
        <p:spPr>
          <a:xfrm>
            <a:off x="535940" y="697737"/>
            <a:ext cx="80721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000">
                <a:solidFill>
                  <a:srgbClr val="D2523B"/>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6"/>
          <p:cNvSpPr txBox="1"/>
          <p:nvPr>
            <p:ph idx="1" type="body"/>
          </p:nvPr>
        </p:nvSpPr>
        <p:spPr>
          <a:xfrm>
            <a:off x="457200" y="1577340"/>
            <a:ext cx="39777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2" name="Google Shape;42;p6"/>
          <p:cNvSpPr txBox="1"/>
          <p:nvPr>
            <p:ph idx="2" type="body"/>
          </p:nvPr>
        </p:nvSpPr>
        <p:spPr>
          <a:xfrm>
            <a:off x="4709160" y="1577340"/>
            <a:ext cx="39777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3" name="Google Shape;43;p6"/>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6"/>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365760"/>
          </a:xfrm>
          <a:custGeom>
            <a:rect b="b" l="l" r="r" t="t"/>
            <a:pathLst>
              <a:path extrusionOk="0" h="365760" w="9144000">
                <a:moveTo>
                  <a:pt x="9144000" y="0"/>
                </a:moveTo>
                <a:lnTo>
                  <a:pt x="0" y="0"/>
                </a:lnTo>
                <a:lnTo>
                  <a:pt x="0" y="365760"/>
                </a:lnTo>
                <a:lnTo>
                  <a:pt x="9144000" y="365760"/>
                </a:lnTo>
                <a:lnTo>
                  <a:pt x="9144000" y="0"/>
                </a:lnTo>
                <a:close/>
              </a:path>
            </a:pathLst>
          </a:custGeom>
          <a:solidFill>
            <a:srgbClr val="92A1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535940" y="697737"/>
            <a:ext cx="8072100" cy="635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000" u="none" cap="none" strike="noStrike">
                <a:solidFill>
                  <a:srgbClr val="D2523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535940" y="1625549"/>
            <a:ext cx="8072100" cy="253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ph type="title"/>
          </p:nvPr>
        </p:nvSpPr>
        <p:spPr>
          <a:xfrm>
            <a:off x="764553" y="2399475"/>
            <a:ext cx="23922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YAM</a:t>
            </a:r>
            <a:r>
              <a:rPr lang="en-US" sz="5400"/>
              <a:t>L</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35955" y="697725"/>
            <a:ext cx="78906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Advanced YAML Syntax</a:t>
            </a:r>
            <a:endParaRPr/>
          </a:p>
        </p:txBody>
      </p:sp>
      <p:sp>
        <p:nvSpPr>
          <p:cNvPr id="107" name="Google Shape;107;p16"/>
          <p:cNvSpPr txBox="1"/>
          <p:nvPr/>
        </p:nvSpPr>
        <p:spPr>
          <a:xfrm>
            <a:off x="535940" y="1625549"/>
            <a:ext cx="7890509" cy="2532380"/>
          </a:xfrm>
          <a:prstGeom prst="rect">
            <a:avLst/>
          </a:prstGeom>
          <a:noFill/>
          <a:ln>
            <a:noFill/>
          </a:ln>
        </p:spPr>
        <p:txBody>
          <a:bodyPr anchorCtr="0" anchor="t" bIns="0" lIns="0" spcFirstLastPara="1" rIns="0" wrap="square" tIns="12700">
            <a:spAutoFit/>
          </a:bodyPr>
          <a:lstStyle/>
          <a:p>
            <a:pPr indent="-182880" lvl="0" marL="195580" marR="0" rtl="0" algn="l">
              <a:lnSpc>
                <a:spcPct val="100000"/>
              </a:lnSpc>
              <a:spcBef>
                <a:spcPts val="0"/>
              </a:spcBef>
              <a:spcAft>
                <a:spcPts val="0"/>
              </a:spcAft>
              <a:buClr>
                <a:srgbClr val="92A199"/>
              </a:buClr>
              <a:buSzPts val="2050"/>
              <a:buFont typeface="Arial"/>
              <a:buChar char="•"/>
            </a:pPr>
            <a:r>
              <a:rPr lang="en-US" sz="2400">
                <a:solidFill>
                  <a:srgbClr val="292934"/>
                </a:solidFill>
                <a:latin typeface="Arial"/>
                <a:ea typeface="Arial"/>
                <a:cs typeface="Arial"/>
                <a:sym typeface="Arial"/>
              </a:rPr>
              <a:t>There is more advanced syntaxes that exist that allow</a:t>
            </a:r>
            <a:endParaRPr sz="2400">
              <a:latin typeface="Arial"/>
              <a:ea typeface="Arial"/>
              <a:cs typeface="Arial"/>
              <a:sym typeface="Arial"/>
            </a:endParaRPr>
          </a:p>
          <a:p>
            <a:pPr indent="0" lvl="0" marL="194945" marR="0" rtl="0" algn="l">
              <a:lnSpc>
                <a:spcPct val="100000"/>
              </a:lnSpc>
              <a:spcBef>
                <a:spcPts val="5"/>
              </a:spcBef>
              <a:spcAft>
                <a:spcPts val="0"/>
              </a:spcAft>
              <a:buNone/>
            </a:pPr>
            <a:r>
              <a:rPr lang="en-US" sz="2400">
                <a:solidFill>
                  <a:srgbClr val="292934"/>
                </a:solidFill>
                <a:latin typeface="Arial"/>
                <a:ea typeface="Arial"/>
                <a:cs typeface="Arial"/>
                <a:sym typeface="Arial"/>
              </a:rPr>
              <a:t>YAML to represent</a:t>
            </a:r>
            <a:endParaRPr sz="2400">
              <a:latin typeface="Arial"/>
              <a:ea typeface="Arial"/>
              <a:cs typeface="Arial"/>
              <a:sym typeface="Arial"/>
            </a:endParaRPr>
          </a:p>
          <a:p>
            <a:pPr indent="-183515" lvl="1" marL="469900" marR="0" rtl="0" algn="l">
              <a:lnSpc>
                <a:spcPct val="100000"/>
              </a:lnSpc>
              <a:spcBef>
                <a:spcPts val="484"/>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Relational trees</a:t>
            </a:r>
            <a:endParaRPr b="0" i="0" sz="2000" u="none" cap="none" strike="noStrike">
              <a:latin typeface="Arial"/>
              <a:ea typeface="Arial"/>
              <a:cs typeface="Arial"/>
              <a:sym typeface="Arial"/>
            </a:endParaRPr>
          </a:p>
          <a:p>
            <a:pPr indent="-182879" lvl="2" marL="744220" marR="5080" rtl="0" algn="l">
              <a:lnSpc>
                <a:spcPct val="100000"/>
              </a:lnSpc>
              <a:spcBef>
                <a:spcPts val="439"/>
              </a:spcBef>
              <a:spcAft>
                <a:spcPts val="0"/>
              </a:spcAft>
              <a:buClr>
                <a:srgbClr val="92A199"/>
              </a:buClr>
              <a:buSzPts val="1600"/>
              <a:buFont typeface="Arial"/>
              <a:buChar char="•"/>
            </a:pPr>
            <a:r>
              <a:rPr b="0" i="0" lang="en-US" sz="1800" u="none" cap="none" strike="noStrike">
                <a:solidFill>
                  <a:srgbClr val="292934"/>
                </a:solidFill>
                <a:latin typeface="Arial"/>
                <a:ea typeface="Arial"/>
                <a:cs typeface="Arial"/>
                <a:sym typeface="Arial"/>
              </a:rPr>
              <a:t>*, &lt;&lt;, and &amp; are used for node reference, array merges, and anchoring  respectively</a:t>
            </a:r>
            <a:endParaRPr b="0" i="0" sz="1800" u="none" cap="none" strike="noStrike">
              <a:latin typeface="Arial"/>
              <a:ea typeface="Arial"/>
              <a:cs typeface="Arial"/>
              <a:sym typeface="Arial"/>
            </a:endParaRPr>
          </a:p>
          <a:p>
            <a:pPr indent="-183515" lvl="1" marL="469900" marR="0" rtl="0" algn="l">
              <a:lnSpc>
                <a:spcPct val="100000"/>
              </a:lnSpc>
              <a:spcBef>
                <a:spcPts val="47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User defined data types</a:t>
            </a:r>
            <a:endParaRPr b="0" i="0" sz="2000" u="none" cap="none" strike="noStrike">
              <a:latin typeface="Arial"/>
              <a:ea typeface="Arial"/>
              <a:cs typeface="Arial"/>
              <a:sym typeface="Arial"/>
            </a:endParaRPr>
          </a:p>
          <a:p>
            <a:pPr indent="-182880" lvl="0" marL="195580" marR="0" rtl="0" algn="l">
              <a:lnSpc>
                <a:spcPct val="100000"/>
              </a:lnSpc>
              <a:spcBef>
                <a:spcPts val="575"/>
              </a:spcBef>
              <a:spcAft>
                <a:spcPts val="0"/>
              </a:spcAft>
              <a:buClr>
                <a:srgbClr val="92A199"/>
              </a:buClr>
              <a:buSzPts val="2050"/>
              <a:buFont typeface="Arial"/>
              <a:buChar char="•"/>
            </a:pPr>
            <a:r>
              <a:rPr lang="en-US" sz="2400">
                <a:solidFill>
                  <a:srgbClr val="292934"/>
                </a:solidFill>
                <a:latin typeface="Arial"/>
                <a:ea typeface="Arial"/>
                <a:cs typeface="Arial"/>
                <a:sym typeface="Arial"/>
              </a:rPr>
              <a:t>These are beyond the scope of this introductory tutorial.</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nvSpPr>
        <p:spPr>
          <a:xfrm>
            <a:off x="801116" y="3756786"/>
            <a:ext cx="1604010"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800">
                <a:solidFill>
                  <a:srgbClr val="F3F1DC"/>
                </a:solidFill>
                <a:latin typeface="Arial"/>
                <a:ea typeface="Arial"/>
                <a:cs typeface="Arial"/>
                <a:sym typeface="Arial"/>
              </a:rPr>
              <a:t>YAML</a:t>
            </a:r>
            <a:endParaRPr sz="4800">
              <a:latin typeface="Arial"/>
              <a:ea typeface="Arial"/>
              <a:cs typeface="Arial"/>
              <a:sym typeface="Arial"/>
            </a:endParaRPr>
          </a:p>
        </p:txBody>
      </p:sp>
      <p:sp>
        <p:nvSpPr>
          <p:cNvPr id="56" name="Google Shape;56;p8"/>
          <p:cNvSpPr txBox="1"/>
          <p:nvPr/>
        </p:nvSpPr>
        <p:spPr>
          <a:xfrm>
            <a:off x="801116" y="4652848"/>
            <a:ext cx="346773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3F1DC"/>
                </a:solidFill>
                <a:latin typeface="Arial"/>
                <a:ea typeface="Arial"/>
                <a:cs typeface="Arial"/>
                <a:sym typeface="Arial"/>
              </a:rPr>
              <a:t>Background and Purpose</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type="title"/>
          </p:nvPr>
        </p:nvSpPr>
        <p:spPr>
          <a:xfrm>
            <a:off x="535940" y="697737"/>
            <a:ext cx="3326100" cy="635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What is YAML?</a:t>
            </a:r>
            <a:endParaRPr/>
          </a:p>
        </p:txBody>
      </p:sp>
      <p:sp>
        <p:nvSpPr>
          <p:cNvPr id="62" name="Google Shape;62;p9"/>
          <p:cNvSpPr txBox="1"/>
          <p:nvPr/>
        </p:nvSpPr>
        <p:spPr>
          <a:xfrm>
            <a:off x="535940" y="1625549"/>
            <a:ext cx="7371715" cy="2954020"/>
          </a:xfrm>
          <a:prstGeom prst="rect">
            <a:avLst/>
          </a:prstGeom>
          <a:noFill/>
          <a:ln>
            <a:noFill/>
          </a:ln>
        </p:spPr>
        <p:txBody>
          <a:bodyPr anchorCtr="0" anchor="t" bIns="0" lIns="0" spcFirstLastPara="1" rIns="0" wrap="square" tIns="12700">
            <a:spAutoFit/>
          </a:bodyPr>
          <a:lstStyle/>
          <a:p>
            <a:pPr indent="-182880" lvl="0" marL="195580" marR="0" rtl="0" algn="l">
              <a:lnSpc>
                <a:spcPct val="100000"/>
              </a:lnSpc>
              <a:spcBef>
                <a:spcPts val="0"/>
              </a:spcBef>
              <a:spcAft>
                <a:spcPts val="0"/>
              </a:spcAft>
              <a:buClr>
                <a:srgbClr val="92A199"/>
              </a:buClr>
              <a:buSzPts val="2050"/>
              <a:buFont typeface="Arial"/>
              <a:buChar char="•"/>
            </a:pPr>
            <a:r>
              <a:rPr lang="en-US" sz="2400">
                <a:solidFill>
                  <a:srgbClr val="292934"/>
                </a:solidFill>
                <a:latin typeface="Arial"/>
                <a:ea typeface="Arial"/>
                <a:cs typeface="Arial"/>
                <a:sym typeface="Arial"/>
              </a:rPr>
              <a:t>Human friendly, cross language, Unicode based data</a:t>
            </a:r>
            <a:endParaRPr sz="2400">
              <a:latin typeface="Arial"/>
              <a:ea typeface="Arial"/>
              <a:cs typeface="Arial"/>
              <a:sym typeface="Arial"/>
            </a:endParaRPr>
          </a:p>
          <a:p>
            <a:pPr indent="0" lvl="0" marL="194945" marR="0" rtl="0" algn="l">
              <a:lnSpc>
                <a:spcPct val="100000"/>
              </a:lnSpc>
              <a:spcBef>
                <a:spcPts val="5"/>
              </a:spcBef>
              <a:spcAft>
                <a:spcPts val="0"/>
              </a:spcAft>
              <a:buNone/>
            </a:pPr>
            <a:r>
              <a:rPr lang="en-US" sz="2400">
                <a:solidFill>
                  <a:srgbClr val="292934"/>
                </a:solidFill>
                <a:latin typeface="Arial"/>
                <a:ea typeface="Arial"/>
                <a:cs typeface="Arial"/>
                <a:sym typeface="Arial"/>
              </a:rPr>
              <a:t>serialization language.</a:t>
            </a:r>
            <a:endParaRPr sz="2400">
              <a:latin typeface="Arial"/>
              <a:ea typeface="Arial"/>
              <a:cs typeface="Arial"/>
              <a:sym typeface="Arial"/>
            </a:endParaRPr>
          </a:p>
          <a:p>
            <a:pPr indent="-182880" lvl="0" marL="195580" marR="0" rtl="0" algn="l">
              <a:lnSpc>
                <a:spcPct val="100000"/>
              </a:lnSpc>
              <a:spcBef>
                <a:spcPts val="575"/>
              </a:spcBef>
              <a:spcAft>
                <a:spcPts val="0"/>
              </a:spcAft>
              <a:buClr>
                <a:srgbClr val="92A199"/>
              </a:buClr>
              <a:buSzPts val="2050"/>
              <a:buFont typeface="Arial"/>
              <a:buChar char="•"/>
            </a:pPr>
            <a:r>
              <a:rPr lang="en-US" sz="2400">
                <a:solidFill>
                  <a:srgbClr val="292934"/>
                </a:solidFill>
                <a:latin typeface="Arial"/>
                <a:ea typeface="Arial"/>
                <a:cs typeface="Arial"/>
                <a:sym typeface="Arial"/>
              </a:rPr>
              <a:t>Pronounced in such a way as to rhyme with “camel”</a:t>
            </a:r>
            <a:endParaRPr sz="2400">
              <a:latin typeface="Arial"/>
              <a:ea typeface="Arial"/>
              <a:cs typeface="Arial"/>
              <a:sym typeface="Arial"/>
            </a:endParaRPr>
          </a:p>
          <a:p>
            <a:pPr indent="-182880" lvl="0" marL="195580" marR="0" rtl="0" algn="l">
              <a:lnSpc>
                <a:spcPct val="100000"/>
              </a:lnSpc>
              <a:spcBef>
                <a:spcPts val="575"/>
              </a:spcBef>
              <a:spcAft>
                <a:spcPts val="0"/>
              </a:spcAft>
              <a:buClr>
                <a:srgbClr val="92A199"/>
              </a:buClr>
              <a:buSzPts val="2050"/>
              <a:buFont typeface="Arial"/>
              <a:buChar char="•"/>
            </a:pPr>
            <a:r>
              <a:rPr lang="en-US" sz="2400">
                <a:solidFill>
                  <a:srgbClr val="292934"/>
                </a:solidFill>
                <a:latin typeface="Arial"/>
                <a:ea typeface="Arial"/>
                <a:cs typeface="Arial"/>
                <a:sym typeface="Arial"/>
              </a:rPr>
              <a:t>Acronym for</a:t>
            </a:r>
            <a:endParaRPr sz="2400">
              <a:latin typeface="Arial"/>
              <a:ea typeface="Arial"/>
              <a:cs typeface="Arial"/>
              <a:sym typeface="Arial"/>
            </a:endParaRPr>
          </a:p>
          <a:p>
            <a:pPr indent="0" lvl="0" marL="923925" marR="0" rtl="0" algn="l">
              <a:lnSpc>
                <a:spcPct val="100000"/>
              </a:lnSpc>
              <a:spcBef>
                <a:spcPts val="445"/>
              </a:spcBef>
              <a:spcAft>
                <a:spcPts val="0"/>
              </a:spcAft>
              <a:buNone/>
            </a:pPr>
            <a:r>
              <a:rPr lang="en-US" sz="1800">
                <a:solidFill>
                  <a:srgbClr val="292934"/>
                </a:solidFill>
                <a:latin typeface="Arial"/>
                <a:ea typeface="Arial"/>
                <a:cs typeface="Arial"/>
                <a:sym typeface="Arial"/>
              </a:rPr>
              <a:t>YAML</a:t>
            </a:r>
            <a:endParaRPr sz="1800">
              <a:latin typeface="Arial"/>
              <a:ea typeface="Arial"/>
              <a:cs typeface="Arial"/>
              <a:sym typeface="Arial"/>
            </a:endParaRPr>
          </a:p>
          <a:p>
            <a:pPr indent="0" lvl="0" marL="923925" marR="5427345" rtl="0" algn="l">
              <a:lnSpc>
                <a:spcPct val="120000"/>
              </a:lnSpc>
              <a:spcBef>
                <a:spcPts val="0"/>
              </a:spcBef>
              <a:spcAft>
                <a:spcPts val="0"/>
              </a:spcAft>
              <a:buNone/>
            </a:pPr>
            <a:r>
              <a:rPr lang="en-US" sz="1800">
                <a:solidFill>
                  <a:srgbClr val="292934"/>
                </a:solidFill>
                <a:latin typeface="Arial"/>
                <a:ea typeface="Arial"/>
                <a:cs typeface="Arial"/>
                <a:sym typeface="Arial"/>
              </a:rPr>
              <a:t>Ain’t  Markup  Language</a:t>
            </a:r>
            <a:endParaRPr sz="1800">
              <a:latin typeface="Arial"/>
              <a:ea typeface="Arial"/>
              <a:cs typeface="Arial"/>
              <a:sym typeface="Arial"/>
            </a:endParaRPr>
          </a:p>
        </p:txBody>
      </p:sp>
      <p:sp>
        <p:nvSpPr>
          <p:cNvPr id="63" name="Google Shape;63;p9"/>
          <p:cNvSpPr/>
          <p:nvPr/>
        </p:nvSpPr>
        <p:spPr>
          <a:xfrm>
            <a:off x="4238244" y="3657600"/>
            <a:ext cx="3457955" cy="2593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535952" y="729750"/>
            <a:ext cx="88440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What is a data serialization language?</a:t>
            </a:r>
            <a:endParaRPr sz="3600"/>
          </a:p>
        </p:txBody>
      </p:sp>
      <p:sp>
        <p:nvSpPr>
          <p:cNvPr id="69" name="Google Shape;69;p10"/>
          <p:cNvSpPr txBox="1"/>
          <p:nvPr/>
        </p:nvSpPr>
        <p:spPr>
          <a:xfrm>
            <a:off x="535940" y="1625549"/>
            <a:ext cx="7896859" cy="3026410"/>
          </a:xfrm>
          <a:prstGeom prst="rect">
            <a:avLst/>
          </a:prstGeom>
          <a:noFill/>
          <a:ln>
            <a:noFill/>
          </a:ln>
        </p:spPr>
        <p:txBody>
          <a:bodyPr anchorCtr="0" anchor="t" bIns="0" lIns="0" spcFirstLastPara="1" rIns="0" wrap="square" tIns="12700">
            <a:spAutoFit/>
          </a:bodyPr>
          <a:lstStyle/>
          <a:p>
            <a:pPr indent="-182880" lvl="0" marL="194945" marR="5080" rtl="0" algn="l">
              <a:lnSpc>
                <a:spcPct val="100000"/>
              </a:lnSpc>
              <a:spcBef>
                <a:spcPts val="0"/>
              </a:spcBef>
              <a:spcAft>
                <a:spcPts val="0"/>
              </a:spcAft>
              <a:buClr>
                <a:srgbClr val="92A199"/>
              </a:buClr>
              <a:buSzPts val="2050"/>
              <a:buFont typeface="Arial"/>
              <a:buChar char="•"/>
            </a:pPr>
            <a:r>
              <a:rPr lang="en-US" sz="2400">
                <a:solidFill>
                  <a:srgbClr val="292934"/>
                </a:solidFill>
                <a:latin typeface="Arial"/>
                <a:ea typeface="Arial"/>
                <a:cs typeface="Arial"/>
                <a:sym typeface="Arial"/>
              </a:rPr>
              <a:t>A language used to convert or represent structured data  or objects as a series of characters that can be stored on  a disk.</a:t>
            </a:r>
            <a:endParaRPr sz="2400">
              <a:latin typeface="Arial"/>
              <a:ea typeface="Arial"/>
              <a:cs typeface="Arial"/>
              <a:sym typeface="Arial"/>
            </a:endParaRPr>
          </a:p>
          <a:p>
            <a:pPr indent="-182880" lvl="0" marL="195580" marR="0" rtl="0" algn="l">
              <a:lnSpc>
                <a:spcPct val="100000"/>
              </a:lnSpc>
              <a:spcBef>
                <a:spcPts val="580"/>
              </a:spcBef>
              <a:spcAft>
                <a:spcPts val="0"/>
              </a:spcAft>
              <a:buClr>
                <a:srgbClr val="92A199"/>
              </a:buClr>
              <a:buSzPts val="2050"/>
              <a:buFont typeface="Arial"/>
              <a:buChar char="•"/>
            </a:pPr>
            <a:r>
              <a:rPr lang="en-US" sz="2400">
                <a:solidFill>
                  <a:srgbClr val="292934"/>
                </a:solidFill>
                <a:latin typeface="Arial"/>
                <a:ea typeface="Arial"/>
                <a:cs typeface="Arial"/>
                <a:sym typeface="Arial"/>
              </a:rPr>
              <a:t>Examples:</a:t>
            </a:r>
            <a:endParaRPr sz="2400">
              <a:latin typeface="Arial"/>
              <a:ea typeface="Arial"/>
              <a:cs typeface="Arial"/>
              <a:sym typeface="Arial"/>
            </a:endParaRPr>
          </a:p>
          <a:p>
            <a:pPr indent="-183515" lvl="1" marL="469900" marR="0" rtl="0" algn="l">
              <a:lnSpc>
                <a:spcPct val="100000"/>
              </a:lnSpc>
              <a:spcBef>
                <a:spcPts val="484"/>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CSV – Comma separated values</a:t>
            </a:r>
            <a:endParaRPr b="0" i="0" sz="2000" u="none" cap="none" strike="noStrike">
              <a:latin typeface="Arial"/>
              <a:ea typeface="Arial"/>
              <a:cs typeface="Arial"/>
              <a:sym typeface="Arial"/>
            </a:endParaRPr>
          </a:p>
          <a:p>
            <a:pPr indent="-183515" lvl="1" marL="469900" marR="0" rtl="0" algn="l">
              <a:lnSpc>
                <a:spcPct val="100000"/>
              </a:lnSpc>
              <a:spcBef>
                <a:spcPts val="48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XML – Extensible markup language</a:t>
            </a:r>
            <a:endParaRPr b="0" i="0" sz="2000" u="none" cap="none" strike="noStrike">
              <a:latin typeface="Arial"/>
              <a:ea typeface="Arial"/>
              <a:cs typeface="Arial"/>
              <a:sym typeface="Arial"/>
            </a:endParaRPr>
          </a:p>
          <a:p>
            <a:pPr indent="-183515" lvl="1" marL="469900" marR="0" rtl="0" algn="l">
              <a:lnSpc>
                <a:spcPct val="100000"/>
              </a:lnSpc>
              <a:spcBef>
                <a:spcPts val="48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JSON – JavaScript object notation</a:t>
            </a:r>
            <a:endParaRPr b="0" i="0" sz="2000" u="none" cap="none" strike="noStrike">
              <a:latin typeface="Arial"/>
              <a:ea typeface="Arial"/>
              <a:cs typeface="Arial"/>
              <a:sym typeface="Arial"/>
            </a:endParaRPr>
          </a:p>
          <a:p>
            <a:pPr indent="-183515" lvl="1" marL="469900" marR="0" rtl="0" algn="l">
              <a:lnSpc>
                <a:spcPct val="100000"/>
              </a:lnSpc>
              <a:spcBef>
                <a:spcPts val="48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YAML – YAML ain’t markup language</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535959" y="697725"/>
            <a:ext cx="77373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Why YAML if XML?</a:t>
            </a:r>
            <a:endParaRPr/>
          </a:p>
        </p:txBody>
      </p:sp>
      <p:sp>
        <p:nvSpPr>
          <p:cNvPr id="75" name="Google Shape;75;p11"/>
          <p:cNvSpPr txBox="1"/>
          <p:nvPr/>
        </p:nvSpPr>
        <p:spPr>
          <a:xfrm>
            <a:off x="535940" y="1625549"/>
            <a:ext cx="7889875" cy="3025775"/>
          </a:xfrm>
          <a:prstGeom prst="rect">
            <a:avLst/>
          </a:prstGeom>
          <a:noFill/>
          <a:ln>
            <a:noFill/>
          </a:ln>
        </p:spPr>
        <p:txBody>
          <a:bodyPr anchorCtr="0" anchor="t" bIns="0" lIns="0" spcFirstLastPara="1" rIns="0" wrap="square" tIns="12700">
            <a:spAutoFit/>
          </a:bodyPr>
          <a:lstStyle/>
          <a:p>
            <a:pPr indent="-182880" lvl="0" marL="194945" marR="431800" rtl="0" algn="l">
              <a:lnSpc>
                <a:spcPct val="100000"/>
              </a:lnSpc>
              <a:spcBef>
                <a:spcPts val="0"/>
              </a:spcBef>
              <a:spcAft>
                <a:spcPts val="0"/>
              </a:spcAft>
              <a:buClr>
                <a:srgbClr val="92A199"/>
              </a:buClr>
              <a:buSzPts val="2050"/>
              <a:buFont typeface="Arial"/>
              <a:buChar char="•"/>
            </a:pPr>
            <a:r>
              <a:rPr lang="en-US" sz="2400">
                <a:solidFill>
                  <a:srgbClr val="292934"/>
                </a:solidFill>
                <a:latin typeface="Arial"/>
                <a:ea typeface="Arial"/>
                <a:cs typeface="Arial"/>
                <a:sym typeface="Arial"/>
              </a:rPr>
              <a:t>Unlike XML which is not easily readable by humans,  YAML was created to be human-friendly and integrate  easily with modern programming languages.</a:t>
            </a:r>
            <a:endParaRPr sz="2400">
              <a:latin typeface="Arial"/>
              <a:ea typeface="Arial"/>
              <a:cs typeface="Arial"/>
              <a:sym typeface="Arial"/>
            </a:endParaRPr>
          </a:p>
          <a:p>
            <a:pPr indent="-182880" lvl="0" marL="194945" marR="5080" rtl="0" algn="l">
              <a:lnSpc>
                <a:spcPct val="100000"/>
              </a:lnSpc>
              <a:spcBef>
                <a:spcPts val="580"/>
              </a:spcBef>
              <a:spcAft>
                <a:spcPts val="0"/>
              </a:spcAft>
              <a:buClr>
                <a:srgbClr val="92A199"/>
              </a:buClr>
              <a:buSzPts val="2050"/>
              <a:buFont typeface="Arial"/>
              <a:buChar char="•"/>
            </a:pPr>
            <a:r>
              <a:rPr lang="en-US" sz="2400">
                <a:solidFill>
                  <a:srgbClr val="292934"/>
                </a:solidFill>
                <a:latin typeface="Arial"/>
                <a:ea typeface="Arial"/>
                <a:cs typeface="Arial"/>
                <a:sym typeface="Arial"/>
              </a:rPr>
              <a:t>Unlike with XML, YAML was intended to simplify the  viewing and understanding of config files, log files, object  persistence, and messaging, to allow the programmer to  spend more time programming and less time formatting  data.</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title"/>
          </p:nvPr>
        </p:nvSpPr>
        <p:spPr>
          <a:xfrm>
            <a:off x="535959" y="697725"/>
            <a:ext cx="8390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YAML Design Goals</a:t>
            </a:r>
            <a:endParaRPr/>
          </a:p>
        </p:txBody>
      </p:sp>
      <p:sp>
        <p:nvSpPr>
          <p:cNvPr id="81" name="Google Shape;81;p12"/>
          <p:cNvSpPr txBox="1"/>
          <p:nvPr/>
        </p:nvSpPr>
        <p:spPr>
          <a:xfrm>
            <a:off x="535940" y="1625549"/>
            <a:ext cx="7802880" cy="3319145"/>
          </a:xfrm>
          <a:prstGeom prst="rect">
            <a:avLst/>
          </a:prstGeom>
          <a:noFill/>
          <a:ln>
            <a:noFill/>
          </a:ln>
        </p:spPr>
        <p:txBody>
          <a:bodyPr anchorCtr="0" anchor="t" bIns="0" lIns="0" spcFirstLastPara="1" rIns="0" wrap="square" tIns="12700">
            <a:spAutoFit/>
          </a:bodyPr>
          <a:lstStyle/>
          <a:p>
            <a:pPr indent="-182880" lvl="0" marL="195580" marR="0" rtl="0" algn="l">
              <a:lnSpc>
                <a:spcPct val="100000"/>
              </a:lnSpc>
              <a:spcBef>
                <a:spcPts val="0"/>
              </a:spcBef>
              <a:spcAft>
                <a:spcPts val="0"/>
              </a:spcAft>
              <a:buClr>
                <a:srgbClr val="92A199"/>
              </a:buClr>
              <a:buSzPts val="2050"/>
              <a:buFont typeface="Arial"/>
              <a:buChar char="•"/>
            </a:pPr>
            <a:r>
              <a:rPr lang="en-US" sz="2400">
                <a:solidFill>
                  <a:srgbClr val="292934"/>
                </a:solidFill>
                <a:latin typeface="Arial"/>
                <a:ea typeface="Arial"/>
                <a:cs typeface="Arial"/>
                <a:sym typeface="Arial"/>
              </a:rPr>
              <a:t>As stated in the YAML official specification, the design</a:t>
            </a:r>
            <a:endParaRPr sz="2400">
              <a:latin typeface="Arial"/>
              <a:ea typeface="Arial"/>
              <a:cs typeface="Arial"/>
              <a:sym typeface="Arial"/>
            </a:endParaRPr>
          </a:p>
          <a:p>
            <a:pPr indent="0" lvl="0" marL="194945" marR="0" rtl="0" algn="l">
              <a:lnSpc>
                <a:spcPct val="100000"/>
              </a:lnSpc>
              <a:spcBef>
                <a:spcPts val="5"/>
              </a:spcBef>
              <a:spcAft>
                <a:spcPts val="0"/>
              </a:spcAft>
              <a:buNone/>
            </a:pPr>
            <a:r>
              <a:rPr lang="en-US" sz="2400">
                <a:solidFill>
                  <a:srgbClr val="292934"/>
                </a:solidFill>
                <a:latin typeface="Arial"/>
                <a:ea typeface="Arial"/>
                <a:cs typeface="Arial"/>
                <a:sym typeface="Arial"/>
              </a:rPr>
              <a:t>goals for YAML in decreasing priority are:</a:t>
            </a:r>
            <a:endParaRPr sz="2400">
              <a:latin typeface="Arial"/>
              <a:ea typeface="Arial"/>
              <a:cs typeface="Arial"/>
              <a:sym typeface="Arial"/>
            </a:endParaRPr>
          </a:p>
          <a:p>
            <a:pPr indent="-515620" lvl="1" marL="975994" marR="0" rtl="0" algn="l">
              <a:lnSpc>
                <a:spcPct val="100000"/>
              </a:lnSpc>
              <a:spcBef>
                <a:spcPts val="484"/>
              </a:spcBef>
              <a:spcAft>
                <a:spcPts val="0"/>
              </a:spcAft>
              <a:buClr>
                <a:srgbClr val="92A199"/>
              </a:buClr>
              <a:buSzPts val="1700"/>
              <a:buFont typeface="Arial"/>
              <a:buAutoNum type="arabicPeriod"/>
            </a:pPr>
            <a:r>
              <a:rPr b="0" i="0" lang="en-US" sz="2000" u="none" cap="none" strike="noStrike">
                <a:solidFill>
                  <a:srgbClr val="292934"/>
                </a:solidFill>
                <a:latin typeface="Arial"/>
                <a:ea typeface="Arial"/>
                <a:cs typeface="Arial"/>
                <a:sym typeface="Arial"/>
              </a:rPr>
              <a:t>YAML is easily readable by humans</a:t>
            </a:r>
            <a:endParaRPr b="0" i="0" sz="2000" u="none" cap="none" strike="noStrike">
              <a:latin typeface="Arial"/>
              <a:ea typeface="Arial"/>
              <a:cs typeface="Arial"/>
              <a:sym typeface="Arial"/>
            </a:endParaRPr>
          </a:p>
          <a:p>
            <a:pPr indent="-515620" lvl="1" marL="975994" marR="0" rtl="0" algn="l">
              <a:lnSpc>
                <a:spcPct val="100000"/>
              </a:lnSpc>
              <a:spcBef>
                <a:spcPts val="480"/>
              </a:spcBef>
              <a:spcAft>
                <a:spcPts val="0"/>
              </a:spcAft>
              <a:buClr>
                <a:srgbClr val="92A199"/>
              </a:buClr>
              <a:buSzPts val="1700"/>
              <a:buFont typeface="Arial"/>
              <a:buAutoNum type="arabicPeriod"/>
            </a:pPr>
            <a:r>
              <a:rPr b="0" i="0" lang="en-US" sz="2000" u="none" cap="none" strike="noStrike">
                <a:solidFill>
                  <a:srgbClr val="292934"/>
                </a:solidFill>
                <a:latin typeface="Arial"/>
                <a:ea typeface="Arial"/>
                <a:cs typeface="Arial"/>
                <a:sym typeface="Arial"/>
              </a:rPr>
              <a:t>YAML data is portable between programming languages</a:t>
            </a:r>
            <a:endParaRPr b="0" i="0" sz="2000" u="none" cap="none" strike="noStrike">
              <a:latin typeface="Arial"/>
              <a:ea typeface="Arial"/>
              <a:cs typeface="Arial"/>
              <a:sym typeface="Arial"/>
            </a:endParaRPr>
          </a:p>
          <a:p>
            <a:pPr indent="-515620" lvl="1" marL="975994" marR="0" rtl="0" algn="l">
              <a:lnSpc>
                <a:spcPct val="100000"/>
              </a:lnSpc>
              <a:spcBef>
                <a:spcPts val="480"/>
              </a:spcBef>
              <a:spcAft>
                <a:spcPts val="0"/>
              </a:spcAft>
              <a:buClr>
                <a:srgbClr val="92A199"/>
              </a:buClr>
              <a:buSzPts val="1700"/>
              <a:buFont typeface="Arial"/>
              <a:buAutoNum type="arabicPeriod"/>
            </a:pPr>
            <a:r>
              <a:rPr b="0" i="0" lang="en-US" sz="2000" u="none" cap="none" strike="noStrike">
                <a:solidFill>
                  <a:srgbClr val="292934"/>
                </a:solidFill>
                <a:latin typeface="Arial"/>
                <a:ea typeface="Arial"/>
                <a:cs typeface="Arial"/>
                <a:sym typeface="Arial"/>
              </a:rPr>
              <a:t>YAML matches the native data structures of agile languages.</a:t>
            </a:r>
            <a:endParaRPr b="0" i="0" sz="2000" u="none" cap="none" strike="noStrike">
              <a:latin typeface="Arial"/>
              <a:ea typeface="Arial"/>
              <a:cs typeface="Arial"/>
              <a:sym typeface="Arial"/>
            </a:endParaRPr>
          </a:p>
          <a:p>
            <a:pPr indent="-515620" lvl="1" marL="975994" marR="0" rtl="0" algn="l">
              <a:lnSpc>
                <a:spcPct val="100000"/>
              </a:lnSpc>
              <a:spcBef>
                <a:spcPts val="480"/>
              </a:spcBef>
              <a:spcAft>
                <a:spcPts val="0"/>
              </a:spcAft>
              <a:buClr>
                <a:srgbClr val="92A199"/>
              </a:buClr>
              <a:buSzPts val="1700"/>
              <a:buFont typeface="Arial"/>
              <a:buAutoNum type="arabicPeriod"/>
            </a:pPr>
            <a:r>
              <a:rPr b="0" i="0" lang="en-US" sz="2000" u="none" cap="none" strike="noStrike">
                <a:solidFill>
                  <a:srgbClr val="292934"/>
                </a:solidFill>
                <a:latin typeface="Arial"/>
                <a:ea typeface="Arial"/>
                <a:cs typeface="Arial"/>
                <a:sym typeface="Arial"/>
              </a:rPr>
              <a:t>YAML has a consistent model to support generic tools.</a:t>
            </a:r>
            <a:endParaRPr b="0" i="0" sz="2000" u="none" cap="none" strike="noStrike">
              <a:latin typeface="Arial"/>
              <a:ea typeface="Arial"/>
              <a:cs typeface="Arial"/>
              <a:sym typeface="Arial"/>
            </a:endParaRPr>
          </a:p>
          <a:p>
            <a:pPr indent="-515620" lvl="1" marL="975994" marR="0" rtl="0" algn="l">
              <a:lnSpc>
                <a:spcPct val="100000"/>
              </a:lnSpc>
              <a:spcBef>
                <a:spcPts val="480"/>
              </a:spcBef>
              <a:spcAft>
                <a:spcPts val="0"/>
              </a:spcAft>
              <a:buClr>
                <a:srgbClr val="92A199"/>
              </a:buClr>
              <a:buSzPts val="1700"/>
              <a:buFont typeface="Arial"/>
              <a:buAutoNum type="arabicPeriod"/>
            </a:pPr>
            <a:r>
              <a:rPr b="0" i="0" lang="en-US" sz="2000" u="none" cap="none" strike="noStrike">
                <a:solidFill>
                  <a:srgbClr val="292934"/>
                </a:solidFill>
                <a:latin typeface="Arial"/>
                <a:ea typeface="Arial"/>
                <a:cs typeface="Arial"/>
                <a:sym typeface="Arial"/>
              </a:rPr>
              <a:t>YAML supports one-pass processing.</a:t>
            </a:r>
            <a:endParaRPr b="0" i="0" sz="2000" u="none" cap="none" strike="noStrike">
              <a:latin typeface="Arial"/>
              <a:ea typeface="Arial"/>
              <a:cs typeface="Arial"/>
              <a:sym typeface="Arial"/>
            </a:endParaRPr>
          </a:p>
          <a:p>
            <a:pPr indent="-515620" lvl="1" marL="975994" marR="0" rtl="0" algn="l">
              <a:lnSpc>
                <a:spcPct val="100000"/>
              </a:lnSpc>
              <a:spcBef>
                <a:spcPts val="480"/>
              </a:spcBef>
              <a:spcAft>
                <a:spcPts val="0"/>
              </a:spcAft>
              <a:buClr>
                <a:srgbClr val="92A199"/>
              </a:buClr>
              <a:buSzPts val="1700"/>
              <a:buFont typeface="Arial"/>
              <a:buAutoNum type="arabicPeriod"/>
            </a:pPr>
            <a:r>
              <a:rPr b="0" i="0" lang="en-US" sz="2000" u="none" cap="none" strike="noStrike">
                <a:solidFill>
                  <a:srgbClr val="292934"/>
                </a:solidFill>
                <a:latin typeface="Arial"/>
                <a:ea typeface="Arial"/>
                <a:cs typeface="Arial"/>
                <a:sym typeface="Arial"/>
              </a:rPr>
              <a:t>YAML is expressive and extensible.</a:t>
            </a:r>
            <a:endParaRPr b="0" i="0" sz="2000" u="none" cap="none" strike="noStrike">
              <a:latin typeface="Arial"/>
              <a:ea typeface="Arial"/>
              <a:cs typeface="Arial"/>
              <a:sym typeface="Arial"/>
            </a:endParaRPr>
          </a:p>
          <a:p>
            <a:pPr indent="-515620" lvl="1" marL="975994" marR="0" rtl="0" algn="l">
              <a:lnSpc>
                <a:spcPct val="100000"/>
              </a:lnSpc>
              <a:spcBef>
                <a:spcPts val="480"/>
              </a:spcBef>
              <a:spcAft>
                <a:spcPts val="0"/>
              </a:spcAft>
              <a:buClr>
                <a:srgbClr val="92A199"/>
              </a:buClr>
              <a:buSzPts val="1700"/>
              <a:buFont typeface="Arial"/>
              <a:buAutoNum type="arabicPeriod"/>
            </a:pPr>
            <a:r>
              <a:rPr b="0" i="0" lang="en-US" sz="2000" u="none" cap="none" strike="noStrike">
                <a:solidFill>
                  <a:srgbClr val="292934"/>
                </a:solidFill>
                <a:latin typeface="Arial"/>
                <a:ea typeface="Arial"/>
                <a:cs typeface="Arial"/>
                <a:sym typeface="Arial"/>
              </a:rPr>
              <a:t>YAML is easy to implement and use.</a:t>
            </a:r>
            <a:endParaRPr b="0" i="0" sz="20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801116" y="3756786"/>
            <a:ext cx="1604010"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800">
                <a:solidFill>
                  <a:srgbClr val="F3F1DC"/>
                </a:solidFill>
                <a:latin typeface="Arial"/>
                <a:ea typeface="Arial"/>
                <a:cs typeface="Arial"/>
                <a:sym typeface="Arial"/>
              </a:rPr>
              <a:t>YAML</a:t>
            </a:r>
            <a:endParaRPr sz="4800">
              <a:latin typeface="Arial"/>
              <a:ea typeface="Arial"/>
              <a:cs typeface="Arial"/>
              <a:sym typeface="Arial"/>
            </a:endParaRPr>
          </a:p>
        </p:txBody>
      </p:sp>
      <p:sp>
        <p:nvSpPr>
          <p:cNvPr id="87" name="Google Shape;87;p13"/>
          <p:cNvSpPr txBox="1"/>
          <p:nvPr/>
        </p:nvSpPr>
        <p:spPr>
          <a:xfrm>
            <a:off x="801116" y="4652848"/>
            <a:ext cx="434721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3F1DC"/>
                </a:solidFill>
                <a:latin typeface="Arial"/>
                <a:ea typeface="Arial"/>
                <a:cs typeface="Arial"/>
                <a:sym typeface="Arial"/>
              </a:rPr>
              <a:t>Syntax and Language Elements</a:t>
            </a:r>
            <a:endParaRPr sz="2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35940" y="697737"/>
            <a:ext cx="5580300" cy="635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Basic YAML Syntax Rules</a:t>
            </a:r>
            <a:endParaRPr/>
          </a:p>
        </p:txBody>
      </p:sp>
      <p:sp>
        <p:nvSpPr>
          <p:cNvPr id="93" name="Google Shape;93;p14"/>
          <p:cNvSpPr txBox="1"/>
          <p:nvPr/>
        </p:nvSpPr>
        <p:spPr>
          <a:xfrm>
            <a:off x="535940" y="1552003"/>
            <a:ext cx="7103109" cy="2954020"/>
          </a:xfrm>
          <a:prstGeom prst="rect">
            <a:avLst/>
          </a:prstGeom>
          <a:noFill/>
          <a:ln>
            <a:noFill/>
          </a:ln>
        </p:spPr>
        <p:txBody>
          <a:bodyPr anchorCtr="0" anchor="t" bIns="0" lIns="0" spcFirstLastPara="1" rIns="0" wrap="square" tIns="86350">
            <a:spAutoFit/>
          </a:bodyPr>
          <a:lstStyle/>
          <a:p>
            <a:pPr indent="-182880" lvl="0" marL="195580" marR="0" rtl="0" algn="l">
              <a:lnSpc>
                <a:spcPct val="100000"/>
              </a:lnSpc>
              <a:spcBef>
                <a:spcPts val="0"/>
              </a:spcBef>
              <a:spcAft>
                <a:spcPts val="0"/>
              </a:spcAft>
              <a:buClr>
                <a:srgbClr val="92A199"/>
              </a:buClr>
              <a:buSzPts val="2050"/>
              <a:buFont typeface="Arial"/>
              <a:buChar char="•"/>
            </a:pPr>
            <a:r>
              <a:rPr lang="en-US" sz="2400">
                <a:solidFill>
                  <a:srgbClr val="292934"/>
                </a:solidFill>
                <a:latin typeface="Arial"/>
                <a:ea typeface="Arial"/>
                <a:cs typeface="Arial"/>
                <a:sym typeface="Arial"/>
              </a:rPr>
              <a:t>Documents begin with --- and end with …</a:t>
            </a:r>
            <a:endParaRPr sz="2400">
              <a:latin typeface="Arial"/>
              <a:ea typeface="Arial"/>
              <a:cs typeface="Arial"/>
              <a:sym typeface="Arial"/>
            </a:endParaRPr>
          </a:p>
          <a:p>
            <a:pPr indent="-182880" lvl="0" marL="194945" marR="5080" rtl="0" algn="l">
              <a:lnSpc>
                <a:spcPct val="100000"/>
              </a:lnSpc>
              <a:spcBef>
                <a:spcPts val="580"/>
              </a:spcBef>
              <a:spcAft>
                <a:spcPts val="0"/>
              </a:spcAft>
              <a:buClr>
                <a:srgbClr val="92A199"/>
              </a:buClr>
              <a:buSzPts val="2050"/>
              <a:buFont typeface="Arial"/>
              <a:buChar char="•"/>
            </a:pPr>
            <a:r>
              <a:rPr lang="en-US" sz="2400">
                <a:solidFill>
                  <a:srgbClr val="292934"/>
                </a:solidFill>
                <a:latin typeface="Arial"/>
                <a:ea typeface="Arial"/>
                <a:cs typeface="Arial"/>
                <a:sym typeface="Arial"/>
              </a:rPr>
              <a:t>Indentation of lines denotes the structure within the  document.</a:t>
            </a:r>
            <a:endParaRPr sz="2400">
              <a:latin typeface="Arial"/>
              <a:ea typeface="Arial"/>
              <a:cs typeface="Arial"/>
              <a:sym typeface="Arial"/>
            </a:endParaRPr>
          </a:p>
          <a:p>
            <a:pPr indent="-182880" lvl="0" marL="195580" marR="0" rtl="0" algn="l">
              <a:lnSpc>
                <a:spcPct val="100000"/>
              </a:lnSpc>
              <a:spcBef>
                <a:spcPts val="575"/>
              </a:spcBef>
              <a:spcAft>
                <a:spcPts val="0"/>
              </a:spcAft>
              <a:buClr>
                <a:srgbClr val="92A199"/>
              </a:buClr>
              <a:buSzPts val="2050"/>
              <a:buFont typeface="Arial"/>
              <a:buChar char="•"/>
            </a:pPr>
            <a:r>
              <a:rPr lang="en-US" sz="2400">
                <a:solidFill>
                  <a:srgbClr val="292934"/>
                </a:solidFill>
                <a:latin typeface="Arial"/>
                <a:ea typeface="Arial"/>
                <a:cs typeface="Arial"/>
                <a:sym typeface="Arial"/>
              </a:rPr>
              <a:t>Comments begin with #</a:t>
            </a:r>
            <a:endParaRPr sz="2400">
              <a:latin typeface="Arial"/>
              <a:ea typeface="Arial"/>
              <a:cs typeface="Arial"/>
              <a:sym typeface="Arial"/>
            </a:endParaRPr>
          </a:p>
          <a:p>
            <a:pPr indent="-182880" lvl="0" marL="195580" marR="0" rtl="0" algn="l">
              <a:lnSpc>
                <a:spcPct val="100000"/>
              </a:lnSpc>
              <a:spcBef>
                <a:spcPts val="580"/>
              </a:spcBef>
              <a:spcAft>
                <a:spcPts val="0"/>
              </a:spcAft>
              <a:buClr>
                <a:srgbClr val="92A199"/>
              </a:buClr>
              <a:buSzPts val="2050"/>
              <a:buFont typeface="Arial"/>
              <a:buChar char="•"/>
            </a:pPr>
            <a:r>
              <a:rPr lang="en-US" sz="2400">
                <a:solidFill>
                  <a:srgbClr val="292934"/>
                </a:solidFill>
                <a:latin typeface="Arial"/>
                <a:ea typeface="Arial"/>
                <a:cs typeface="Arial"/>
                <a:sym typeface="Arial"/>
              </a:rPr>
              <a:t>Members of lists begin with –</a:t>
            </a:r>
            <a:endParaRPr sz="2400">
              <a:latin typeface="Arial"/>
              <a:ea typeface="Arial"/>
              <a:cs typeface="Arial"/>
              <a:sym typeface="Arial"/>
            </a:endParaRPr>
          </a:p>
          <a:p>
            <a:pPr indent="-182880" lvl="0" marL="195580" marR="0" rtl="0" algn="l">
              <a:lnSpc>
                <a:spcPct val="100000"/>
              </a:lnSpc>
              <a:spcBef>
                <a:spcPts val="575"/>
              </a:spcBef>
              <a:spcAft>
                <a:spcPts val="0"/>
              </a:spcAft>
              <a:buClr>
                <a:srgbClr val="92A199"/>
              </a:buClr>
              <a:buSzPts val="2050"/>
              <a:buFont typeface="Arial"/>
              <a:buChar char="•"/>
            </a:pPr>
            <a:r>
              <a:rPr lang="en-US" sz="2400">
                <a:solidFill>
                  <a:srgbClr val="292934"/>
                </a:solidFill>
                <a:latin typeface="Arial"/>
                <a:ea typeface="Arial"/>
                <a:cs typeface="Arial"/>
                <a:sym typeface="Arial"/>
              </a:rPr>
              <a:t>Key value pairs use the following syntax</a:t>
            </a:r>
            <a:endParaRPr sz="2400">
              <a:latin typeface="Arial"/>
              <a:ea typeface="Arial"/>
              <a:cs typeface="Arial"/>
              <a:sym typeface="Arial"/>
            </a:endParaRPr>
          </a:p>
          <a:p>
            <a:pPr indent="-183515" lvl="1" marL="469900" marR="0" rtl="0" algn="l">
              <a:lnSpc>
                <a:spcPct val="100000"/>
              </a:lnSpc>
              <a:spcBef>
                <a:spcPts val="484"/>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&lt;key&gt;: &lt;value&gt;</a:t>
            </a:r>
            <a:endParaRPr b="0" i="0" sz="20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35955" y="697725"/>
            <a:ext cx="8608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Basic YAML Syntax Rules</a:t>
            </a:r>
            <a:endParaRPr/>
          </a:p>
        </p:txBody>
      </p:sp>
      <p:sp>
        <p:nvSpPr>
          <p:cNvPr id="99" name="Google Shape;99;p15"/>
          <p:cNvSpPr txBox="1"/>
          <p:nvPr/>
        </p:nvSpPr>
        <p:spPr>
          <a:xfrm>
            <a:off x="535959" y="1625551"/>
            <a:ext cx="6793800" cy="2020200"/>
          </a:xfrm>
          <a:prstGeom prst="rect">
            <a:avLst/>
          </a:prstGeom>
          <a:noFill/>
          <a:ln>
            <a:noFill/>
          </a:ln>
        </p:spPr>
        <p:txBody>
          <a:bodyPr anchorCtr="0" anchor="t" bIns="0" lIns="0" spcFirstLastPara="1" rIns="0" wrap="square" tIns="12700">
            <a:spAutoFit/>
          </a:bodyPr>
          <a:lstStyle/>
          <a:p>
            <a:pPr indent="-182880" lvl="0" marL="195580" marR="0" rtl="0" algn="l">
              <a:lnSpc>
                <a:spcPct val="100000"/>
              </a:lnSpc>
              <a:spcBef>
                <a:spcPts val="0"/>
              </a:spcBef>
              <a:spcAft>
                <a:spcPts val="0"/>
              </a:spcAft>
              <a:buClr>
                <a:srgbClr val="92A199"/>
              </a:buClr>
              <a:buSzPts val="2050"/>
              <a:buFont typeface="Arial"/>
              <a:buChar char="•"/>
            </a:pPr>
            <a:r>
              <a:rPr lang="en-US" sz="2400">
                <a:solidFill>
                  <a:srgbClr val="292934"/>
                </a:solidFill>
                <a:latin typeface="Arial"/>
                <a:ea typeface="Arial"/>
                <a:cs typeface="Arial"/>
                <a:sym typeface="Arial"/>
              </a:rPr>
              <a:t>Example:</a:t>
            </a:r>
            <a:endParaRPr sz="2400">
              <a:latin typeface="Arial"/>
              <a:ea typeface="Arial"/>
              <a:cs typeface="Arial"/>
              <a:sym typeface="Arial"/>
            </a:endParaRPr>
          </a:p>
          <a:p>
            <a:pPr indent="0" lvl="0" marL="1003300" marR="0" rtl="0" algn="l">
              <a:lnSpc>
                <a:spcPct val="100000"/>
              </a:lnSpc>
              <a:spcBef>
                <a:spcPts val="1875"/>
              </a:spcBef>
              <a:spcAft>
                <a:spcPts val="0"/>
              </a:spcAft>
              <a:buNone/>
            </a:pPr>
            <a:r>
              <a:rPr lang="en-US" sz="1800">
                <a:solidFill>
                  <a:srgbClr val="292934"/>
                </a:solidFill>
                <a:latin typeface="Arial"/>
                <a:ea typeface="Arial"/>
                <a:cs typeface="Arial"/>
                <a:sym typeface="Arial"/>
              </a:rPr>
              <a:t>---</a:t>
            </a:r>
            <a:endParaRPr sz="1800">
              <a:latin typeface="Arial"/>
              <a:ea typeface="Arial"/>
              <a:cs typeface="Arial"/>
              <a:sym typeface="Arial"/>
            </a:endParaRPr>
          </a:p>
          <a:p>
            <a:pPr indent="0" lvl="0" marL="1003300" marR="5080" rtl="0" algn="l">
              <a:lnSpc>
                <a:spcPct val="100000"/>
              </a:lnSpc>
              <a:spcBef>
                <a:spcPts val="0"/>
              </a:spcBef>
              <a:spcAft>
                <a:spcPts val="0"/>
              </a:spcAft>
              <a:buNone/>
            </a:pPr>
            <a:r>
              <a:rPr lang="en-US" sz="1800">
                <a:solidFill>
                  <a:srgbClr val="292934"/>
                </a:solidFill>
                <a:latin typeface="Arial"/>
                <a:ea typeface="Arial"/>
                <a:cs typeface="Arial"/>
                <a:sym typeface="Arial"/>
              </a:rPr>
              <a:t>Student-Id: 11223344  First-Name: John  Last-Name: Smith</a:t>
            </a:r>
            <a:endParaRPr sz="1800">
              <a:latin typeface="Arial"/>
              <a:ea typeface="Arial"/>
              <a:cs typeface="Arial"/>
              <a:sym typeface="Arial"/>
            </a:endParaRPr>
          </a:p>
          <a:p>
            <a:pPr indent="0" lvl="0" marL="0" marR="0" rtl="0" algn="l">
              <a:lnSpc>
                <a:spcPct val="100000"/>
              </a:lnSpc>
              <a:spcBef>
                <a:spcPts val="35"/>
              </a:spcBef>
              <a:spcAft>
                <a:spcPts val="0"/>
              </a:spcAft>
              <a:buNone/>
            </a:pPr>
            <a:r>
              <a:t/>
            </a:r>
            <a:endParaRPr sz="1850">
              <a:latin typeface="Arial"/>
              <a:ea typeface="Arial"/>
              <a:cs typeface="Arial"/>
              <a:sym typeface="Arial"/>
            </a:endParaRPr>
          </a:p>
          <a:p>
            <a:pPr indent="0" lvl="0" marL="1003300" marR="0" rtl="0" algn="l">
              <a:lnSpc>
                <a:spcPct val="100000"/>
              </a:lnSpc>
              <a:spcBef>
                <a:spcPts val="0"/>
              </a:spcBef>
              <a:spcAft>
                <a:spcPts val="0"/>
              </a:spcAft>
              <a:buNone/>
            </a:pPr>
            <a:r>
              <a:rPr lang="en-US" sz="1800">
                <a:solidFill>
                  <a:srgbClr val="292934"/>
                </a:solidFill>
                <a:latin typeface="Arial"/>
                <a:ea typeface="Arial"/>
                <a:cs typeface="Arial"/>
                <a:sym typeface="Arial"/>
              </a:rPr>
              <a:t>Phone-numbers:</a:t>
            </a:r>
            <a:endParaRPr sz="1800">
              <a:latin typeface="Arial"/>
              <a:ea typeface="Arial"/>
              <a:cs typeface="Arial"/>
              <a:sym typeface="Arial"/>
            </a:endParaRPr>
          </a:p>
        </p:txBody>
      </p:sp>
      <p:graphicFrame>
        <p:nvGraphicFramePr>
          <p:cNvPr id="100" name="Google Shape;100;p15"/>
          <p:cNvGraphicFramePr/>
          <p:nvPr/>
        </p:nvGraphicFramePr>
        <p:xfrm>
          <a:off x="1757679" y="3947437"/>
          <a:ext cx="3000000" cy="3000000"/>
        </p:xfrm>
        <a:graphic>
          <a:graphicData uri="http://schemas.openxmlformats.org/drawingml/2006/table">
            <a:tbl>
              <a:tblPr bandRow="1" firstRow="1">
                <a:noFill/>
                <a:tableStyleId>{2D674D2C-0D86-4955-B6FD-0AECF9C39F24}</a:tableStyleId>
              </a:tblPr>
              <a:tblGrid>
                <a:gridCol w="219700"/>
                <a:gridCol w="1598925"/>
              </a:tblGrid>
              <a:tr h="251450">
                <a:tc>
                  <a:txBody>
                    <a:bodyPr/>
                    <a:lstStyle/>
                    <a:p>
                      <a:pPr indent="0" lvl="0" marL="31750" marR="0" rtl="0" algn="l">
                        <a:lnSpc>
                          <a:spcPct val="94166"/>
                        </a:lnSpc>
                        <a:spcBef>
                          <a:spcPts val="0"/>
                        </a:spcBef>
                        <a:spcAft>
                          <a:spcPts val="0"/>
                        </a:spcAft>
                        <a:buNone/>
                      </a:pPr>
                      <a:r>
                        <a:rPr lang="en-US" sz="1800" u="none" cap="none" strike="noStrike">
                          <a:solidFill>
                            <a:srgbClr val="292934"/>
                          </a:solidFill>
                          <a:latin typeface="Arial"/>
                          <a:ea typeface="Arial"/>
                          <a:cs typeface="Arial"/>
                          <a:sym typeface="Arial"/>
                        </a:rPr>
                        <a:t>-</a:t>
                      </a:r>
                      <a:endParaRPr sz="1800" u="none" cap="none" strike="noStrike">
                        <a:latin typeface="Arial"/>
                        <a:ea typeface="Arial"/>
                        <a:cs typeface="Arial"/>
                        <a:sym typeface="Arial"/>
                      </a:endParaRPr>
                    </a:p>
                  </a:txBody>
                  <a:tcPr marT="0" marB="0" marR="0" marL="0"/>
                </a:tc>
                <a:tc>
                  <a:txBody>
                    <a:bodyPr/>
                    <a:lstStyle/>
                    <a:p>
                      <a:pPr indent="0" lvl="0" marL="0" marR="24130" rtl="0" algn="r">
                        <a:lnSpc>
                          <a:spcPct val="94166"/>
                        </a:lnSpc>
                        <a:spcBef>
                          <a:spcPts val="0"/>
                        </a:spcBef>
                        <a:spcAft>
                          <a:spcPts val="0"/>
                        </a:spcAft>
                        <a:buNone/>
                      </a:pPr>
                      <a:r>
                        <a:rPr lang="en-US" sz="1800" u="none" cap="none" strike="noStrike">
                          <a:solidFill>
                            <a:srgbClr val="292934"/>
                          </a:solidFill>
                          <a:latin typeface="Arial"/>
                          <a:ea typeface="Arial"/>
                          <a:cs typeface="Arial"/>
                          <a:sym typeface="Arial"/>
                        </a:rPr>
                        <a:t>281.555.7689</a:t>
                      </a:r>
                      <a:endParaRPr sz="1800" u="none" cap="none" strike="noStrike">
                        <a:latin typeface="Arial"/>
                        <a:ea typeface="Arial"/>
                        <a:cs typeface="Arial"/>
                        <a:sym typeface="Arial"/>
                      </a:endParaRPr>
                    </a:p>
                  </a:txBody>
                  <a:tcPr marT="0" marB="0" marR="0" marL="0"/>
                </a:tc>
              </a:tr>
              <a:tr h="274325">
                <a:tc>
                  <a:txBody>
                    <a:bodyPr/>
                    <a:lstStyle/>
                    <a:p>
                      <a:pPr indent="0" lvl="0" marL="31750" marR="0" rtl="0" algn="l">
                        <a:lnSpc>
                          <a:spcPct val="104166"/>
                        </a:lnSpc>
                        <a:spcBef>
                          <a:spcPts val="0"/>
                        </a:spcBef>
                        <a:spcAft>
                          <a:spcPts val="0"/>
                        </a:spcAft>
                        <a:buNone/>
                      </a:pPr>
                      <a:r>
                        <a:rPr lang="en-US" sz="1800" u="none" cap="none" strike="noStrike">
                          <a:solidFill>
                            <a:srgbClr val="292934"/>
                          </a:solidFill>
                          <a:latin typeface="Arial"/>
                          <a:ea typeface="Arial"/>
                          <a:cs typeface="Arial"/>
                          <a:sym typeface="Arial"/>
                        </a:rPr>
                        <a:t>-</a:t>
                      </a:r>
                      <a:endParaRPr sz="1800" u="none" cap="none" strike="noStrike">
                        <a:latin typeface="Arial"/>
                        <a:ea typeface="Arial"/>
                        <a:cs typeface="Arial"/>
                        <a:sym typeface="Arial"/>
                      </a:endParaRPr>
                    </a:p>
                  </a:txBody>
                  <a:tcPr marT="0" marB="0" marR="0" marL="0"/>
                </a:tc>
                <a:tc>
                  <a:txBody>
                    <a:bodyPr/>
                    <a:lstStyle/>
                    <a:p>
                      <a:pPr indent="0" lvl="0" marL="0" marR="24130" rtl="0" algn="r">
                        <a:lnSpc>
                          <a:spcPct val="104166"/>
                        </a:lnSpc>
                        <a:spcBef>
                          <a:spcPts val="0"/>
                        </a:spcBef>
                        <a:spcAft>
                          <a:spcPts val="0"/>
                        </a:spcAft>
                        <a:buNone/>
                      </a:pPr>
                      <a:r>
                        <a:rPr lang="en-US" sz="1800" u="none" cap="none" strike="noStrike">
                          <a:solidFill>
                            <a:srgbClr val="292934"/>
                          </a:solidFill>
                          <a:latin typeface="Arial"/>
                          <a:ea typeface="Arial"/>
                          <a:cs typeface="Arial"/>
                          <a:sym typeface="Arial"/>
                        </a:rPr>
                        <a:t>713.555.8967</a:t>
                      </a:r>
                      <a:endParaRPr sz="1800" u="none" cap="none" strike="noStrike">
                        <a:latin typeface="Arial"/>
                        <a:ea typeface="Arial"/>
                        <a:cs typeface="Arial"/>
                        <a:sym typeface="Arial"/>
                      </a:endParaRPr>
                    </a:p>
                  </a:txBody>
                  <a:tcPr marT="0" marB="0" marR="0" marL="0"/>
                </a:tc>
              </a:tr>
              <a:tr h="251450">
                <a:tc>
                  <a:txBody>
                    <a:bodyPr/>
                    <a:lstStyle/>
                    <a:p>
                      <a:pPr indent="0" lvl="0" marL="31750" marR="0" rtl="0" algn="l">
                        <a:lnSpc>
                          <a:spcPct val="104166"/>
                        </a:lnSpc>
                        <a:spcBef>
                          <a:spcPts val="0"/>
                        </a:spcBef>
                        <a:spcAft>
                          <a:spcPts val="0"/>
                        </a:spcAft>
                        <a:buNone/>
                      </a:pPr>
                      <a:r>
                        <a:rPr lang="en-US" sz="1800" u="none" cap="none" strike="noStrike">
                          <a:solidFill>
                            <a:srgbClr val="292934"/>
                          </a:solidFill>
                          <a:latin typeface="Arial"/>
                          <a:ea typeface="Arial"/>
                          <a:cs typeface="Arial"/>
                          <a:sym typeface="Arial"/>
                        </a:rPr>
                        <a:t>-</a:t>
                      </a:r>
                      <a:endParaRPr sz="1800" u="none" cap="none" strike="noStrike">
                        <a:latin typeface="Arial"/>
                        <a:ea typeface="Arial"/>
                        <a:cs typeface="Arial"/>
                        <a:sym typeface="Arial"/>
                      </a:endParaRPr>
                    </a:p>
                  </a:txBody>
                  <a:tcPr marT="0" marB="0" marR="0" marL="0"/>
                </a:tc>
                <a:tc>
                  <a:txBody>
                    <a:bodyPr/>
                    <a:lstStyle/>
                    <a:p>
                      <a:pPr indent="0" lvl="0" marL="0" marR="24130" rtl="0" algn="r">
                        <a:lnSpc>
                          <a:spcPct val="104166"/>
                        </a:lnSpc>
                        <a:spcBef>
                          <a:spcPts val="0"/>
                        </a:spcBef>
                        <a:spcAft>
                          <a:spcPts val="0"/>
                        </a:spcAft>
                        <a:buNone/>
                      </a:pPr>
                      <a:r>
                        <a:rPr lang="en-US" sz="1800" u="none" cap="none" strike="noStrike">
                          <a:solidFill>
                            <a:srgbClr val="292934"/>
                          </a:solidFill>
                          <a:latin typeface="Arial"/>
                          <a:ea typeface="Arial"/>
                          <a:cs typeface="Arial"/>
                          <a:sym typeface="Arial"/>
                        </a:rPr>
                        <a:t>832.555.9980</a:t>
                      </a:r>
                      <a:endParaRPr sz="1800" u="none" cap="none" strike="noStrike">
                        <a:latin typeface="Arial"/>
                        <a:ea typeface="Arial"/>
                        <a:cs typeface="Arial"/>
                        <a:sym typeface="Arial"/>
                      </a:endParaRPr>
                    </a:p>
                  </a:txBody>
                  <a:tcPr marT="0" marB="0" marR="0" marL="0"/>
                </a:tc>
              </a:tr>
            </a:tbl>
          </a:graphicData>
        </a:graphic>
      </p:graphicFrame>
      <p:sp>
        <p:nvSpPr>
          <p:cNvPr id="101" name="Google Shape;101;p15"/>
          <p:cNvSpPr txBox="1"/>
          <p:nvPr/>
        </p:nvSpPr>
        <p:spPr>
          <a:xfrm>
            <a:off x="1526794" y="4973573"/>
            <a:ext cx="3032760" cy="13976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292934"/>
                </a:solidFill>
                <a:latin typeface="Arial"/>
                <a:ea typeface="Arial"/>
                <a:cs typeface="Arial"/>
                <a:sym typeface="Arial"/>
              </a:rPr>
              <a:t>Addresses:</a:t>
            </a:r>
            <a:endParaRPr sz="1800">
              <a:latin typeface="Arial"/>
              <a:ea typeface="Arial"/>
              <a:cs typeface="Arial"/>
              <a:sym typeface="Arial"/>
            </a:endParaRPr>
          </a:p>
          <a:p>
            <a:pPr indent="-250189" lvl="0" marL="512444" marR="5080" rtl="0" algn="l">
              <a:lnSpc>
                <a:spcPct val="100000"/>
              </a:lnSpc>
              <a:spcBef>
                <a:spcPts val="0"/>
              </a:spcBef>
              <a:spcAft>
                <a:spcPts val="0"/>
              </a:spcAft>
              <a:buNone/>
            </a:pPr>
            <a:r>
              <a:rPr lang="en-US" sz="1800">
                <a:solidFill>
                  <a:srgbClr val="292934"/>
                </a:solidFill>
                <a:latin typeface="Arial"/>
                <a:ea typeface="Arial"/>
                <a:cs typeface="Arial"/>
                <a:sym typeface="Arial"/>
              </a:rPr>
              <a:t>- street: 123 Main St.  city: Houston  state: TX</a:t>
            </a:r>
            <a:endParaRPr sz="1800">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292934"/>
                </a:solidFill>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