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2c0255349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2c025534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2c025534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2c025534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193f1ef62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193f1ef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c0255349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c02553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2c025534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c02553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c0255349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c02553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c0255349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c02553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c025534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c02553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c0255349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2c025534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Containerization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pic>
        <p:nvPicPr>
          <p:cNvPr id="69" name="Google Shape;69;p13"/>
          <p:cNvPicPr preferRelativeResize="0"/>
          <p:nvPr/>
        </p:nvPicPr>
        <p:blipFill>
          <a:blip r:embed="rId3">
            <a:alphaModFix/>
          </a:blip>
          <a:stretch>
            <a:fillRect/>
          </a:stretch>
        </p:blipFill>
        <p:spPr>
          <a:xfrm>
            <a:off x="6436950" y="251951"/>
            <a:ext cx="2329875" cy="1014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51700" y="71775"/>
            <a:ext cx="71472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VMs vs Containers</a:t>
            </a:r>
            <a:endParaRPr/>
          </a:p>
        </p:txBody>
      </p:sp>
      <p:pic>
        <p:nvPicPr>
          <p:cNvPr id="122" name="Google Shape;122;p22"/>
          <p:cNvPicPr preferRelativeResize="0"/>
          <p:nvPr/>
        </p:nvPicPr>
        <p:blipFill rotWithShape="1">
          <a:blip r:embed="rId3">
            <a:alphaModFix/>
          </a:blip>
          <a:srcRect b="15604" l="0" r="0" t="0"/>
          <a:stretch/>
        </p:blipFill>
        <p:spPr>
          <a:xfrm>
            <a:off x="1384475" y="768725"/>
            <a:ext cx="6487425" cy="426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Devops</a:t>
            </a:r>
            <a:endParaRPr/>
          </a:p>
        </p:txBody>
      </p:sp>
      <p:sp>
        <p:nvSpPr>
          <p:cNvPr id="128" name="Google Shape;128;p23"/>
          <p:cNvSpPr txBox="1"/>
          <p:nvPr>
            <p:ph idx="1" type="body"/>
          </p:nvPr>
        </p:nvSpPr>
        <p:spPr>
          <a:xfrm>
            <a:off x="47190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 movement</a:t>
            </a:r>
            <a:endParaRPr/>
          </a:p>
          <a:p>
            <a:pPr indent="0" lvl="0" marL="0" rtl="0" algn="l">
              <a:spcBef>
                <a:spcPts val="1600"/>
              </a:spcBef>
              <a:spcAft>
                <a:spcPts val="0"/>
              </a:spcAft>
              <a:buNone/>
            </a:pPr>
            <a:r>
              <a:rPr lang="en"/>
              <a:t>Inspired by agile methods</a:t>
            </a:r>
            <a:endParaRPr/>
          </a:p>
          <a:p>
            <a:pPr indent="0" lvl="0" marL="0" rtl="0" algn="l">
              <a:spcBef>
                <a:spcPts val="1600"/>
              </a:spcBef>
              <a:spcAft>
                <a:spcPts val="0"/>
              </a:spcAft>
              <a:buNone/>
            </a:pPr>
            <a:r>
              <a:rPr lang="en"/>
              <a:t>People, Processes &amp; Tools</a:t>
            </a:r>
            <a:endParaRPr/>
          </a:p>
          <a:p>
            <a:pPr indent="0" lvl="0" marL="0" rtl="0" algn="l">
              <a:spcBef>
                <a:spcPts val="1600"/>
              </a:spcBef>
              <a:spcAft>
                <a:spcPts val="0"/>
              </a:spcAft>
              <a:buNone/>
            </a:pPr>
            <a:r>
              <a:rPr lang="en"/>
              <a:t>Continuous delivery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9" name="Google Shape;129;p23"/>
          <p:cNvSpPr txBox="1"/>
          <p:nvPr>
            <p:ph idx="1" type="body"/>
          </p:nvPr>
        </p:nvSpPr>
        <p:spPr>
          <a:xfrm>
            <a:off x="443430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 as code</a:t>
            </a:r>
            <a:endParaRPr/>
          </a:p>
          <a:p>
            <a:pPr indent="0" lvl="0" marL="0" rtl="0" algn="l">
              <a:spcBef>
                <a:spcPts val="1600"/>
              </a:spcBef>
              <a:spcAft>
                <a:spcPts val="0"/>
              </a:spcAft>
              <a:buNone/>
            </a:pPr>
            <a:r>
              <a:rPr lang="en"/>
              <a:t>Cross silo collaboration</a:t>
            </a:r>
            <a:endParaRPr/>
          </a:p>
          <a:p>
            <a:pPr indent="0" lvl="0" marL="0" rtl="0" algn="l">
              <a:spcBef>
                <a:spcPts val="1600"/>
              </a:spcBef>
              <a:spcAft>
                <a:spcPts val="0"/>
              </a:spcAft>
              <a:buNone/>
            </a:pPr>
            <a:r>
              <a:rPr lang="en"/>
              <a:t>Small iterations</a:t>
            </a:r>
            <a:endParaRPr/>
          </a:p>
          <a:p>
            <a:pPr indent="0" lvl="0" marL="0" rtl="0" algn="l">
              <a:spcBef>
                <a:spcPts val="1600"/>
              </a:spcBef>
              <a:spcAft>
                <a:spcPts val="0"/>
              </a:spcAft>
              <a:buNone/>
            </a:pPr>
            <a:r>
              <a:rPr lang="en"/>
              <a:t>Feedback loop, measurement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90250" y="488250"/>
            <a:ext cx="818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Containers are here to stay. </a:t>
            </a:r>
            <a:endParaRPr sz="4800"/>
          </a:p>
          <a:p>
            <a:pPr indent="0" lvl="0" marL="0" rtl="0" algn="l">
              <a:spcBef>
                <a:spcPts val="0"/>
              </a:spcBef>
              <a:spcAft>
                <a:spcPts val="0"/>
              </a:spcAft>
              <a:buNone/>
            </a:pPr>
            <a:r>
              <a:rPr lang="en" sz="4800"/>
              <a:t>Containers have </a:t>
            </a:r>
            <a:r>
              <a:rPr lang="en" sz="4800"/>
              <a:t>revolutionized</a:t>
            </a:r>
            <a:r>
              <a:rPr lang="en" sz="4800"/>
              <a:t> the way software is developed.</a:t>
            </a:r>
            <a:endParaRPr sz="4800"/>
          </a:p>
          <a:p>
            <a:pPr indent="0" lvl="0" marL="0" rtl="0" algn="l">
              <a:spcBef>
                <a:spcPts val="0"/>
              </a:spcBef>
              <a:spcAft>
                <a:spcPts val="0"/>
              </a:spcAft>
              <a:buNone/>
            </a:pPr>
            <a:r>
              <a:rPr lang="en" sz="4800"/>
              <a:t>Imperative</a:t>
            </a:r>
            <a:r>
              <a:rPr lang="en" sz="4800"/>
              <a:t> to learn how Containers work.</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4"/>
          <p:cNvPicPr preferRelativeResize="0"/>
          <p:nvPr/>
        </p:nvPicPr>
        <p:blipFill>
          <a:blip r:embed="rId3">
            <a:alphaModFix/>
          </a:blip>
          <a:stretch>
            <a:fillRect/>
          </a:stretch>
        </p:blipFill>
        <p:spPr>
          <a:xfrm>
            <a:off x="945225" y="152400"/>
            <a:ext cx="7259822"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containerization?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are a way of packaging an application so that it’s easy to get the application and run it in any kind of environment. So, a lot of the complexity of installing and configuring an application is taken away. </a:t>
            </a:r>
            <a:endParaRPr/>
          </a:p>
          <a:p>
            <a:pPr indent="0" lvl="0" marL="0" rtl="0" algn="l">
              <a:spcBef>
                <a:spcPts val="1600"/>
              </a:spcBef>
              <a:spcAft>
                <a:spcPts val="0"/>
              </a:spcAft>
              <a:buNone/>
            </a:pPr>
            <a:r>
              <a:rPr lang="en"/>
              <a:t>Containers let a developer abstract all of that and make a very simple package that’s easy to consume.” </a:t>
            </a:r>
            <a:endParaRPr/>
          </a:p>
          <a:p>
            <a:pPr indent="0" lvl="0" marL="0" rtl="0" algn="l">
              <a:spcBef>
                <a:spcPts val="1600"/>
              </a:spcBef>
              <a:spcAft>
                <a:spcPts val="1600"/>
              </a:spcAft>
              <a:buNone/>
            </a:pPr>
            <a:r>
              <a:rPr lang="en"/>
              <a:t>- Tim H, software engineer somewhere.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simplify it...</a:t>
            </a:r>
            <a:endParaRPr/>
          </a:p>
        </p:txBody>
      </p:sp>
      <p:sp>
        <p:nvSpPr>
          <p:cNvPr id="86" name="Google Shape;86;p16"/>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buy a car, what do you get?</a:t>
            </a:r>
            <a:endParaRPr/>
          </a:p>
          <a:p>
            <a:pPr indent="0" lvl="0" marL="0" rtl="0" algn="l">
              <a:spcBef>
                <a:spcPts val="1600"/>
              </a:spcBef>
              <a:spcAft>
                <a:spcPts val="0"/>
              </a:spcAft>
              <a:buNone/>
            </a:pPr>
            <a:r>
              <a:rPr lang="en"/>
              <a:t>Of course A CAR.</a:t>
            </a:r>
            <a:endParaRPr/>
          </a:p>
          <a:p>
            <a:pPr indent="0" lvl="0" marL="0" rtl="0" algn="l">
              <a:spcBef>
                <a:spcPts val="1600"/>
              </a:spcBef>
              <a:spcAft>
                <a:spcPts val="0"/>
              </a:spcAft>
              <a:buNone/>
            </a:pPr>
            <a:r>
              <a:rPr lang="en"/>
              <a:t>But you don’t get all the machinery that makes the car. You don’t get all the dies forgings and ERP process that car companies uses to make the car. You get a complete package, (read container), that is ready to run on the road. Could be any type of road. </a:t>
            </a:r>
            <a:endParaRPr/>
          </a:p>
          <a:p>
            <a:pPr indent="0" lvl="0" marL="0" rtl="0" algn="l">
              <a:spcBef>
                <a:spcPts val="1600"/>
              </a:spcBef>
              <a:spcAft>
                <a:spcPts val="0"/>
              </a:spcAft>
              <a:buNone/>
            </a:pPr>
            <a:r>
              <a:rPr lang="en"/>
              <a:t>Similar should happen with software. Isn’t it?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Simplified</a:t>
            </a:r>
            <a:r>
              <a:rPr lang="en"/>
              <a:t>...</a:t>
            </a:r>
            <a:endParaRPr/>
          </a:p>
        </p:txBody>
      </p:sp>
      <p:sp>
        <p:nvSpPr>
          <p:cNvPr id="92" name="Google Shape;92;p17"/>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should not need any specific OS, additional libraries, any associated software for it to run.</a:t>
            </a:r>
            <a:endParaRPr/>
          </a:p>
          <a:p>
            <a:pPr indent="0" lvl="0" marL="0" rtl="0" algn="l">
              <a:spcBef>
                <a:spcPts val="1600"/>
              </a:spcBef>
              <a:spcAft>
                <a:spcPts val="0"/>
              </a:spcAft>
              <a:buNone/>
            </a:pPr>
            <a:r>
              <a:rPr lang="en"/>
              <a:t>Users should not have to configure or install or do anything else to make the software (car) run. </a:t>
            </a:r>
            <a:endParaRPr/>
          </a:p>
          <a:p>
            <a:pPr indent="0" lvl="0" marL="0" rtl="0" algn="l">
              <a:spcBef>
                <a:spcPts val="1600"/>
              </a:spcBef>
              <a:spcAft>
                <a:spcPts val="0"/>
              </a:spcAft>
              <a:buNone/>
            </a:pPr>
            <a:r>
              <a:rPr lang="en"/>
              <a:t>The software should run out of the box irrespective of the users environment.</a:t>
            </a:r>
            <a:endParaRPr/>
          </a:p>
          <a:p>
            <a:pPr indent="0" lvl="0" marL="0" rtl="0" algn="l">
              <a:spcBef>
                <a:spcPts val="1600"/>
              </a:spcBef>
              <a:spcAft>
                <a:spcPts val="1600"/>
              </a:spcAft>
              <a:buNone/>
            </a:pPr>
            <a:r>
              <a:rPr lang="en"/>
              <a:t>This is what Containerization achieves.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Containerization! Again!</a:t>
            </a:r>
            <a:endParaRPr/>
          </a:p>
        </p:txBody>
      </p:sp>
      <p:sp>
        <p:nvSpPr>
          <p:cNvPr id="98" name="Google Shape;98;p18"/>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are a way of packaging an application so that it’s easy to get the application and run it in any kind of environment. So, a lot of the complexity of installing and configuring an application is taken away. </a:t>
            </a:r>
            <a:endParaRPr/>
          </a:p>
          <a:p>
            <a:pPr indent="0" lvl="0" marL="0" rtl="0" algn="l">
              <a:spcBef>
                <a:spcPts val="1600"/>
              </a:spcBef>
              <a:spcAft>
                <a:spcPts val="0"/>
              </a:spcAft>
              <a:buNone/>
            </a:pPr>
            <a:r>
              <a:rPr lang="en"/>
              <a:t>Containers let a developer abstract all of that and make a very simple package that’s easy to consume.” </a:t>
            </a:r>
            <a:endParaRPr/>
          </a:p>
          <a:p>
            <a:pPr indent="0" lvl="0" marL="0" rtl="0" algn="l">
              <a:spcBef>
                <a:spcPts val="1600"/>
              </a:spcBef>
              <a:spcAft>
                <a:spcPts val="1600"/>
              </a:spcAft>
              <a:buNone/>
            </a:pPr>
            <a:r>
              <a:rPr lang="en"/>
              <a:t>- Tim H, software engineer somewhere.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Containers - What do they achieve?</a:t>
            </a:r>
            <a:endParaRPr/>
          </a:p>
        </p:txBody>
      </p:sp>
      <p:sp>
        <p:nvSpPr>
          <p:cNvPr id="104" name="Google Shape;104;p19"/>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Isolation - Each process runs in its own container, hence isolated</a:t>
            </a:r>
            <a:endParaRPr/>
          </a:p>
          <a:p>
            <a:pPr indent="0" lvl="0" marL="0" rtl="0" algn="l">
              <a:spcBef>
                <a:spcPts val="1600"/>
              </a:spcBef>
              <a:spcAft>
                <a:spcPts val="0"/>
              </a:spcAft>
              <a:buNone/>
            </a:pPr>
            <a:r>
              <a:rPr lang="en"/>
              <a:t>Consistent Environment - No change in environment</a:t>
            </a:r>
            <a:endParaRPr/>
          </a:p>
          <a:p>
            <a:pPr indent="0" lvl="0" marL="0" rtl="0" algn="l">
              <a:spcBef>
                <a:spcPts val="1600"/>
              </a:spcBef>
              <a:spcAft>
                <a:spcPts val="0"/>
              </a:spcAft>
              <a:buNone/>
            </a:pPr>
            <a:r>
              <a:rPr lang="en"/>
              <a:t>Run Anywhere - Write once run anywhere</a:t>
            </a:r>
            <a:endParaRPr/>
          </a:p>
          <a:p>
            <a:pPr indent="0" lvl="0" marL="0" rtl="0" algn="l">
              <a:spcBef>
                <a:spcPts val="1600"/>
              </a:spcBef>
              <a:spcAft>
                <a:spcPts val="0"/>
              </a:spcAft>
              <a:buNone/>
            </a:pPr>
            <a:r>
              <a:rPr lang="en"/>
              <a:t>Low Overhead - Containers are </a:t>
            </a:r>
            <a:r>
              <a:rPr lang="en"/>
              <a:t>lightweight</a:t>
            </a:r>
            <a:endParaRPr/>
          </a:p>
          <a:p>
            <a:pPr indent="0" lvl="0" marL="0" rtl="0" algn="l">
              <a:spcBef>
                <a:spcPts val="1600"/>
              </a:spcBef>
              <a:spcAft>
                <a:spcPts val="1600"/>
              </a:spcAft>
              <a:buNone/>
            </a:pPr>
            <a:r>
              <a:rPr lang="en"/>
              <a:t>Small Size - </a:t>
            </a:r>
            <a:r>
              <a:rPr lang="en"/>
              <a:t>Containers</a:t>
            </a:r>
            <a:r>
              <a:rPr lang="en"/>
              <a:t> are minimal linux kernels, small in size.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110" name="Google Shape;110;p20"/>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a:t>
            </a:r>
            <a:r>
              <a:rPr lang="en"/>
              <a:t> first experimented with in the late 1990s, on the Linux platform.</a:t>
            </a:r>
            <a:endParaRPr/>
          </a:p>
          <a:p>
            <a:pPr indent="0" lvl="0" marL="0" rtl="0" algn="l">
              <a:spcBef>
                <a:spcPts val="1600"/>
              </a:spcBef>
              <a:spcAft>
                <a:spcPts val="0"/>
              </a:spcAft>
              <a:buNone/>
            </a:pPr>
            <a:r>
              <a:rPr lang="en"/>
              <a:t>By year 2006 </a:t>
            </a:r>
            <a:r>
              <a:rPr lang="en"/>
              <a:t>the</a:t>
            </a:r>
            <a:r>
              <a:rPr lang="en"/>
              <a:t> cpusets mechanism in the main Linux </a:t>
            </a:r>
            <a:r>
              <a:rPr lang="en"/>
              <a:t>kernel</a:t>
            </a:r>
            <a:r>
              <a:rPr lang="en"/>
              <a:t> moved it forward </a:t>
            </a:r>
            <a:endParaRPr/>
          </a:p>
          <a:p>
            <a:pPr indent="0" lvl="0" marL="0" rtl="0" algn="l">
              <a:spcBef>
                <a:spcPts val="1600"/>
              </a:spcBef>
              <a:spcAft>
                <a:spcPts val="0"/>
              </a:spcAft>
              <a:buNone/>
            </a:pPr>
            <a:r>
              <a:rPr lang="en"/>
              <a:t>After multiple improvements, namespaces being the most important one in 2008 containers started become important by 2008.</a:t>
            </a:r>
            <a:endParaRPr/>
          </a:p>
          <a:p>
            <a:pPr indent="0" lvl="0" marL="0" rtl="0" algn="l">
              <a:spcBef>
                <a:spcPts val="1600"/>
              </a:spcBef>
              <a:spcAft>
                <a:spcPts val="0"/>
              </a:spcAft>
              <a:buNone/>
            </a:pPr>
            <a:r>
              <a:rPr lang="en"/>
              <a:t>The Linux Container </a:t>
            </a:r>
            <a:r>
              <a:rPr lang="en"/>
              <a:t>project</a:t>
            </a:r>
            <a:r>
              <a:rPr lang="en"/>
              <a:t> (LXC) was created by IBM </a:t>
            </a:r>
            <a:r>
              <a:rPr lang="en"/>
              <a:t>engineers</a:t>
            </a:r>
            <a:r>
              <a:rPr lang="en"/>
              <a:t> in 2008. </a:t>
            </a:r>
            <a:endParaRPr/>
          </a:p>
          <a:p>
            <a:pPr indent="0" lvl="0" marL="0" rtl="0" algn="l">
              <a:spcBef>
                <a:spcPts val="1600"/>
              </a:spcBef>
              <a:spcAft>
                <a:spcPts val="1600"/>
              </a:spcAft>
              <a:buNone/>
            </a:pPr>
            <a:r>
              <a:rPr lang="en"/>
              <a:t>Finally, LXC 1.0 was released in 2014, the year when Docker was also released.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VMs or Virtual Machines</a:t>
            </a:r>
            <a:endParaRPr/>
          </a:p>
        </p:txBody>
      </p:sp>
      <p:sp>
        <p:nvSpPr>
          <p:cNvPr id="116" name="Google Shape;116;p21"/>
          <p:cNvSpPr txBox="1"/>
          <p:nvPr>
            <p:ph idx="1" type="body"/>
          </p:nvPr>
        </p:nvSpPr>
        <p:spPr>
          <a:xfrm>
            <a:off x="471900" y="1748000"/>
            <a:ext cx="82221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virtual machine (VM) is a virtual environment that functions as a virtual computer system with its own CPU, memory, network interface, and storage, created on a physical hardware system (located off- or on-premises). Software called a hypervisor separates the machine’s resources from the hardware and provisions them appropriately so they can be used by the VM. </a:t>
            </a:r>
            <a:endParaRPr/>
          </a:p>
          <a:p>
            <a:pPr indent="0" lvl="0" marL="0" rtl="0" algn="l">
              <a:spcBef>
                <a:spcPts val="1600"/>
              </a:spcBef>
              <a:spcAft>
                <a:spcPts val="0"/>
              </a:spcAft>
              <a:buNone/>
            </a:pPr>
            <a:r>
              <a:rPr lang="en"/>
              <a:t>Tools like Oracle Virtual Box and VMWare are used to create VMs.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