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6cb6cd5e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6cb6cd5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524d169a6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524d169a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524d169a6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524d169a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524d169a6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524d169a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524d169a6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524d169a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524d169a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524d169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524d169a6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524d169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524d169a6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524d169a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524d169a6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524d169a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524d169a6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524d169a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524d169a6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524d169a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101</a:t>
            </a:r>
            <a:endParaRPr/>
          </a:p>
        </p:txBody>
      </p:sp>
      <p:pic>
        <p:nvPicPr>
          <p:cNvPr id="68" name="Google Shape;68;p13"/>
          <p:cNvPicPr preferRelativeResize="0"/>
          <p:nvPr/>
        </p:nvPicPr>
        <p:blipFill>
          <a:blip r:embed="rId3">
            <a:alphaModFix/>
          </a:blip>
          <a:stretch>
            <a:fillRect/>
          </a:stretch>
        </p:blipFill>
        <p:spPr>
          <a:xfrm>
            <a:off x="6436950" y="251951"/>
            <a:ext cx="2329875" cy="1014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Mult-Cloud Adoption</a:t>
            </a:r>
            <a:endParaRPr/>
          </a:p>
        </p:txBody>
      </p:sp>
      <p:pic>
        <p:nvPicPr>
          <p:cNvPr id="121" name="Google Shape;121;p22"/>
          <p:cNvPicPr preferRelativeResize="0"/>
          <p:nvPr/>
        </p:nvPicPr>
        <p:blipFill>
          <a:blip r:embed="rId3">
            <a:alphaModFix/>
          </a:blip>
          <a:stretch>
            <a:fillRect/>
          </a:stretch>
        </p:blipFill>
        <p:spPr>
          <a:xfrm>
            <a:off x="852902" y="1771250"/>
            <a:ext cx="7440401" cy="324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Multi-Cloud Adoption</a:t>
            </a:r>
            <a:endParaRPr/>
          </a:p>
        </p:txBody>
      </p:sp>
      <p:sp>
        <p:nvSpPr>
          <p:cNvPr id="127" name="Google Shape;127;p23"/>
          <p:cNvSpPr txBox="1"/>
          <p:nvPr>
            <p:ph idx="1" type="body"/>
          </p:nvPr>
        </p:nvSpPr>
        <p:spPr>
          <a:xfrm>
            <a:off x="384750" y="181802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t>With microservices gaining </a:t>
            </a:r>
            <a:r>
              <a:rPr lang="en" sz="2000"/>
              <a:t>prominence</a:t>
            </a:r>
            <a:r>
              <a:rPr lang="en" sz="2000"/>
              <a:t> containers and tools used to manage containers are also gaining </a:t>
            </a:r>
            <a:r>
              <a:rPr lang="en" sz="2000"/>
              <a:t>prominence</a:t>
            </a:r>
            <a:r>
              <a:rPr lang="en" sz="2000"/>
              <a:t>. </a:t>
            </a:r>
            <a:endParaRPr sz="2000"/>
          </a:p>
          <a:p>
            <a:pPr indent="0" lvl="0" marL="457200" rtl="0" algn="l">
              <a:spcBef>
                <a:spcPts val="1600"/>
              </a:spcBef>
              <a:spcAft>
                <a:spcPts val="0"/>
              </a:spcAft>
              <a:buNone/>
            </a:pPr>
            <a:r>
              <a:rPr lang="en" sz="2000"/>
              <a:t>Kubernetes, is special because if works across all clouds with major vendors </a:t>
            </a:r>
            <a:r>
              <a:rPr lang="en" sz="2000"/>
              <a:t>having</a:t>
            </a:r>
            <a:r>
              <a:rPr lang="en" sz="2000"/>
              <a:t> an </a:t>
            </a:r>
            <a:r>
              <a:rPr lang="en" sz="2000"/>
              <a:t>offering</a:t>
            </a:r>
            <a:r>
              <a:rPr lang="en" sz="2000"/>
              <a:t> for Kubernetes.</a:t>
            </a:r>
            <a:endParaRPr sz="2000"/>
          </a:p>
          <a:p>
            <a:pPr indent="0" lvl="0" marL="457200" rtl="0" algn="l">
              <a:spcBef>
                <a:spcPts val="1600"/>
              </a:spcBef>
              <a:spcAft>
                <a:spcPts val="1600"/>
              </a:spcAft>
              <a:buNone/>
            </a:pPr>
            <a:r>
              <a:rPr lang="en" sz="2000"/>
              <a:t>Moreover, Kubernetes is </a:t>
            </a:r>
            <a:r>
              <a:rPr lang="en" sz="2000"/>
              <a:t>open source</a:t>
            </a:r>
            <a:r>
              <a:rPr lang="en" sz="2000"/>
              <a:t> and can </a:t>
            </a:r>
            <a:r>
              <a:rPr lang="en" sz="2000"/>
              <a:t>easily</a:t>
            </a:r>
            <a:r>
              <a:rPr lang="en" sz="2000"/>
              <a:t> be adopted to.</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a:t>
            </a:r>
            <a:r>
              <a:rPr lang="en"/>
              <a:t>Faster time-to-market</a:t>
            </a:r>
            <a:endParaRPr/>
          </a:p>
        </p:txBody>
      </p:sp>
      <p:sp>
        <p:nvSpPr>
          <p:cNvPr id="133" name="Google Shape;133;p24"/>
          <p:cNvSpPr txBox="1"/>
          <p:nvPr>
            <p:ph idx="1" type="body"/>
          </p:nvPr>
        </p:nvSpPr>
        <p:spPr>
          <a:xfrm>
            <a:off x="384750" y="16656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Containers, combined with an orchestration tool, provide management of machines and services for you, improving the reliability of your application while reducing the amount of time and resources spent on DevOps. Following features allow companies faster time to market their apps:</a:t>
            </a:r>
            <a:endParaRPr sz="1300"/>
          </a:p>
          <a:p>
            <a:pPr indent="-311150" lvl="0" marL="457200" rtl="0" algn="l">
              <a:spcBef>
                <a:spcPts val="1600"/>
              </a:spcBef>
              <a:spcAft>
                <a:spcPts val="0"/>
              </a:spcAft>
              <a:buSzPts val="1300"/>
              <a:buChar char="●"/>
            </a:pPr>
            <a:r>
              <a:rPr lang="en" sz="1300"/>
              <a:t>Horizontal infrastructure scaling - add or remove new servers</a:t>
            </a:r>
            <a:endParaRPr sz="1300"/>
          </a:p>
          <a:p>
            <a:pPr indent="-311150" lvl="0" marL="457200" rtl="0" algn="l">
              <a:spcBef>
                <a:spcPts val="0"/>
              </a:spcBef>
              <a:spcAft>
                <a:spcPts val="0"/>
              </a:spcAft>
              <a:buSzPts val="1300"/>
              <a:buChar char="●"/>
            </a:pPr>
            <a:r>
              <a:rPr lang="en" sz="1300"/>
              <a:t>Auto-scaling - change the number of running containers, based on CPU utilization or other application-provided metrics</a:t>
            </a:r>
            <a:endParaRPr sz="1300"/>
          </a:p>
          <a:p>
            <a:pPr indent="-311150" lvl="0" marL="457200" rtl="0" algn="l">
              <a:spcBef>
                <a:spcPts val="0"/>
              </a:spcBef>
              <a:spcAft>
                <a:spcPts val="0"/>
              </a:spcAft>
              <a:buSzPts val="1300"/>
              <a:buChar char="●"/>
            </a:pPr>
            <a:r>
              <a:rPr lang="en" sz="1300"/>
              <a:t>Health checks and self-healing -  check the health of nodes and containers ensuring your application has not  failed. You do not need to worry about if a container or pod fails.</a:t>
            </a:r>
            <a:endParaRPr sz="1300"/>
          </a:p>
          <a:p>
            <a:pPr indent="-311150" lvl="0" marL="457200" rtl="0" algn="l">
              <a:spcBef>
                <a:spcPts val="0"/>
              </a:spcBef>
              <a:spcAft>
                <a:spcPts val="0"/>
              </a:spcAft>
              <a:buSzPts val="1300"/>
              <a:buChar char="●"/>
            </a:pPr>
            <a:r>
              <a:rPr lang="en" sz="1300"/>
              <a:t>Traffic routing and load balancing - comes with built-in load balancers that help to respond to outages or periods of high traffic</a:t>
            </a:r>
            <a:endParaRPr sz="1300"/>
          </a:p>
          <a:p>
            <a:pPr indent="-311150" lvl="0" marL="457200" rtl="0" algn="l">
              <a:spcBef>
                <a:spcPts val="0"/>
              </a:spcBef>
              <a:spcAft>
                <a:spcPts val="0"/>
              </a:spcAft>
              <a:buSzPts val="1300"/>
              <a:buChar char="●"/>
            </a:pPr>
            <a:r>
              <a:rPr lang="en" sz="1300"/>
              <a:t>Automated rollouts and rollbacks - handles rollouts for new versions or updates without downtime while monitoring the containers’ health</a:t>
            </a:r>
            <a:endParaRPr sz="1300"/>
          </a:p>
          <a:p>
            <a:pPr indent="-311150" lvl="0" marL="457200" rtl="0" algn="l">
              <a:spcBef>
                <a:spcPts val="0"/>
              </a:spcBef>
              <a:spcAft>
                <a:spcPts val="0"/>
              </a:spcAft>
              <a:buSzPts val="1300"/>
              <a:buChar char="●"/>
            </a:pPr>
            <a:r>
              <a:rPr lang="en" sz="1300"/>
              <a:t>Canary Deployments - Canary deployments enable you to test the new deployment in production in parallel with the previous version</a:t>
            </a:r>
            <a:endParaRPr sz="1300"/>
          </a:p>
          <a:p>
            <a:pPr indent="0" lvl="0" marL="0" rtl="0" algn="l">
              <a:spcBef>
                <a:spcPts val="1600"/>
              </a:spcBef>
              <a:spcAft>
                <a:spcPts val="160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Kubernetes - </a:t>
            </a:r>
            <a:r>
              <a:rPr lang="en" sz="2900"/>
              <a:t>Better management of applications</a:t>
            </a:r>
            <a:endParaRPr sz="2900"/>
          </a:p>
        </p:txBody>
      </p:sp>
      <p:sp>
        <p:nvSpPr>
          <p:cNvPr id="139" name="Google Shape;139;p25"/>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Containers allow applications to be devised into small parts</a:t>
            </a:r>
            <a:endParaRPr sz="1700"/>
          </a:p>
          <a:p>
            <a:pPr indent="0" lvl="0" marL="0" rtl="0" algn="l">
              <a:spcBef>
                <a:spcPts val="1600"/>
              </a:spcBef>
              <a:spcAft>
                <a:spcPts val="0"/>
              </a:spcAft>
              <a:buNone/>
            </a:pPr>
            <a:r>
              <a:rPr lang="en" sz="1700"/>
              <a:t>Manage the smaller parts by orchestrating them</a:t>
            </a:r>
            <a:endParaRPr sz="1700"/>
          </a:p>
          <a:p>
            <a:pPr indent="0" lvl="0" marL="0" rtl="0" algn="l">
              <a:spcBef>
                <a:spcPts val="1600"/>
              </a:spcBef>
              <a:spcAft>
                <a:spcPts val="0"/>
              </a:spcAft>
              <a:buNone/>
            </a:pPr>
            <a:r>
              <a:rPr lang="en" sz="1700"/>
              <a:t>Use the above features to run different components of the app in sync</a:t>
            </a:r>
            <a:endParaRPr sz="1700"/>
          </a:p>
          <a:p>
            <a:pPr indent="0" lvl="0" marL="0" rtl="0" algn="l">
              <a:spcBef>
                <a:spcPts val="1600"/>
              </a:spcBef>
              <a:spcAft>
                <a:spcPts val="0"/>
              </a:spcAft>
              <a:buNone/>
            </a:pPr>
            <a:r>
              <a:rPr lang="en" sz="1700"/>
              <a:t>Overall better </a:t>
            </a:r>
            <a:r>
              <a:rPr lang="en" sz="1700"/>
              <a:t>resource</a:t>
            </a:r>
            <a:r>
              <a:rPr lang="en" sz="1700"/>
              <a:t> utilization, improves the cost efficiency</a:t>
            </a:r>
            <a:endParaRPr sz="1700"/>
          </a:p>
          <a:p>
            <a:pPr indent="0" lvl="0" marL="0" rtl="0" algn="l">
              <a:spcBef>
                <a:spcPts val="1600"/>
              </a:spcBef>
              <a:spcAft>
                <a:spcPts val="0"/>
              </a:spcAft>
              <a:buNone/>
            </a:pPr>
            <a:r>
              <a:rPr lang="en" sz="1700"/>
              <a:t>Overall better synchronization improves application </a:t>
            </a:r>
            <a:r>
              <a:rPr lang="en" sz="1700"/>
              <a:t>performance</a:t>
            </a:r>
            <a:r>
              <a:rPr lang="en" sz="1700"/>
              <a:t> and availability</a:t>
            </a:r>
            <a:endParaRPr sz="1700"/>
          </a:p>
          <a:p>
            <a:pPr indent="0" lvl="0" marL="0" rtl="0" algn="l">
              <a:spcBef>
                <a:spcPts val="1600"/>
              </a:spcBef>
              <a:spcAft>
                <a:spcPts val="1600"/>
              </a:spcAft>
              <a:buNone/>
            </a:pPr>
            <a:r>
              <a:rPr lang="en" sz="1700"/>
              <a:t>Overall this leads to greater customer satisfaction and positive impact on ROI.</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Setting up - Windows</a:t>
            </a:r>
            <a:endParaRPr/>
          </a:p>
        </p:txBody>
      </p:sp>
      <p:sp>
        <p:nvSpPr>
          <p:cNvPr id="145" name="Google Shape;145;p26"/>
          <p:cNvSpPr txBox="1"/>
          <p:nvPr>
            <p:ph idx="1" type="body"/>
          </p:nvPr>
        </p:nvSpPr>
        <p:spPr>
          <a:xfrm>
            <a:off x="471900" y="1919075"/>
            <a:ext cx="8222100" cy="31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Chocolatey - https://chocolatey.org/</a:t>
            </a:r>
            <a:endParaRPr/>
          </a:p>
          <a:p>
            <a:pPr indent="0" lvl="0" marL="0" rtl="0" algn="l">
              <a:spcBef>
                <a:spcPts val="1600"/>
              </a:spcBef>
              <a:spcAft>
                <a:spcPts val="0"/>
              </a:spcAft>
              <a:buNone/>
            </a:pPr>
            <a:r>
              <a:rPr lang="en"/>
              <a:t>Open Powershell - </a:t>
            </a:r>
            <a:endParaRPr/>
          </a:p>
          <a:p>
            <a:pPr indent="0" lvl="0" marL="0" rtl="0" algn="l">
              <a:spcBef>
                <a:spcPts val="1600"/>
              </a:spcBef>
              <a:spcAft>
                <a:spcPts val="0"/>
              </a:spcAft>
              <a:buNone/>
            </a:pPr>
            <a:r>
              <a:rPr lang="en"/>
              <a:t>Install minikube -  choco install minikube -y</a:t>
            </a:r>
            <a:endParaRPr/>
          </a:p>
          <a:p>
            <a:pPr indent="0" lvl="0" marL="0" rtl="0" algn="l">
              <a:spcBef>
                <a:spcPts val="1600"/>
              </a:spcBef>
              <a:spcAft>
                <a:spcPts val="0"/>
              </a:spcAft>
              <a:buNone/>
            </a:pPr>
            <a:r>
              <a:rPr lang="en"/>
              <a:t>minikube start – driver=hyperv</a:t>
            </a:r>
            <a:endParaRPr/>
          </a:p>
          <a:p>
            <a:pPr indent="0" lvl="0" marL="0" rtl="0" algn="l">
              <a:spcBef>
                <a:spcPts val="1600"/>
              </a:spcBef>
              <a:spcAft>
                <a:spcPts val="1600"/>
              </a:spcAft>
              <a:buNone/>
            </a:pPr>
            <a:r>
              <a:rPr lang="en"/>
              <a:t>Install kubectl - </a:t>
            </a:r>
            <a:r>
              <a:rPr lang="en" sz="1000"/>
              <a:t>https://kubernetes.io/docs/tasks/tools/install-kubectl-windows/#install-on-windows-using-chocolatey-or-scoop</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Kubernetes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Kubernetes?</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is an orchestration tool for containers. It also provides scheduling and service discovery. Most of all it provides automation:</a:t>
            </a:r>
            <a:endParaRPr/>
          </a:p>
          <a:p>
            <a:pPr indent="-342900" lvl="0" marL="457200" rtl="0" algn="l">
              <a:spcBef>
                <a:spcPts val="1600"/>
              </a:spcBef>
              <a:spcAft>
                <a:spcPts val="0"/>
              </a:spcAft>
              <a:buSzPts val="1800"/>
              <a:buChar char="●"/>
            </a:pPr>
            <a:r>
              <a:rPr lang="en"/>
              <a:t>Automate the </a:t>
            </a:r>
            <a:r>
              <a:rPr lang="en"/>
              <a:t>deployment</a:t>
            </a:r>
            <a:r>
              <a:rPr lang="en"/>
              <a:t> and replication of containers</a:t>
            </a:r>
            <a:endParaRPr/>
          </a:p>
          <a:p>
            <a:pPr indent="-342900" lvl="0" marL="457200" rtl="0" algn="l">
              <a:spcBef>
                <a:spcPts val="0"/>
              </a:spcBef>
              <a:spcAft>
                <a:spcPts val="0"/>
              </a:spcAft>
              <a:buSzPts val="1800"/>
              <a:buChar char="●"/>
            </a:pPr>
            <a:r>
              <a:rPr lang="en"/>
              <a:t>Automate scaling of the containers - scale in and out on the fly</a:t>
            </a:r>
            <a:endParaRPr/>
          </a:p>
          <a:p>
            <a:pPr indent="-342900" lvl="0" marL="457200" rtl="0" algn="l">
              <a:spcBef>
                <a:spcPts val="0"/>
              </a:spcBef>
              <a:spcAft>
                <a:spcPts val="0"/>
              </a:spcAft>
              <a:buSzPts val="1800"/>
              <a:buChar char="●"/>
            </a:pPr>
            <a:r>
              <a:rPr lang="en"/>
              <a:t>Organize containers in groups and use labels to load balance them</a:t>
            </a:r>
            <a:endParaRPr/>
          </a:p>
          <a:p>
            <a:pPr indent="-342900" lvl="0" marL="457200" rtl="0" algn="l">
              <a:spcBef>
                <a:spcPts val="0"/>
              </a:spcBef>
              <a:spcAft>
                <a:spcPts val="0"/>
              </a:spcAft>
              <a:buSzPts val="1800"/>
              <a:buChar char="●"/>
            </a:pPr>
            <a:r>
              <a:rPr lang="en"/>
              <a:t>Roll out new versions of apps and redirect </a:t>
            </a:r>
            <a:r>
              <a:rPr lang="en"/>
              <a:t>traffic</a:t>
            </a:r>
            <a:r>
              <a:rPr lang="en"/>
              <a:t> to new versions</a:t>
            </a:r>
            <a:endParaRPr/>
          </a:p>
          <a:p>
            <a:pPr indent="-342900" lvl="0" marL="457200" rtl="0" algn="l">
              <a:spcBef>
                <a:spcPts val="0"/>
              </a:spcBef>
              <a:spcAft>
                <a:spcPts val="0"/>
              </a:spcAft>
              <a:buSzPts val="1800"/>
              <a:buChar char="●"/>
            </a:pPr>
            <a:r>
              <a:rPr lang="en"/>
              <a:t>Provide container resilience, meaning bring up new containers when a container malfunctions or dies immaturely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Kubernetes? (from Kubernetes)</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is a portable, extensible, open-source platform for managing containerized workloads and services, that facilitates both declarative configuration and automation. It has a large, rapidly growing ecosystem. Kubernetes services, support, and tools are widely available.</a:t>
            </a:r>
            <a:endParaRPr/>
          </a:p>
          <a:p>
            <a:pPr indent="0" lvl="0" marL="0" rtl="0" algn="l">
              <a:spcBef>
                <a:spcPts val="1600"/>
              </a:spcBef>
              <a:spcAft>
                <a:spcPts val="0"/>
              </a:spcAft>
              <a:buNone/>
            </a:pPr>
            <a:r>
              <a:rPr lang="en"/>
              <a:t>The name Kubernetes originates from Greek, meaning helmsman or pilot. Google open-sourced the Kubernetes project in 2014. Kubernetes combines over 15 years of Google's experience running production workloads at scale with best-of-breed ideas and practices from the community.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Origin</a:t>
            </a:r>
            <a:endParaRPr/>
          </a:p>
        </p:txBody>
      </p:sp>
      <p:sp>
        <p:nvSpPr>
          <p:cNvPr id="91" name="Google Shape;91;p17"/>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2003-2004: Birth of the Borg System: Borg was the predecessor to Kubernetes, and the lessons learned from developing Borg over the years became the primary influence behind much of Kubernetes technology. Borg is a large-scale cluster administration system, which runs many thousands of jobs, from many thousands of different applications, across many clusters, each with up to tens of thousands of machines.</a:t>
            </a:r>
            <a:endParaRPr sz="1100"/>
          </a:p>
          <a:p>
            <a:pPr indent="0" lvl="0" marL="0" rtl="0" algn="l">
              <a:spcBef>
                <a:spcPts val="1600"/>
              </a:spcBef>
              <a:spcAft>
                <a:spcPts val="0"/>
              </a:spcAft>
              <a:buNone/>
            </a:pPr>
            <a:r>
              <a:rPr lang="en" sz="1100"/>
              <a:t>2013: Moving from Borg to Omega: Google announced the Omega cluster management system, a flexible, scalable scheduler for large compute clusters.</a:t>
            </a:r>
            <a:endParaRPr sz="1100"/>
          </a:p>
          <a:p>
            <a:pPr indent="0" lvl="0" marL="0" rtl="0" algn="l">
              <a:spcBef>
                <a:spcPts val="1600"/>
              </a:spcBef>
              <a:spcAft>
                <a:spcPts val="0"/>
              </a:spcAft>
              <a:buNone/>
            </a:pPr>
            <a:r>
              <a:rPr lang="en" sz="1100"/>
              <a:t>2014: Google Introduces Kubernetes as an open source version of Borg.</a:t>
            </a:r>
            <a:endParaRPr sz="1100"/>
          </a:p>
          <a:p>
            <a:pPr indent="0" lvl="0" marL="0" rtl="0" algn="l">
              <a:spcBef>
                <a:spcPts val="1600"/>
              </a:spcBef>
              <a:spcAft>
                <a:spcPts val="0"/>
              </a:spcAft>
              <a:buNone/>
            </a:pPr>
            <a:r>
              <a:rPr lang="en" sz="1100"/>
              <a:t>2015: Kubernetes v1.0 gets released. Google joined the Linux Foundation to form the Cloud Native Computing Foundation (CNCF).</a:t>
            </a:r>
            <a:endParaRPr sz="1100"/>
          </a:p>
          <a:p>
            <a:pPr indent="0" lvl="0" marL="0" rtl="0" algn="l">
              <a:spcBef>
                <a:spcPts val="1600"/>
              </a:spcBef>
              <a:spcAft>
                <a:spcPts val="0"/>
              </a:spcAft>
              <a:buNone/>
            </a:pPr>
            <a:r>
              <a:rPr lang="en" sz="1100"/>
              <a:t>2017: release of Kubernetes 1.6 as the first stabilization release.</a:t>
            </a:r>
            <a:endParaRPr sz="1100"/>
          </a:p>
          <a:p>
            <a:pPr indent="0" lvl="0" marL="0" rtl="0" algn="l">
              <a:spcBef>
                <a:spcPts val="1600"/>
              </a:spcBef>
              <a:spcAft>
                <a:spcPts val="1600"/>
              </a:spcAft>
              <a:buNone/>
            </a:pPr>
            <a:r>
              <a:rPr lang="en" sz="1100"/>
              <a:t>2018: First Beta Version of Kubernetes 1.10 announced. And Kubernetes became available in DigitalOcean, Azure and AWS.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When should you use it?</a:t>
            </a:r>
            <a:endParaRPr/>
          </a:p>
        </p:txBody>
      </p:sp>
      <p:sp>
        <p:nvSpPr>
          <p:cNvPr id="97" name="Google Shape;97;p18"/>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When</a:t>
            </a:r>
            <a:r>
              <a:rPr b="1" lang="en" sz="1400"/>
              <a:t> to use Kubernetes?</a:t>
            </a:r>
            <a:endParaRPr b="1" sz="1400"/>
          </a:p>
          <a:p>
            <a:pPr indent="-317500" lvl="0" marL="457200" rtl="0" algn="l">
              <a:spcBef>
                <a:spcPts val="1600"/>
              </a:spcBef>
              <a:spcAft>
                <a:spcPts val="0"/>
              </a:spcAft>
              <a:buSzPts val="1400"/>
              <a:buChar char="●"/>
            </a:pPr>
            <a:r>
              <a:rPr lang="en" sz="1400"/>
              <a:t>If the </a:t>
            </a:r>
            <a:r>
              <a:rPr lang="en" sz="1400"/>
              <a:t>application</a:t>
            </a:r>
            <a:r>
              <a:rPr lang="en" sz="1400"/>
              <a:t> uses Microservices architecture, then go for Kubernetes by default. </a:t>
            </a:r>
            <a:endParaRPr sz="1400"/>
          </a:p>
          <a:p>
            <a:pPr indent="-317500" lvl="0" marL="457200" rtl="0" algn="l">
              <a:spcBef>
                <a:spcPts val="0"/>
              </a:spcBef>
              <a:spcAft>
                <a:spcPts val="0"/>
              </a:spcAft>
              <a:buSzPts val="1400"/>
              <a:buChar char="●"/>
            </a:pPr>
            <a:r>
              <a:rPr lang="en" sz="1400"/>
              <a:t>If  the team is looking to lower costs, then go for </a:t>
            </a:r>
            <a:r>
              <a:rPr lang="en" sz="1400"/>
              <a:t>Kubernetes</a:t>
            </a:r>
            <a:r>
              <a:rPr lang="en" sz="1400"/>
              <a:t>.</a:t>
            </a:r>
            <a:endParaRPr sz="1400"/>
          </a:p>
          <a:p>
            <a:pPr indent="-317500" lvl="0" marL="457200" rtl="0" algn="l">
              <a:spcBef>
                <a:spcPts val="0"/>
              </a:spcBef>
              <a:spcAft>
                <a:spcPts val="0"/>
              </a:spcAft>
              <a:buSzPts val="1400"/>
              <a:buChar char="●"/>
            </a:pPr>
            <a:r>
              <a:rPr lang="en" sz="1400"/>
              <a:t>If the team is suffering from slow development and deployment cycles, then go for Kubernetes.</a:t>
            </a:r>
            <a:endParaRPr sz="1400"/>
          </a:p>
          <a:p>
            <a:pPr indent="0" lvl="0" marL="0" rtl="0" algn="l">
              <a:spcBef>
                <a:spcPts val="1600"/>
              </a:spcBef>
              <a:spcAft>
                <a:spcPts val="0"/>
              </a:spcAft>
              <a:buNone/>
            </a:pPr>
            <a:r>
              <a:rPr b="1" lang="en" sz="1400"/>
              <a:t>When not to use Kubernetes?</a:t>
            </a:r>
            <a:endParaRPr b="1" sz="1400"/>
          </a:p>
          <a:p>
            <a:pPr indent="0" lvl="0" marL="0" rtl="0" algn="l">
              <a:spcBef>
                <a:spcPts val="1600"/>
              </a:spcBef>
              <a:spcAft>
                <a:spcPts val="0"/>
              </a:spcAft>
              <a:buNone/>
            </a:pPr>
            <a:r>
              <a:rPr b="1" lang="en" sz="1400"/>
              <a:t>DO NOT USE KUBERNETES FOR A MONOLITHIC APPLICATION.</a:t>
            </a:r>
            <a:endParaRPr b="1" sz="1400"/>
          </a:p>
          <a:p>
            <a:pPr indent="0" lvl="0" marL="0" rtl="0" algn="l">
              <a:spcBef>
                <a:spcPts val="1600"/>
              </a:spcBef>
              <a:spcAft>
                <a:spcPts val="1600"/>
              </a:spcAft>
              <a:buNone/>
            </a:pPr>
            <a:r>
              <a:rPr lang="en" sz="1400"/>
              <a:t>It </a:t>
            </a:r>
            <a:r>
              <a:rPr lang="en" sz="1400"/>
              <a:t>will</a:t>
            </a:r>
            <a:r>
              <a:rPr lang="en" sz="1400"/>
              <a:t> be difficult to appreciate the </a:t>
            </a:r>
            <a:r>
              <a:rPr lang="en" sz="1400"/>
              <a:t>benefits</a:t>
            </a:r>
            <a:r>
              <a:rPr lang="en" sz="1400"/>
              <a:t> of containerization and orchestration in such apps.</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For what should you use it?</a:t>
            </a:r>
            <a:endParaRPr/>
          </a:p>
        </p:txBody>
      </p:sp>
      <p:sp>
        <p:nvSpPr>
          <p:cNvPr id="103" name="Google Shape;103;p19"/>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Container orchestration</a:t>
            </a:r>
            <a:endParaRPr b="1" sz="1600"/>
          </a:p>
          <a:p>
            <a:pPr indent="0" lvl="0" marL="0" rtl="0" algn="l">
              <a:spcBef>
                <a:spcPts val="1600"/>
              </a:spcBef>
              <a:spcAft>
                <a:spcPts val="0"/>
              </a:spcAft>
              <a:buNone/>
            </a:pPr>
            <a:r>
              <a:rPr b="1" lang="en" sz="1600"/>
              <a:t>Kubernetes is Great for multi-cloud adoption</a:t>
            </a:r>
            <a:endParaRPr b="1" sz="1600"/>
          </a:p>
          <a:p>
            <a:pPr indent="0" lvl="0" marL="0" rtl="0" algn="l">
              <a:spcBef>
                <a:spcPts val="1600"/>
              </a:spcBef>
              <a:spcAft>
                <a:spcPts val="0"/>
              </a:spcAft>
              <a:buNone/>
            </a:pPr>
            <a:r>
              <a:rPr b="1" lang="en" sz="1600"/>
              <a:t>Faster time-to-market</a:t>
            </a:r>
            <a:endParaRPr b="1" sz="1600"/>
          </a:p>
          <a:p>
            <a:pPr indent="0" lvl="0" marL="0" rtl="0" algn="l">
              <a:spcBef>
                <a:spcPts val="1600"/>
              </a:spcBef>
              <a:spcAft>
                <a:spcPts val="1600"/>
              </a:spcAft>
              <a:buNone/>
            </a:pPr>
            <a:r>
              <a:rPr b="1" lang="en" sz="1600"/>
              <a:t>Better management of applications</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Container Orchestration</a:t>
            </a:r>
            <a:endParaRPr/>
          </a:p>
        </p:txBody>
      </p:sp>
      <p:sp>
        <p:nvSpPr>
          <p:cNvPr id="109" name="Google Shape;109;p20"/>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Containerize the applications</a:t>
            </a:r>
            <a:endParaRPr sz="2000"/>
          </a:p>
          <a:p>
            <a:pPr indent="-355600" lvl="0" marL="457200" rtl="0" algn="l">
              <a:spcBef>
                <a:spcPts val="0"/>
              </a:spcBef>
              <a:spcAft>
                <a:spcPts val="0"/>
              </a:spcAft>
              <a:buSzPts val="2000"/>
              <a:buChar char="●"/>
            </a:pPr>
            <a:r>
              <a:rPr lang="en" sz="2000"/>
              <a:t>Integrate and Orchestrate the different components of the app</a:t>
            </a:r>
            <a:endParaRPr sz="2000"/>
          </a:p>
          <a:p>
            <a:pPr indent="-355600" lvl="0" marL="457200" rtl="0" algn="l">
              <a:spcBef>
                <a:spcPts val="0"/>
              </a:spcBef>
              <a:spcAft>
                <a:spcPts val="0"/>
              </a:spcAft>
              <a:buSzPts val="2000"/>
              <a:buChar char="●"/>
            </a:pPr>
            <a:r>
              <a:rPr lang="en" sz="2000"/>
              <a:t>Scale up and Scale down the app on demand</a:t>
            </a:r>
            <a:endParaRPr sz="2000"/>
          </a:p>
          <a:p>
            <a:pPr indent="-355600" lvl="0" marL="457200" rtl="0" algn="l">
              <a:spcBef>
                <a:spcPts val="0"/>
              </a:spcBef>
              <a:spcAft>
                <a:spcPts val="0"/>
              </a:spcAft>
              <a:buSzPts val="2000"/>
              <a:buChar char="●"/>
            </a:pPr>
            <a:r>
              <a:rPr lang="en" sz="2000"/>
              <a:t>Make the app and its instances fault tolerance</a:t>
            </a:r>
            <a:endParaRPr sz="2000"/>
          </a:p>
          <a:p>
            <a:pPr indent="-355600" lvl="0" marL="457200" rtl="0" algn="l">
              <a:spcBef>
                <a:spcPts val="0"/>
              </a:spcBef>
              <a:spcAft>
                <a:spcPts val="0"/>
              </a:spcAft>
              <a:buSzPts val="2000"/>
              <a:buChar char="●"/>
            </a:pPr>
            <a:r>
              <a:rPr lang="en" sz="2000"/>
              <a:t>Provide communication across the </a:t>
            </a:r>
            <a:r>
              <a:rPr lang="en" sz="2000"/>
              <a:t>cluster</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Multi-Cloud Adoption</a:t>
            </a:r>
            <a:endParaRPr/>
          </a:p>
        </p:txBody>
      </p:sp>
      <p:sp>
        <p:nvSpPr>
          <p:cNvPr id="115" name="Google Shape;115;p21"/>
          <p:cNvSpPr txBox="1"/>
          <p:nvPr>
            <p:ph idx="1" type="body"/>
          </p:nvPr>
        </p:nvSpPr>
        <p:spPr>
          <a:xfrm>
            <a:off x="460950" y="181802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t>2 Stages of Multi-Cloud Adoption</a:t>
            </a:r>
            <a:endParaRPr sz="2000"/>
          </a:p>
          <a:p>
            <a:pPr indent="-355600" lvl="0" marL="457200" rtl="0" algn="l">
              <a:spcBef>
                <a:spcPts val="1600"/>
              </a:spcBef>
              <a:spcAft>
                <a:spcPts val="0"/>
              </a:spcAft>
              <a:buSzPts val="2000"/>
              <a:buChar char="●"/>
            </a:pPr>
            <a:r>
              <a:rPr lang="en" sz="2000"/>
              <a:t>Multi-cloud 1.0 — where the ability to distribute workloads across different clouds is the focus</a:t>
            </a:r>
            <a:endParaRPr sz="2000"/>
          </a:p>
          <a:p>
            <a:pPr indent="-355600" lvl="0" marL="457200" rtl="0" algn="l">
              <a:spcBef>
                <a:spcPts val="0"/>
              </a:spcBef>
              <a:spcAft>
                <a:spcPts val="0"/>
              </a:spcAft>
              <a:buSzPts val="2000"/>
              <a:buChar char="●"/>
            </a:pPr>
            <a:r>
              <a:rPr lang="en" sz="2000"/>
              <a:t>Multi-cloud 2.0 — where the ability to transfer/recreate workloads across clouds is important.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