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13b1c54ff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13b1c54f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13b1c54ff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13b1c54f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13b1c54ff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13b1c54f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13b1c54ff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13b1c54f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13b1c54ff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13b1c54f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13b1c54ff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13b1c54f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13b1c54ff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13b1c54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13b1c54f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13b1c54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13b1c54ff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13b1c54f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13b1c54f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13b1c54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13b1c54f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13b1c54f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13b1c54ff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13b1c54f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hyperlink" Target="https://kubernetes.io/docs/concepts/architecture/controll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redhat.com/en/topics/containers/what-is-a-kubernetes-opera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kubernetes.io/docs/concepts/workloads/controllers/statefuls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Controllers 101</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Chetan Shah</a:t>
            </a:r>
            <a:endParaRPr sz="2400"/>
          </a:p>
        </p:txBody>
      </p:sp>
      <p:pic>
        <p:nvPicPr>
          <p:cNvPr id="69" name="Google Shape;69;p13"/>
          <p:cNvPicPr preferRelativeResize="0"/>
          <p:nvPr/>
        </p:nvPicPr>
        <p:blipFill>
          <a:blip r:embed="rId3">
            <a:alphaModFix/>
          </a:blip>
          <a:stretch>
            <a:fillRect/>
          </a:stretch>
        </p:blipFill>
        <p:spPr>
          <a:xfrm>
            <a:off x="5374125" y="373330"/>
            <a:ext cx="3238500" cy="1409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551550" y="681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Garbage Collector</a:t>
            </a:r>
            <a:endParaRPr/>
          </a:p>
        </p:txBody>
      </p:sp>
      <p:sp>
        <p:nvSpPr>
          <p:cNvPr id="123" name="Google Shape;123;p22"/>
          <p:cNvSpPr txBox="1"/>
          <p:nvPr>
            <p:ph idx="1" type="body"/>
          </p:nvPr>
        </p:nvSpPr>
        <p:spPr>
          <a:xfrm>
            <a:off x="471900" y="1775600"/>
            <a:ext cx="8426700" cy="32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role of the Kubernetes garbage collector is to delete certain objects that once had an owner, but no longer have an owner.</a:t>
            </a:r>
            <a:endParaRPr/>
          </a:p>
          <a:p>
            <a:pPr indent="0" lvl="0" marL="0" rtl="0" algn="l">
              <a:spcBef>
                <a:spcPts val="1600"/>
              </a:spcBef>
              <a:spcAft>
                <a:spcPts val="0"/>
              </a:spcAft>
              <a:buNone/>
            </a:pPr>
            <a:r>
              <a:rPr lang="en"/>
              <a:t>Some Kubernetes objects are owners of other objects. For example, a ReplicaSet is the owner of a set of Pods. The owned objects are called dependents of the owner object. Every dependent object has a metadata.ownerReferences field that points to the owning object.</a:t>
            </a:r>
            <a:endParaRPr/>
          </a:p>
          <a:p>
            <a:pPr indent="0" lvl="0" marL="0" rtl="0" algn="l">
              <a:spcBef>
                <a:spcPts val="1600"/>
              </a:spcBef>
              <a:spcAft>
                <a:spcPts val="1600"/>
              </a:spcAft>
              <a:buNone/>
            </a:pPr>
            <a:r>
              <a:rPr lang="en"/>
              <a:t>https://kubernetes.io/docs/concepts/workloads/controllers/garbage-collection/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551550" y="681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Kubernetes - TTL Controller for Finished Resources</a:t>
            </a:r>
            <a:endParaRPr sz="2800"/>
          </a:p>
        </p:txBody>
      </p:sp>
      <p:sp>
        <p:nvSpPr>
          <p:cNvPr id="129" name="Google Shape;129;p23"/>
          <p:cNvSpPr txBox="1"/>
          <p:nvPr>
            <p:ph idx="1" type="body"/>
          </p:nvPr>
        </p:nvSpPr>
        <p:spPr>
          <a:xfrm>
            <a:off x="471900" y="1775600"/>
            <a:ext cx="8426700" cy="32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BETA feature</a:t>
            </a:r>
            <a:endParaRPr/>
          </a:p>
          <a:p>
            <a:pPr indent="0" lvl="0" marL="0" rtl="0" algn="l">
              <a:spcBef>
                <a:spcPts val="1600"/>
              </a:spcBef>
              <a:spcAft>
                <a:spcPts val="0"/>
              </a:spcAft>
              <a:buNone/>
            </a:pPr>
            <a:r>
              <a:rPr lang="en"/>
              <a:t>The TTL controller provides a TTL (time to live) mechanism to limit the lifetime of resource objects that have finished execution. TTL controller only handles Jobs for now, and may be expanded to handle other resources that will finish execution, such as Pods and custom resources.</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Kubernetes Controllers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551550" y="681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Kubernetes - Controller - The Control Loop</a:t>
            </a:r>
            <a:endParaRPr sz="3400"/>
          </a:p>
        </p:txBody>
      </p:sp>
      <p:pic>
        <p:nvPicPr>
          <p:cNvPr id="140" name="Google Shape;140;p25"/>
          <p:cNvPicPr preferRelativeResize="0"/>
          <p:nvPr/>
        </p:nvPicPr>
        <p:blipFill rotWithShape="1">
          <a:blip r:embed="rId3">
            <a:alphaModFix/>
          </a:blip>
          <a:srcRect b="12961" l="23708" r="24378" t="17872"/>
          <a:stretch/>
        </p:blipFill>
        <p:spPr>
          <a:xfrm>
            <a:off x="2150725" y="1744500"/>
            <a:ext cx="4435726" cy="3322800"/>
          </a:xfrm>
          <a:prstGeom prst="rect">
            <a:avLst/>
          </a:prstGeom>
          <a:noFill/>
          <a:ln>
            <a:noFill/>
          </a:ln>
        </p:spPr>
      </p:pic>
      <p:sp>
        <p:nvSpPr>
          <p:cNvPr id="141" name="Google Shape;141;p25"/>
          <p:cNvSpPr txBox="1"/>
          <p:nvPr/>
        </p:nvSpPr>
        <p:spPr>
          <a:xfrm>
            <a:off x="7066625" y="2844850"/>
            <a:ext cx="188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4"/>
              </a:rPr>
              <a:t>Controller</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551550" y="681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Kubernetes - Controller</a:t>
            </a:r>
            <a:endParaRPr sz="3400"/>
          </a:p>
        </p:txBody>
      </p:sp>
      <p:pic>
        <p:nvPicPr>
          <p:cNvPr id="147" name="Google Shape;147;p26"/>
          <p:cNvPicPr preferRelativeResize="0"/>
          <p:nvPr/>
        </p:nvPicPr>
        <p:blipFill rotWithShape="1">
          <a:blip r:embed="rId3">
            <a:alphaModFix/>
          </a:blip>
          <a:srcRect b="5238" l="17856" r="17772" t="8465"/>
          <a:stretch/>
        </p:blipFill>
        <p:spPr>
          <a:xfrm>
            <a:off x="2036900" y="1729650"/>
            <a:ext cx="4529632" cy="3413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551550" y="681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Kubernetes - Operators</a:t>
            </a:r>
            <a:endParaRPr sz="3400"/>
          </a:p>
        </p:txBody>
      </p:sp>
      <p:sp>
        <p:nvSpPr>
          <p:cNvPr id="153" name="Google Shape;153;p27"/>
          <p:cNvSpPr txBox="1"/>
          <p:nvPr>
            <p:ph idx="1" type="body"/>
          </p:nvPr>
        </p:nvSpPr>
        <p:spPr>
          <a:xfrm>
            <a:off x="471900" y="1775600"/>
            <a:ext cx="8426700" cy="32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Kubernetes operator is an application-specific controller that extends the functionality of the Kubernetes API to create, configure, and manage instances of complex applications on behalf of a Kubernetes user.</a:t>
            </a:r>
            <a:endParaRPr/>
          </a:p>
          <a:p>
            <a:pPr indent="0" lvl="0" marL="0" rtl="0" algn="l">
              <a:spcBef>
                <a:spcPts val="1600"/>
              </a:spcBef>
              <a:spcAft>
                <a:spcPts val="0"/>
              </a:spcAft>
              <a:buNone/>
            </a:pPr>
            <a:r>
              <a:rPr lang="en"/>
              <a:t>Reference Material for Advanced topic:</a:t>
            </a:r>
            <a:endParaRPr/>
          </a:p>
          <a:p>
            <a:pPr indent="0" lvl="0" marL="0" rtl="0" algn="l">
              <a:spcBef>
                <a:spcPts val="1600"/>
              </a:spcBef>
              <a:spcAft>
                <a:spcPts val="0"/>
              </a:spcAft>
              <a:buNone/>
            </a:pPr>
            <a:r>
              <a:rPr lang="en" sz="1700" u="sng">
                <a:solidFill>
                  <a:schemeClr val="hlink"/>
                </a:solidFill>
                <a:hlinkClick r:id="rId3"/>
              </a:rPr>
              <a:t>https://www.redhat.com/en/topics/containers/what-is-a-kubernetes-operator</a:t>
            </a:r>
            <a:endParaRPr sz="1700"/>
          </a:p>
          <a:p>
            <a:pPr indent="0" lvl="0" marL="0" rtl="0" algn="l">
              <a:spcBef>
                <a:spcPts val="1600"/>
              </a:spcBef>
              <a:spcAft>
                <a:spcPts val="1600"/>
              </a:spcAft>
              <a:buNone/>
            </a:pPr>
            <a:r>
              <a:rPr lang="en" sz="1700"/>
              <a:t>https://medium.com/@victorpaulo/from-zero-to-kubernetes-operator-dd06436b9d89</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Kubernetes Workload Resources</a:t>
            </a:r>
            <a:endParaRPr sz="3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Workload Resources</a:t>
            </a:r>
            <a:endParaRPr/>
          </a:p>
        </p:txBody>
      </p:sp>
      <p:sp>
        <p:nvSpPr>
          <p:cNvPr id="80" name="Google Shape;80;p15"/>
          <p:cNvSpPr txBox="1"/>
          <p:nvPr>
            <p:ph idx="1" type="body"/>
          </p:nvPr>
        </p:nvSpPr>
        <p:spPr>
          <a:xfrm>
            <a:off x="471900" y="1775600"/>
            <a:ext cx="4100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 </a:t>
            </a:r>
            <a:endParaRPr/>
          </a:p>
          <a:p>
            <a:pPr indent="0" lvl="0" marL="0" rtl="0" algn="l">
              <a:spcBef>
                <a:spcPts val="1600"/>
              </a:spcBef>
              <a:spcAft>
                <a:spcPts val="0"/>
              </a:spcAft>
              <a:buNone/>
            </a:pPr>
            <a:r>
              <a:rPr lang="en"/>
              <a:t>Replicaset</a:t>
            </a:r>
            <a:endParaRPr/>
          </a:p>
          <a:p>
            <a:pPr indent="0" lvl="0" marL="0" rtl="0" algn="l">
              <a:spcBef>
                <a:spcPts val="1600"/>
              </a:spcBef>
              <a:spcAft>
                <a:spcPts val="0"/>
              </a:spcAft>
              <a:buNone/>
            </a:pPr>
            <a:r>
              <a:rPr lang="en"/>
              <a:t>StatefulSet</a:t>
            </a:r>
            <a:endParaRPr/>
          </a:p>
          <a:p>
            <a:pPr indent="0" lvl="0" marL="0" rtl="0" algn="l">
              <a:spcBef>
                <a:spcPts val="1600"/>
              </a:spcBef>
              <a:spcAft>
                <a:spcPts val="0"/>
              </a:spcAft>
              <a:buNone/>
            </a:pPr>
            <a:r>
              <a:rPr lang="en"/>
              <a:t>DaemonSet</a:t>
            </a:r>
            <a:endParaRPr/>
          </a:p>
          <a:p>
            <a:pPr indent="0" lvl="0" marL="0" rtl="0" algn="l">
              <a:spcBef>
                <a:spcPts val="1600"/>
              </a:spcBef>
              <a:spcAft>
                <a:spcPts val="1600"/>
              </a:spcAft>
              <a:buNone/>
            </a:pPr>
            <a:r>
              <a:rPr lang="en"/>
              <a:t>Job</a:t>
            </a:r>
            <a:endParaRPr/>
          </a:p>
        </p:txBody>
      </p:sp>
      <p:sp>
        <p:nvSpPr>
          <p:cNvPr id="81" name="Google Shape;81;p15"/>
          <p:cNvSpPr txBox="1"/>
          <p:nvPr>
            <p:ph idx="1" type="body"/>
          </p:nvPr>
        </p:nvSpPr>
        <p:spPr>
          <a:xfrm>
            <a:off x="4434300" y="1775600"/>
            <a:ext cx="4100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CronJob</a:t>
            </a:r>
            <a:endParaRPr/>
          </a:p>
          <a:p>
            <a:pPr indent="0" lvl="0" marL="0" rtl="0" algn="l">
              <a:spcBef>
                <a:spcPts val="1600"/>
              </a:spcBef>
              <a:spcAft>
                <a:spcPts val="1600"/>
              </a:spcAft>
              <a:buNone/>
            </a:pPr>
            <a:r>
              <a:rPr lang="en"/>
              <a:t>Garbage Collection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a:t>
            </a:r>
            <a:r>
              <a:rPr lang="en"/>
              <a:t>Deployment</a:t>
            </a:r>
            <a:endParaRPr/>
          </a:p>
        </p:txBody>
      </p:sp>
      <p:sp>
        <p:nvSpPr>
          <p:cNvPr id="87" name="Google Shape;87;p16"/>
          <p:cNvSpPr txBox="1"/>
          <p:nvPr>
            <p:ph idx="1" type="body"/>
          </p:nvPr>
        </p:nvSpPr>
        <p:spPr>
          <a:xfrm>
            <a:off x="471900" y="177560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describe a desired state in a Deployment, and the Deployment Controller changes the actual state to the desired state at a controlled rate. </a:t>
            </a:r>
            <a:endParaRPr/>
          </a:p>
          <a:p>
            <a:pPr indent="0" lvl="0" marL="0" rtl="0" algn="l">
              <a:spcBef>
                <a:spcPts val="1600"/>
              </a:spcBef>
              <a:spcAft>
                <a:spcPts val="0"/>
              </a:spcAft>
              <a:buNone/>
            </a:pPr>
            <a:r>
              <a:rPr lang="en"/>
              <a:t>You can define Deployments to create new ReplicaSets, or to remove existing Deployments and adopt all their resources with new Deployments.</a:t>
            </a:r>
            <a:endParaRPr/>
          </a:p>
          <a:p>
            <a:pPr indent="0" lvl="0" marL="0" rtl="0" algn="l">
              <a:spcBef>
                <a:spcPts val="1600"/>
              </a:spcBef>
              <a:spcAft>
                <a:spcPts val="1600"/>
              </a:spcAft>
              <a:buNone/>
            </a:pPr>
            <a:r>
              <a:rPr lang="en"/>
              <a:t>https://kubernetes.io/docs/concepts/workloads/controllers/deployment/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540175" y="7046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ReplicaSet</a:t>
            </a:r>
            <a:endParaRPr/>
          </a:p>
        </p:txBody>
      </p:sp>
      <p:sp>
        <p:nvSpPr>
          <p:cNvPr id="93" name="Google Shape;93;p17"/>
          <p:cNvSpPr txBox="1"/>
          <p:nvPr>
            <p:ph idx="1" type="body"/>
          </p:nvPr>
        </p:nvSpPr>
        <p:spPr>
          <a:xfrm>
            <a:off x="471900" y="177560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ReplicaSet's purpose is to maintain a stable set of replica Pods running at any given time. </a:t>
            </a:r>
            <a:endParaRPr/>
          </a:p>
          <a:p>
            <a:pPr indent="0" lvl="0" marL="0" rtl="0" algn="l">
              <a:spcBef>
                <a:spcPts val="1600"/>
              </a:spcBef>
              <a:spcAft>
                <a:spcPts val="0"/>
              </a:spcAft>
              <a:buNone/>
            </a:pPr>
            <a:r>
              <a:rPr lang="en"/>
              <a:t>It is used to guarantee the availability of a specified number of identical Pods.</a:t>
            </a:r>
            <a:endParaRPr/>
          </a:p>
          <a:p>
            <a:pPr indent="0" lvl="0" marL="0" rtl="0" algn="l">
              <a:spcBef>
                <a:spcPts val="1600"/>
              </a:spcBef>
              <a:spcAft>
                <a:spcPts val="1600"/>
              </a:spcAft>
              <a:buNone/>
            </a:pPr>
            <a:r>
              <a:rPr lang="en"/>
              <a:t>https://kubernetes.io/docs/concepts/workloads/controllers/replicaset/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540175" y="7046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StatefulSet</a:t>
            </a:r>
            <a:endParaRPr/>
          </a:p>
        </p:txBody>
      </p:sp>
      <p:sp>
        <p:nvSpPr>
          <p:cNvPr id="99" name="Google Shape;99;p18"/>
          <p:cNvSpPr txBox="1"/>
          <p:nvPr>
            <p:ph idx="1" type="body"/>
          </p:nvPr>
        </p:nvSpPr>
        <p:spPr>
          <a:xfrm>
            <a:off x="471900" y="1775600"/>
            <a:ext cx="8222100" cy="32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Manages the deployment and scaling of a set of Pods, and provides guarantees about the ordering and uniqueness of these Pods.</a:t>
            </a:r>
            <a:endParaRPr sz="1700"/>
          </a:p>
          <a:p>
            <a:pPr indent="0" lvl="0" marL="0" rtl="0" algn="l">
              <a:spcBef>
                <a:spcPts val="1600"/>
              </a:spcBef>
              <a:spcAft>
                <a:spcPts val="0"/>
              </a:spcAft>
              <a:buNone/>
            </a:pPr>
            <a:r>
              <a:rPr lang="en" sz="1700"/>
              <a:t>StatefulSets manage stateful applications.</a:t>
            </a:r>
            <a:endParaRPr sz="1700"/>
          </a:p>
          <a:p>
            <a:pPr indent="0" lvl="0" marL="0" rtl="0" algn="l">
              <a:spcBef>
                <a:spcPts val="1600"/>
              </a:spcBef>
              <a:spcAft>
                <a:spcPts val="0"/>
              </a:spcAft>
              <a:buNone/>
            </a:pPr>
            <a:r>
              <a:rPr lang="en" sz="1700"/>
              <a:t>StatefulSet manages Pods that are based on an identical container spec. </a:t>
            </a:r>
            <a:endParaRPr sz="1700"/>
          </a:p>
          <a:p>
            <a:pPr indent="0" lvl="0" marL="0" rtl="0" algn="l">
              <a:spcBef>
                <a:spcPts val="1600"/>
              </a:spcBef>
              <a:spcAft>
                <a:spcPts val="0"/>
              </a:spcAft>
              <a:buNone/>
            </a:pPr>
            <a:r>
              <a:rPr lang="en" sz="1700"/>
              <a:t>A StatefulSet maintains a sticky identity for each of their Pods. These pods are created from the same spec, but are not interchangeable: each has a persistent identifier that it maintains across any rescheduling.</a:t>
            </a:r>
            <a:endParaRPr sz="1700"/>
          </a:p>
          <a:p>
            <a:pPr indent="0" lvl="0" marL="0" rtl="0" algn="l">
              <a:spcBef>
                <a:spcPts val="1600"/>
              </a:spcBef>
              <a:spcAft>
                <a:spcPts val="0"/>
              </a:spcAft>
              <a:buNone/>
            </a:pPr>
            <a:r>
              <a:rPr lang="en" sz="1700" u="sng">
                <a:solidFill>
                  <a:schemeClr val="hlink"/>
                </a:solidFill>
                <a:hlinkClick r:id="rId3"/>
              </a:rPr>
              <a:t>https://kubernetes.io/docs/concepts/workloads/controllers/statefulset/</a:t>
            </a:r>
            <a:endParaRPr sz="1700"/>
          </a:p>
          <a:p>
            <a:pPr indent="0" lvl="0" marL="0" rtl="0" algn="l">
              <a:spcBef>
                <a:spcPts val="1600"/>
              </a:spcBef>
              <a:spcAft>
                <a:spcPts val="16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540175" y="7046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DaemonSet</a:t>
            </a:r>
            <a:endParaRPr/>
          </a:p>
        </p:txBody>
      </p:sp>
      <p:sp>
        <p:nvSpPr>
          <p:cNvPr id="105" name="Google Shape;105;p19"/>
          <p:cNvSpPr txBox="1"/>
          <p:nvPr>
            <p:ph idx="1" type="body"/>
          </p:nvPr>
        </p:nvSpPr>
        <p:spPr>
          <a:xfrm>
            <a:off x="471900" y="1775600"/>
            <a:ext cx="8222100" cy="32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DaemonSet ensures that all (or some) Nodes run a copy of a Pod. As nodes are added to the cluster, Pods are added to them. As nodes are removed from the cluster, those Pods are garbage collected. Deleting a DaemonSet will clean up the Pods it created.</a:t>
            </a:r>
            <a:endParaRPr/>
          </a:p>
          <a:p>
            <a:pPr indent="0" lvl="0" marL="0" rtl="0" algn="l">
              <a:spcBef>
                <a:spcPts val="1600"/>
              </a:spcBef>
              <a:spcAft>
                <a:spcPts val="1600"/>
              </a:spcAft>
              <a:buNone/>
            </a:pPr>
            <a:r>
              <a:rPr lang="en"/>
              <a:t>https://kubernetes.io/docs/concepts/workloads/controllers/daemonset/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551550" y="681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Job</a:t>
            </a:r>
            <a:endParaRPr/>
          </a:p>
        </p:txBody>
      </p:sp>
      <p:sp>
        <p:nvSpPr>
          <p:cNvPr id="111" name="Google Shape;111;p20"/>
          <p:cNvSpPr txBox="1"/>
          <p:nvPr>
            <p:ph idx="1" type="body"/>
          </p:nvPr>
        </p:nvSpPr>
        <p:spPr>
          <a:xfrm>
            <a:off x="471900" y="1775600"/>
            <a:ext cx="8222100" cy="32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Job creates one or more Pods and will continue to retry execution of the Pods until a specified number of them successfully terminate. As pods successfully complete, the Job tracks the successful completions. When a specified number of successful completions is reached, the task (ie, Job) is complete. Deleting a Job will clean up the Pods it created. Suspending a Job will delete its active Pods until the Job is resumed again.</a:t>
            </a:r>
            <a:endParaRPr/>
          </a:p>
          <a:p>
            <a:pPr indent="0" lvl="0" marL="0" rtl="0" algn="l">
              <a:spcBef>
                <a:spcPts val="1600"/>
              </a:spcBef>
              <a:spcAft>
                <a:spcPts val="1600"/>
              </a:spcAft>
              <a:buNone/>
            </a:pPr>
            <a:r>
              <a:rPr lang="en"/>
              <a:t>https://kubernetes.io/docs/concepts/workloads/controllers/job/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551550" y="681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CronJob</a:t>
            </a:r>
            <a:endParaRPr/>
          </a:p>
        </p:txBody>
      </p:sp>
      <p:sp>
        <p:nvSpPr>
          <p:cNvPr id="117" name="Google Shape;117;p21"/>
          <p:cNvSpPr txBox="1"/>
          <p:nvPr>
            <p:ph idx="1" type="body"/>
          </p:nvPr>
        </p:nvSpPr>
        <p:spPr>
          <a:xfrm>
            <a:off x="471900" y="1775600"/>
            <a:ext cx="8222100" cy="32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CronJob creates Jobs on a repeating schedule.</a:t>
            </a:r>
            <a:endParaRPr/>
          </a:p>
          <a:p>
            <a:pPr indent="0" lvl="0" marL="0" rtl="0" algn="l">
              <a:spcBef>
                <a:spcPts val="1600"/>
              </a:spcBef>
              <a:spcAft>
                <a:spcPts val="0"/>
              </a:spcAft>
              <a:buNone/>
            </a:pPr>
            <a:r>
              <a:rPr lang="en"/>
              <a:t>One CronJob object is like one line of a crontab (cron table) file. It runs a job periodically on a given schedule, written in Cron format.</a:t>
            </a:r>
            <a:endParaRPr/>
          </a:p>
          <a:p>
            <a:pPr indent="0" lvl="0" marL="0" rtl="0" algn="l">
              <a:spcBef>
                <a:spcPts val="1600"/>
              </a:spcBef>
              <a:spcAft>
                <a:spcPts val="0"/>
              </a:spcAft>
              <a:buNone/>
            </a:pPr>
            <a:r>
              <a:rPr lang="en"/>
              <a:t>CronJobs are useful for creating periodic and recurring tasks, like running backups or sending emails. CronJobs can also schedule individual tasks for a specific time, such as scheduling a Job for when your cluster is likely to be idle.</a:t>
            </a:r>
            <a:endParaRPr/>
          </a:p>
          <a:p>
            <a:pPr indent="0" lvl="0" marL="0" rtl="0" algn="l">
              <a:spcBef>
                <a:spcPts val="1600"/>
              </a:spcBef>
              <a:spcAft>
                <a:spcPts val="0"/>
              </a:spcAft>
              <a:buNone/>
            </a:pPr>
            <a:r>
              <a:rPr lang="en"/>
              <a:t>https://kubernetes.io/docs/concepts/workloads/controllers/cron-jobs/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