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09f347685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09f3476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09f347685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09f34768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09f347685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09f34768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09f347685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09f34768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09f347685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09f34768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09f347685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09f3476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09f347685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09f34768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09f347685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09f34768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09f347685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09f34768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09f34768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09f34768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09f347685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09f34768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09f347685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09f34768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09f34768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09f3476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09f347685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09f3476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09f34768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09f3476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09f347685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09f34768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09f347685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09f34768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Kubernetes Services</a:t>
            </a:r>
            <a:endParaRPr sz="37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pic>
        <p:nvPicPr>
          <p:cNvPr id="69" name="Google Shape;69;p13"/>
          <p:cNvPicPr preferRelativeResize="0"/>
          <p:nvPr/>
        </p:nvPicPr>
        <p:blipFill>
          <a:blip r:embed="rId3">
            <a:alphaModFix/>
          </a:blip>
          <a:stretch>
            <a:fillRect/>
          </a:stretch>
        </p:blipFill>
        <p:spPr>
          <a:xfrm>
            <a:off x="5170725" y="373330"/>
            <a:ext cx="3238500" cy="140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NodePort service</a:t>
            </a:r>
            <a:endParaRPr/>
          </a:p>
        </p:txBody>
      </p:sp>
      <p:pic>
        <p:nvPicPr>
          <p:cNvPr id="122" name="Google Shape;122;p22"/>
          <p:cNvPicPr preferRelativeResize="0"/>
          <p:nvPr/>
        </p:nvPicPr>
        <p:blipFill>
          <a:blip r:embed="rId3">
            <a:alphaModFix/>
          </a:blip>
          <a:stretch>
            <a:fillRect/>
          </a:stretch>
        </p:blipFill>
        <p:spPr>
          <a:xfrm>
            <a:off x="1476175" y="1759875"/>
            <a:ext cx="5234027" cy="333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NodePort service</a:t>
            </a:r>
            <a:endParaRPr/>
          </a:p>
        </p:txBody>
      </p:sp>
      <p:sp>
        <p:nvSpPr>
          <p:cNvPr id="128" name="Google Shape;128;p23"/>
          <p:cNvSpPr txBox="1"/>
          <p:nvPr>
            <p:ph idx="1" type="body"/>
          </p:nvPr>
        </p:nvSpPr>
        <p:spPr>
          <a:xfrm>
            <a:off x="192000" y="1687550"/>
            <a:ext cx="43350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kind: Service </a:t>
            </a:r>
            <a:endParaRPr sz="1000"/>
          </a:p>
          <a:p>
            <a:pPr indent="0" lvl="0" marL="0" rtl="0" algn="l">
              <a:lnSpc>
                <a:spcPct val="100000"/>
              </a:lnSpc>
              <a:spcBef>
                <a:spcPts val="0"/>
              </a:spcBef>
              <a:spcAft>
                <a:spcPts val="0"/>
              </a:spcAft>
              <a:buNone/>
            </a:pPr>
            <a:r>
              <a:rPr lang="en" sz="1000"/>
              <a:t>apiVersion: v1 </a:t>
            </a:r>
            <a:endParaRPr sz="1000"/>
          </a:p>
          <a:p>
            <a:pPr indent="0" lvl="0" marL="0" rtl="0" algn="l">
              <a:lnSpc>
                <a:spcPct val="100000"/>
              </a:lnSpc>
              <a:spcBef>
                <a:spcPts val="0"/>
              </a:spcBef>
              <a:spcAft>
                <a:spcPts val="0"/>
              </a:spcAft>
              <a:buNone/>
            </a:pPr>
            <a:r>
              <a:rPr lang="en" sz="1000"/>
              <a:t>metadata:</a:t>
            </a:r>
            <a:endParaRPr sz="1000"/>
          </a:p>
          <a:p>
            <a:pPr indent="0" lvl="0" marL="0" rtl="0" algn="l">
              <a:lnSpc>
                <a:spcPct val="100000"/>
              </a:lnSpc>
              <a:spcBef>
                <a:spcPts val="0"/>
              </a:spcBef>
              <a:spcAft>
                <a:spcPts val="0"/>
              </a:spcAft>
              <a:buNone/>
            </a:pPr>
            <a:r>
              <a:rPr lang="en" sz="1000"/>
              <a:t>  name: hostname-service </a:t>
            </a:r>
            <a:endParaRPr sz="1000"/>
          </a:p>
          <a:p>
            <a:pPr indent="0" lvl="0" marL="0" rtl="0" algn="l">
              <a:lnSpc>
                <a:spcPct val="100000"/>
              </a:lnSpc>
              <a:spcBef>
                <a:spcPts val="0"/>
              </a:spcBef>
              <a:spcAft>
                <a:spcPts val="0"/>
              </a:spcAft>
              <a:buNone/>
            </a:pPr>
            <a:r>
              <a:rPr lang="en" sz="1000"/>
              <a:t>spec:</a:t>
            </a:r>
            <a:endParaRPr sz="1000"/>
          </a:p>
          <a:p>
            <a:pPr indent="0" lvl="0" marL="0" rtl="0" algn="l">
              <a:lnSpc>
                <a:spcPct val="100000"/>
              </a:lnSpc>
              <a:spcBef>
                <a:spcPts val="0"/>
              </a:spcBef>
              <a:spcAft>
                <a:spcPts val="0"/>
              </a:spcAft>
              <a:buNone/>
            </a:pPr>
            <a:r>
              <a:rPr lang="en" sz="1000"/>
              <a:t>  # Expose the service on a static port on each node</a:t>
            </a:r>
            <a:endParaRPr sz="1000"/>
          </a:p>
          <a:p>
            <a:pPr indent="0" lvl="0" marL="0" rtl="0" algn="l">
              <a:lnSpc>
                <a:spcPct val="100000"/>
              </a:lnSpc>
              <a:spcBef>
                <a:spcPts val="0"/>
              </a:spcBef>
              <a:spcAft>
                <a:spcPts val="0"/>
              </a:spcAft>
              <a:buNone/>
            </a:pPr>
            <a:r>
              <a:rPr lang="en" sz="1000"/>
              <a:t>  # so that we can access the service from outside the cluster </a:t>
            </a:r>
            <a:endParaRPr sz="1000"/>
          </a:p>
          <a:p>
            <a:pPr indent="0" lvl="0" marL="0" rtl="0" algn="l">
              <a:lnSpc>
                <a:spcPct val="100000"/>
              </a:lnSpc>
              <a:spcBef>
                <a:spcPts val="0"/>
              </a:spcBef>
              <a:spcAft>
                <a:spcPts val="0"/>
              </a:spcAft>
              <a:buNone/>
            </a:pPr>
            <a:r>
              <a:rPr lang="en" sz="1000"/>
              <a:t>  type: NodePort</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  # When the node receives a request on the static port (30163)</a:t>
            </a:r>
            <a:endParaRPr sz="1000"/>
          </a:p>
          <a:p>
            <a:pPr indent="0" lvl="0" marL="0" rtl="0" algn="l">
              <a:lnSpc>
                <a:spcPct val="100000"/>
              </a:lnSpc>
              <a:spcBef>
                <a:spcPts val="0"/>
              </a:spcBef>
              <a:spcAft>
                <a:spcPts val="0"/>
              </a:spcAft>
              <a:buNone/>
            </a:pPr>
            <a:r>
              <a:rPr lang="en" sz="1000"/>
              <a:t>  # "select pods with the label 'app' set to 'echo-hostname'"</a:t>
            </a:r>
            <a:endParaRPr sz="1000"/>
          </a:p>
          <a:p>
            <a:pPr indent="0" lvl="0" marL="0" rtl="0" algn="l">
              <a:lnSpc>
                <a:spcPct val="100000"/>
              </a:lnSpc>
              <a:spcBef>
                <a:spcPts val="0"/>
              </a:spcBef>
              <a:spcAft>
                <a:spcPts val="0"/>
              </a:spcAft>
              <a:buNone/>
            </a:pPr>
            <a:r>
              <a:rPr lang="en" sz="1000"/>
              <a:t>  # and forward the request to one of them</a:t>
            </a:r>
            <a:endParaRPr sz="1000"/>
          </a:p>
          <a:p>
            <a:pPr indent="0" lvl="0" marL="0" rtl="0" algn="l">
              <a:lnSpc>
                <a:spcPct val="100000"/>
              </a:lnSpc>
              <a:spcBef>
                <a:spcPts val="0"/>
              </a:spcBef>
              <a:spcAft>
                <a:spcPts val="0"/>
              </a:spcAft>
              <a:buNone/>
            </a:pPr>
            <a:r>
              <a:rPr lang="en" sz="1000"/>
              <a:t>  selector:</a:t>
            </a:r>
            <a:endParaRPr sz="1000"/>
          </a:p>
          <a:p>
            <a:pPr indent="0" lvl="0" marL="0" rtl="0" algn="l">
              <a:lnSpc>
                <a:spcPct val="100000"/>
              </a:lnSpc>
              <a:spcBef>
                <a:spcPts val="0"/>
              </a:spcBef>
              <a:spcAft>
                <a:spcPts val="0"/>
              </a:spcAft>
              <a:buNone/>
            </a:pPr>
            <a:r>
              <a:rPr lang="en" sz="1000"/>
              <a:t>    app: echo-hostname </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t>  </a:t>
            </a:r>
            <a:endParaRPr sz="1000"/>
          </a:p>
        </p:txBody>
      </p:sp>
      <p:sp>
        <p:nvSpPr>
          <p:cNvPr id="129" name="Google Shape;129;p23"/>
          <p:cNvSpPr txBox="1"/>
          <p:nvPr>
            <p:ph idx="1" type="body"/>
          </p:nvPr>
        </p:nvSpPr>
        <p:spPr>
          <a:xfrm>
            <a:off x="4306800" y="1687550"/>
            <a:ext cx="43350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  ports:</a:t>
            </a:r>
            <a:endParaRPr sz="1000"/>
          </a:p>
          <a:p>
            <a:pPr indent="0" lvl="0" marL="0" rtl="0" algn="l">
              <a:lnSpc>
                <a:spcPct val="100000"/>
              </a:lnSpc>
              <a:spcBef>
                <a:spcPts val="0"/>
              </a:spcBef>
              <a:spcAft>
                <a:spcPts val="0"/>
              </a:spcAft>
              <a:buNone/>
            </a:pPr>
            <a:r>
              <a:rPr lang="en" sz="1000"/>
              <a:t>    # Three types of ports for a service</a:t>
            </a:r>
            <a:endParaRPr sz="1000"/>
          </a:p>
          <a:p>
            <a:pPr indent="0" lvl="0" marL="0" rtl="0" algn="l">
              <a:lnSpc>
                <a:spcPct val="100000"/>
              </a:lnSpc>
              <a:spcBef>
                <a:spcPts val="0"/>
              </a:spcBef>
              <a:spcAft>
                <a:spcPts val="0"/>
              </a:spcAft>
              <a:buNone/>
            </a:pPr>
            <a:r>
              <a:rPr lang="en" sz="1000"/>
              <a:t>    # nodePort - a static port assigned on each the node</a:t>
            </a:r>
            <a:endParaRPr sz="1000"/>
          </a:p>
          <a:p>
            <a:pPr indent="0" lvl="0" marL="0" rtl="0" algn="l">
              <a:lnSpc>
                <a:spcPct val="100000"/>
              </a:lnSpc>
              <a:spcBef>
                <a:spcPts val="0"/>
              </a:spcBef>
              <a:spcAft>
                <a:spcPts val="0"/>
              </a:spcAft>
              <a:buNone/>
            </a:pPr>
            <a:r>
              <a:rPr lang="en" sz="1000"/>
              <a:t>    # port - port exposed internally in the cluster</a:t>
            </a:r>
            <a:endParaRPr sz="1000"/>
          </a:p>
          <a:p>
            <a:pPr indent="0" lvl="0" marL="0" rtl="0" algn="l">
              <a:lnSpc>
                <a:spcPct val="100000"/>
              </a:lnSpc>
              <a:spcBef>
                <a:spcPts val="0"/>
              </a:spcBef>
              <a:spcAft>
                <a:spcPts val="0"/>
              </a:spcAft>
              <a:buNone/>
            </a:pPr>
            <a:r>
              <a:rPr lang="en" sz="1000"/>
              <a:t>    # targetPort - the container port to send requests to</a:t>
            </a:r>
            <a:endParaRPr sz="1000"/>
          </a:p>
          <a:p>
            <a:pPr indent="0" lvl="0" marL="0" rtl="0" algn="l">
              <a:lnSpc>
                <a:spcPct val="100000"/>
              </a:lnSpc>
              <a:spcBef>
                <a:spcPts val="0"/>
              </a:spcBef>
              <a:spcAft>
                <a:spcPts val="0"/>
              </a:spcAft>
              <a:buNone/>
            </a:pPr>
            <a:r>
              <a:rPr lang="en" sz="1000"/>
              <a:t>    - nodePort: 30163</a:t>
            </a:r>
            <a:endParaRPr sz="1000"/>
          </a:p>
          <a:p>
            <a:pPr indent="0" lvl="0" marL="0" rtl="0" algn="l">
              <a:lnSpc>
                <a:spcPct val="100000"/>
              </a:lnSpc>
              <a:spcBef>
                <a:spcPts val="0"/>
              </a:spcBef>
              <a:spcAft>
                <a:spcPts val="0"/>
              </a:spcAft>
              <a:buNone/>
            </a:pPr>
            <a:r>
              <a:rPr lang="en" sz="1000"/>
              <a:t>      port: 8080 </a:t>
            </a:r>
            <a:endParaRPr sz="1000"/>
          </a:p>
          <a:p>
            <a:pPr indent="0" lvl="0" marL="0" rtl="0" algn="l">
              <a:lnSpc>
                <a:spcPct val="100000"/>
              </a:lnSpc>
              <a:spcBef>
                <a:spcPts val="0"/>
              </a:spcBef>
              <a:spcAft>
                <a:spcPts val="0"/>
              </a:spcAft>
              <a:buNone/>
            </a:pPr>
            <a:r>
              <a:rPr lang="en" sz="1000"/>
              <a:t>      targetPort: 80</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Why different Service Types</a:t>
            </a:r>
            <a:endParaRPr/>
          </a:p>
        </p:txBody>
      </p:sp>
      <p:sp>
        <p:nvSpPr>
          <p:cNvPr id="135" name="Google Shape;135;p24"/>
          <p:cNvSpPr txBox="1"/>
          <p:nvPr>
            <p:ph idx="1" type="body"/>
          </p:nvPr>
        </p:nvSpPr>
        <p:spPr>
          <a:xfrm>
            <a:off x="192000" y="1687550"/>
            <a:ext cx="83973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ClusterIP </a:t>
            </a:r>
            <a:r>
              <a:rPr lang="en"/>
              <a:t>– Default - The service is only accessible from within the Kubernetes cluster – you cannot make requests to your Pods from outside the cluster!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NodePort </a:t>
            </a:r>
            <a:r>
              <a:rPr lang="en"/>
              <a:t>– Service is accessible on a static port on each Node in the cluster making it making it accessible from outside the cluster.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LoadBalancer</a:t>
            </a:r>
            <a:r>
              <a:rPr lang="en"/>
              <a:t> – The service becomes accessible externally through a cloud provider's load balancer functionality. GCP, AWS, Azure, and OpenStack offer this functionality. The cloud provider will create a load balancer, which then automatically routes requests to your Kubernetes Service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Endpoints Object</a:t>
            </a:r>
            <a:endParaRPr/>
          </a:p>
        </p:txBody>
      </p:sp>
      <p:sp>
        <p:nvSpPr>
          <p:cNvPr id="141" name="Google Shape;141;p25"/>
          <p:cNvSpPr txBox="1"/>
          <p:nvPr>
            <p:ph idx="1" type="body"/>
          </p:nvPr>
        </p:nvSpPr>
        <p:spPr>
          <a:xfrm>
            <a:off x="192000" y="1687550"/>
            <a:ext cx="83973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a:t>
            </a:r>
            <a:r>
              <a:rPr lang="en"/>
              <a:t>e have learned about Kubernetes Services that we could use labels to match a frontend service with a backend pod automatically by using a selector.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If any new pods had a specific label, the service knows how to send traffic to it.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How?</a:t>
            </a:r>
            <a:endParaRPr/>
          </a:p>
          <a:p>
            <a:pPr indent="0" lvl="0" marL="0" rtl="0" algn="l">
              <a:lnSpc>
                <a:spcPct val="100000"/>
              </a:lnSpc>
              <a:spcBef>
                <a:spcPts val="0"/>
              </a:spcBef>
              <a:spcAft>
                <a:spcPts val="0"/>
              </a:spcAft>
              <a:buNone/>
            </a:pPr>
            <a:r>
              <a:rPr lang="en"/>
              <a:t>The service knows to do this is by adding this mapping to an endpoint.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Endpoints track the IP Addresses of the objects the service send traffic to. </a:t>
            </a:r>
            <a:endParaRPr/>
          </a:p>
          <a:p>
            <a:pPr indent="0" lvl="0" marL="0" rtl="0" algn="l">
              <a:lnSpc>
                <a:spcPct val="100000"/>
              </a:lnSpc>
              <a:spcBef>
                <a:spcPts val="0"/>
              </a:spcBef>
              <a:spcAft>
                <a:spcPts val="0"/>
              </a:spcAft>
              <a:buNone/>
            </a:pPr>
            <a:r>
              <a:rPr lang="en"/>
              <a:t>When a service selector matches a pod label, that IP Address is added to your endpoints.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Endpoints Object</a:t>
            </a:r>
            <a:endParaRPr/>
          </a:p>
        </p:txBody>
      </p:sp>
      <p:sp>
        <p:nvSpPr>
          <p:cNvPr id="147" name="Google Shape;147;p26"/>
          <p:cNvSpPr txBox="1"/>
          <p:nvPr>
            <p:ph idx="1" type="body"/>
          </p:nvPr>
        </p:nvSpPr>
        <p:spPr>
          <a:xfrm>
            <a:off x="192000" y="1687550"/>
            <a:ext cx="42138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apiVersion: apps/v1</a:t>
            </a:r>
            <a:endParaRPr sz="1200"/>
          </a:p>
          <a:p>
            <a:pPr indent="0" lvl="0" marL="0" rtl="0" algn="l">
              <a:lnSpc>
                <a:spcPct val="100000"/>
              </a:lnSpc>
              <a:spcBef>
                <a:spcPts val="0"/>
              </a:spcBef>
              <a:spcAft>
                <a:spcPts val="0"/>
              </a:spcAft>
              <a:buNone/>
            </a:pPr>
            <a:r>
              <a:rPr lang="en" sz="1200"/>
              <a:t>kind: Deployment</a:t>
            </a:r>
            <a:endParaRPr sz="1200"/>
          </a:p>
          <a:p>
            <a:pPr indent="0" lvl="0" marL="0" rtl="0" algn="l">
              <a:lnSpc>
                <a:spcPct val="100000"/>
              </a:lnSpc>
              <a:spcBef>
                <a:spcPts val="0"/>
              </a:spcBef>
              <a:spcAft>
                <a:spcPts val="0"/>
              </a:spcAft>
              <a:buNone/>
            </a:pPr>
            <a:r>
              <a:rPr lang="en" sz="1200"/>
              <a:t>metadata:</a:t>
            </a:r>
            <a:endParaRPr sz="1200"/>
          </a:p>
          <a:p>
            <a:pPr indent="0" lvl="0" marL="0" rtl="0" algn="l">
              <a:lnSpc>
                <a:spcPct val="100000"/>
              </a:lnSpc>
              <a:spcBef>
                <a:spcPts val="0"/>
              </a:spcBef>
              <a:spcAft>
                <a:spcPts val="0"/>
              </a:spcAft>
              <a:buNone/>
            </a:pPr>
            <a:r>
              <a:rPr lang="en" sz="1200"/>
              <a:t>  name: training-deployment</a:t>
            </a:r>
            <a:endParaRPr sz="1200"/>
          </a:p>
          <a:p>
            <a:pPr indent="0" lvl="0" marL="0" rtl="0" algn="l">
              <a:lnSpc>
                <a:spcPct val="100000"/>
              </a:lnSpc>
              <a:spcBef>
                <a:spcPts val="0"/>
              </a:spcBef>
              <a:spcAft>
                <a:spcPts val="0"/>
              </a:spcAft>
              <a:buNone/>
            </a:pPr>
            <a:r>
              <a:rPr lang="en" sz="1200"/>
              <a:t>spec:</a:t>
            </a:r>
            <a:endParaRPr sz="1200"/>
          </a:p>
          <a:p>
            <a:pPr indent="0" lvl="0" marL="0" rtl="0" algn="l">
              <a:lnSpc>
                <a:spcPct val="100000"/>
              </a:lnSpc>
              <a:spcBef>
                <a:spcPts val="0"/>
              </a:spcBef>
              <a:spcAft>
                <a:spcPts val="0"/>
              </a:spcAft>
              <a:buNone/>
            </a:pPr>
            <a:r>
              <a:rPr lang="en" sz="1200"/>
              <a:t>  selector:</a:t>
            </a:r>
            <a:endParaRPr sz="1200"/>
          </a:p>
          <a:p>
            <a:pPr indent="0" lvl="0" marL="0" rtl="0" algn="l">
              <a:lnSpc>
                <a:spcPct val="100000"/>
              </a:lnSpc>
              <a:spcBef>
                <a:spcPts val="0"/>
              </a:spcBef>
              <a:spcAft>
                <a:spcPts val="0"/>
              </a:spcAft>
              <a:buNone/>
            </a:pPr>
            <a:r>
              <a:rPr lang="en" sz="1200"/>
              <a:t>    matchLabels:</a:t>
            </a:r>
            <a:endParaRPr sz="1200"/>
          </a:p>
          <a:p>
            <a:pPr indent="0" lvl="0" marL="0" rtl="0" algn="l">
              <a:lnSpc>
                <a:spcPct val="100000"/>
              </a:lnSpc>
              <a:spcBef>
                <a:spcPts val="0"/>
              </a:spcBef>
              <a:spcAft>
                <a:spcPts val="0"/>
              </a:spcAft>
              <a:buNone/>
            </a:pPr>
            <a:r>
              <a:rPr lang="en" sz="1200"/>
              <a:t>      app: training</a:t>
            </a:r>
            <a:endParaRPr sz="1200"/>
          </a:p>
          <a:p>
            <a:pPr indent="0" lvl="0" marL="0" rtl="0" algn="l">
              <a:lnSpc>
                <a:spcPct val="100000"/>
              </a:lnSpc>
              <a:spcBef>
                <a:spcPts val="0"/>
              </a:spcBef>
              <a:spcAft>
                <a:spcPts val="0"/>
              </a:spcAft>
              <a:buNone/>
            </a:pPr>
            <a:r>
              <a:rPr lang="en" sz="1200"/>
              <a:t>      version: v1</a:t>
            </a:r>
            <a:endParaRPr sz="1200"/>
          </a:p>
          <a:p>
            <a:pPr indent="0" lvl="0" marL="0" rtl="0" algn="l">
              <a:lnSpc>
                <a:spcPct val="100000"/>
              </a:lnSpc>
              <a:spcBef>
                <a:spcPts val="0"/>
              </a:spcBef>
              <a:spcAft>
                <a:spcPts val="0"/>
              </a:spcAft>
              <a:buNone/>
            </a:pPr>
            <a:r>
              <a:rPr lang="en" sz="1200"/>
              <a:t>  replicas: 3</a:t>
            </a:r>
            <a:endParaRPr sz="1200"/>
          </a:p>
          <a:p>
            <a:pPr indent="0" lvl="0" marL="0" rtl="0" algn="l">
              <a:lnSpc>
                <a:spcPct val="100000"/>
              </a:lnSpc>
              <a:spcBef>
                <a:spcPts val="0"/>
              </a:spcBef>
              <a:spcAft>
                <a:spcPts val="0"/>
              </a:spcAft>
              <a:buNone/>
            </a:pPr>
            <a:r>
              <a:rPr lang="en" sz="1200"/>
              <a:t>  template:</a:t>
            </a:r>
            <a:endParaRPr sz="1200"/>
          </a:p>
          <a:p>
            <a:pPr indent="0" lvl="0" marL="0" rtl="0" algn="l">
              <a:lnSpc>
                <a:spcPct val="100000"/>
              </a:lnSpc>
              <a:spcBef>
                <a:spcPts val="0"/>
              </a:spcBef>
              <a:spcAft>
                <a:spcPts val="0"/>
              </a:spcAft>
              <a:buNone/>
            </a:pPr>
            <a:r>
              <a:rPr lang="en" sz="1200"/>
              <a:t>    metadata:</a:t>
            </a:r>
            <a:endParaRPr sz="1200"/>
          </a:p>
          <a:p>
            <a:pPr indent="0" lvl="0" marL="0" rtl="0" algn="l">
              <a:lnSpc>
                <a:spcPct val="100000"/>
              </a:lnSpc>
              <a:spcBef>
                <a:spcPts val="0"/>
              </a:spcBef>
              <a:spcAft>
                <a:spcPts val="0"/>
              </a:spcAft>
              <a:buNone/>
            </a:pPr>
            <a:r>
              <a:rPr lang="en" sz="1200"/>
              <a:t>      labels:</a:t>
            </a:r>
            <a:endParaRPr sz="1200"/>
          </a:p>
          <a:p>
            <a:pPr indent="0" lvl="0" marL="0" rtl="0" algn="l">
              <a:lnSpc>
                <a:spcPct val="100000"/>
              </a:lnSpc>
              <a:spcBef>
                <a:spcPts val="0"/>
              </a:spcBef>
              <a:spcAft>
                <a:spcPts val="0"/>
              </a:spcAft>
              <a:buNone/>
            </a:pPr>
            <a:r>
              <a:rPr lang="en" sz="1200"/>
              <a:t>        app: training</a:t>
            </a:r>
            <a:endParaRPr sz="1200"/>
          </a:p>
          <a:p>
            <a:pPr indent="0" lvl="0" marL="0" rtl="0" algn="l">
              <a:lnSpc>
                <a:spcPct val="100000"/>
              </a:lnSpc>
              <a:spcBef>
                <a:spcPts val="0"/>
              </a:spcBef>
              <a:spcAft>
                <a:spcPts val="0"/>
              </a:spcAft>
              <a:buNone/>
            </a:pPr>
            <a:r>
              <a:rPr lang="en" sz="1200"/>
              <a:t>        version: v1</a:t>
            </a:r>
            <a:endParaRPr sz="1200"/>
          </a:p>
          <a:p>
            <a:pPr indent="0" lvl="0" marL="0" rtl="0" algn="l">
              <a:lnSpc>
                <a:spcPct val="100000"/>
              </a:lnSpc>
              <a:spcBef>
                <a:spcPts val="0"/>
              </a:spcBef>
              <a:spcAft>
                <a:spcPts val="0"/>
              </a:spcAft>
              <a:buNone/>
            </a:pPr>
            <a:r>
              <a:rPr lang="en" sz="1200"/>
              <a:t>   </a:t>
            </a:r>
            <a:r>
              <a:rPr lang="en" sz="1200"/>
              <a:t> spec:</a:t>
            </a:r>
            <a:endParaRPr sz="1200"/>
          </a:p>
          <a:p>
            <a:pPr indent="0" lvl="0" marL="0" rtl="0" algn="l">
              <a:lnSpc>
                <a:spcPct val="100000"/>
              </a:lnSpc>
              <a:spcBef>
                <a:spcPts val="0"/>
              </a:spcBef>
              <a:spcAft>
                <a:spcPts val="0"/>
              </a:spcAft>
              <a:buNone/>
            </a:pPr>
            <a:r>
              <a:rPr lang="en" sz="1200"/>
              <a:t>      containers:</a:t>
            </a:r>
            <a:endParaRPr sz="1200"/>
          </a:p>
          <a:p>
            <a:pPr indent="0" lvl="0" marL="0" rtl="0" algn="l">
              <a:lnSpc>
                <a:spcPct val="100000"/>
              </a:lnSpc>
              <a:spcBef>
                <a:spcPts val="0"/>
              </a:spcBef>
              <a:spcAft>
                <a:spcPts val="0"/>
              </a:spcAft>
              <a:buNone/>
            </a:pPr>
            <a:r>
              <a:rPr lang="en" sz="1200"/>
              <a:t>      - name: training-container</a:t>
            </a:r>
            <a:endParaRPr sz="1200"/>
          </a:p>
          <a:p>
            <a:pPr indent="0" lvl="0" marL="0" rtl="0" algn="l">
              <a:lnSpc>
                <a:spcPct val="100000"/>
              </a:lnSpc>
              <a:spcBef>
                <a:spcPts val="0"/>
              </a:spcBef>
              <a:spcAft>
                <a:spcPts val="0"/>
              </a:spcAft>
              <a:buNone/>
            </a:pPr>
            <a:r>
              <a:t/>
            </a:r>
            <a:endParaRPr sz="1200"/>
          </a:p>
        </p:txBody>
      </p:sp>
      <p:sp>
        <p:nvSpPr>
          <p:cNvPr id="148" name="Google Shape;148;p26"/>
          <p:cNvSpPr txBox="1"/>
          <p:nvPr>
            <p:ph idx="1" type="body"/>
          </p:nvPr>
        </p:nvSpPr>
        <p:spPr>
          <a:xfrm>
            <a:off x="4459200" y="1687550"/>
            <a:ext cx="42138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        image: training:1.0</a:t>
            </a:r>
            <a:endParaRPr sz="1200"/>
          </a:p>
          <a:p>
            <a:pPr indent="0" lvl="0" marL="0" rtl="0" algn="l">
              <a:lnSpc>
                <a:spcPct val="100000"/>
              </a:lnSpc>
              <a:spcBef>
                <a:spcPts val="0"/>
              </a:spcBef>
              <a:spcAft>
                <a:spcPts val="0"/>
              </a:spcAft>
              <a:buNone/>
            </a:pPr>
            <a:r>
              <a:rPr lang="en" sz="1200"/>
              <a:t>        ports:</a:t>
            </a:r>
            <a:endParaRPr sz="1200"/>
          </a:p>
          <a:p>
            <a:pPr indent="0" lvl="0" marL="0" rtl="0" algn="l">
              <a:lnSpc>
                <a:spcPct val="100000"/>
              </a:lnSpc>
              <a:spcBef>
                <a:spcPts val="0"/>
              </a:spcBef>
              <a:spcAft>
                <a:spcPts val="0"/>
              </a:spcAft>
              <a:buNone/>
            </a:pPr>
            <a:r>
              <a:rPr lang="en" sz="1200"/>
              <a:t>        - containerPort: 80</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rPr lang="en" sz="1200"/>
              <a:t>apiVersion: v1</a:t>
            </a:r>
            <a:endParaRPr sz="1200"/>
          </a:p>
          <a:p>
            <a:pPr indent="0" lvl="0" marL="0" rtl="0" algn="l">
              <a:lnSpc>
                <a:spcPct val="100000"/>
              </a:lnSpc>
              <a:spcBef>
                <a:spcPts val="0"/>
              </a:spcBef>
              <a:spcAft>
                <a:spcPts val="0"/>
              </a:spcAft>
              <a:buNone/>
            </a:pPr>
            <a:r>
              <a:rPr lang="en" sz="1200"/>
              <a:t>kind: Service</a:t>
            </a:r>
            <a:endParaRPr sz="1200"/>
          </a:p>
          <a:p>
            <a:pPr indent="0" lvl="0" marL="0" rtl="0" algn="l">
              <a:lnSpc>
                <a:spcPct val="100000"/>
              </a:lnSpc>
              <a:spcBef>
                <a:spcPts val="0"/>
              </a:spcBef>
              <a:spcAft>
                <a:spcPts val="0"/>
              </a:spcAft>
              <a:buNone/>
            </a:pPr>
            <a:r>
              <a:rPr lang="en" sz="1200"/>
              <a:t>apiVersion: v1</a:t>
            </a:r>
            <a:endParaRPr sz="1200"/>
          </a:p>
          <a:p>
            <a:pPr indent="0" lvl="0" marL="0" rtl="0" algn="l">
              <a:lnSpc>
                <a:spcPct val="100000"/>
              </a:lnSpc>
              <a:spcBef>
                <a:spcPts val="0"/>
              </a:spcBef>
              <a:spcAft>
                <a:spcPts val="0"/>
              </a:spcAft>
              <a:buNone/>
            </a:pPr>
            <a:r>
              <a:rPr lang="en" sz="1200"/>
              <a:t>metadata:</a:t>
            </a:r>
            <a:endParaRPr sz="1200"/>
          </a:p>
          <a:p>
            <a:pPr indent="0" lvl="0" marL="0" rtl="0" algn="l">
              <a:lnSpc>
                <a:spcPct val="100000"/>
              </a:lnSpc>
              <a:spcBef>
                <a:spcPts val="0"/>
              </a:spcBef>
              <a:spcAft>
                <a:spcPts val="0"/>
              </a:spcAft>
              <a:buNone/>
            </a:pPr>
            <a:r>
              <a:rPr lang="en" sz="1200"/>
              <a:t>  name: training-service</a:t>
            </a:r>
            <a:endParaRPr sz="1200"/>
          </a:p>
          <a:p>
            <a:pPr indent="0" lvl="0" marL="0" rtl="0" algn="l">
              <a:lnSpc>
                <a:spcPct val="100000"/>
              </a:lnSpc>
              <a:spcBef>
                <a:spcPts val="0"/>
              </a:spcBef>
              <a:spcAft>
                <a:spcPts val="0"/>
              </a:spcAft>
              <a:buNone/>
            </a:pPr>
            <a:r>
              <a:rPr lang="en" sz="1200"/>
              <a:t>spec:</a:t>
            </a:r>
            <a:endParaRPr sz="1200"/>
          </a:p>
          <a:p>
            <a:pPr indent="0" lvl="0" marL="0" rtl="0" algn="l">
              <a:lnSpc>
                <a:spcPct val="100000"/>
              </a:lnSpc>
              <a:spcBef>
                <a:spcPts val="0"/>
              </a:spcBef>
              <a:spcAft>
                <a:spcPts val="0"/>
              </a:spcAft>
              <a:buNone/>
            </a:pPr>
            <a:r>
              <a:rPr lang="en" sz="1200"/>
              <a:t>  selector:</a:t>
            </a:r>
            <a:endParaRPr sz="1200"/>
          </a:p>
          <a:p>
            <a:pPr indent="0" lvl="0" marL="0" rtl="0" algn="l">
              <a:lnSpc>
                <a:spcPct val="100000"/>
              </a:lnSpc>
              <a:spcBef>
                <a:spcPts val="0"/>
              </a:spcBef>
              <a:spcAft>
                <a:spcPts val="0"/>
              </a:spcAft>
              <a:buNone/>
            </a:pPr>
            <a:r>
              <a:rPr lang="en" sz="1200"/>
              <a:t>    app: training</a:t>
            </a:r>
            <a:endParaRPr sz="1200"/>
          </a:p>
          <a:p>
            <a:pPr indent="0" lvl="0" marL="0" rtl="0" algn="l">
              <a:lnSpc>
                <a:spcPct val="100000"/>
              </a:lnSpc>
              <a:spcBef>
                <a:spcPts val="0"/>
              </a:spcBef>
              <a:spcAft>
                <a:spcPts val="0"/>
              </a:spcAft>
              <a:buNone/>
            </a:pPr>
            <a:r>
              <a:rPr lang="en" sz="1200"/>
              <a:t>  type: ClusterIP</a:t>
            </a:r>
            <a:endParaRPr sz="1200"/>
          </a:p>
          <a:p>
            <a:pPr indent="0" lvl="0" marL="0" rtl="0" algn="l">
              <a:lnSpc>
                <a:spcPct val="100000"/>
              </a:lnSpc>
              <a:spcBef>
                <a:spcPts val="0"/>
              </a:spcBef>
              <a:spcAft>
                <a:spcPts val="0"/>
              </a:spcAft>
              <a:buNone/>
            </a:pPr>
            <a:r>
              <a:rPr lang="en" sz="1200"/>
              <a:t>  ports:</a:t>
            </a:r>
            <a:endParaRPr sz="1200"/>
          </a:p>
          <a:p>
            <a:pPr indent="0" lvl="0" marL="0" rtl="0" algn="l">
              <a:lnSpc>
                <a:spcPct val="100000"/>
              </a:lnSpc>
              <a:spcBef>
                <a:spcPts val="0"/>
              </a:spcBef>
              <a:spcAft>
                <a:spcPts val="0"/>
              </a:spcAft>
              <a:buNone/>
            </a:pPr>
            <a:r>
              <a:rPr lang="en" sz="1200"/>
              <a:t>    - name: training-port</a:t>
            </a:r>
            <a:endParaRPr sz="1200"/>
          </a:p>
          <a:p>
            <a:pPr indent="0" lvl="0" marL="0" rtl="0" algn="l">
              <a:lnSpc>
                <a:spcPct val="100000"/>
              </a:lnSpc>
              <a:spcBef>
                <a:spcPts val="0"/>
              </a:spcBef>
              <a:spcAft>
                <a:spcPts val="0"/>
              </a:spcAft>
              <a:buNone/>
            </a:pPr>
            <a:r>
              <a:rPr lang="en" sz="1200"/>
              <a:t>      port: 8080</a:t>
            </a:r>
            <a:endParaRPr sz="1200"/>
          </a:p>
          <a:p>
            <a:pPr indent="0" lvl="0" marL="0" rtl="0" algn="l">
              <a:lnSpc>
                <a:spcPct val="100000"/>
              </a:lnSpc>
              <a:spcBef>
                <a:spcPts val="0"/>
              </a:spcBef>
              <a:spcAft>
                <a:spcPts val="0"/>
              </a:spcAft>
              <a:buNone/>
            </a:pPr>
            <a:r>
              <a:rPr lang="en" sz="1200"/>
              <a:t>      targetPort: 80</a:t>
            </a:r>
            <a:endParaRPr sz="1200"/>
          </a:p>
          <a:p>
            <a:pPr indent="0" lvl="0" marL="0" rtl="0" algn="l">
              <a:lnSpc>
                <a:spcPct val="100000"/>
              </a:lnSpc>
              <a:spcBef>
                <a:spcPts val="0"/>
              </a:spcBef>
              <a:spcAft>
                <a:spcPts val="0"/>
              </a:spcAft>
              <a:buNone/>
            </a:pPr>
            <a:r>
              <a:rPr lang="en" sz="1200"/>
              <a:t>#</a:t>
            </a:r>
            <a:r>
              <a:rPr lang="en" sz="1200">
                <a:solidFill>
                  <a:srgbClr val="292929"/>
                </a:solidFill>
                <a:highlight>
                  <a:srgbClr val="F2F2F2"/>
                </a:highlight>
                <a:latin typeface="Courier New"/>
                <a:ea typeface="Courier New"/>
                <a:cs typeface="Courier New"/>
                <a:sym typeface="Courier New"/>
              </a:rPr>
              <a:t>kubectl create -f deployment.yaml</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Service sans Selector</a:t>
            </a:r>
            <a:endParaRPr/>
          </a:p>
        </p:txBody>
      </p:sp>
      <p:sp>
        <p:nvSpPr>
          <p:cNvPr id="154" name="Google Shape;154;p27"/>
          <p:cNvSpPr txBox="1"/>
          <p:nvPr>
            <p:ph idx="1" type="body"/>
          </p:nvPr>
        </p:nvSpPr>
        <p:spPr>
          <a:xfrm>
            <a:off x="192000" y="1687550"/>
            <a:ext cx="42138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apiVersion: apps/v1</a:t>
            </a:r>
            <a:endParaRPr sz="1200"/>
          </a:p>
          <a:p>
            <a:pPr indent="0" lvl="0" marL="0" rtl="0" algn="l">
              <a:lnSpc>
                <a:spcPct val="100000"/>
              </a:lnSpc>
              <a:spcBef>
                <a:spcPts val="0"/>
              </a:spcBef>
              <a:spcAft>
                <a:spcPts val="0"/>
              </a:spcAft>
              <a:buNone/>
            </a:pPr>
            <a:r>
              <a:rPr lang="en" sz="1200"/>
              <a:t>kind: Deployment</a:t>
            </a:r>
            <a:endParaRPr sz="1200"/>
          </a:p>
          <a:p>
            <a:pPr indent="0" lvl="0" marL="0" rtl="0" algn="l">
              <a:lnSpc>
                <a:spcPct val="100000"/>
              </a:lnSpc>
              <a:spcBef>
                <a:spcPts val="0"/>
              </a:spcBef>
              <a:spcAft>
                <a:spcPts val="0"/>
              </a:spcAft>
              <a:buNone/>
            </a:pPr>
            <a:r>
              <a:rPr lang="en" sz="1200"/>
              <a:t>metadata:</a:t>
            </a:r>
            <a:endParaRPr sz="1200"/>
          </a:p>
          <a:p>
            <a:pPr indent="0" lvl="0" marL="0" rtl="0" algn="l">
              <a:lnSpc>
                <a:spcPct val="100000"/>
              </a:lnSpc>
              <a:spcBef>
                <a:spcPts val="0"/>
              </a:spcBef>
              <a:spcAft>
                <a:spcPts val="0"/>
              </a:spcAft>
              <a:buNone/>
            </a:pPr>
            <a:r>
              <a:rPr lang="en" sz="1200"/>
              <a:t>  name: training-deployment</a:t>
            </a:r>
            <a:endParaRPr sz="1200"/>
          </a:p>
          <a:p>
            <a:pPr indent="0" lvl="0" marL="0" rtl="0" algn="l">
              <a:lnSpc>
                <a:spcPct val="100000"/>
              </a:lnSpc>
              <a:spcBef>
                <a:spcPts val="0"/>
              </a:spcBef>
              <a:spcAft>
                <a:spcPts val="0"/>
              </a:spcAft>
              <a:buNone/>
            </a:pPr>
            <a:r>
              <a:rPr lang="en" sz="1200"/>
              <a:t>spec:</a:t>
            </a:r>
            <a:endParaRPr sz="1200"/>
          </a:p>
          <a:p>
            <a:pPr indent="0" lvl="0" marL="0" rtl="0" algn="l">
              <a:lnSpc>
                <a:spcPct val="100000"/>
              </a:lnSpc>
              <a:spcBef>
                <a:spcPts val="0"/>
              </a:spcBef>
              <a:spcAft>
                <a:spcPts val="0"/>
              </a:spcAft>
              <a:buNone/>
            </a:pPr>
            <a:r>
              <a:rPr lang="en" sz="1200"/>
              <a:t>  selector:</a:t>
            </a:r>
            <a:endParaRPr sz="1200"/>
          </a:p>
          <a:p>
            <a:pPr indent="0" lvl="0" marL="0" rtl="0" algn="l">
              <a:lnSpc>
                <a:spcPct val="100000"/>
              </a:lnSpc>
              <a:spcBef>
                <a:spcPts val="0"/>
              </a:spcBef>
              <a:spcAft>
                <a:spcPts val="0"/>
              </a:spcAft>
              <a:buNone/>
            </a:pPr>
            <a:r>
              <a:rPr lang="en" sz="1200"/>
              <a:t>    matchLabels:</a:t>
            </a:r>
            <a:endParaRPr sz="1200"/>
          </a:p>
          <a:p>
            <a:pPr indent="0" lvl="0" marL="0" rtl="0" algn="l">
              <a:lnSpc>
                <a:spcPct val="100000"/>
              </a:lnSpc>
              <a:spcBef>
                <a:spcPts val="0"/>
              </a:spcBef>
              <a:spcAft>
                <a:spcPts val="0"/>
              </a:spcAft>
              <a:buNone/>
            </a:pPr>
            <a:r>
              <a:rPr lang="en" sz="1200"/>
              <a:t>      app: training</a:t>
            </a:r>
            <a:endParaRPr sz="1200"/>
          </a:p>
          <a:p>
            <a:pPr indent="0" lvl="0" marL="0" rtl="0" algn="l">
              <a:lnSpc>
                <a:spcPct val="100000"/>
              </a:lnSpc>
              <a:spcBef>
                <a:spcPts val="0"/>
              </a:spcBef>
              <a:spcAft>
                <a:spcPts val="0"/>
              </a:spcAft>
              <a:buNone/>
            </a:pPr>
            <a:r>
              <a:rPr lang="en" sz="1200"/>
              <a:t>      version: v1</a:t>
            </a:r>
            <a:endParaRPr sz="1200"/>
          </a:p>
          <a:p>
            <a:pPr indent="0" lvl="0" marL="0" rtl="0" algn="l">
              <a:lnSpc>
                <a:spcPct val="100000"/>
              </a:lnSpc>
              <a:spcBef>
                <a:spcPts val="0"/>
              </a:spcBef>
              <a:spcAft>
                <a:spcPts val="0"/>
              </a:spcAft>
              <a:buNone/>
            </a:pPr>
            <a:r>
              <a:rPr lang="en" sz="1200"/>
              <a:t>  replicas: 3</a:t>
            </a:r>
            <a:endParaRPr sz="1200"/>
          </a:p>
          <a:p>
            <a:pPr indent="0" lvl="0" marL="0" rtl="0" algn="l">
              <a:lnSpc>
                <a:spcPct val="100000"/>
              </a:lnSpc>
              <a:spcBef>
                <a:spcPts val="0"/>
              </a:spcBef>
              <a:spcAft>
                <a:spcPts val="0"/>
              </a:spcAft>
              <a:buNone/>
            </a:pPr>
            <a:r>
              <a:rPr lang="en" sz="1200"/>
              <a:t>  template:</a:t>
            </a:r>
            <a:endParaRPr sz="1200"/>
          </a:p>
          <a:p>
            <a:pPr indent="0" lvl="0" marL="0" rtl="0" algn="l">
              <a:lnSpc>
                <a:spcPct val="100000"/>
              </a:lnSpc>
              <a:spcBef>
                <a:spcPts val="0"/>
              </a:spcBef>
              <a:spcAft>
                <a:spcPts val="0"/>
              </a:spcAft>
              <a:buNone/>
            </a:pPr>
            <a:r>
              <a:rPr lang="en" sz="1200"/>
              <a:t>    metadata:</a:t>
            </a:r>
            <a:endParaRPr sz="1200"/>
          </a:p>
          <a:p>
            <a:pPr indent="0" lvl="0" marL="0" rtl="0" algn="l">
              <a:lnSpc>
                <a:spcPct val="100000"/>
              </a:lnSpc>
              <a:spcBef>
                <a:spcPts val="0"/>
              </a:spcBef>
              <a:spcAft>
                <a:spcPts val="0"/>
              </a:spcAft>
              <a:buNone/>
            </a:pPr>
            <a:r>
              <a:rPr lang="en" sz="1200"/>
              <a:t>      labels:</a:t>
            </a:r>
            <a:endParaRPr sz="1200"/>
          </a:p>
          <a:p>
            <a:pPr indent="0" lvl="0" marL="0" rtl="0" algn="l">
              <a:lnSpc>
                <a:spcPct val="100000"/>
              </a:lnSpc>
              <a:spcBef>
                <a:spcPts val="0"/>
              </a:spcBef>
              <a:spcAft>
                <a:spcPts val="0"/>
              </a:spcAft>
              <a:buNone/>
            </a:pPr>
            <a:r>
              <a:rPr lang="en" sz="1200"/>
              <a:t>        app: training</a:t>
            </a:r>
            <a:endParaRPr sz="1200"/>
          </a:p>
          <a:p>
            <a:pPr indent="0" lvl="0" marL="0" rtl="0" algn="l">
              <a:lnSpc>
                <a:spcPct val="100000"/>
              </a:lnSpc>
              <a:spcBef>
                <a:spcPts val="0"/>
              </a:spcBef>
              <a:spcAft>
                <a:spcPts val="0"/>
              </a:spcAft>
              <a:buNone/>
            </a:pPr>
            <a:r>
              <a:rPr lang="en" sz="1200"/>
              <a:t>        version: v1</a:t>
            </a:r>
            <a:endParaRPr sz="1200"/>
          </a:p>
          <a:p>
            <a:pPr indent="0" lvl="0" marL="0" rtl="0" algn="l">
              <a:lnSpc>
                <a:spcPct val="100000"/>
              </a:lnSpc>
              <a:spcBef>
                <a:spcPts val="0"/>
              </a:spcBef>
              <a:spcAft>
                <a:spcPts val="0"/>
              </a:spcAft>
              <a:buNone/>
            </a:pPr>
            <a:r>
              <a:rPr lang="en" sz="1200"/>
              <a:t>    spec:</a:t>
            </a:r>
            <a:endParaRPr sz="1200"/>
          </a:p>
          <a:p>
            <a:pPr indent="0" lvl="0" marL="0" rtl="0" algn="l">
              <a:lnSpc>
                <a:spcPct val="100000"/>
              </a:lnSpc>
              <a:spcBef>
                <a:spcPts val="0"/>
              </a:spcBef>
              <a:spcAft>
                <a:spcPts val="0"/>
              </a:spcAft>
              <a:buNone/>
            </a:pPr>
            <a:r>
              <a:rPr lang="en" sz="1200"/>
              <a:t>      containers:</a:t>
            </a:r>
            <a:endParaRPr sz="1200"/>
          </a:p>
          <a:p>
            <a:pPr indent="0" lvl="0" marL="0" rtl="0" algn="l">
              <a:lnSpc>
                <a:spcPct val="100000"/>
              </a:lnSpc>
              <a:spcBef>
                <a:spcPts val="0"/>
              </a:spcBef>
              <a:spcAft>
                <a:spcPts val="0"/>
              </a:spcAft>
              <a:buNone/>
            </a:pPr>
            <a:r>
              <a:rPr lang="en" sz="1200"/>
              <a:t>      - name: training-container</a:t>
            </a:r>
            <a:endParaRPr sz="1200"/>
          </a:p>
          <a:p>
            <a:pPr indent="0" lvl="0" marL="0" rtl="0" algn="l">
              <a:lnSpc>
                <a:spcPct val="100000"/>
              </a:lnSpc>
              <a:spcBef>
                <a:spcPts val="0"/>
              </a:spcBef>
              <a:spcAft>
                <a:spcPts val="0"/>
              </a:spcAft>
              <a:buNone/>
            </a:pPr>
            <a:r>
              <a:t/>
            </a:r>
            <a:endParaRPr sz="1200"/>
          </a:p>
        </p:txBody>
      </p:sp>
      <p:sp>
        <p:nvSpPr>
          <p:cNvPr id="155" name="Google Shape;155;p27"/>
          <p:cNvSpPr txBox="1"/>
          <p:nvPr>
            <p:ph idx="1" type="body"/>
          </p:nvPr>
        </p:nvSpPr>
        <p:spPr>
          <a:xfrm>
            <a:off x="4459200" y="1687550"/>
            <a:ext cx="42138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        image: training:1.0</a:t>
            </a:r>
            <a:endParaRPr sz="1200"/>
          </a:p>
          <a:p>
            <a:pPr indent="0" lvl="0" marL="0" rtl="0" algn="l">
              <a:lnSpc>
                <a:spcPct val="100000"/>
              </a:lnSpc>
              <a:spcBef>
                <a:spcPts val="0"/>
              </a:spcBef>
              <a:spcAft>
                <a:spcPts val="0"/>
              </a:spcAft>
              <a:buNone/>
            </a:pPr>
            <a:r>
              <a:rPr lang="en" sz="1200"/>
              <a:t>        ports:</a:t>
            </a:r>
            <a:endParaRPr sz="1200"/>
          </a:p>
          <a:p>
            <a:pPr indent="0" lvl="0" marL="0" rtl="0" algn="l">
              <a:lnSpc>
                <a:spcPct val="100000"/>
              </a:lnSpc>
              <a:spcBef>
                <a:spcPts val="0"/>
              </a:spcBef>
              <a:spcAft>
                <a:spcPts val="0"/>
              </a:spcAft>
              <a:buNone/>
            </a:pPr>
            <a:r>
              <a:rPr lang="en" sz="1200"/>
              <a:t>        - containerPort: 80</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rPr lang="en" sz="1200"/>
              <a:t>apiVersion: v1</a:t>
            </a:r>
            <a:endParaRPr sz="1200"/>
          </a:p>
          <a:p>
            <a:pPr indent="0" lvl="0" marL="0" rtl="0" algn="l">
              <a:lnSpc>
                <a:spcPct val="100000"/>
              </a:lnSpc>
              <a:spcBef>
                <a:spcPts val="0"/>
              </a:spcBef>
              <a:spcAft>
                <a:spcPts val="0"/>
              </a:spcAft>
              <a:buNone/>
            </a:pPr>
            <a:r>
              <a:rPr lang="en" sz="1200"/>
              <a:t>kind: Service</a:t>
            </a:r>
            <a:endParaRPr sz="1200"/>
          </a:p>
          <a:p>
            <a:pPr indent="0" lvl="0" marL="0" rtl="0" algn="l">
              <a:lnSpc>
                <a:spcPct val="100000"/>
              </a:lnSpc>
              <a:spcBef>
                <a:spcPts val="0"/>
              </a:spcBef>
              <a:spcAft>
                <a:spcPts val="0"/>
              </a:spcAft>
              <a:buNone/>
            </a:pPr>
            <a:r>
              <a:rPr lang="en" sz="1200"/>
              <a:t>apiVersion: v1</a:t>
            </a:r>
            <a:endParaRPr sz="1200"/>
          </a:p>
          <a:p>
            <a:pPr indent="0" lvl="0" marL="0" rtl="0" algn="l">
              <a:lnSpc>
                <a:spcPct val="100000"/>
              </a:lnSpc>
              <a:spcBef>
                <a:spcPts val="0"/>
              </a:spcBef>
              <a:spcAft>
                <a:spcPts val="0"/>
              </a:spcAft>
              <a:buNone/>
            </a:pPr>
            <a:r>
              <a:rPr lang="en" sz="1200"/>
              <a:t>metadata:</a:t>
            </a:r>
            <a:endParaRPr sz="1200"/>
          </a:p>
          <a:p>
            <a:pPr indent="0" lvl="0" marL="0" rtl="0" algn="l">
              <a:lnSpc>
                <a:spcPct val="100000"/>
              </a:lnSpc>
              <a:spcBef>
                <a:spcPts val="0"/>
              </a:spcBef>
              <a:spcAft>
                <a:spcPts val="0"/>
              </a:spcAft>
              <a:buNone/>
            </a:pPr>
            <a:r>
              <a:rPr lang="en" sz="1200"/>
              <a:t>  name: training-service</a:t>
            </a:r>
            <a:endParaRPr sz="1200"/>
          </a:p>
          <a:p>
            <a:pPr indent="0" lvl="0" marL="0" rtl="0" algn="l">
              <a:lnSpc>
                <a:spcPct val="100000"/>
              </a:lnSpc>
              <a:spcBef>
                <a:spcPts val="0"/>
              </a:spcBef>
              <a:spcAft>
                <a:spcPts val="0"/>
              </a:spcAft>
              <a:buNone/>
            </a:pPr>
            <a:r>
              <a:rPr lang="en" sz="1200"/>
              <a:t>spec:</a:t>
            </a:r>
            <a:endParaRPr sz="1200"/>
          </a:p>
          <a:p>
            <a:pPr indent="0" lvl="0" marL="0" rtl="0" algn="l">
              <a:lnSpc>
                <a:spcPct val="100000"/>
              </a:lnSpc>
              <a:spcBef>
                <a:spcPts val="0"/>
              </a:spcBef>
              <a:spcAft>
                <a:spcPts val="0"/>
              </a:spcAft>
              <a:buNone/>
            </a:pPr>
            <a:r>
              <a:rPr lang="en" sz="1200"/>
              <a:t>    type: ClusterIP</a:t>
            </a:r>
            <a:endParaRPr sz="1200"/>
          </a:p>
          <a:p>
            <a:pPr indent="0" lvl="0" marL="0" rtl="0" algn="l">
              <a:lnSpc>
                <a:spcPct val="100000"/>
              </a:lnSpc>
              <a:spcBef>
                <a:spcPts val="0"/>
              </a:spcBef>
              <a:spcAft>
                <a:spcPts val="0"/>
              </a:spcAft>
              <a:buNone/>
            </a:pPr>
            <a:r>
              <a:rPr lang="en" sz="1200"/>
              <a:t>  ports:</a:t>
            </a:r>
            <a:endParaRPr sz="1200"/>
          </a:p>
          <a:p>
            <a:pPr indent="0" lvl="0" marL="0" rtl="0" algn="l">
              <a:lnSpc>
                <a:spcPct val="100000"/>
              </a:lnSpc>
              <a:spcBef>
                <a:spcPts val="0"/>
              </a:spcBef>
              <a:spcAft>
                <a:spcPts val="0"/>
              </a:spcAft>
              <a:buNone/>
            </a:pPr>
            <a:r>
              <a:rPr lang="en" sz="1200"/>
              <a:t>    - name: training-port</a:t>
            </a:r>
            <a:endParaRPr sz="1200"/>
          </a:p>
          <a:p>
            <a:pPr indent="0" lvl="0" marL="0" rtl="0" algn="l">
              <a:lnSpc>
                <a:spcPct val="100000"/>
              </a:lnSpc>
              <a:spcBef>
                <a:spcPts val="0"/>
              </a:spcBef>
              <a:spcAft>
                <a:spcPts val="0"/>
              </a:spcAft>
              <a:buNone/>
            </a:pPr>
            <a:r>
              <a:rPr lang="en" sz="1200"/>
              <a:t>      port: 8080</a:t>
            </a:r>
            <a:endParaRPr sz="1200"/>
          </a:p>
          <a:p>
            <a:pPr indent="0" lvl="0" marL="0" rtl="0" algn="l">
              <a:lnSpc>
                <a:spcPct val="100000"/>
              </a:lnSpc>
              <a:spcBef>
                <a:spcPts val="0"/>
              </a:spcBef>
              <a:spcAft>
                <a:spcPts val="0"/>
              </a:spcAft>
              <a:buNone/>
            </a:pPr>
            <a:r>
              <a:rPr lang="en" sz="1200"/>
              <a:t>      targetPort: 80</a:t>
            </a:r>
            <a:endParaRPr sz="1200"/>
          </a:p>
          <a:p>
            <a:pPr indent="0" lvl="0" marL="0" rtl="0" algn="l">
              <a:lnSpc>
                <a:spcPct val="100000"/>
              </a:lnSpc>
              <a:spcBef>
                <a:spcPts val="0"/>
              </a:spcBef>
              <a:spcAft>
                <a:spcPts val="0"/>
              </a:spcAft>
              <a:buNone/>
            </a:pPr>
            <a:r>
              <a:rPr lang="en" sz="1200"/>
              <a:t>#</a:t>
            </a:r>
            <a:r>
              <a:rPr lang="en" sz="1200">
                <a:solidFill>
                  <a:srgbClr val="292929"/>
                </a:solidFill>
                <a:highlight>
                  <a:srgbClr val="F2F2F2"/>
                </a:highlight>
                <a:latin typeface="Courier New"/>
                <a:ea typeface="Courier New"/>
                <a:cs typeface="Courier New"/>
                <a:sym typeface="Courier New"/>
              </a:rPr>
              <a:t>kubectl create -f deploymentXXX.yaml</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Create the E</a:t>
            </a:r>
            <a:r>
              <a:rPr lang="en"/>
              <a:t>ndpoint</a:t>
            </a:r>
            <a:r>
              <a:rPr lang="en"/>
              <a:t> Object</a:t>
            </a:r>
            <a:endParaRPr/>
          </a:p>
        </p:txBody>
      </p:sp>
      <p:sp>
        <p:nvSpPr>
          <p:cNvPr id="161" name="Google Shape;161;p28"/>
          <p:cNvSpPr txBox="1"/>
          <p:nvPr>
            <p:ph idx="1" type="body"/>
          </p:nvPr>
        </p:nvSpPr>
        <p:spPr>
          <a:xfrm>
            <a:off x="192000" y="1687550"/>
            <a:ext cx="4213800" cy="34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Get the pod ip address by: kubectl get pods -o wide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apiVersion: v1</a:t>
            </a:r>
            <a:endParaRPr sz="1200"/>
          </a:p>
          <a:p>
            <a:pPr indent="0" lvl="0" marL="0" rtl="0" algn="l">
              <a:lnSpc>
                <a:spcPct val="100000"/>
              </a:lnSpc>
              <a:spcBef>
                <a:spcPts val="0"/>
              </a:spcBef>
              <a:spcAft>
                <a:spcPts val="0"/>
              </a:spcAft>
              <a:buNone/>
            </a:pPr>
            <a:r>
              <a:rPr lang="en" sz="1200"/>
              <a:t>kind: Endpoints</a:t>
            </a:r>
            <a:endParaRPr sz="1200"/>
          </a:p>
          <a:p>
            <a:pPr indent="0" lvl="0" marL="0" rtl="0" algn="l">
              <a:lnSpc>
                <a:spcPct val="100000"/>
              </a:lnSpc>
              <a:spcBef>
                <a:spcPts val="0"/>
              </a:spcBef>
              <a:spcAft>
                <a:spcPts val="0"/>
              </a:spcAft>
              <a:buNone/>
            </a:pPr>
            <a:r>
              <a:rPr lang="en" sz="1200"/>
              <a:t>metadata:</a:t>
            </a:r>
            <a:endParaRPr sz="1200"/>
          </a:p>
          <a:p>
            <a:pPr indent="0" lvl="0" marL="0" rtl="0" algn="l">
              <a:lnSpc>
                <a:spcPct val="100000"/>
              </a:lnSpc>
              <a:spcBef>
                <a:spcPts val="0"/>
              </a:spcBef>
              <a:spcAft>
                <a:spcPts val="0"/>
              </a:spcAft>
              <a:buNone/>
            </a:pPr>
            <a:r>
              <a:rPr lang="en" sz="1200"/>
              <a:t>  name: training-service</a:t>
            </a:r>
            <a:endParaRPr sz="1200"/>
          </a:p>
          <a:p>
            <a:pPr indent="0" lvl="0" marL="0" rtl="0" algn="l">
              <a:lnSpc>
                <a:spcPct val="100000"/>
              </a:lnSpc>
              <a:spcBef>
                <a:spcPts val="0"/>
              </a:spcBef>
              <a:spcAft>
                <a:spcPts val="0"/>
              </a:spcAft>
              <a:buNone/>
            </a:pPr>
            <a:r>
              <a:rPr lang="en" sz="1200"/>
              <a:t>subsets:</a:t>
            </a:r>
            <a:endParaRPr sz="1200"/>
          </a:p>
          <a:p>
            <a:pPr indent="0" lvl="0" marL="0" rtl="0" algn="l">
              <a:lnSpc>
                <a:spcPct val="100000"/>
              </a:lnSpc>
              <a:spcBef>
                <a:spcPts val="0"/>
              </a:spcBef>
              <a:spcAft>
                <a:spcPts val="0"/>
              </a:spcAft>
              <a:buNone/>
            </a:pPr>
            <a:r>
              <a:rPr lang="en" sz="1200"/>
              <a:t>  - addresses:</a:t>
            </a:r>
            <a:endParaRPr sz="1200"/>
          </a:p>
          <a:p>
            <a:pPr indent="0" lvl="0" marL="0" rtl="0" algn="l">
              <a:lnSpc>
                <a:spcPct val="100000"/>
              </a:lnSpc>
              <a:spcBef>
                <a:spcPts val="0"/>
              </a:spcBef>
              <a:spcAft>
                <a:spcPts val="0"/>
              </a:spcAft>
              <a:buNone/>
            </a:pPr>
            <a:r>
              <a:rPr lang="en" sz="1200"/>
              <a:t>      - ip: 10.1.0.60</a:t>
            </a:r>
            <a:endParaRPr sz="1200"/>
          </a:p>
          <a:p>
            <a:pPr indent="0" lvl="0" marL="0" rtl="0" algn="l">
              <a:lnSpc>
                <a:spcPct val="100000"/>
              </a:lnSpc>
              <a:spcBef>
                <a:spcPts val="0"/>
              </a:spcBef>
              <a:spcAft>
                <a:spcPts val="0"/>
              </a:spcAft>
              <a:buNone/>
            </a:pPr>
            <a:r>
              <a:rPr lang="en" sz="1200"/>
              <a:t>      - ip: 10.1.0.61</a:t>
            </a:r>
            <a:endParaRPr sz="1200"/>
          </a:p>
          <a:p>
            <a:pPr indent="0" lvl="0" marL="0" rtl="0" algn="l">
              <a:lnSpc>
                <a:spcPct val="100000"/>
              </a:lnSpc>
              <a:spcBef>
                <a:spcPts val="0"/>
              </a:spcBef>
              <a:spcAft>
                <a:spcPts val="0"/>
              </a:spcAft>
              <a:buNone/>
            </a:pPr>
            <a:r>
              <a:rPr lang="en" sz="1200"/>
              <a:t>      - ip: 10.1.0.62</a:t>
            </a:r>
            <a:endParaRPr sz="1200"/>
          </a:p>
          <a:p>
            <a:pPr indent="0" lvl="0" marL="0" rtl="0" algn="l">
              <a:lnSpc>
                <a:spcPct val="100000"/>
              </a:lnSpc>
              <a:spcBef>
                <a:spcPts val="0"/>
              </a:spcBef>
              <a:spcAft>
                <a:spcPts val="0"/>
              </a:spcAft>
              <a:buNone/>
            </a:pPr>
            <a:r>
              <a:rPr lang="en" sz="1200"/>
              <a:t>      - ip: 10.1.0.63</a:t>
            </a:r>
            <a:endParaRPr sz="1200"/>
          </a:p>
          <a:p>
            <a:pPr indent="0" lvl="0" marL="0" rtl="0" algn="l">
              <a:lnSpc>
                <a:spcPct val="100000"/>
              </a:lnSpc>
              <a:spcBef>
                <a:spcPts val="0"/>
              </a:spcBef>
              <a:spcAft>
                <a:spcPts val="0"/>
              </a:spcAft>
              <a:buNone/>
            </a:pPr>
            <a:r>
              <a:rPr lang="en" sz="1200"/>
              <a:t>    ports:</a:t>
            </a:r>
            <a:endParaRPr sz="1200"/>
          </a:p>
          <a:p>
            <a:pPr indent="0" lvl="0" marL="0" rtl="0" algn="l">
              <a:lnSpc>
                <a:spcPct val="100000"/>
              </a:lnSpc>
              <a:spcBef>
                <a:spcPts val="0"/>
              </a:spcBef>
              <a:spcAft>
                <a:spcPts val="0"/>
              </a:spcAft>
              <a:buNone/>
            </a:pPr>
            <a:r>
              <a:rPr lang="en" sz="1200"/>
              <a:t>      - port: 80</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kubectl get endpoints</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a:t>
            </a:r>
            <a:endParaRPr/>
          </a:p>
          <a:p>
            <a:pPr indent="0" lvl="0" marL="0" rtl="0" algn="l">
              <a:spcBef>
                <a:spcPts val="0"/>
              </a:spcBef>
              <a:spcAft>
                <a:spcPts val="0"/>
              </a:spcAft>
              <a:buNone/>
            </a:pPr>
            <a:r>
              <a:rPr lang="en"/>
              <a:t>Endpoints </a:t>
            </a:r>
            <a:endParaRPr/>
          </a:p>
          <a:p>
            <a:pPr indent="0" lvl="0" marL="0" rtl="0" algn="l">
              <a:spcBef>
                <a:spcPts val="0"/>
              </a:spcBef>
              <a:spcAft>
                <a:spcPts val="0"/>
              </a:spcAft>
              <a:buNone/>
            </a:pPr>
            <a:r>
              <a:rPr lang="en"/>
              <a:t>Object</a:t>
            </a:r>
            <a:endParaRPr/>
          </a:p>
        </p:txBody>
      </p:sp>
      <p:pic>
        <p:nvPicPr>
          <p:cNvPr id="167" name="Google Shape;167;p29"/>
          <p:cNvPicPr preferRelativeResize="0"/>
          <p:nvPr/>
        </p:nvPicPr>
        <p:blipFill>
          <a:blip r:embed="rId3">
            <a:alphaModFix/>
          </a:blip>
          <a:stretch>
            <a:fillRect/>
          </a:stretch>
        </p:blipFill>
        <p:spPr>
          <a:xfrm>
            <a:off x="2584225" y="480801"/>
            <a:ext cx="6443126" cy="4410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a:t>
            </a:r>
            <a:endParaRPr/>
          </a:p>
          <a:p>
            <a:pPr indent="0" lvl="0" marL="0" rtl="0" algn="l">
              <a:spcBef>
                <a:spcPts val="0"/>
              </a:spcBef>
              <a:spcAft>
                <a:spcPts val="0"/>
              </a:spcAft>
              <a:buNone/>
            </a:pPr>
            <a:r>
              <a:rPr lang="en"/>
              <a:t>Deployment - </a:t>
            </a:r>
            <a:endParaRPr/>
          </a:p>
          <a:p>
            <a:pPr indent="0" lvl="0" marL="0" rtl="0" algn="l">
              <a:spcBef>
                <a:spcPts val="0"/>
              </a:spcBef>
              <a:spcAft>
                <a:spcPts val="0"/>
              </a:spcAft>
              <a:buNone/>
            </a:pPr>
            <a:r>
              <a:rPr lang="en"/>
              <a:t>relook</a:t>
            </a:r>
            <a:endParaRPr/>
          </a:p>
        </p:txBody>
      </p:sp>
      <p:pic>
        <p:nvPicPr>
          <p:cNvPr id="173" name="Google Shape;173;p30"/>
          <p:cNvPicPr preferRelativeResize="0"/>
          <p:nvPr/>
        </p:nvPicPr>
        <p:blipFill>
          <a:blip r:embed="rId3">
            <a:alphaModFix/>
          </a:blip>
          <a:stretch>
            <a:fillRect/>
          </a:stretch>
        </p:blipFill>
        <p:spPr>
          <a:xfrm>
            <a:off x="3627775" y="0"/>
            <a:ext cx="4506825" cy="497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Services - relook</a:t>
            </a:r>
            <a:endParaRPr/>
          </a:p>
        </p:txBody>
      </p:sp>
      <p:pic>
        <p:nvPicPr>
          <p:cNvPr id="179" name="Google Shape;179;p31"/>
          <p:cNvPicPr preferRelativeResize="0"/>
          <p:nvPr/>
        </p:nvPicPr>
        <p:blipFill>
          <a:blip r:embed="rId3">
            <a:alphaModFix/>
          </a:blip>
          <a:stretch>
            <a:fillRect/>
          </a:stretch>
        </p:blipFill>
        <p:spPr>
          <a:xfrm>
            <a:off x="1516600" y="1765350"/>
            <a:ext cx="5795260" cy="3332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Services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Useful Kubectl Commands</a:t>
            </a:r>
            <a:endParaRPr/>
          </a:p>
        </p:txBody>
      </p:sp>
      <p:sp>
        <p:nvSpPr>
          <p:cNvPr id="185" name="Google Shape;185;p32"/>
          <p:cNvSpPr txBox="1"/>
          <p:nvPr>
            <p:ph idx="1" type="body"/>
          </p:nvPr>
        </p:nvSpPr>
        <p:spPr>
          <a:xfrm>
            <a:off x="471900" y="17877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kubectl get pod # get all the pods</a:t>
            </a:r>
            <a:endParaRPr/>
          </a:p>
          <a:p>
            <a:pPr indent="0" lvl="0" marL="0" rtl="0" algn="l">
              <a:spcBef>
                <a:spcPts val="1600"/>
              </a:spcBef>
              <a:spcAft>
                <a:spcPts val="0"/>
              </a:spcAft>
              <a:buNone/>
            </a:pPr>
            <a:r>
              <a:rPr lang="en"/>
              <a:t>kubectl got pod -o wide #get all the pods with a  wider output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Deployments vs Services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A deployment is responsible for keeping a set of pods running.</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A service is responsible for enabling network access to a set of pods.</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n" sz="1700"/>
              <a:t>We could use a deployment without a service to keep a set of identical pods running in the Kubernetes cluster. The deployment could be scaled up and down and pods could be replicated. Each pod could be accessed individually via direct network requests (rather than abstracting them behind a service), but keeping track of this for a lot of pods is difficult.</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Services</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 is an abstraction over a group of Pods</a:t>
            </a:r>
            <a:endParaRPr/>
          </a:p>
          <a:p>
            <a:pPr indent="0" lvl="0" marL="0" rtl="0" algn="l">
              <a:spcBef>
                <a:spcPts val="1600"/>
              </a:spcBef>
              <a:spcAft>
                <a:spcPts val="0"/>
              </a:spcAft>
              <a:buNone/>
            </a:pPr>
            <a:r>
              <a:rPr lang="en"/>
              <a:t>Pods serving the same functionality can be grouped together to form a service</a:t>
            </a:r>
            <a:endParaRPr/>
          </a:p>
          <a:p>
            <a:pPr indent="0" lvl="0" marL="0" rtl="0" algn="l">
              <a:spcBef>
                <a:spcPts val="1600"/>
              </a:spcBef>
              <a:spcAft>
                <a:spcPts val="0"/>
              </a:spcAft>
              <a:buNone/>
            </a:pPr>
            <a:r>
              <a:rPr lang="en"/>
              <a:t>Each Pod has an IP address, hence if one has to manage the same application on multiple Pods, it will be a difficult situation.</a:t>
            </a:r>
            <a:endParaRPr/>
          </a:p>
          <a:p>
            <a:pPr indent="0" lvl="0" marL="0" rtl="0" algn="l">
              <a:spcBef>
                <a:spcPts val="1600"/>
              </a:spcBef>
              <a:spcAft>
                <a:spcPts val="0"/>
              </a:spcAft>
              <a:buNone/>
            </a:pPr>
            <a:r>
              <a:rPr lang="en"/>
              <a:t>Services abstract that, and provide a single IP address over all those Pods.</a:t>
            </a:r>
            <a:endParaRPr/>
          </a:p>
          <a:p>
            <a:pPr indent="0" lvl="0" marL="0" rtl="0" algn="l">
              <a:spcBef>
                <a:spcPts val="1600"/>
              </a:spcBef>
              <a:spcAft>
                <a:spcPts val="1600"/>
              </a:spcAft>
              <a:buNone/>
            </a:pPr>
            <a:r>
              <a:rPr lang="en"/>
              <a:t>The Service also load balances the calls across the Pods providing that Service.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Services</a:t>
            </a:r>
            <a:endParaRPr/>
          </a:p>
        </p:txBody>
      </p:sp>
      <p:pic>
        <p:nvPicPr>
          <p:cNvPr id="92" name="Google Shape;92;p17"/>
          <p:cNvPicPr preferRelativeResize="0"/>
          <p:nvPr/>
        </p:nvPicPr>
        <p:blipFill>
          <a:blip r:embed="rId3">
            <a:alphaModFix/>
          </a:blip>
          <a:stretch>
            <a:fillRect/>
          </a:stretch>
        </p:blipFill>
        <p:spPr>
          <a:xfrm>
            <a:off x="2648375" y="173375"/>
            <a:ext cx="6153175" cy="462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a:t>
            </a:r>
            <a:r>
              <a:rPr lang="en"/>
              <a:t>Services</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ClusterIP. Exposes a service which is only accessible from within the cluster.</a:t>
            </a:r>
            <a:endParaRPr/>
          </a:p>
          <a:p>
            <a:pPr indent="0" lvl="0" marL="0" rtl="0" algn="l">
              <a:spcBef>
                <a:spcPts val="1600"/>
              </a:spcBef>
              <a:spcAft>
                <a:spcPts val="0"/>
              </a:spcAft>
              <a:buNone/>
            </a:pPr>
            <a:r>
              <a:rPr lang="en"/>
              <a:t>NodePort. Exposes a service via a static port on each node’s IP.</a:t>
            </a:r>
            <a:endParaRPr/>
          </a:p>
          <a:p>
            <a:pPr indent="0" lvl="0" marL="0" rtl="0" algn="l">
              <a:spcBef>
                <a:spcPts val="1600"/>
              </a:spcBef>
              <a:spcAft>
                <a:spcPts val="0"/>
              </a:spcAft>
              <a:buNone/>
            </a:pPr>
            <a:r>
              <a:rPr lang="en"/>
              <a:t>LoadBalancer. Exposes the service via the cloud provider’s load balancer.</a:t>
            </a:r>
            <a:endParaRPr/>
          </a:p>
          <a:p>
            <a:pPr indent="0" lvl="0" marL="0" rtl="0" algn="l">
              <a:spcBef>
                <a:spcPts val="1600"/>
              </a:spcBef>
              <a:spcAft>
                <a:spcPts val="1600"/>
              </a:spcAft>
              <a:buNone/>
            </a:pPr>
            <a:r>
              <a:rPr lang="en"/>
              <a:t>ExternalName. Maps a service to a predefined externalName field by returning a value for the CNAME record.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ClusterIP service</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ClusterIP is the default type of service, which is used to expose a service on an IP address internal to the cluster. Access is only permitted from within the cluster.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ClusterIP service YAML</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apiVersion: v1</a:t>
            </a:r>
            <a:endParaRPr sz="1700"/>
          </a:p>
          <a:p>
            <a:pPr indent="0" lvl="0" marL="0" rtl="0" algn="l">
              <a:lnSpc>
                <a:spcPct val="100000"/>
              </a:lnSpc>
              <a:spcBef>
                <a:spcPts val="0"/>
              </a:spcBef>
              <a:spcAft>
                <a:spcPts val="0"/>
              </a:spcAft>
              <a:buNone/>
            </a:pPr>
            <a:r>
              <a:rPr lang="en" sz="1700"/>
              <a:t>kind: Service</a:t>
            </a:r>
            <a:endParaRPr sz="1700"/>
          </a:p>
          <a:p>
            <a:pPr indent="0" lvl="0" marL="0" rtl="0" algn="l">
              <a:lnSpc>
                <a:spcPct val="100000"/>
              </a:lnSpc>
              <a:spcBef>
                <a:spcPts val="0"/>
              </a:spcBef>
              <a:spcAft>
                <a:spcPts val="0"/>
              </a:spcAft>
              <a:buNone/>
            </a:pPr>
            <a:r>
              <a:rPr lang="en" sz="1700"/>
              <a:t>metadata:</a:t>
            </a:r>
            <a:endParaRPr sz="1700"/>
          </a:p>
          <a:p>
            <a:pPr indent="0" lvl="0" marL="0" rtl="0" algn="l">
              <a:lnSpc>
                <a:spcPct val="100000"/>
              </a:lnSpc>
              <a:spcBef>
                <a:spcPts val="0"/>
              </a:spcBef>
              <a:spcAft>
                <a:spcPts val="0"/>
              </a:spcAft>
              <a:buNone/>
            </a:pPr>
            <a:r>
              <a:rPr lang="en" sz="1700"/>
              <a:t>  name: my-service</a:t>
            </a:r>
            <a:endParaRPr sz="1700"/>
          </a:p>
          <a:p>
            <a:pPr indent="0" lvl="0" marL="0" rtl="0" algn="l">
              <a:lnSpc>
                <a:spcPct val="100000"/>
              </a:lnSpc>
              <a:spcBef>
                <a:spcPts val="0"/>
              </a:spcBef>
              <a:spcAft>
                <a:spcPts val="0"/>
              </a:spcAft>
              <a:buNone/>
            </a:pPr>
            <a:r>
              <a:rPr lang="en" sz="1700"/>
              <a:t>spec:</a:t>
            </a:r>
            <a:endParaRPr sz="1700"/>
          </a:p>
          <a:p>
            <a:pPr indent="0" lvl="0" marL="0" rtl="0" algn="l">
              <a:lnSpc>
                <a:spcPct val="100000"/>
              </a:lnSpc>
              <a:spcBef>
                <a:spcPts val="0"/>
              </a:spcBef>
              <a:spcAft>
                <a:spcPts val="0"/>
              </a:spcAft>
              <a:buNone/>
            </a:pPr>
            <a:r>
              <a:rPr lang="en" sz="1700"/>
              <a:t>  selector:</a:t>
            </a:r>
            <a:endParaRPr sz="1700"/>
          </a:p>
          <a:p>
            <a:pPr indent="0" lvl="0" marL="0" rtl="0" algn="l">
              <a:lnSpc>
                <a:spcPct val="100000"/>
              </a:lnSpc>
              <a:spcBef>
                <a:spcPts val="0"/>
              </a:spcBef>
              <a:spcAft>
                <a:spcPts val="0"/>
              </a:spcAft>
              <a:buNone/>
            </a:pPr>
            <a:r>
              <a:rPr lang="en" sz="1700"/>
              <a:t>    app: MyApp</a:t>
            </a:r>
            <a:endParaRPr sz="1700"/>
          </a:p>
          <a:p>
            <a:pPr indent="0" lvl="0" marL="0" rtl="0" algn="l">
              <a:lnSpc>
                <a:spcPct val="100000"/>
              </a:lnSpc>
              <a:spcBef>
                <a:spcPts val="0"/>
              </a:spcBef>
              <a:spcAft>
                <a:spcPts val="0"/>
              </a:spcAft>
              <a:buNone/>
            </a:pPr>
            <a:r>
              <a:rPr lang="en" sz="1700"/>
              <a:t>  ports:</a:t>
            </a:r>
            <a:endParaRPr sz="1700"/>
          </a:p>
          <a:p>
            <a:pPr indent="0" lvl="0" marL="0" rtl="0" algn="l">
              <a:lnSpc>
                <a:spcPct val="100000"/>
              </a:lnSpc>
              <a:spcBef>
                <a:spcPts val="0"/>
              </a:spcBef>
              <a:spcAft>
                <a:spcPts val="0"/>
              </a:spcAft>
              <a:buNone/>
            </a:pPr>
            <a:r>
              <a:rPr lang="en" sz="1700"/>
              <a:t>    - protocol: TCP</a:t>
            </a:r>
            <a:endParaRPr sz="1700"/>
          </a:p>
          <a:p>
            <a:pPr indent="0" lvl="0" marL="0" rtl="0" algn="l">
              <a:lnSpc>
                <a:spcPct val="100000"/>
              </a:lnSpc>
              <a:spcBef>
                <a:spcPts val="0"/>
              </a:spcBef>
              <a:spcAft>
                <a:spcPts val="0"/>
              </a:spcAft>
              <a:buNone/>
            </a:pPr>
            <a:r>
              <a:rPr lang="en" sz="1700"/>
              <a:t>      port: 80</a:t>
            </a:r>
            <a:endParaRPr sz="1700"/>
          </a:p>
          <a:p>
            <a:pPr indent="0" lvl="0" marL="0" rtl="0" algn="l">
              <a:lnSpc>
                <a:spcPct val="100000"/>
              </a:lnSpc>
              <a:spcBef>
                <a:spcPts val="0"/>
              </a:spcBef>
              <a:spcAft>
                <a:spcPts val="0"/>
              </a:spcAft>
              <a:buNone/>
            </a:pPr>
            <a:r>
              <a:rPr lang="en" sz="1700"/>
              <a:t>      targetPort: 9376</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ClusterIP service</a:t>
            </a:r>
            <a:endParaRPr/>
          </a:p>
        </p:txBody>
      </p:sp>
      <p:pic>
        <p:nvPicPr>
          <p:cNvPr id="116" name="Google Shape;116;p21"/>
          <p:cNvPicPr preferRelativeResize="0"/>
          <p:nvPr/>
        </p:nvPicPr>
        <p:blipFill>
          <a:blip r:embed="rId3">
            <a:alphaModFix/>
          </a:blip>
          <a:stretch>
            <a:fillRect/>
          </a:stretch>
        </p:blipFill>
        <p:spPr>
          <a:xfrm>
            <a:off x="1406438" y="1729550"/>
            <a:ext cx="5926937" cy="333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